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9" r:id="rId3"/>
    <p:sldId id="258" r:id="rId4"/>
    <p:sldId id="270" r:id="rId5"/>
    <p:sldId id="271" r:id="rId6"/>
    <p:sldId id="272" r:id="rId7"/>
    <p:sldId id="262" r:id="rId8"/>
    <p:sldId id="273" r:id="rId9"/>
    <p:sldId id="274" r:id="rId10"/>
    <p:sldId id="268" r:id="rId11"/>
    <p:sldId id="269" r:id="rId12"/>
    <p:sldId id="264" r:id="rId13"/>
    <p:sldId id="265" r:id="rId1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73">
          <p15:clr>
            <a:srgbClr val="A4A3A4"/>
          </p15:clr>
        </p15:guide>
        <p15:guide id="2" pos="38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ACDE"/>
    <a:srgbClr val="21ADE4"/>
    <a:srgbClr val="B4C8E2"/>
    <a:srgbClr val="000000"/>
    <a:srgbClr val="F4773F"/>
    <a:srgbClr val="093B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792" autoAdjust="0"/>
    <p:restoredTop sz="86424"/>
  </p:normalViewPr>
  <p:slideViewPr>
    <p:cSldViewPr snapToGrid="0" snapToObjects="1">
      <p:cViewPr varScale="1">
        <p:scale>
          <a:sx n="63" d="100"/>
          <a:sy n="63" d="100"/>
        </p:scale>
        <p:origin x="500" y="64"/>
      </p:cViewPr>
      <p:guideLst>
        <p:guide orient="horz" pos="3773"/>
        <p:guide pos="3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-174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DE467-252D-C340-B6D3-74553E62F086}" type="datetimeFigureOut">
              <a:rPr lang="nl-NL" smtClean="0"/>
              <a:t>20-11-2018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D94EF4-DA67-D04B-9845-EB080743160F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159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Verdana Standaard" charset="0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Verdana Standaard" charset="0"/>
              </a:defRPr>
            </a:lvl1pPr>
          </a:lstStyle>
          <a:p>
            <a:fld id="{F0136DB9-5D27-1549-BD29-2B9C3D92BA6B}" type="datetimeFigureOut">
              <a:rPr lang="nl-NL" smtClean="0"/>
              <a:pPr/>
              <a:t>20-11-2018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Verdana Standaard" charset="0"/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Verdana Standaard" charset="0"/>
              </a:defRPr>
            </a:lvl1pPr>
          </a:lstStyle>
          <a:p>
            <a:fld id="{B724C359-F21C-5144-9CEB-BDBE24445460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98063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4C359-F21C-5144-9CEB-BDBE24445460}" type="slidenum">
              <a:rPr lang="nl-NL" smtClean="0"/>
              <a:pPr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55864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RC introduction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:\Desktop\ppt fondo2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6"/>
          <a:stretch/>
        </p:blipFill>
        <p:spPr bwMode="auto">
          <a:xfrm>
            <a:off x="-12700" y="0"/>
            <a:ext cx="12192000" cy="598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 userDrawn="1"/>
        </p:nvSpPr>
        <p:spPr bwMode="auto">
          <a:xfrm>
            <a:off x="-12700" y="6010175"/>
            <a:ext cx="12192000" cy="84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pic>
        <p:nvPicPr>
          <p:cNvPr id="11" name="Picture 10" descr="EC-JRC-logo_horizontal_EN_pos_transparent-backgroun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1" y="6093295"/>
            <a:ext cx="2296591" cy="728187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505556" y="6213754"/>
            <a:ext cx="1565126" cy="5078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GB" sz="900" b="0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@S3Platform</a:t>
            </a:r>
          </a:p>
          <a:p>
            <a:pPr algn="l">
              <a:lnSpc>
                <a:spcPct val="100000"/>
              </a:lnSpc>
            </a:pPr>
            <a:r>
              <a:rPr lang="en-GB" sz="900" b="0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s3platform.jrc.ec.europa.eu</a:t>
            </a:r>
            <a:endParaRPr lang="es-ES" sz="900" b="0" kern="0" dirty="0">
              <a:solidFill>
                <a:srgbClr val="0070C0"/>
              </a:solidFill>
              <a:latin typeface="EC Square Sans Pro" panose="020B0506040000020004" pitchFamily="34" charset="0"/>
              <a:cs typeface="Verdana"/>
            </a:endParaRPr>
          </a:p>
          <a:p>
            <a:pPr algn="l">
              <a:lnSpc>
                <a:spcPct val="100000"/>
              </a:lnSpc>
            </a:pPr>
            <a:r>
              <a:rPr lang="es-ES" sz="900" b="0" u="sng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JRC-B3-S3P@ec.europa.eu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7"/>
          <p:cNvSpPr/>
          <p:nvPr userDrawn="1"/>
        </p:nvSpPr>
        <p:spPr>
          <a:xfrm>
            <a:off x="0" y="0"/>
            <a:ext cx="12192000" cy="1439056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5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" y="318746"/>
            <a:ext cx="11341100" cy="99331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95300" y="1765300"/>
            <a:ext cx="11341100" cy="3614738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1pPr>
            <a:lvl2pPr>
              <a:buClr>
                <a:schemeClr val="accent6">
                  <a:lumMod val="60000"/>
                  <a:lumOff val="40000"/>
                </a:schemeClr>
              </a:buCl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2pPr>
            <a:lvl3pPr>
              <a:buClr>
                <a:srgbClr val="89A8D1"/>
              </a:buCl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3pPr>
            <a:lvl4pPr>
              <a:buClr>
                <a:srgbClr val="B4C8E2"/>
              </a:buCl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4pPr>
            <a:lvl5pPr>
              <a:buClr>
                <a:schemeClr val="accent4">
                  <a:lumMod val="75000"/>
                </a:schemeClr>
              </a:buClr>
              <a:defRPr lang="en-GB" sz="2800" b="0" i="0" kern="1200" dirty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9" name="Picture 8" descr="EC-JRC-logo_horizontal_EN_pos_transparent-background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  <p:sp>
        <p:nvSpPr>
          <p:cNvPr id="8" name="Slide Number Placeholder 6"/>
          <p:cNvSpPr>
            <a:spLocks noGrp="1"/>
          </p:cNvSpPr>
          <p:nvPr>
            <p:ph type="sldNum" sz="quarter" idx="13"/>
          </p:nvPr>
        </p:nvSpPr>
        <p:spPr>
          <a:xfrm>
            <a:off x="4671781" y="6381328"/>
            <a:ext cx="2844800" cy="288000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F73B5C1F-481D-4CA5-9E93-29911E4888C6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3377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heading with obje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14600"/>
            <a:ext cx="12192000" cy="34750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i="0"/>
            </a:lvl1pPr>
          </a:lstStyle>
          <a:p>
            <a:r>
              <a:rPr lang="nl-NL" dirty="0"/>
              <a:t>Image</a:t>
            </a:r>
          </a:p>
        </p:txBody>
      </p:sp>
      <p:sp>
        <p:nvSpPr>
          <p:cNvPr id="23" name="Tijdelijke aanduiding voor tekst 22"/>
          <p:cNvSpPr>
            <a:spLocks noGrp="1"/>
          </p:cNvSpPr>
          <p:nvPr>
            <p:ph type="body" sz="quarter" idx="16" hasCustomPrompt="1"/>
          </p:nvPr>
        </p:nvSpPr>
        <p:spPr>
          <a:xfrm>
            <a:off x="495300" y="1562100"/>
            <a:ext cx="11341100" cy="9525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93B37"/>
                </a:solidFill>
                <a:latin typeface="Verdana"/>
                <a:cs typeface="Verdana"/>
              </a:defRPr>
            </a:lvl1pPr>
            <a:lvl3pPr marL="914400" indent="0" algn="l">
              <a:buNone/>
              <a:defRPr sz="2400">
                <a:solidFill>
                  <a:srgbClr val="093B37"/>
                </a:solidFill>
              </a:defRPr>
            </a:lvl3pPr>
          </a:lstStyle>
          <a:p>
            <a:pPr lvl="0"/>
            <a:r>
              <a:rPr lang="nl-NL" dirty="0"/>
              <a:t>Heading2</a:t>
            </a:r>
          </a:p>
        </p:txBody>
      </p:sp>
      <p:sp>
        <p:nvSpPr>
          <p:cNvPr id="6" name="Rechthoek 7"/>
          <p:cNvSpPr/>
          <p:nvPr userDrawn="1"/>
        </p:nvSpPr>
        <p:spPr>
          <a:xfrm>
            <a:off x="0" y="0"/>
            <a:ext cx="12192000" cy="1439056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8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" y="318746"/>
            <a:ext cx="11341100" cy="99331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78756"/>
            <a:ext cx="5499100" cy="4332289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800"/>
            </a:lvl1pPr>
            <a:lvl2pPr>
              <a:buClr>
                <a:schemeClr val="accent6">
                  <a:lumMod val="60000"/>
                  <a:lumOff val="40000"/>
                </a:schemeClr>
              </a:buClr>
              <a:defRPr sz="2400"/>
            </a:lvl2pPr>
            <a:lvl3pPr>
              <a:buClr>
                <a:srgbClr val="89A8D1"/>
              </a:buClr>
              <a:defRPr sz="2000"/>
            </a:lvl3pPr>
            <a:lvl4pPr>
              <a:buClr>
                <a:srgbClr val="B4C8E2"/>
              </a:buClr>
              <a:defRPr sz="1800"/>
            </a:lvl4pPr>
            <a:lvl5pPr>
              <a:buClr>
                <a:schemeClr val="accent2">
                  <a:lumMod val="60000"/>
                  <a:lumOff val="40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71781" y="6381328"/>
            <a:ext cx="2844800" cy="2880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F73B5C1F-481D-4CA5-9E93-29911E4888C6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6" name="Rechthoek 7"/>
          <p:cNvSpPr/>
          <p:nvPr userDrawn="1"/>
        </p:nvSpPr>
        <p:spPr>
          <a:xfrm>
            <a:off x="0" y="0"/>
            <a:ext cx="12192000" cy="1439056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9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" y="318746"/>
            <a:ext cx="11341100" cy="99331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6235700" y="1578756"/>
            <a:ext cx="5600700" cy="4332289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800"/>
            </a:lvl1pPr>
            <a:lvl2pPr>
              <a:buClr>
                <a:schemeClr val="accent6">
                  <a:lumMod val="60000"/>
                  <a:lumOff val="40000"/>
                </a:schemeClr>
              </a:buClr>
              <a:defRPr sz="2400"/>
            </a:lvl2pPr>
            <a:lvl3pPr>
              <a:buClr>
                <a:srgbClr val="89A8D1"/>
              </a:buClr>
              <a:defRPr sz="2000"/>
            </a:lvl3pPr>
            <a:lvl4pPr>
              <a:buClr>
                <a:srgbClr val="B4C8E2"/>
              </a:buClr>
              <a:defRPr sz="1800"/>
            </a:lvl4pPr>
            <a:lvl5pPr>
              <a:buClr>
                <a:schemeClr val="accent2">
                  <a:lumMod val="60000"/>
                  <a:lumOff val="40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2775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2"/>
          <p:cNvSpPr/>
          <p:nvPr userDrawn="1"/>
        </p:nvSpPr>
        <p:spPr>
          <a:xfrm>
            <a:off x="-12700" y="0"/>
            <a:ext cx="12204700" cy="3149600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0" i="0" dirty="0">
              <a:solidFill>
                <a:srgbClr val="FFFFFF"/>
              </a:solidFill>
              <a:latin typeface="Verdana Standaard" charset="0"/>
            </a:endParaRPr>
          </a:p>
        </p:txBody>
      </p:sp>
      <p:sp>
        <p:nvSpPr>
          <p:cNvPr id="15" name="Tijdelijke aanduiding voor afbeelding 2"/>
          <p:cNvSpPr>
            <a:spLocks noGrp="1"/>
          </p:cNvSpPr>
          <p:nvPr>
            <p:ph type="pic" idx="13" hasCustomPrompt="1"/>
          </p:nvPr>
        </p:nvSpPr>
        <p:spPr>
          <a:xfrm>
            <a:off x="0" y="3149600"/>
            <a:ext cx="12192000" cy="28400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latin typeface="Verdana"/>
                <a:cs typeface="Verdana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/>
              <a:t>Image</a:t>
            </a:r>
          </a:p>
        </p:txBody>
      </p:sp>
      <p:sp>
        <p:nvSpPr>
          <p:cNvPr id="6" name="Tijdelijke aanduiding voor tekst 20"/>
          <p:cNvSpPr>
            <a:spLocks noGrp="1"/>
          </p:cNvSpPr>
          <p:nvPr>
            <p:ph type="body" sz="quarter" idx="15" hasCustomPrompt="1"/>
          </p:nvPr>
        </p:nvSpPr>
        <p:spPr>
          <a:xfrm>
            <a:off x="965200" y="1990725"/>
            <a:ext cx="11226800" cy="1438275"/>
          </a:xfrm>
          <a:prstGeom prst="rect">
            <a:avLst/>
          </a:prstGeom>
        </p:spPr>
        <p:txBody>
          <a:bodyPr anchor="ctr"/>
          <a:lstStyle>
            <a:lvl1pPr marL="0" indent="0" algn="l">
              <a:buFont typeface="Arial" charset="0"/>
              <a:buNone/>
              <a:defRPr sz="9600" b="1">
                <a:solidFill>
                  <a:schemeClr val="bg1"/>
                </a:solidFill>
                <a:latin typeface="Verdana"/>
                <a:cs typeface="Verdana"/>
              </a:defRPr>
            </a:lvl1pPr>
            <a:lvl3pPr marL="914400" indent="0" algn="l">
              <a:buNone/>
              <a:defRPr sz="3600">
                <a:solidFill>
                  <a:schemeClr val="bg1"/>
                </a:solidFill>
              </a:defRPr>
            </a:lvl3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  <p:pic>
        <p:nvPicPr>
          <p:cNvPr id="8" name="Picture 4" descr="H:\Desktop\ppt fondo2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87" r="8046"/>
          <a:stretch/>
        </p:blipFill>
        <p:spPr bwMode="auto">
          <a:xfrm>
            <a:off x="-25400" y="3162300"/>
            <a:ext cx="12217400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EC-JRC-logo_horizontal_EN_pos_transparent-backgroun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20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nd 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2"/>
          <p:cNvSpPr/>
          <p:nvPr userDrawn="1"/>
        </p:nvSpPr>
        <p:spPr>
          <a:xfrm>
            <a:off x="1" y="0"/>
            <a:ext cx="12192000" cy="3114675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0" i="0" dirty="0">
              <a:solidFill>
                <a:srgbClr val="093B37"/>
              </a:solidFill>
              <a:latin typeface="Verdana Standaard" charset="0"/>
            </a:endParaRPr>
          </a:p>
        </p:txBody>
      </p:sp>
      <p:pic>
        <p:nvPicPr>
          <p:cNvPr id="8" name="Shape 296" descr="photo-1434030216411-0b793f4b4173.jpg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00017" y="2406354"/>
            <a:ext cx="1393799" cy="1393799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2419349" y="1987138"/>
            <a:ext cx="9029700" cy="137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 err="1"/>
              <a:t>Thanks</a:t>
            </a:r>
            <a:endParaRPr lang="nl-NL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419349" y="344476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600" dirty="0">
                <a:solidFill>
                  <a:srgbClr val="37ACD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12700" y="6010175"/>
            <a:ext cx="12192000" cy="84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62" r="20578"/>
          <a:stretch/>
        </p:blipFill>
        <p:spPr>
          <a:xfrm>
            <a:off x="3175" y="0"/>
            <a:ext cx="12192000" cy="5989638"/>
          </a:xfrm>
          <a:prstGeom prst="rect">
            <a:avLst/>
          </a:prstGeom>
        </p:spPr>
      </p:pic>
      <p:pic>
        <p:nvPicPr>
          <p:cNvPr id="6" name="Picture 5" descr="EC-JRC-logo_horizontal_EN_pos_transparent-background.png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1" y="6093295"/>
            <a:ext cx="2296591" cy="72818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505556" y="6213754"/>
            <a:ext cx="1565126" cy="5078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GB" sz="900" b="0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@S3Platform</a:t>
            </a:r>
          </a:p>
          <a:p>
            <a:pPr algn="l">
              <a:lnSpc>
                <a:spcPct val="100000"/>
              </a:lnSpc>
            </a:pPr>
            <a:r>
              <a:rPr lang="en-GB" sz="900" b="0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s3platform.jrc.ec.europa.eu</a:t>
            </a:r>
            <a:endParaRPr lang="es-ES" sz="900" b="0" kern="0" dirty="0">
              <a:solidFill>
                <a:srgbClr val="0070C0"/>
              </a:solidFill>
              <a:latin typeface="EC Square Sans Pro" panose="020B0506040000020004" pitchFamily="34" charset="0"/>
              <a:cs typeface="Verdana"/>
            </a:endParaRPr>
          </a:p>
          <a:p>
            <a:pPr algn="l">
              <a:lnSpc>
                <a:spcPct val="100000"/>
              </a:lnSpc>
            </a:pPr>
            <a:r>
              <a:rPr lang="es-ES" sz="900" b="0" u="sng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JRC-B3-S3P@ec.europa.eu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671781" y="6381328"/>
            <a:ext cx="2844800" cy="288000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F73B5C1F-481D-4CA5-9E93-29911E4888C6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50" r:id="rId3"/>
    <p:sldLayoutId id="2147483668" r:id="rId4"/>
    <p:sldLayoutId id="2147483653" r:id="rId5"/>
    <p:sldLayoutId id="2147483655" r:id="rId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Verdana" charset="0"/>
          <a:ea typeface="Verdana" charset="0"/>
          <a:cs typeface="Verdan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:\Desktop\S3titre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8" t="11476" r="9723" b="9583"/>
          <a:stretch/>
        </p:blipFill>
        <p:spPr bwMode="auto">
          <a:xfrm>
            <a:off x="7899400" y="1844948"/>
            <a:ext cx="3949700" cy="240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877830" y="692696"/>
            <a:ext cx="11199869" cy="1728192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pPr algn="l"/>
            <a:r>
              <a:rPr lang="en-GB" sz="4000" dirty="0">
                <a:solidFill>
                  <a:srgbClr val="FFC000"/>
                </a:solidFill>
              </a:rPr>
              <a:t>S3P Agri-Food Working Committee Meeting</a:t>
            </a:r>
            <a:br>
              <a:rPr lang="fr-BE" altLang="en-US" sz="5400" dirty="0"/>
            </a:br>
            <a:br>
              <a:rPr lang="en-GB" sz="2000" dirty="0">
                <a:solidFill>
                  <a:srgbClr val="92BCDE"/>
                </a:solidFill>
              </a:rPr>
            </a:br>
            <a:br>
              <a:rPr lang="en-GB" sz="2000" dirty="0">
                <a:solidFill>
                  <a:srgbClr val="92BCDE"/>
                </a:solidFill>
              </a:rPr>
            </a:br>
            <a:br>
              <a:rPr lang="en-GB" sz="1600" b="0" dirty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</a:br>
            <a:endParaRPr lang="en-GB" altLang="en-US" sz="1600" b="0" dirty="0">
              <a:solidFill>
                <a:srgbClr val="0F5494"/>
              </a:solidFill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1911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en-GB" dirty="0"/>
              <a:t>Future plans in relation to governance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1" algn="just">
              <a:buFont typeface="Arial" panose="020B0604020202020204" pitchFamily="34" charset="0"/>
              <a:buChar char="•"/>
            </a:pPr>
            <a:r>
              <a:rPr lang="en-US" dirty="0"/>
              <a:t>H</a:t>
            </a:r>
            <a:r>
              <a:rPr lang="en-GB" dirty="0" err="1"/>
              <a:t>eads</a:t>
            </a:r>
            <a:r>
              <a:rPr lang="en-GB" dirty="0"/>
              <a:t>-up with regard to this topic during technical partnership meeting (27</a:t>
            </a:r>
            <a:r>
              <a:rPr lang="en-GB" baseline="30000" dirty="0"/>
              <a:t>th</a:t>
            </a:r>
            <a:r>
              <a:rPr lang="en-GB" dirty="0"/>
              <a:t> of November):</a:t>
            </a:r>
          </a:p>
          <a:p>
            <a:pPr lvl="2" algn="just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5494"/>
                </a:solidFill>
              </a:rPr>
              <a:t>Ideas and concerns discussed with the partners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dirty="0"/>
              <a:t>Nov ‘18 – May ‘19: </a:t>
            </a:r>
          </a:p>
          <a:p>
            <a:pPr marL="1371600" lvl="2" indent="-457200" algn="just">
              <a:buClr>
                <a:srgbClr val="0070C0"/>
              </a:buClr>
              <a:buFont typeface="+mj-lt"/>
              <a:buAutoNum type="arabicPeriod"/>
            </a:pPr>
            <a:r>
              <a:rPr lang="en-US" sz="2000" dirty="0">
                <a:solidFill>
                  <a:srgbClr val="0F5494"/>
                </a:solidFill>
              </a:rPr>
              <a:t>Gather information and lessons learned from other S3 partnerships</a:t>
            </a:r>
          </a:p>
          <a:p>
            <a:pPr marL="1371600" lvl="2" indent="-457200" algn="just">
              <a:buClr>
                <a:srgbClr val="0070C0"/>
              </a:buClr>
              <a:buFont typeface="+mj-lt"/>
              <a:buAutoNum type="arabicPeriod"/>
            </a:pPr>
            <a:r>
              <a:rPr lang="en-US" sz="2000" dirty="0">
                <a:solidFill>
                  <a:srgbClr val="0F5494"/>
                </a:solidFill>
              </a:rPr>
              <a:t>Incorporate results from </a:t>
            </a:r>
            <a:r>
              <a:rPr lang="en-US" sz="2000" dirty="0" err="1">
                <a:solidFill>
                  <a:srgbClr val="0F5494"/>
                </a:solidFill>
              </a:rPr>
              <a:t>Connsensys</a:t>
            </a:r>
            <a:r>
              <a:rPr lang="en-US" sz="2000" dirty="0">
                <a:solidFill>
                  <a:srgbClr val="0F5494"/>
                </a:solidFill>
              </a:rPr>
              <a:t> (COSME)</a:t>
            </a:r>
          </a:p>
          <a:p>
            <a:pPr marL="1371600" lvl="2" indent="-457200" algn="just">
              <a:buClr>
                <a:srgbClr val="0070C0"/>
              </a:buClr>
              <a:buFont typeface="+mj-lt"/>
              <a:buAutoNum type="arabicPeriod"/>
            </a:pPr>
            <a:r>
              <a:rPr lang="en-US" sz="2000" dirty="0">
                <a:solidFill>
                  <a:srgbClr val="0F5494"/>
                </a:solidFill>
              </a:rPr>
              <a:t>Involve regional authorities in different regions</a:t>
            </a:r>
          </a:p>
          <a:p>
            <a:pPr marL="1371600" lvl="2" indent="-457200" algn="just">
              <a:buClr>
                <a:srgbClr val="0070C0"/>
              </a:buClr>
              <a:buFont typeface="+mj-lt"/>
              <a:buAutoNum type="arabicPeriod"/>
            </a:pPr>
            <a:r>
              <a:rPr lang="en-US" sz="2000" dirty="0">
                <a:solidFill>
                  <a:srgbClr val="0F5494"/>
                </a:solidFill>
              </a:rPr>
              <a:t>Develop proposal in relation to governance structure and distribute amongst partners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dirty="0"/>
              <a:t>June ‘19: partnership meeting to discuss and finalize governance structure </a:t>
            </a:r>
          </a:p>
          <a:p>
            <a:pPr marL="1371600" lvl="2" indent="-457200" algn="just">
              <a:buClr>
                <a:srgbClr val="0070C0"/>
              </a:buClr>
              <a:buFont typeface="+mj-lt"/>
              <a:buAutoNum type="arabicPeriod"/>
            </a:pPr>
            <a:endParaRPr lang="en-US" sz="2000" dirty="0">
              <a:solidFill>
                <a:srgbClr val="0F5494"/>
              </a:solidFill>
            </a:endParaRPr>
          </a:p>
          <a:p>
            <a:pPr lvl="1" algn="just">
              <a:buFont typeface="Arial" panose="020B0604020202020204" pitchFamily="34" charset="0"/>
              <a:buChar char="•"/>
            </a:pPr>
            <a:endParaRPr lang="en-US" dirty="0"/>
          </a:p>
          <a:p>
            <a:pPr algn="just">
              <a:buFont typeface="Arial" panose="020B0604020202020204" pitchFamily="34" charset="0"/>
              <a:buChar char="•"/>
            </a:pPr>
            <a:endParaRPr lang="en-GB" dirty="0"/>
          </a:p>
          <a:p>
            <a:pPr algn="just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9509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en-GB" dirty="0"/>
              <a:t>Questions for parallel session discussion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95300" y="1531620"/>
            <a:ext cx="11341100" cy="4147820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en-US" b="1" dirty="0"/>
              <a:t>4 questions (in order of importance):</a:t>
            </a:r>
            <a:endParaRPr lang="en-GB" b="1" dirty="0"/>
          </a:p>
          <a:p>
            <a:pPr marL="457200" lvl="0" indent="-457200" algn="just" font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>
                <a:latin typeface="Verdana Standaard"/>
                <a:ea typeface="Calibri" panose="020F0502020204030204" pitchFamily="34" charset="0"/>
              </a:rPr>
              <a:t>How can we involve more (regional) </a:t>
            </a:r>
            <a:r>
              <a:rPr lang="en-US" sz="2400" u="sng" dirty="0">
                <a:latin typeface="Verdana Standaard"/>
                <a:ea typeface="Calibri" panose="020F0502020204030204" pitchFamily="34" charset="0"/>
              </a:rPr>
              <a:t>authorities and policy makers</a:t>
            </a:r>
            <a:r>
              <a:rPr lang="en-US" sz="2400" dirty="0">
                <a:latin typeface="Verdana Standaard"/>
                <a:ea typeface="Calibri" panose="020F0502020204030204" pitchFamily="34" charset="0"/>
              </a:rPr>
              <a:t>?</a:t>
            </a:r>
          </a:p>
          <a:p>
            <a:pPr marL="457200" lvl="0" indent="-457200" algn="just" font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>
                <a:latin typeface="Verdana Standaard"/>
                <a:ea typeface="Calibri" panose="020F0502020204030204" pitchFamily="34" charset="0"/>
              </a:rPr>
              <a:t>Do we need to establish a </a:t>
            </a:r>
            <a:r>
              <a:rPr lang="en-US" sz="2400" u="sng" dirty="0">
                <a:latin typeface="Verdana Standaard"/>
                <a:ea typeface="Calibri" panose="020F0502020204030204" pitchFamily="34" charset="0"/>
              </a:rPr>
              <a:t>steering committee</a:t>
            </a:r>
            <a:r>
              <a:rPr lang="en-US" sz="2400" dirty="0">
                <a:latin typeface="Verdana Standaard"/>
                <a:ea typeface="Calibri" panose="020F0502020204030204" pitchFamily="34" charset="0"/>
              </a:rPr>
              <a:t> and how should it be structured? </a:t>
            </a:r>
            <a:r>
              <a:rPr lang="en-US" sz="2000" dirty="0">
                <a:latin typeface="Verdana Standaard"/>
                <a:ea typeface="Calibri" panose="020F0502020204030204" pitchFamily="34" charset="0"/>
              </a:rPr>
              <a:t>(How many members should it have? Which are the responsibilities of its members and the steering committee as a whole? How shall we distribute responsibilities amongst the membership?)</a:t>
            </a:r>
            <a:endParaRPr lang="en-US" sz="2400" dirty="0">
              <a:latin typeface="Verdana Standaard"/>
              <a:ea typeface="Calibri" panose="020F0502020204030204" pitchFamily="34" charset="0"/>
            </a:endParaRPr>
          </a:p>
          <a:p>
            <a:pPr marL="457200" lvl="0" indent="-457200" algn="just" font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>
                <a:latin typeface="Verdana Standaard"/>
                <a:ea typeface="Calibri" panose="020F0502020204030204" pitchFamily="34" charset="0"/>
              </a:rPr>
              <a:t>Do we need a kind of </a:t>
            </a:r>
            <a:r>
              <a:rPr lang="en-US" sz="2400" u="sng" dirty="0">
                <a:latin typeface="Verdana Standaard"/>
                <a:ea typeface="Calibri" panose="020F0502020204030204" pitchFamily="34" charset="0"/>
              </a:rPr>
              <a:t>contract or MoU</a:t>
            </a:r>
            <a:r>
              <a:rPr lang="en-US" sz="2400" dirty="0">
                <a:latin typeface="Verdana Standaard"/>
                <a:ea typeface="Calibri" panose="020F0502020204030204" pitchFamily="34" charset="0"/>
              </a:rPr>
              <a:t>? What should it look like? What about the financial engagement/support of the different regions/clusters to cover basic management costs of the network?</a:t>
            </a:r>
          </a:p>
          <a:p>
            <a:pPr marL="457200" lvl="0" indent="-457200" algn="just" font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>
                <a:latin typeface="Verdana Standaard"/>
                <a:ea typeface="Calibri" panose="020F0502020204030204" pitchFamily="34" charset="0"/>
              </a:rPr>
              <a:t>How are </a:t>
            </a:r>
            <a:r>
              <a:rPr lang="en-US" sz="2400" u="sng" dirty="0">
                <a:latin typeface="Verdana Standaard"/>
                <a:ea typeface="Calibri" panose="020F0502020204030204" pitchFamily="34" charset="0"/>
              </a:rPr>
              <a:t>other partnerships</a:t>
            </a:r>
            <a:r>
              <a:rPr lang="en-US" sz="2400" dirty="0">
                <a:latin typeface="Verdana Standaard"/>
                <a:ea typeface="Calibri" panose="020F0502020204030204" pitchFamily="34" charset="0"/>
              </a:rPr>
              <a:t> dealing with the governance structure? Do we need to set up a separate </a:t>
            </a:r>
            <a:r>
              <a:rPr lang="en-US" sz="2400" u="sng" dirty="0">
                <a:latin typeface="Verdana Standaard"/>
                <a:ea typeface="Calibri" panose="020F0502020204030204" pitchFamily="34" charset="0"/>
              </a:rPr>
              <a:t>advisory board</a:t>
            </a:r>
            <a:r>
              <a:rPr lang="en-US" sz="2400" dirty="0">
                <a:latin typeface="Verdana Standaard"/>
                <a:ea typeface="Calibri" panose="020F0502020204030204" pitchFamily="34" charset="0"/>
              </a:rPr>
              <a:t> as ad hoc mirror group to the partnership?</a:t>
            </a:r>
          </a:p>
          <a:p>
            <a:pPr marL="457200" lvl="0" indent="-457200" algn="just" fontAlgn="ctr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endParaRPr lang="en-GB" sz="2400" dirty="0">
              <a:latin typeface="Verdana Standaard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7558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3198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6"/>
          <p:cNvSpPr txBox="1"/>
          <p:nvPr/>
        </p:nvSpPr>
        <p:spPr>
          <a:xfrm>
            <a:off x="1775214" y="1538183"/>
            <a:ext cx="8932262" cy="4336150"/>
          </a:xfrm>
          <a:prstGeom prst="rect">
            <a:avLst/>
          </a:prstGeom>
          <a:noFill/>
        </p:spPr>
        <p:txBody>
          <a:bodyPr wrap="square" lIns="87974" tIns="43987" rIns="87974" bIns="43987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s-ES" sz="2300" kern="0" dirty="0">
                <a:solidFill>
                  <a:srgbClr val="093B37"/>
                </a:solidFill>
                <a:latin typeface="Verdana"/>
                <a:cs typeface="Verdana"/>
              </a:rPr>
              <a:t>JRC-B3-S3P@ec.europa.eu</a:t>
            </a:r>
            <a:endParaRPr lang="en-GB" sz="2300" kern="0" dirty="0">
              <a:solidFill>
                <a:srgbClr val="093B37"/>
              </a:solidFill>
              <a:latin typeface="Verdana"/>
              <a:cs typeface="Verdana"/>
            </a:endParaRP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s3platform.jrc.ec.europa.eu          ec.europa.eu/jrc </a:t>
            </a: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@S3Platform         @EU_ScienceHub </a:t>
            </a: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EU Science Hub - Joint Research Centre</a:t>
            </a: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Joint Research Centre</a:t>
            </a: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EU Science Hub</a:t>
            </a:r>
            <a:endParaRPr lang="nl-NL" sz="1700" dirty="0">
              <a:solidFill>
                <a:srgbClr val="093B37"/>
              </a:solidFill>
              <a:latin typeface="Verdana"/>
              <a:ea typeface="Arial" charset="0"/>
              <a:cs typeface="Verdana"/>
            </a:endParaRPr>
          </a:p>
        </p:txBody>
      </p:sp>
      <p:pic>
        <p:nvPicPr>
          <p:cNvPr id="6" name="Picture 5" descr="H:\Desktop\logo-faceboo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01" y="3809514"/>
            <a:ext cx="603543" cy="59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:\Desktop\NS_Visuals\Ppt\JRC ppt\2015 04 14 VS Expo\linkedin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72" y="4549086"/>
            <a:ext cx="552204" cy="54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H:\Desktop\NS_Visuals\Ppt\JRC ppt\2015 04 14 VS Expo\twitter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98" y="3146158"/>
            <a:ext cx="552205" cy="54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:\Desktop\NS_Visuals\Ppt\JRC ppt\2015 04 14 VS Expo\youtube-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791" y="5241532"/>
            <a:ext cx="541542" cy="53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Social-media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95815" y="2448074"/>
            <a:ext cx="600989" cy="60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Social-media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94076" y="2448074"/>
            <a:ext cx="600989" cy="60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H:\Desktop\NS_Visuals\Ppt\JRC ppt\2015 04 14 VS Expo\twitter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480" y="3146158"/>
            <a:ext cx="552205" cy="54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06" y="1786267"/>
            <a:ext cx="461730" cy="461730"/>
          </a:xfrm>
          <a:prstGeom prst="rect">
            <a:avLst/>
          </a:prstGeom>
        </p:spPr>
      </p:pic>
      <p:sp>
        <p:nvSpPr>
          <p:cNvPr id="16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95299" y="139700"/>
            <a:ext cx="11341101" cy="1181100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Stay in touch!</a:t>
            </a:r>
            <a:endParaRPr lang="en-US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42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5400" dirty="0"/>
              <a:t>Smart Sensors 4 Agri-food</a:t>
            </a:r>
          </a:p>
        </p:txBody>
      </p:sp>
    </p:spTree>
    <p:extLst>
      <p:ext uri="{BB962C8B-B14F-4D97-AF65-F5344CB8AC3E}">
        <p14:creationId xmlns:p14="http://schemas.microsoft.com/office/powerpoint/2010/main" val="2220531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95300" y="1612900"/>
            <a:ext cx="11341100" cy="4311650"/>
          </a:xfrm>
        </p:spPr>
        <p:txBody>
          <a:bodyPr/>
          <a:lstStyle/>
          <a:p>
            <a:pPr marL="0" indent="0">
              <a:buNone/>
            </a:pPr>
            <a:r>
              <a:rPr lang="en-US" altLang="en-US" b="1" dirty="0"/>
              <a:t>Overall objective</a:t>
            </a:r>
          </a:p>
          <a:p>
            <a:pPr marL="0" indent="0">
              <a:buNone/>
            </a:pPr>
            <a:endParaRPr lang="en-GB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3</a:t>
            </a:fld>
            <a:endParaRPr lang="en-GB" altLang="en-US" dirty="0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95300" y="318746"/>
            <a:ext cx="11341100" cy="993310"/>
          </a:xfrm>
        </p:spPr>
        <p:txBody>
          <a:bodyPr anchor="ctr"/>
          <a:lstStyle/>
          <a:p>
            <a:pPr algn="ctr"/>
            <a:r>
              <a:rPr lang="en-GB" altLang="en-US" dirty="0"/>
              <a:t>About the partnership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1FB33B2-9688-4B0D-A099-C352E3BFB062}"/>
              </a:ext>
            </a:extLst>
          </p:cNvPr>
          <p:cNvSpPr txBox="1">
            <a:spLocks/>
          </p:cNvSpPr>
          <p:nvPr/>
        </p:nvSpPr>
        <p:spPr bwMode="auto">
          <a:xfrm>
            <a:off x="495300" y="2123822"/>
            <a:ext cx="65986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just">
              <a:buClr>
                <a:srgbClr val="FFFFFF"/>
              </a:buClr>
              <a:buFontTx/>
              <a:buNone/>
            </a:pPr>
            <a:r>
              <a:rPr lang="nl-BE" sz="2800" i="0" dirty="0" err="1">
                <a:solidFill>
                  <a:schemeClr val="tx1"/>
                </a:solidFill>
                <a:latin typeface="Verdana Standaard" charset="0"/>
              </a:rPr>
              <a:t>Prepare</a:t>
            </a:r>
            <a:r>
              <a:rPr lang="nl-BE" sz="2800" i="0" dirty="0">
                <a:solidFill>
                  <a:schemeClr val="tx1"/>
                </a:solidFill>
                <a:latin typeface="Verdana Standaard" charset="0"/>
              </a:rPr>
              <a:t> </a:t>
            </a:r>
            <a:r>
              <a:rPr lang="nl-BE" sz="2800" i="0" dirty="0" err="1">
                <a:solidFill>
                  <a:schemeClr val="tx1"/>
                </a:solidFill>
                <a:latin typeface="Verdana Standaard" charset="0"/>
              </a:rPr>
              <a:t>all</a:t>
            </a:r>
            <a:r>
              <a:rPr lang="nl-BE" sz="2800" i="0" dirty="0">
                <a:solidFill>
                  <a:schemeClr val="tx1"/>
                </a:solidFill>
                <a:latin typeface="Verdana Standaard" charset="0"/>
              </a:rPr>
              <a:t> </a:t>
            </a:r>
            <a:r>
              <a:rPr lang="nl-BE" sz="2800" i="0" dirty="0" err="1">
                <a:solidFill>
                  <a:schemeClr val="tx1"/>
                </a:solidFill>
                <a:latin typeface="Verdana Standaard" charset="0"/>
              </a:rPr>
              <a:t>the</a:t>
            </a:r>
            <a:r>
              <a:rPr lang="nl-BE" sz="2800" i="0" dirty="0">
                <a:solidFill>
                  <a:schemeClr val="tx1"/>
                </a:solidFill>
                <a:latin typeface="Verdana Standaard" charset="0"/>
              </a:rPr>
              <a:t> </a:t>
            </a:r>
            <a:r>
              <a:rPr lang="nl-BE" sz="2800" i="0" dirty="0" err="1">
                <a:solidFill>
                  <a:schemeClr val="tx1"/>
                </a:solidFill>
                <a:latin typeface="Verdana Standaard" charset="0"/>
              </a:rPr>
              <a:t>agri</a:t>
            </a:r>
            <a:r>
              <a:rPr lang="nl-BE" sz="2800" i="0" dirty="0">
                <a:solidFill>
                  <a:schemeClr val="tx1"/>
                </a:solidFill>
                <a:latin typeface="Verdana Standaard" charset="0"/>
              </a:rPr>
              <a:t>-food companies </a:t>
            </a:r>
            <a:r>
              <a:rPr lang="nl-BE" sz="2800" i="0" dirty="0" err="1">
                <a:solidFill>
                  <a:schemeClr val="tx1"/>
                </a:solidFill>
                <a:latin typeface="Verdana Standaard" charset="0"/>
              </a:rPr>
              <a:t>to</a:t>
            </a:r>
            <a:r>
              <a:rPr lang="nl-BE" sz="2800" i="0" dirty="0">
                <a:solidFill>
                  <a:schemeClr val="tx1"/>
                </a:solidFill>
                <a:latin typeface="Verdana Standaard" charset="0"/>
              </a:rPr>
              <a:t> make </a:t>
            </a:r>
            <a:r>
              <a:rPr lang="nl-BE" sz="2800" i="0" dirty="0" err="1">
                <a:solidFill>
                  <a:schemeClr val="tx1"/>
                </a:solidFill>
                <a:latin typeface="Verdana Standaard" charset="0"/>
              </a:rPr>
              <a:t>the</a:t>
            </a:r>
            <a:r>
              <a:rPr lang="nl-BE" sz="2800" i="0" dirty="0">
                <a:solidFill>
                  <a:schemeClr val="tx1"/>
                </a:solidFill>
                <a:latin typeface="Verdana Standaard" charset="0"/>
              </a:rPr>
              <a:t> </a:t>
            </a:r>
            <a:r>
              <a:rPr lang="nl-BE" sz="2800" i="0" dirty="0" err="1">
                <a:solidFill>
                  <a:schemeClr val="tx1"/>
                </a:solidFill>
                <a:latin typeface="Verdana Standaard" charset="0"/>
              </a:rPr>
              <a:t>leap</a:t>
            </a:r>
            <a:r>
              <a:rPr lang="nl-BE" sz="2800" i="0" dirty="0">
                <a:solidFill>
                  <a:schemeClr val="tx1"/>
                </a:solidFill>
                <a:latin typeface="Verdana Standaard" charset="0"/>
              </a:rPr>
              <a:t> </a:t>
            </a:r>
            <a:r>
              <a:rPr lang="nl-BE" sz="2800" i="0" dirty="0" err="1">
                <a:solidFill>
                  <a:schemeClr val="tx1"/>
                </a:solidFill>
                <a:latin typeface="Verdana Standaard" charset="0"/>
              </a:rPr>
              <a:t>towards</a:t>
            </a:r>
            <a:r>
              <a:rPr lang="nl-BE" sz="2800" i="0" dirty="0">
                <a:solidFill>
                  <a:schemeClr val="tx1"/>
                </a:solidFill>
                <a:latin typeface="Verdana Standaard" charset="0"/>
              </a:rPr>
              <a:t> </a:t>
            </a:r>
            <a:r>
              <a:rPr lang="nl-BE" sz="2800" i="0" dirty="0" err="1">
                <a:solidFill>
                  <a:schemeClr val="tx1"/>
                </a:solidFill>
                <a:latin typeface="Verdana Standaard" charset="0"/>
              </a:rPr>
              <a:t>industry</a:t>
            </a:r>
            <a:r>
              <a:rPr lang="nl-BE" sz="2800" i="0" dirty="0">
                <a:solidFill>
                  <a:schemeClr val="tx1"/>
                </a:solidFill>
                <a:latin typeface="Verdana Standaard" charset="0"/>
              </a:rPr>
              <a:t> 4.0: </a:t>
            </a:r>
          </a:p>
          <a:p>
            <a:pPr>
              <a:buClr>
                <a:srgbClr val="FFFFFF"/>
              </a:buClr>
            </a:pPr>
            <a:endParaRPr lang="en-GB" kern="0" dirty="0">
              <a:latin typeface="Verdana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39978C-2926-4359-AD6F-2053F88397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7270" y="1544133"/>
            <a:ext cx="2047903" cy="136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36100C8-4042-4001-A873-E6E4C5AD3534}"/>
              </a:ext>
            </a:extLst>
          </p:cNvPr>
          <p:cNvSpPr txBox="1">
            <a:spLocks/>
          </p:cNvSpPr>
          <p:nvPr/>
        </p:nvSpPr>
        <p:spPr bwMode="auto">
          <a:xfrm>
            <a:off x="495300" y="3058620"/>
            <a:ext cx="6261100" cy="2300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28600" marR="0" lvl="0" indent="-228600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Introduce new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technologies</a:t>
            </a: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and</a:t>
            </a: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inspire</a:t>
            </a: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and</a:t>
            </a: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enable</a:t>
            </a: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the</a:t>
            </a: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 companies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to</a:t>
            </a: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use</a:t>
            </a: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 these</a:t>
            </a:r>
          </a:p>
          <a:p>
            <a:pPr marL="228600" marR="0" lvl="0" indent="-228600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Connect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to</a:t>
            </a: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the</a:t>
            </a: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cloud</a:t>
            </a:r>
            <a:endParaRPr lang="nl-BE" sz="2000" i="0" dirty="0">
              <a:solidFill>
                <a:srgbClr val="093B37"/>
              </a:solidFill>
              <a:latin typeface="Verdana"/>
              <a:cs typeface="Verdana"/>
            </a:endParaRPr>
          </a:p>
          <a:p>
            <a:pPr marL="228600" marR="0" lvl="0" indent="-228600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Use</a:t>
            </a: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the</a:t>
            </a: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available</a:t>
            </a:r>
            <a:r>
              <a:rPr lang="nl-BE" sz="2000" i="0" dirty="0">
                <a:solidFill>
                  <a:srgbClr val="093B37"/>
                </a:solidFill>
                <a:latin typeface="Verdana"/>
                <a:cs typeface="Verdana"/>
              </a:rPr>
              <a:t> data in </a:t>
            </a:r>
            <a:r>
              <a:rPr lang="nl-BE" sz="2000" i="0" dirty="0" err="1">
                <a:solidFill>
                  <a:srgbClr val="093B37"/>
                </a:solidFill>
                <a:latin typeface="Verdana"/>
                <a:cs typeface="Verdana"/>
              </a:rPr>
              <a:t>th</a:t>
            </a:r>
            <a:r>
              <a:rPr lang="nl-BE" i="0" dirty="0" err="1">
                <a:solidFill>
                  <a:schemeClr val="tx1"/>
                </a:solidFill>
                <a:latin typeface="Verdana Standaard" charset="0"/>
              </a:rPr>
              <a:t>e</a:t>
            </a:r>
            <a:r>
              <a:rPr lang="nl-BE" i="0" dirty="0">
                <a:solidFill>
                  <a:schemeClr val="tx1"/>
                </a:solidFill>
                <a:latin typeface="Verdana Standaard" charset="0"/>
              </a:rPr>
              <a:t> </a:t>
            </a:r>
            <a:r>
              <a:rPr lang="nl-BE" i="0" dirty="0" err="1">
                <a:solidFill>
                  <a:schemeClr val="tx1"/>
                </a:solidFill>
                <a:latin typeface="Verdana Standaard" charset="0"/>
              </a:rPr>
              <a:t>agri</a:t>
            </a:r>
            <a:r>
              <a:rPr lang="nl-BE" i="0" dirty="0">
                <a:solidFill>
                  <a:schemeClr val="tx1"/>
                </a:solidFill>
                <a:latin typeface="Verdana Standaard" charset="0"/>
              </a:rPr>
              <a:t>-food system</a:t>
            </a:r>
            <a:r>
              <a:rPr lang="nl-BE" sz="2800" i="0" dirty="0">
                <a:solidFill>
                  <a:schemeClr val="tx1"/>
                </a:solidFill>
                <a:latin typeface="Verdana Standaard" charset="0"/>
              </a:rPr>
              <a:t> </a:t>
            </a:r>
          </a:p>
          <a:p>
            <a:pPr marL="0" indent="0" algn="just">
              <a:buClr>
                <a:srgbClr val="FFFFFF"/>
              </a:buClr>
              <a:buNone/>
            </a:pPr>
            <a:r>
              <a:rPr lang="nl-BE" b="1" i="0" kern="0" dirty="0">
                <a:solidFill>
                  <a:srgbClr val="37ACDE"/>
                </a:solidFill>
                <a:latin typeface="Verdana"/>
              </a:rPr>
              <a:t>…</a:t>
            </a:r>
            <a:r>
              <a:rPr lang="nl-BE" b="1" i="0" kern="0" dirty="0" err="1">
                <a:solidFill>
                  <a:srgbClr val="37ACDE"/>
                </a:solidFill>
                <a:latin typeface="Verdana"/>
              </a:rPr>
              <a:t>and</a:t>
            </a:r>
            <a:r>
              <a:rPr lang="nl-BE" b="1" i="0" kern="0" dirty="0">
                <a:solidFill>
                  <a:srgbClr val="37ACDE"/>
                </a:solidFill>
                <a:latin typeface="Verdana"/>
              </a:rPr>
              <a:t> in </a:t>
            </a:r>
            <a:r>
              <a:rPr lang="nl-BE" b="1" i="0" kern="0" dirty="0" err="1">
                <a:solidFill>
                  <a:srgbClr val="37ACDE"/>
                </a:solidFill>
                <a:latin typeface="Verdana"/>
              </a:rPr>
              <a:t>the</a:t>
            </a:r>
            <a:r>
              <a:rPr lang="nl-BE" b="1" i="0" kern="0" dirty="0">
                <a:solidFill>
                  <a:srgbClr val="37ACDE"/>
                </a:solidFill>
                <a:latin typeface="Verdana"/>
              </a:rPr>
              <a:t> end …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  <a:tabLst/>
              <a:defRPr/>
            </a:pPr>
            <a:endParaRPr kumimoji="0" lang="en-GB" sz="2400" b="0" i="1" u="none" strike="noStrike" kern="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5D5F47-5A30-4BBC-BEFE-2C38FBF2FC1E}"/>
              </a:ext>
            </a:extLst>
          </p:cNvPr>
          <p:cNvSpPr txBox="1">
            <a:spLocks/>
          </p:cNvSpPr>
          <p:nvPr/>
        </p:nvSpPr>
        <p:spPr bwMode="auto">
          <a:xfrm>
            <a:off x="7417270" y="3068834"/>
            <a:ext cx="4419130" cy="1635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r>
              <a:rPr kumimoji="0" lang="nl-BE" sz="2400" b="1" i="0" u="none" strike="noStrike" kern="0" cap="none" spc="0" normalizeH="0" baseline="0" noProof="0" dirty="0" err="1">
                <a:ln>
                  <a:noFill/>
                </a:ln>
                <a:solidFill>
                  <a:srgbClr val="37ACD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Become</a:t>
            </a:r>
            <a:r>
              <a:rPr kumimoji="0" lang="nl-BE" sz="2400" b="1" i="0" u="none" strike="noStrike" kern="0" cap="none" spc="0" normalizeH="0" baseline="0" noProof="0" dirty="0">
                <a:ln>
                  <a:noFill/>
                </a:ln>
                <a:solidFill>
                  <a:srgbClr val="37ACD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a more </a:t>
            </a:r>
            <a:r>
              <a:rPr kumimoji="0" lang="nl-BE" sz="2400" b="1" i="0" u="sng" strike="noStrike" kern="0" cap="none" spc="0" normalizeH="0" baseline="0" noProof="0" dirty="0" err="1">
                <a:ln>
                  <a:noFill/>
                </a:ln>
                <a:solidFill>
                  <a:srgbClr val="37ACD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interconnected</a:t>
            </a:r>
            <a:r>
              <a:rPr kumimoji="0" lang="nl-BE" sz="2400" b="1" i="0" u="none" strike="noStrike" kern="0" cap="none" spc="0" normalizeH="0" baseline="0" noProof="0" dirty="0">
                <a:ln>
                  <a:noFill/>
                </a:ln>
                <a:solidFill>
                  <a:srgbClr val="37ACD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, </a:t>
            </a:r>
            <a:r>
              <a:rPr kumimoji="0" lang="nl-BE" sz="2400" b="1" i="0" u="sng" strike="noStrike" kern="0" cap="none" spc="0" normalizeH="0" baseline="0" noProof="0" dirty="0" err="1">
                <a:ln>
                  <a:noFill/>
                </a:ln>
                <a:solidFill>
                  <a:srgbClr val="37ACD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resilient</a:t>
            </a:r>
            <a:r>
              <a:rPr kumimoji="0" lang="nl-BE" sz="2400" b="1" i="0" u="none" strike="noStrike" kern="0" cap="none" spc="0" normalizeH="0" baseline="0" noProof="0" dirty="0">
                <a:ln>
                  <a:noFill/>
                </a:ln>
                <a:solidFill>
                  <a:srgbClr val="37ACD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nl-BE" sz="2400" b="1" i="0" u="none" strike="noStrike" kern="0" cap="none" spc="0" normalizeH="0" baseline="0" noProof="0" dirty="0" err="1">
                <a:ln>
                  <a:noFill/>
                </a:ln>
                <a:solidFill>
                  <a:srgbClr val="37ACD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and</a:t>
            </a:r>
            <a:r>
              <a:rPr kumimoji="0" lang="nl-BE" sz="2400" b="1" i="0" u="none" strike="noStrike" kern="0" cap="none" spc="0" normalizeH="0" baseline="0" noProof="0" dirty="0">
                <a:ln>
                  <a:noFill/>
                </a:ln>
                <a:solidFill>
                  <a:srgbClr val="37ACD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nl-BE" sz="2400" b="1" i="0" u="sng" strike="noStrike" kern="0" cap="none" spc="0" normalizeH="0" baseline="0" noProof="0" dirty="0">
                <a:ln>
                  <a:noFill/>
                </a:ln>
                <a:solidFill>
                  <a:srgbClr val="37ACD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smart</a:t>
            </a:r>
            <a:r>
              <a:rPr kumimoji="0" lang="nl-BE" sz="2400" b="1" i="0" u="none" strike="noStrike" kern="0" cap="none" spc="0" normalizeH="0" baseline="0" noProof="0" dirty="0">
                <a:ln>
                  <a:noFill/>
                </a:ln>
                <a:solidFill>
                  <a:srgbClr val="37ACD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nl-BE" sz="2400" b="1" i="0" u="none" strike="noStrike" kern="0" cap="none" spc="0" normalizeH="0" baseline="0" noProof="0" dirty="0" err="1">
                <a:ln>
                  <a:noFill/>
                </a:ln>
                <a:solidFill>
                  <a:srgbClr val="37ACD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agri</a:t>
            </a:r>
            <a:r>
              <a:rPr kumimoji="0" lang="nl-BE" sz="2400" b="1" i="0" u="none" strike="noStrike" kern="0" cap="none" spc="0" normalizeH="0" baseline="0" noProof="0" dirty="0">
                <a:ln>
                  <a:noFill/>
                </a:ln>
                <a:solidFill>
                  <a:srgbClr val="37ACD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-food system in Europe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  <a:tabLst/>
              <a:defRPr/>
            </a:pPr>
            <a:endParaRPr kumimoji="0" lang="en-GB" sz="2400" b="0" i="1" u="none" strike="noStrike" kern="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2494C68-F6B7-49DB-9D5E-701898297AD4}"/>
              </a:ext>
            </a:extLst>
          </p:cNvPr>
          <p:cNvSpPr/>
          <p:nvPr/>
        </p:nvSpPr>
        <p:spPr>
          <a:xfrm>
            <a:off x="6654800" y="3677920"/>
            <a:ext cx="640080" cy="426720"/>
          </a:xfrm>
          <a:prstGeom prst="rightArrow">
            <a:avLst/>
          </a:prstGeom>
          <a:solidFill>
            <a:srgbClr val="37ACDE"/>
          </a:solidFill>
          <a:ln>
            <a:solidFill>
              <a:srgbClr val="21AD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55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95300" y="1612900"/>
            <a:ext cx="11341100" cy="4311650"/>
          </a:xfrm>
        </p:spPr>
        <p:txBody>
          <a:bodyPr/>
          <a:lstStyle/>
          <a:p>
            <a:pPr marL="0" indent="0">
              <a:buNone/>
            </a:pPr>
            <a:r>
              <a:rPr lang="en-US" altLang="en-US" b="1" dirty="0"/>
              <a:t>Specific objectives</a:t>
            </a:r>
          </a:p>
          <a:p>
            <a:pPr marL="0" indent="0">
              <a:buNone/>
            </a:pPr>
            <a:endParaRPr lang="en-GB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4</a:t>
            </a:fld>
            <a:endParaRPr lang="en-GB" altLang="en-US" dirty="0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95300" y="318746"/>
            <a:ext cx="11341100" cy="993310"/>
          </a:xfrm>
        </p:spPr>
        <p:txBody>
          <a:bodyPr anchor="ctr"/>
          <a:lstStyle/>
          <a:p>
            <a:pPr algn="ctr"/>
            <a:r>
              <a:rPr lang="en-GB" altLang="en-US" dirty="0"/>
              <a:t>About the partnership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36100C8-4042-4001-A873-E6E4C5AD3534}"/>
              </a:ext>
            </a:extLst>
          </p:cNvPr>
          <p:cNvSpPr txBox="1">
            <a:spLocks/>
          </p:cNvSpPr>
          <p:nvPr/>
        </p:nvSpPr>
        <p:spPr bwMode="auto">
          <a:xfrm>
            <a:off x="495300" y="2153920"/>
            <a:ext cx="10751820" cy="3204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28600" lvl="0" indent="-228600" algn="just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Font typeface="Arial"/>
              <a:buChar char="•"/>
            </a:pPr>
            <a:r>
              <a:rPr lang="en-US" i="0" dirty="0">
                <a:solidFill>
                  <a:srgbClr val="093B37"/>
                </a:solidFill>
                <a:latin typeface="Verdana"/>
                <a:cs typeface="Verdana"/>
              </a:rPr>
              <a:t>Set-up a network of interlinked, open access living labs to facilitate the implementation of smart sensor systems in the agri-food industry: </a:t>
            </a:r>
          </a:p>
          <a:p>
            <a:pPr marL="628650" lvl="1" indent="-228600" algn="just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Font typeface="Arial"/>
              <a:buChar char="•"/>
            </a:pPr>
            <a:r>
              <a:rPr lang="en-US" sz="1800" i="0" dirty="0">
                <a:solidFill>
                  <a:srgbClr val="093B37"/>
                </a:solidFill>
                <a:latin typeface="Verdana"/>
                <a:cs typeface="Verdana"/>
              </a:rPr>
              <a:t>Staffed with competent, multidisciplinary teams 	</a:t>
            </a:r>
          </a:p>
          <a:p>
            <a:pPr marL="628650" lvl="1" indent="-228600" algn="just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Font typeface="Arial"/>
              <a:buChar char="•"/>
            </a:pPr>
            <a:r>
              <a:rPr lang="en-US" sz="1800" i="0" dirty="0">
                <a:solidFill>
                  <a:srgbClr val="093B37"/>
                </a:solidFill>
                <a:latin typeface="Verdana"/>
                <a:cs typeface="Verdana"/>
              </a:rPr>
              <a:t>Facilitate awareness creation, give demonstrations, trainings and workshops</a:t>
            </a:r>
          </a:p>
          <a:p>
            <a:pPr marL="228600" lvl="0" indent="-228600" algn="just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Font typeface="Arial"/>
              <a:buChar char="•"/>
            </a:pPr>
            <a:r>
              <a:rPr lang="en-US" i="0" dirty="0">
                <a:solidFill>
                  <a:srgbClr val="093B37"/>
                </a:solidFill>
                <a:latin typeface="Verdana"/>
                <a:cs typeface="Verdana"/>
              </a:rPr>
              <a:t>Establish support services for business creation and technology intelligence</a:t>
            </a:r>
          </a:p>
          <a:p>
            <a:pPr marL="228600" lvl="0" indent="-228600" algn="just">
              <a:lnSpc>
                <a:spcPct val="90000"/>
              </a:lnSpc>
              <a:spcBef>
                <a:spcPts val="1000"/>
              </a:spcBef>
              <a:buClr>
                <a:schemeClr val="accent6"/>
              </a:buClr>
              <a:buFont typeface="Arial"/>
              <a:buChar char="•"/>
            </a:pPr>
            <a:r>
              <a:rPr lang="en-US" i="0" dirty="0">
                <a:solidFill>
                  <a:srgbClr val="093B37"/>
                </a:solidFill>
                <a:latin typeface="Verdana"/>
                <a:cs typeface="Verdana"/>
              </a:rPr>
              <a:t>Develop generic business models that can facilitate concrete, interregional investments and investment projects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  <a:tabLst/>
              <a:defRPr/>
            </a:pPr>
            <a:endParaRPr kumimoji="0" lang="en-GB" sz="2400" b="0" i="1" u="none" strike="noStrike" kern="0" cap="none" spc="0" normalizeH="0" baseline="0" noProof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24F80A-4D93-43C8-9358-F6E1E5E37232}"/>
              </a:ext>
            </a:extLst>
          </p:cNvPr>
          <p:cNvSpPr/>
          <p:nvPr/>
        </p:nvSpPr>
        <p:spPr bwMode="auto">
          <a:xfrm>
            <a:off x="4581674" y="2181257"/>
            <a:ext cx="1666726" cy="360040"/>
          </a:xfrm>
          <a:prstGeom prst="rect">
            <a:avLst/>
          </a:prstGeom>
          <a:noFill/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F190761-2817-4BC9-9F38-19C5ACDD62F5}"/>
              </a:ext>
            </a:extLst>
          </p:cNvPr>
          <p:cNvSpPr/>
          <p:nvPr/>
        </p:nvSpPr>
        <p:spPr bwMode="auto">
          <a:xfrm>
            <a:off x="8818394" y="2181257"/>
            <a:ext cx="1798806" cy="360040"/>
          </a:xfrm>
          <a:prstGeom prst="rect">
            <a:avLst/>
          </a:prstGeom>
          <a:noFill/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4D6944D-A24D-47D5-AAD1-EF8CA6DF946B}"/>
              </a:ext>
            </a:extLst>
          </p:cNvPr>
          <p:cNvSpPr/>
          <p:nvPr/>
        </p:nvSpPr>
        <p:spPr>
          <a:xfrm>
            <a:off x="-1819" y="0"/>
            <a:ext cx="12192000" cy="6863802"/>
          </a:xfrm>
          <a:prstGeom prst="rect">
            <a:avLst/>
          </a:prstGeom>
          <a:solidFill>
            <a:srgbClr val="37ACDE"/>
          </a:solidFill>
          <a:ln>
            <a:solidFill>
              <a:srgbClr val="21AD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92CAF1-F7F7-48C3-894E-A477412951EB}"/>
              </a:ext>
            </a:extLst>
          </p:cNvPr>
          <p:cNvSpPr/>
          <p:nvPr/>
        </p:nvSpPr>
        <p:spPr bwMode="auto">
          <a:xfrm>
            <a:off x="6553200" y="2188758"/>
            <a:ext cx="2123440" cy="352539"/>
          </a:xfrm>
          <a:prstGeom prst="rect">
            <a:avLst/>
          </a:prstGeom>
          <a:noFill/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FD6255-B176-44ED-A415-C7321876B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1172" y="0"/>
            <a:ext cx="9146017" cy="686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10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5</a:t>
            </a:fld>
            <a:endParaRPr lang="en-GB" altLang="en-US" dirty="0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95300" y="318746"/>
            <a:ext cx="11341100" cy="993310"/>
          </a:xfrm>
        </p:spPr>
        <p:txBody>
          <a:bodyPr anchor="ctr"/>
          <a:lstStyle/>
          <a:p>
            <a:pPr algn="ctr"/>
            <a:r>
              <a:rPr lang="en-GB" dirty="0"/>
              <a:t>Your partnership's progress to dat</a:t>
            </a:r>
            <a:r>
              <a:rPr lang="cs-CZ" dirty="0"/>
              <a:t>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95300" y="1612900"/>
            <a:ext cx="11341100" cy="4926354"/>
          </a:xfrm>
        </p:spPr>
        <p:txBody>
          <a:bodyPr/>
          <a:lstStyle/>
          <a:p>
            <a:pPr marL="0" indent="0" algn="just">
              <a:buNone/>
            </a:pPr>
            <a:r>
              <a:rPr lang="en-US" b="1" dirty="0"/>
              <a:t>Funding is crucial to elaborate and kick-start our partnership </a:t>
            </a:r>
          </a:p>
          <a:p>
            <a:pPr marL="0" indent="0" algn="just">
              <a:buNone/>
            </a:pPr>
            <a:r>
              <a:rPr lang="en-US" b="1" dirty="0"/>
              <a:t>Project proposal submitted and approved: </a:t>
            </a:r>
            <a:endParaRPr lang="en-US" sz="3200" b="1" dirty="0"/>
          </a:p>
          <a:p>
            <a:pPr lvl="1" algn="just"/>
            <a:r>
              <a:rPr lang="en-US" dirty="0">
                <a:sym typeface="Wingdings" panose="05000000000000000000" pitchFamily="2" charset="2"/>
              </a:rPr>
              <a:t>COSME - European strategic cluster partnerships for smart </a:t>
            </a:r>
            <a:r>
              <a:rPr lang="en-US" dirty="0" err="1">
                <a:sym typeface="Wingdings" panose="05000000000000000000" pitchFamily="2" charset="2"/>
              </a:rPr>
              <a:t>specialisation</a:t>
            </a:r>
            <a:r>
              <a:rPr lang="en-US" dirty="0">
                <a:sym typeface="Wingdings" panose="05000000000000000000" pitchFamily="2" charset="2"/>
              </a:rPr>
              <a:t> investments - COS-CLUSTPARTNS-2017-3-02 – start-up: 1/11/’18:</a:t>
            </a:r>
          </a:p>
          <a:p>
            <a:pPr marL="457200" lvl="1" indent="0" algn="just">
              <a:buNone/>
            </a:pPr>
            <a:r>
              <a:rPr lang="en-US" sz="1700" dirty="0">
                <a:sym typeface="Wingdings" panose="05000000000000000000" pitchFamily="2" charset="2"/>
              </a:rPr>
              <a:t>	</a:t>
            </a:r>
            <a:r>
              <a:rPr lang="en-US" sz="2000" u="sng" dirty="0" err="1">
                <a:sym typeface="Wingdings" panose="05000000000000000000" pitchFamily="2" charset="2"/>
              </a:rPr>
              <a:t>Connsensys</a:t>
            </a:r>
            <a:r>
              <a:rPr lang="en-US" sz="2000" dirty="0">
                <a:sym typeface="Wingdings" panose="05000000000000000000" pitchFamily="2" charset="2"/>
              </a:rPr>
              <a:t>: </a:t>
            </a:r>
            <a:r>
              <a:rPr lang="en-US" sz="2000" b="1" dirty="0">
                <a:sym typeface="Wingdings" panose="05000000000000000000" pitchFamily="2" charset="2"/>
              </a:rPr>
              <a:t>Conn</a:t>
            </a:r>
            <a:r>
              <a:rPr lang="en-US" sz="2000" dirty="0">
                <a:sym typeface="Wingdings" panose="05000000000000000000" pitchFamily="2" charset="2"/>
              </a:rPr>
              <a:t>ecting smart </a:t>
            </a:r>
            <a:r>
              <a:rPr lang="en-US" sz="2000" b="1" dirty="0">
                <a:sym typeface="Wingdings" panose="05000000000000000000" pitchFamily="2" charset="2"/>
              </a:rPr>
              <a:t>sen</a:t>
            </a:r>
            <a:r>
              <a:rPr lang="en-US" sz="2000" dirty="0">
                <a:sym typeface="Wingdings" panose="05000000000000000000" pitchFamily="2" charset="2"/>
              </a:rPr>
              <a:t>sor </a:t>
            </a:r>
            <a:r>
              <a:rPr lang="en-US" sz="2000" b="1" dirty="0">
                <a:sym typeface="Wingdings" panose="05000000000000000000" pitchFamily="2" charset="2"/>
              </a:rPr>
              <a:t>sys</a:t>
            </a:r>
            <a:r>
              <a:rPr lang="en-US" sz="2000" dirty="0">
                <a:sym typeface="Wingdings" panose="05000000000000000000" pitchFamily="2" charset="2"/>
              </a:rPr>
              <a:t>tems for the food industry</a:t>
            </a:r>
            <a:endParaRPr lang="en-US" sz="1700" dirty="0">
              <a:sym typeface="Wingdings" panose="05000000000000000000" pitchFamily="2" charset="2"/>
            </a:endParaRPr>
          </a:p>
          <a:p>
            <a:pPr marL="1714500" lvl="3" indent="-342900" algn="just">
              <a:buClr>
                <a:srgbClr val="2D5EC1"/>
              </a:buClr>
              <a:buFont typeface="+mj-lt"/>
              <a:buAutoNum type="arabicPeriod"/>
            </a:pPr>
            <a:r>
              <a:rPr lang="en-US" sz="1800" u="sng" dirty="0">
                <a:solidFill>
                  <a:srgbClr val="0F5494"/>
                </a:solidFill>
                <a:sym typeface="Wingdings" panose="05000000000000000000" pitchFamily="2" charset="2"/>
              </a:rPr>
              <a:t>Strategy and roadmap</a:t>
            </a:r>
            <a:r>
              <a:rPr lang="en-US" sz="1800" dirty="0">
                <a:solidFill>
                  <a:srgbClr val="0F5494"/>
                </a:solidFill>
                <a:sym typeface="Wingdings" panose="05000000000000000000" pitchFamily="2" charset="2"/>
              </a:rPr>
              <a:t> development</a:t>
            </a:r>
          </a:p>
          <a:p>
            <a:pPr marL="1714500" lvl="3" indent="-342900" algn="just">
              <a:buClr>
                <a:srgbClr val="2D5EC1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F5494"/>
                </a:solidFill>
                <a:sym typeface="Wingdings" panose="05000000000000000000" pitchFamily="2" charset="2"/>
              </a:rPr>
              <a:t>Establishing an </a:t>
            </a:r>
            <a:r>
              <a:rPr lang="en-US" sz="1800" u="sng" dirty="0">
                <a:solidFill>
                  <a:srgbClr val="0F5494"/>
                </a:solidFill>
                <a:sym typeface="Wingdings" panose="05000000000000000000" pitchFamily="2" charset="2"/>
              </a:rPr>
              <a:t>interregional platform of living labs</a:t>
            </a:r>
            <a:r>
              <a:rPr lang="en-US" sz="1800" dirty="0">
                <a:solidFill>
                  <a:srgbClr val="0F5494"/>
                </a:solidFill>
                <a:sym typeface="Wingdings" panose="05000000000000000000" pitchFamily="2" charset="2"/>
              </a:rPr>
              <a:t> (+ study visits and matchmaking events)</a:t>
            </a:r>
          </a:p>
          <a:p>
            <a:pPr marL="1714500" lvl="3" indent="-342900" algn="just">
              <a:buClr>
                <a:srgbClr val="2D5EC1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F5494"/>
                </a:solidFill>
                <a:sym typeface="Wingdings" panose="05000000000000000000" pitchFamily="2" charset="2"/>
              </a:rPr>
              <a:t>Set-up </a:t>
            </a:r>
            <a:r>
              <a:rPr lang="en-US" sz="1800" u="sng" dirty="0">
                <a:solidFill>
                  <a:srgbClr val="0F5494"/>
                </a:solidFill>
                <a:sym typeface="Wingdings" panose="05000000000000000000" pitchFamily="2" charset="2"/>
              </a:rPr>
              <a:t>inter-regional demo cases and elaborate generic business models</a:t>
            </a:r>
          </a:p>
          <a:p>
            <a:pPr marL="1714500" lvl="3" indent="-342900" algn="just">
              <a:buClr>
                <a:srgbClr val="2D5EC1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F5494"/>
                </a:solidFill>
                <a:sym typeface="Wingdings" panose="05000000000000000000" pitchFamily="2" charset="2"/>
              </a:rPr>
              <a:t>Awareness creation towards agri-food industry + </a:t>
            </a:r>
            <a:r>
              <a:rPr lang="en-US" sz="1800" u="sng" dirty="0">
                <a:solidFill>
                  <a:srgbClr val="0F5494"/>
                </a:solidFill>
                <a:sym typeface="Wingdings" panose="05000000000000000000" pitchFamily="2" charset="2"/>
              </a:rPr>
              <a:t>building strong community</a:t>
            </a:r>
          </a:p>
          <a:p>
            <a:endParaRPr lang="en-GB" i="1" dirty="0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79F7BAC2-0089-4269-A0E1-2022C563D155}"/>
              </a:ext>
            </a:extLst>
          </p:cNvPr>
          <p:cNvSpPr/>
          <p:nvPr/>
        </p:nvSpPr>
        <p:spPr>
          <a:xfrm>
            <a:off x="3188421" y="1991360"/>
            <a:ext cx="1483360" cy="481040"/>
          </a:xfrm>
          <a:prstGeom prst="rightArrow">
            <a:avLst/>
          </a:prstGeom>
          <a:solidFill>
            <a:srgbClr val="37ACDE"/>
          </a:solidFill>
          <a:ln>
            <a:solidFill>
              <a:srgbClr val="21AD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82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6</a:t>
            </a:fld>
            <a:endParaRPr lang="en-GB" altLang="en-US" dirty="0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95300" y="318746"/>
            <a:ext cx="11341100" cy="993310"/>
          </a:xfrm>
        </p:spPr>
        <p:txBody>
          <a:bodyPr anchor="ctr"/>
          <a:lstStyle/>
          <a:p>
            <a:pPr algn="ctr"/>
            <a:r>
              <a:rPr lang="en-GB" dirty="0"/>
              <a:t>Your partnership's progress to dat</a:t>
            </a:r>
            <a:r>
              <a:rPr lang="cs-CZ" dirty="0"/>
              <a:t>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95300" y="1612900"/>
            <a:ext cx="11341100" cy="4655820"/>
          </a:xfrm>
        </p:spPr>
        <p:txBody>
          <a:bodyPr/>
          <a:lstStyle/>
          <a:p>
            <a:pPr marL="0" indent="0" algn="just">
              <a:buNone/>
            </a:pPr>
            <a:r>
              <a:rPr lang="en-US" b="1" dirty="0"/>
              <a:t>Project proposal submitted: </a:t>
            </a:r>
            <a:endParaRPr lang="en-US" sz="3200" b="1" dirty="0"/>
          </a:p>
          <a:p>
            <a:pPr lvl="1" algn="just"/>
            <a:r>
              <a:rPr lang="en-US" dirty="0">
                <a:sym typeface="Wingdings" panose="05000000000000000000" pitchFamily="2" charset="2"/>
              </a:rPr>
              <a:t>INNOSUP-01-2018-2020: Cluster facilitated projects for new industrial value chains – second stage submitted: 13/09/’18:</a:t>
            </a:r>
          </a:p>
          <a:p>
            <a:pPr marL="914400" lvl="2" indent="0" algn="just">
              <a:buClr>
                <a:srgbClr val="2D5EC1"/>
              </a:buClr>
              <a:buNone/>
            </a:pPr>
            <a:endParaRPr lang="en-US" sz="2000" u="sng" dirty="0">
              <a:sym typeface="Wingdings" panose="05000000000000000000" pitchFamily="2" charset="2"/>
            </a:endParaRPr>
          </a:p>
          <a:p>
            <a:pPr marL="914400" lvl="2" indent="0" algn="just">
              <a:buClr>
                <a:srgbClr val="2D5EC1"/>
              </a:buClr>
              <a:buNone/>
            </a:pPr>
            <a:r>
              <a:rPr lang="en-US" sz="2000" u="sng" dirty="0">
                <a:sym typeface="Wingdings" panose="05000000000000000000" pitchFamily="2" charset="2"/>
              </a:rPr>
              <a:t>S3Food</a:t>
            </a:r>
            <a:r>
              <a:rPr lang="en-US" sz="2000" dirty="0">
                <a:sym typeface="Wingdings" panose="05000000000000000000" pitchFamily="2" charset="2"/>
              </a:rPr>
              <a:t>: Smart sensor systems for food safety, quality control and resource efficiency in the food processing industry</a:t>
            </a:r>
          </a:p>
          <a:p>
            <a:pPr marL="1828800" lvl="3" indent="-457200" algn="just">
              <a:buClr>
                <a:srgbClr val="2D5EC1"/>
              </a:buClr>
              <a:buAutoNum type="arabicPeriod"/>
            </a:pPr>
            <a:r>
              <a:rPr lang="en-US" sz="2000" u="sng" dirty="0">
                <a:solidFill>
                  <a:srgbClr val="0F5494"/>
                </a:solidFill>
                <a:sym typeface="Wingdings" panose="05000000000000000000" pitchFamily="2" charset="2"/>
              </a:rPr>
              <a:t>Building further</a:t>
            </a:r>
            <a:r>
              <a:rPr lang="en-US" sz="2000" dirty="0">
                <a:solidFill>
                  <a:srgbClr val="0F5494"/>
                </a:solidFill>
                <a:sym typeface="Wingdings" panose="05000000000000000000" pitchFamily="2" charset="2"/>
              </a:rPr>
              <a:t> on </a:t>
            </a:r>
            <a:r>
              <a:rPr lang="en-US" sz="2000" dirty="0" err="1">
                <a:solidFill>
                  <a:srgbClr val="0F5494"/>
                </a:solidFill>
                <a:sym typeface="Wingdings" panose="05000000000000000000" pitchFamily="2" charset="2"/>
              </a:rPr>
              <a:t>Connsensys</a:t>
            </a:r>
            <a:r>
              <a:rPr lang="en-US" sz="2000" dirty="0">
                <a:solidFill>
                  <a:srgbClr val="0F5494"/>
                </a:solidFill>
                <a:sym typeface="Wingdings" panose="05000000000000000000" pitchFamily="2" charset="2"/>
              </a:rPr>
              <a:t> (COSME)</a:t>
            </a:r>
          </a:p>
          <a:p>
            <a:pPr marL="1828800" lvl="3" indent="-457200" algn="just">
              <a:buClr>
                <a:srgbClr val="2D5EC1"/>
              </a:buClr>
              <a:buAutoNum type="arabicPeriod"/>
            </a:pPr>
            <a:r>
              <a:rPr lang="en-US" sz="2000" dirty="0">
                <a:solidFill>
                  <a:srgbClr val="0F5494"/>
                </a:solidFill>
                <a:sym typeface="Wingdings" panose="05000000000000000000" pitchFamily="2" charset="2"/>
              </a:rPr>
              <a:t>Establishing </a:t>
            </a:r>
            <a:r>
              <a:rPr lang="en-US" sz="2000" u="sng" dirty="0">
                <a:solidFill>
                  <a:srgbClr val="0F5494"/>
                </a:solidFill>
                <a:sym typeface="Wingdings" panose="05000000000000000000" pitchFamily="2" charset="2"/>
              </a:rPr>
              <a:t>support mechanisms for SMEs</a:t>
            </a:r>
            <a:r>
              <a:rPr lang="en-US" sz="2000" dirty="0">
                <a:solidFill>
                  <a:srgbClr val="0F5494"/>
                </a:solidFill>
                <a:sym typeface="Wingdings" panose="05000000000000000000" pitchFamily="2" charset="2"/>
              </a:rPr>
              <a:t>  facilitate access to network of regional agri-food smart sensor living labs</a:t>
            </a:r>
          </a:p>
          <a:p>
            <a:pPr marL="1828800" lvl="3" indent="-457200" algn="just">
              <a:buClr>
                <a:srgbClr val="2D5EC1"/>
              </a:buClr>
              <a:buAutoNum type="arabicPeriod"/>
            </a:pPr>
            <a:r>
              <a:rPr lang="en-US" sz="2000" dirty="0">
                <a:solidFill>
                  <a:srgbClr val="0F5494"/>
                </a:solidFill>
                <a:sym typeface="Wingdings" panose="05000000000000000000" pitchFamily="2" charset="2"/>
              </a:rPr>
              <a:t>Start-up </a:t>
            </a:r>
            <a:r>
              <a:rPr lang="en-US" sz="2000" u="sng" dirty="0">
                <a:solidFill>
                  <a:srgbClr val="0F5494"/>
                </a:solidFill>
                <a:sym typeface="Wingdings" panose="05000000000000000000" pitchFamily="2" charset="2"/>
              </a:rPr>
              <a:t>investments projects</a:t>
            </a:r>
            <a:r>
              <a:rPr lang="en-US" sz="2000" dirty="0">
                <a:solidFill>
                  <a:srgbClr val="0F5494"/>
                </a:solidFill>
                <a:sym typeface="Wingdings" panose="05000000000000000000" pitchFamily="2" charset="2"/>
              </a:rPr>
              <a:t>, support </a:t>
            </a:r>
            <a:r>
              <a:rPr lang="en-US" sz="2000" u="sng" dirty="0">
                <a:solidFill>
                  <a:srgbClr val="0F5494"/>
                </a:solidFill>
                <a:sym typeface="Wingdings" panose="05000000000000000000" pitchFamily="2" charset="2"/>
              </a:rPr>
              <a:t>implementation</a:t>
            </a:r>
            <a:r>
              <a:rPr lang="en-US" sz="2000" dirty="0">
                <a:solidFill>
                  <a:srgbClr val="0F5494"/>
                </a:solidFill>
                <a:sym typeface="Wingdings" panose="05000000000000000000" pitchFamily="2" charset="2"/>
              </a:rPr>
              <a:t>, etc. </a:t>
            </a:r>
          </a:p>
          <a:p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97433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7</a:t>
            </a:fld>
            <a:endParaRPr lang="en-GB" altLang="en-US" dirty="0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95300" y="318746"/>
            <a:ext cx="11341100" cy="993310"/>
          </a:xfrm>
        </p:spPr>
        <p:txBody>
          <a:bodyPr anchor="ctr"/>
          <a:lstStyle/>
          <a:p>
            <a:pPr algn="ctr"/>
            <a:r>
              <a:rPr lang="en-GB" dirty="0"/>
              <a:t>Your partnership's progress to dat</a:t>
            </a:r>
            <a:r>
              <a:rPr lang="cs-CZ" dirty="0"/>
              <a:t>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95300" y="1612900"/>
            <a:ext cx="11341100" cy="4311650"/>
          </a:xfrm>
        </p:spPr>
        <p:txBody>
          <a:bodyPr/>
          <a:lstStyle/>
          <a:p>
            <a:pPr marL="0" indent="0" algn="just">
              <a:buNone/>
            </a:pPr>
            <a:r>
              <a:rPr lang="en-GB" b="1" dirty="0"/>
              <a:t>Learn, connect and demonstrate: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dirty="0"/>
              <a:t>Will be elaborated and </a:t>
            </a:r>
            <a:r>
              <a:rPr lang="en-US" dirty="0" err="1"/>
              <a:t>finalised</a:t>
            </a:r>
            <a:r>
              <a:rPr lang="en-US" dirty="0"/>
              <a:t> in the framework of </a:t>
            </a:r>
            <a:r>
              <a:rPr lang="en-US" dirty="0" err="1"/>
              <a:t>Connsensys</a:t>
            </a:r>
            <a:r>
              <a:rPr lang="en-US" dirty="0"/>
              <a:t>:</a:t>
            </a:r>
          </a:p>
          <a:p>
            <a:pPr marL="1828800" lvl="3" indent="-457200" algn="just">
              <a:buClr>
                <a:srgbClr val="2D5EC1"/>
              </a:buClr>
              <a:buFont typeface="Arial"/>
              <a:buAutoNum type="arabicPeriod"/>
            </a:pPr>
            <a:r>
              <a:rPr lang="en-US" sz="2000" u="sng" dirty="0">
                <a:solidFill>
                  <a:srgbClr val="0F5494"/>
                </a:solidFill>
              </a:rPr>
              <a:t>Mapping</a:t>
            </a:r>
            <a:r>
              <a:rPr lang="en-US" sz="2000" dirty="0">
                <a:solidFill>
                  <a:srgbClr val="0F5494"/>
                </a:solidFill>
              </a:rPr>
              <a:t> of competences and matching of business opportunities</a:t>
            </a:r>
          </a:p>
          <a:p>
            <a:pPr marL="1828800" lvl="3" indent="-457200" algn="just">
              <a:buClr>
                <a:srgbClr val="2D5EC1"/>
              </a:buClr>
              <a:buFont typeface="Arial"/>
              <a:buAutoNum type="arabicPeriod"/>
            </a:pPr>
            <a:r>
              <a:rPr lang="en-US" sz="2000" u="sng" dirty="0">
                <a:solidFill>
                  <a:srgbClr val="0F5494"/>
                </a:solidFill>
              </a:rPr>
              <a:t>Industry cooperation</a:t>
            </a:r>
            <a:r>
              <a:rPr lang="en-US" sz="2000" dirty="0">
                <a:solidFill>
                  <a:srgbClr val="0F5494"/>
                </a:solidFill>
              </a:rPr>
              <a:t> and </a:t>
            </a:r>
            <a:r>
              <a:rPr lang="en-US" sz="2000" u="sng" dirty="0">
                <a:solidFill>
                  <a:srgbClr val="0F5494"/>
                </a:solidFill>
              </a:rPr>
              <a:t>design of projects</a:t>
            </a:r>
          </a:p>
          <a:p>
            <a:pPr marL="1371600" lvl="3" indent="0" algn="just">
              <a:buClr>
                <a:srgbClr val="2D5EC1"/>
              </a:buClr>
              <a:buNone/>
            </a:pPr>
            <a:endParaRPr lang="en-GB" sz="2000" u="sng" dirty="0">
              <a:solidFill>
                <a:srgbClr val="0F5494"/>
              </a:solidFill>
            </a:endParaRPr>
          </a:p>
          <a:p>
            <a:pPr marL="0" indent="0" algn="just">
              <a:buNone/>
            </a:pPr>
            <a:r>
              <a:rPr lang="en-GB" b="1" dirty="0"/>
              <a:t>Good partnership governance: Key principles and challenges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GB" dirty="0"/>
              <a:t>In our specific case: should involve regional authorities more</a:t>
            </a:r>
          </a:p>
        </p:txBody>
      </p:sp>
    </p:spTree>
    <p:extLst>
      <p:ext uri="{BB962C8B-B14F-4D97-AF65-F5344CB8AC3E}">
        <p14:creationId xmlns:p14="http://schemas.microsoft.com/office/powerpoint/2010/main" val="265660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8</a:t>
            </a:fld>
            <a:endParaRPr lang="en-GB" altLang="en-US" dirty="0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95300" y="318746"/>
            <a:ext cx="11341100" cy="993310"/>
          </a:xfrm>
        </p:spPr>
        <p:txBody>
          <a:bodyPr anchor="ctr"/>
          <a:lstStyle/>
          <a:p>
            <a:pPr algn="ctr"/>
            <a:r>
              <a:rPr lang="en-US" dirty="0"/>
              <a:t>Challenges</a:t>
            </a:r>
            <a:endParaRPr lang="cs-CZ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95300" y="1612900"/>
            <a:ext cx="11341100" cy="4311650"/>
          </a:xfrm>
        </p:spPr>
        <p:txBody>
          <a:bodyPr/>
          <a:lstStyle/>
          <a:p>
            <a:pPr marL="0" indent="0" algn="just">
              <a:buNone/>
            </a:pPr>
            <a:r>
              <a:rPr lang="en-GB" b="1" dirty="0"/>
              <a:t>Good Partnership Governance: Key Principles and Challenges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GB" dirty="0"/>
              <a:t>Funding now via specific projects:</a:t>
            </a:r>
          </a:p>
          <a:p>
            <a:pPr marL="1828800" lvl="3" indent="-457200" algn="just">
              <a:buClr>
                <a:srgbClr val="2D5EC1"/>
              </a:buClr>
              <a:buFont typeface="Arial"/>
              <a:buAutoNum type="arabicPeriod"/>
            </a:pPr>
            <a:r>
              <a:rPr lang="en-GB" sz="2000" dirty="0">
                <a:solidFill>
                  <a:srgbClr val="0F5494"/>
                </a:solidFill>
                <a:sym typeface="Wingdings" panose="05000000000000000000" pitchFamily="2" charset="2"/>
              </a:rPr>
              <a:t>Not sustainable in the long run </a:t>
            </a:r>
          </a:p>
          <a:p>
            <a:pPr marL="1828800" lvl="3" indent="-457200" algn="just">
              <a:buClr>
                <a:srgbClr val="2D5EC1"/>
              </a:buClr>
              <a:buFont typeface="Arial"/>
              <a:buAutoNum type="arabicPeriod"/>
            </a:pPr>
            <a:r>
              <a:rPr lang="en-US" sz="2000" dirty="0">
                <a:solidFill>
                  <a:srgbClr val="0F5494"/>
                </a:solidFill>
                <a:sym typeface="Wingdings" panose="05000000000000000000" pitchFamily="2" charset="2"/>
              </a:rPr>
              <a:t>R</a:t>
            </a:r>
            <a:r>
              <a:rPr lang="en-GB" sz="2000" dirty="0" err="1">
                <a:solidFill>
                  <a:srgbClr val="0F5494"/>
                </a:solidFill>
                <a:sym typeface="Wingdings" panose="05000000000000000000" pitchFamily="2" charset="2"/>
              </a:rPr>
              <a:t>isk</a:t>
            </a:r>
            <a:r>
              <a:rPr lang="en-GB" sz="2000" dirty="0">
                <a:solidFill>
                  <a:srgbClr val="0F5494"/>
                </a:solidFill>
                <a:sym typeface="Wingdings" panose="05000000000000000000" pitchFamily="2" charset="2"/>
              </a:rPr>
              <a:t> of significant delays between funding rounds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dirty="0"/>
              <a:t>Big upfront time and resources investment (especially from lead region / organization)</a:t>
            </a:r>
            <a:endParaRPr lang="en-US" dirty="0">
              <a:sym typeface="Wingdings" panose="05000000000000000000" pitchFamily="2" charset="2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Sometimes difficult to motivate the regions / organizations to actively participate</a:t>
            </a:r>
          </a:p>
          <a:p>
            <a:pPr marL="914400" lvl="2" indent="0" algn="just"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 lvl="2" algn="just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940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9</a:t>
            </a:fld>
            <a:endParaRPr lang="en-GB" altLang="en-US" dirty="0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95300" y="318746"/>
            <a:ext cx="11341100" cy="993310"/>
          </a:xfrm>
        </p:spPr>
        <p:txBody>
          <a:bodyPr anchor="ctr"/>
          <a:lstStyle/>
          <a:p>
            <a:pPr algn="ctr"/>
            <a:r>
              <a:rPr lang="en-US" dirty="0"/>
              <a:t>Challenges</a:t>
            </a:r>
            <a:endParaRPr lang="cs-CZ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95300" y="1612900"/>
            <a:ext cx="11341100" cy="4311650"/>
          </a:xfrm>
        </p:spPr>
        <p:txBody>
          <a:bodyPr/>
          <a:lstStyle/>
          <a:p>
            <a:pPr marL="0" indent="0" algn="just">
              <a:buNone/>
            </a:pPr>
            <a:r>
              <a:rPr lang="en-GB" b="1" dirty="0"/>
              <a:t>Good Partnership Governance: Key Principles and Challenges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Survey scoping note  partners prefer light governance model, but: </a:t>
            </a:r>
          </a:p>
          <a:p>
            <a:pPr marL="1371600" lvl="2" indent="-457200" algn="just">
              <a:buClr>
                <a:srgbClr val="0070C0"/>
              </a:buClr>
              <a:buFont typeface="+mj-lt"/>
              <a:buAutoNum type="arabicPeriod"/>
            </a:pPr>
            <a:r>
              <a:rPr lang="en-US" sz="2000" dirty="0">
                <a:solidFill>
                  <a:srgbClr val="0F5494"/>
                </a:solidFill>
                <a:sym typeface="Wingdings" panose="05000000000000000000" pitchFamily="2" charset="2"/>
              </a:rPr>
              <a:t>Full-time partnership manager (coordinator) to ensure strategy is developed and implemented effectively</a:t>
            </a:r>
          </a:p>
          <a:p>
            <a:pPr marL="1371600" lvl="2" indent="-457200" algn="just">
              <a:buClr>
                <a:srgbClr val="0070C0"/>
              </a:buClr>
              <a:buFont typeface="+mj-lt"/>
              <a:buAutoNum type="arabicPeriod"/>
            </a:pPr>
            <a:r>
              <a:rPr lang="en-US" sz="2000" dirty="0">
                <a:solidFill>
                  <a:srgbClr val="0F5494"/>
                </a:solidFill>
                <a:sym typeface="Wingdings" panose="05000000000000000000" pitchFamily="2" charset="2"/>
              </a:rPr>
              <a:t>Without minimum commitment, the partnership will depend on ad hoc project funding to proceed</a:t>
            </a:r>
          </a:p>
          <a:p>
            <a:pPr marL="914400" lvl="2" indent="0" algn="just"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 lvl="2" algn="just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10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JRC-presentation_new-style_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RC-presentation_new-style-Template" id="{A3811EC4-3CF2-294F-BA10-98A1FEBF725B}" vid="{04E8B2B6-6122-9247-9072-895CAD7B6100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JRC-presentation_new-style_template.potx</Template>
  <TotalTime>3818</TotalTime>
  <Words>661</Words>
  <Application>Microsoft Office PowerPoint</Application>
  <PresentationFormat>Widescreen</PresentationFormat>
  <Paragraphs>90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EC Square Sans Pro</vt:lpstr>
      <vt:lpstr>Times New Roman</vt:lpstr>
      <vt:lpstr>Verdana</vt:lpstr>
      <vt:lpstr>Verdana Standaard</vt:lpstr>
      <vt:lpstr>Wingdings</vt:lpstr>
      <vt:lpstr>JRC-presentation_new-style_template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Xenia.GARCIA-DOMINGUEZ@ec.europa.eu</dc:creator>
  <cp:lastModifiedBy>Veerle Rijckaert</cp:lastModifiedBy>
  <cp:revision>102</cp:revision>
  <dcterms:created xsi:type="dcterms:W3CDTF">2017-04-24T08:06:23Z</dcterms:created>
  <dcterms:modified xsi:type="dcterms:W3CDTF">2018-11-20T12:08:39Z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Jive_LatestUserAccountName">
    <vt:lpwstr>garcixe</vt:lpwstr>
  </property>
  <property fmtid="{D5CDD505-2E9C-101B-9397-08002B2CF9AE}" pid="3" name="Offisync_ServerID">
    <vt:lpwstr>0d3b22a6-6203-4efc-8e8e-b5279256493b</vt:lpwstr>
  </property>
  <property fmtid="{D5CDD505-2E9C-101B-9397-08002B2CF9AE}" pid="4" name="Offisync_UniqueId">
    <vt:lpwstr>127154</vt:lpwstr>
  </property>
  <property fmtid="{D5CDD505-2E9C-101B-9397-08002B2CF9AE}" pid="5" name="Offisync_ProviderInitializationData">
    <vt:lpwstr>https://connected.cnect.cec.eu.int</vt:lpwstr>
  </property>
  <property fmtid="{D5CDD505-2E9C-101B-9397-08002B2CF9AE}" pid="6" name="Jive_VersionGuid">
    <vt:lpwstr>ab9fcf99-04e9-4b1e-bb3b-518078e1b797</vt:lpwstr>
  </property>
  <property fmtid="{D5CDD505-2E9C-101B-9397-08002B2CF9AE}" pid="7" name="Offisync_UpdateToken">
    <vt:lpwstr>5</vt:lpwstr>
  </property>
</Properties>
</file>