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9" r:id="rId3"/>
    <p:sldId id="258" r:id="rId4"/>
    <p:sldId id="270" r:id="rId5"/>
    <p:sldId id="262" r:id="rId6"/>
    <p:sldId id="266" r:id="rId7"/>
    <p:sldId id="269" r:id="rId8"/>
    <p:sldId id="264" r:id="rId9"/>
    <p:sldId id="265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974" userDrawn="1">
          <p15:clr>
            <a:srgbClr val="A4A3A4"/>
          </p15:clr>
        </p15:guide>
        <p15:guide id="2" pos="38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C8E2"/>
    <a:srgbClr val="000000"/>
    <a:srgbClr val="37ACDE"/>
    <a:srgbClr val="21ADE4"/>
    <a:srgbClr val="F4773F"/>
    <a:srgbClr val="093B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8B73CB-6496-4BB1-B0FC-7440C51BCE9C}" v="16" dt="2018-11-20T08:51:23.4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92" autoAdjust="0"/>
    <p:restoredTop sz="86424"/>
  </p:normalViewPr>
  <p:slideViewPr>
    <p:cSldViewPr snapToGrid="0" snapToObjects="1">
      <p:cViewPr varScale="1">
        <p:scale>
          <a:sx n="117" d="100"/>
          <a:sy n="117" d="100"/>
        </p:scale>
        <p:origin x="-828" y="-102"/>
      </p:cViewPr>
      <p:guideLst>
        <p:guide orient="horz" pos="3974"/>
        <p:guide pos="3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-174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an Chai" userId="be3bb3a3-0f91-4b48-b2d1-1c7bea4f2a7b" providerId="ADAL" clId="{902B0AE9-B0A3-45B7-B9E9-43CF08F5B612}"/>
    <pc:docChg chg="undo custSel addSld modSld">
      <pc:chgData name="Yuan Chai" userId="be3bb3a3-0f91-4b48-b2d1-1c7bea4f2a7b" providerId="ADAL" clId="{902B0AE9-B0A3-45B7-B9E9-43CF08F5B612}" dt="2018-11-20T09:27:32.293" v="1247" actId="207"/>
      <pc:docMkLst>
        <pc:docMk/>
      </pc:docMkLst>
      <pc:sldChg chg="addSp delSp modSp modAnim">
        <pc:chgData name="Yuan Chai" userId="be3bb3a3-0f91-4b48-b2d1-1c7bea4f2a7b" providerId="ADAL" clId="{902B0AE9-B0A3-45B7-B9E9-43CF08F5B612}" dt="2018-11-20T09:27:32.293" v="1247" actId="207"/>
        <pc:sldMkLst>
          <pc:docMk/>
          <pc:sldMk cId="3430550571" sldId="258"/>
        </pc:sldMkLst>
        <pc:spChg chg="mod">
          <ac:chgData name="Yuan Chai" userId="be3bb3a3-0f91-4b48-b2d1-1c7bea4f2a7b" providerId="ADAL" clId="{902B0AE9-B0A3-45B7-B9E9-43CF08F5B612}" dt="2018-11-20T08:56:46.533" v="211" actId="404"/>
          <ac:spMkLst>
            <pc:docMk/>
            <pc:sldMk cId="3430550571" sldId="258"/>
            <ac:spMk id="3" creationId="{00000000-0000-0000-0000-000000000000}"/>
          </ac:spMkLst>
        </pc:spChg>
        <pc:spChg chg="add mod">
          <ac:chgData name="Yuan Chai" userId="be3bb3a3-0f91-4b48-b2d1-1c7bea4f2a7b" providerId="ADAL" clId="{902B0AE9-B0A3-45B7-B9E9-43CF08F5B612}" dt="2018-11-20T08:56:16.210" v="203" actId="1076"/>
          <ac:spMkLst>
            <pc:docMk/>
            <pc:sldMk cId="3430550571" sldId="258"/>
            <ac:spMk id="8" creationId="{FE27D228-C9B4-495A-8C1C-C9030B0E6CD1}"/>
          </ac:spMkLst>
        </pc:spChg>
        <pc:spChg chg="add del mod">
          <ac:chgData name="Yuan Chai" userId="be3bb3a3-0f91-4b48-b2d1-1c7bea4f2a7b" providerId="ADAL" clId="{902B0AE9-B0A3-45B7-B9E9-43CF08F5B612}" dt="2018-11-20T08:55:06.863" v="178"/>
          <ac:spMkLst>
            <pc:docMk/>
            <pc:sldMk cId="3430550571" sldId="258"/>
            <ac:spMk id="9" creationId="{A299AA21-4FE4-4A27-AC1C-229BDA36C4CD}"/>
          </ac:spMkLst>
        </pc:spChg>
        <pc:spChg chg="add del">
          <ac:chgData name="Yuan Chai" userId="be3bb3a3-0f91-4b48-b2d1-1c7bea4f2a7b" providerId="ADAL" clId="{902B0AE9-B0A3-45B7-B9E9-43CF08F5B612}" dt="2018-11-20T08:51:25.991" v="158" actId="478"/>
          <ac:spMkLst>
            <pc:docMk/>
            <pc:sldMk cId="3430550571" sldId="258"/>
            <ac:spMk id="10" creationId="{75D23E7E-749B-4761-AAE9-D05971B37DB4}"/>
          </ac:spMkLst>
        </pc:spChg>
        <pc:spChg chg="add del mod">
          <ac:chgData name="Yuan Chai" userId="be3bb3a3-0f91-4b48-b2d1-1c7bea4f2a7b" providerId="ADAL" clId="{902B0AE9-B0A3-45B7-B9E9-43CF08F5B612}" dt="2018-11-20T08:54:27.416" v="171"/>
          <ac:spMkLst>
            <pc:docMk/>
            <pc:sldMk cId="3430550571" sldId="258"/>
            <ac:spMk id="11" creationId="{680BA72D-1FF1-4E85-9EDB-D75CC961A63C}"/>
          </ac:spMkLst>
        </pc:spChg>
        <pc:spChg chg="add mod">
          <ac:chgData name="Yuan Chai" userId="be3bb3a3-0f91-4b48-b2d1-1c7bea4f2a7b" providerId="ADAL" clId="{902B0AE9-B0A3-45B7-B9E9-43CF08F5B612}" dt="2018-11-20T09:01:34.980" v="552" actId="1076"/>
          <ac:spMkLst>
            <pc:docMk/>
            <pc:sldMk cId="3430550571" sldId="258"/>
            <ac:spMk id="12" creationId="{F0CC1D0E-62C7-468F-AEA5-F588B9A414CD}"/>
          </ac:spMkLst>
        </pc:spChg>
        <pc:spChg chg="add del mod">
          <ac:chgData name="Yuan Chai" userId="be3bb3a3-0f91-4b48-b2d1-1c7bea4f2a7b" providerId="ADAL" clId="{902B0AE9-B0A3-45B7-B9E9-43CF08F5B612}" dt="2018-11-20T09:10:26.854" v="596"/>
          <ac:spMkLst>
            <pc:docMk/>
            <pc:sldMk cId="3430550571" sldId="258"/>
            <ac:spMk id="13" creationId="{08556545-A9FD-4BFD-A230-5257E96760A9}"/>
          </ac:spMkLst>
        </pc:spChg>
        <pc:spChg chg="add del mod">
          <ac:chgData name="Yuan Chai" userId="be3bb3a3-0f91-4b48-b2d1-1c7bea4f2a7b" providerId="ADAL" clId="{902B0AE9-B0A3-45B7-B9E9-43CF08F5B612}" dt="2018-11-20T09:27:32.293" v="1247" actId="207"/>
          <ac:spMkLst>
            <pc:docMk/>
            <pc:sldMk cId="3430550571" sldId="258"/>
            <ac:spMk id="15" creationId="{862E4A47-6C2A-408A-8249-EA141CD5188E}"/>
          </ac:spMkLst>
        </pc:spChg>
        <pc:spChg chg="add del">
          <ac:chgData name="Yuan Chai" userId="be3bb3a3-0f91-4b48-b2d1-1c7bea4f2a7b" providerId="ADAL" clId="{902B0AE9-B0A3-45B7-B9E9-43CF08F5B612}" dt="2018-11-20T09:10:19.973" v="589"/>
          <ac:spMkLst>
            <pc:docMk/>
            <pc:sldMk cId="3430550571" sldId="258"/>
            <ac:spMk id="16" creationId="{6080070C-BE93-46BE-91C6-4033E4420963}"/>
          </ac:spMkLst>
        </pc:spChg>
        <pc:graphicFrameChg chg="add del mod modGraphic">
          <ac:chgData name="Yuan Chai" userId="be3bb3a3-0f91-4b48-b2d1-1c7bea4f2a7b" providerId="ADAL" clId="{902B0AE9-B0A3-45B7-B9E9-43CF08F5B612}" dt="2018-11-20T08:48:08.724" v="133" actId="478"/>
          <ac:graphicFrameMkLst>
            <pc:docMk/>
            <pc:sldMk cId="3430550571" sldId="258"/>
            <ac:graphicFrameMk id="2" creationId="{F7CDA9EE-9365-4323-B0D8-57BB07A415B5}"/>
          </ac:graphicFrameMkLst>
        </pc:graphicFrameChg>
        <pc:graphicFrameChg chg="add del mod">
          <ac:chgData name="Yuan Chai" userId="be3bb3a3-0f91-4b48-b2d1-1c7bea4f2a7b" providerId="ADAL" clId="{902B0AE9-B0A3-45B7-B9E9-43CF08F5B612}" dt="2018-11-20T08:57:10.824" v="215" actId="478"/>
          <ac:graphicFrameMkLst>
            <pc:docMk/>
            <pc:sldMk cId="3430550571" sldId="258"/>
            <ac:graphicFrameMk id="14" creationId="{5328CF65-B5A1-4B49-B76D-47BDEBC5F66C}"/>
          </ac:graphicFrameMkLst>
        </pc:graphicFrameChg>
        <pc:picChg chg="add del mod">
          <ac:chgData name="Yuan Chai" userId="be3bb3a3-0f91-4b48-b2d1-1c7bea4f2a7b" providerId="ADAL" clId="{902B0AE9-B0A3-45B7-B9E9-43CF08F5B612}" dt="2018-11-20T08:46:02.606" v="64"/>
          <ac:picMkLst>
            <pc:docMk/>
            <pc:sldMk cId="3430550571" sldId="258"/>
            <ac:picMk id="5" creationId="{21E5CFD9-FAA3-4A3E-9629-6FB9730FDFCB}"/>
          </ac:picMkLst>
        </pc:picChg>
        <pc:picChg chg="add mod">
          <ac:chgData name="Yuan Chai" userId="be3bb3a3-0f91-4b48-b2d1-1c7bea4f2a7b" providerId="ADAL" clId="{902B0AE9-B0A3-45B7-B9E9-43CF08F5B612}" dt="2018-11-20T08:56:34.723" v="209" actId="1035"/>
          <ac:picMkLst>
            <pc:docMk/>
            <pc:sldMk cId="3430550571" sldId="258"/>
            <ac:picMk id="7" creationId="{A0DF1692-8C9B-4C44-97C4-F57017F820F8}"/>
          </ac:picMkLst>
        </pc:picChg>
      </pc:sldChg>
      <pc:sldChg chg="modSp">
        <pc:chgData name="Yuan Chai" userId="be3bb3a3-0f91-4b48-b2d1-1c7bea4f2a7b" providerId="ADAL" clId="{902B0AE9-B0A3-45B7-B9E9-43CF08F5B612}" dt="2018-11-20T08:42:40.338" v="32" actId="790"/>
        <pc:sldMkLst>
          <pc:docMk/>
          <pc:sldMk cId="2220531636" sldId="259"/>
        </pc:sldMkLst>
        <pc:spChg chg="mod">
          <ac:chgData name="Yuan Chai" userId="be3bb3a3-0f91-4b48-b2d1-1c7bea4f2a7b" providerId="ADAL" clId="{902B0AE9-B0A3-45B7-B9E9-43CF08F5B612}" dt="2018-11-20T08:42:40.338" v="32" actId="790"/>
          <ac:spMkLst>
            <pc:docMk/>
            <pc:sldMk cId="2220531636" sldId="259"/>
            <ac:spMk id="2" creationId="{00000000-0000-0000-0000-000000000000}"/>
          </ac:spMkLst>
        </pc:spChg>
      </pc:sldChg>
      <pc:sldChg chg="addSp delSp modSp modAnim">
        <pc:chgData name="Yuan Chai" userId="be3bb3a3-0f91-4b48-b2d1-1c7bea4f2a7b" providerId="ADAL" clId="{902B0AE9-B0A3-45B7-B9E9-43CF08F5B612}" dt="2018-11-20T09:26:56.726" v="1246" actId="20577"/>
        <pc:sldMkLst>
          <pc:docMk/>
          <pc:sldMk cId="2656603323" sldId="262"/>
        </pc:sldMkLst>
        <pc:spChg chg="add mod">
          <ac:chgData name="Yuan Chai" userId="be3bb3a3-0f91-4b48-b2d1-1c7bea4f2a7b" providerId="ADAL" clId="{902B0AE9-B0A3-45B7-B9E9-43CF08F5B612}" dt="2018-11-20T09:26:56.726" v="1246" actId="20577"/>
          <ac:spMkLst>
            <pc:docMk/>
            <pc:sldMk cId="2656603323" sldId="262"/>
            <ac:spMk id="5" creationId="{DB940D36-BEE4-4CB2-A9FA-8039DE7A9899}"/>
          </ac:spMkLst>
        </pc:spChg>
        <pc:spChg chg="mod">
          <ac:chgData name="Yuan Chai" userId="be3bb3a3-0f91-4b48-b2d1-1c7bea4f2a7b" providerId="ADAL" clId="{902B0AE9-B0A3-45B7-B9E9-43CF08F5B612}" dt="2018-11-20T09:20:33.042" v="1208" actId="122"/>
          <ac:spMkLst>
            <pc:docMk/>
            <pc:sldMk cId="2656603323" sldId="262"/>
            <ac:spMk id="6" creationId="{00000000-0000-0000-0000-000000000000}"/>
          </ac:spMkLst>
        </pc:spChg>
        <pc:spChg chg="del mod">
          <ac:chgData name="Yuan Chai" userId="be3bb3a3-0f91-4b48-b2d1-1c7bea4f2a7b" providerId="ADAL" clId="{902B0AE9-B0A3-45B7-B9E9-43CF08F5B612}" dt="2018-11-20T09:20:47.337" v="1209" actId="478"/>
          <ac:spMkLst>
            <pc:docMk/>
            <pc:sldMk cId="2656603323" sldId="262"/>
            <ac:spMk id="7" creationId="{00000000-0000-0000-0000-000000000000}"/>
          </ac:spMkLst>
        </pc:spChg>
      </pc:sldChg>
      <pc:sldChg chg="addSp delSp modSp modAnim">
        <pc:chgData name="Yuan Chai" userId="be3bb3a3-0f91-4b48-b2d1-1c7bea4f2a7b" providerId="ADAL" clId="{902B0AE9-B0A3-45B7-B9E9-43CF08F5B612}" dt="2018-11-20T09:22:44.162" v="1223" actId="113"/>
        <pc:sldMkLst>
          <pc:docMk/>
          <pc:sldMk cId="587971909" sldId="266"/>
        </pc:sldMkLst>
        <pc:spChg chg="del">
          <ac:chgData name="Yuan Chai" userId="be3bb3a3-0f91-4b48-b2d1-1c7bea4f2a7b" providerId="ADAL" clId="{902B0AE9-B0A3-45B7-B9E9-43CF08F5B612}" dt="2018-11-20T09:21:34.223" v="1215" actId="478"/>
          <ac:spMkLst>
            <pc:docMk/>
            <pc:sldMk cId="587971909" sldId="266"/>
            <ac:spMk id="3" creationId="{00000000-0000-0000-0000-000000000000}"/>
          </ac:spMkLst>
        </pc:spChg>
        <pc:spChg chg="add mod">
          <ac:chgData name="Yuan Chai" userId="be3bb3a3-0f91-4b48-b2d1-1c7bea4f2a7b" providerId="ADAL" clId="{902B0AE9-B0A3-45B7-B9E9-43CF08F5B612}" dt="2018-11-20T09:22:44.162" v="1223" actId="113"/>
          <ac:spMkLst>
            <pc:docMk/>
            <pc:sldMk cId="587971909" sldId="266"/>
            <ac:spMk id="5" creationId="{BA28CDB5-7EFA-4436-9048-949F12C74076}"/>
          </ac:spMkLst>
        </pc:spChg>
        <pc:spChg chg="add del mod">
          <ac:chgData name="Yuan Chai" userId="be3bb3a3-0f91-4b48-b2d1-1c7bea4f2a7b" providerId="ADAL" clId="{902B0AE9-B0A3-45B7-B9E9-43CF08F5B612}" dt="2018-11-20T09:21:36.706" v="1216" actId="478"/>
          <ac:spMkLst>
            <pc:docMk/>
            <pc:sldMk cId="587971909" sldId="266"/>
            <ac:spMk id="7" creationId="{32089ABB-6431-4832-966D-007AA58DC194}"/>
          </ac:spMkLst>
        </pc:spChg>
      </pc:sldChg>
      <pc:sldChg chg="modSp">
        <pc:chgData name="Yuan Chai" userId="be3bb3a3-0f91-4b48-b2d1-1c7bea4f2a7b" providerId="ADAL" clId="{902B0AE9-B0A3-45B7-B9E9-43CF08F5B612}" dt="2018-11-20T09:23:58.874" v="1234" actId="20577"/>
        <pc:sldMkLst>
          <pc:docMk/>
          <pc:sldMk cId="1395091476" sldId="268"/>
        </pc:sldMkLst>
        <pc:spChg chg="mod">
          <ac:chgData name="Yuan Chai" userId="be3bb3a3-0f91-4b48-b2d1-1c7bea4f2a7b" providerId="ADAL" clId="{902B0AE9-B0A3-45B7-B9E9-43CF08F5B612}" dt="2018-11-20T09:23:58.874" v="1234" actId="20577"/>
          <ac:spMkLst>
            <pc:docMk/>
            <pc:sldMk cId="1395091476" sldId="268"/>
            <ac:spMk id="3" creationId="{00000000-0000-0000-0000-000000000000}"/>
          </ac:spMkLst>
        </pc:spChg>
      </pc:sldChg>
      <pc:sldChg chg="modSp">
        <pc:chgData name="Yuan Chai" userId="be3bb3a3-0f91-4b48-b2d1-1c7bea4f2a7b" providerId="ADAL" clId="{902B0AE9-B0A3-45B7-B9E9-43CF08F5B612}" dt="2018-11-20T09:25:14.901" v="1243" actId="403"/>
        <pc:sldMkLst>
          <pc:docMk/>
          <pc:sldMk cId="407558146" sldId="269"/>
        </pc:sldMkLst>
        <pc:spChg chg="mod">
          <ac:chgData name="Yuan Chai" userId="be3bb3a3-0f91-4b48-b2d1-1c7bea4f2a7b" providerId="ADAL" clId="{902B0AE9-B0A3-45B7-B9E9-43CF08F5B612}" dt="2018-11-20T09:25:14.901" v="1243" actId="403"/>
          <ac:spMkLst>
            <pc:docMk/>
            <pc:sldMk cId="407558146" sldId="269"/>
            <ac:spMk id="3" creationId="{00000000-0000-0000-0000-000000000000}"/>
          </ac:spMkLst>
        </pc:spChg>
      </pc:sldChg>
      <pc:sldChg chg="addSp delSp modSp add">
        <pc:chgData name="Yuan Chai" userId="be3bb3a3-0f91-4b48-b2d1-1c7bea4f2a7b" providerId="ADAL" clId="{902B0AE9-B0A3-45B7-B9E9-43CF08F5B612}" dt="2018-11-20T09:10:25.322" v="595"/>
        <pc:sldMkLst>
          <pc:docMk/>
          <pc:sldMk cId="670361182" sldId="270"/>
        </pc:sldMkLst>
        <pc:spChg chg="add del mod">
          <ac:chgData name="Yuan Chai" userId="be3bb3a3-0f91-4b48-b2d1-1c7bea4f2a7b" providerId="ADAL" clId="{902B0AE9-B0A3-45B7-B9E9-43CF08F5B612}" dt="2018-11-20T09:10:25.322" v="595"/>
          <ac:spMkLst>
            <pc:docMk/>
            <pc:sldMk cId="670361182" sldId="270"/>
            <ac:spMk id="30" creationId="{DA17F380-CCC3-4695-8DC9-6C46389E1ADD}"/>
          </ac:spMkLst>
        </pc:spChg>
        <pc:picChg chg="mod">
          <ac:chgData name="Yuan Chai" userId="be3bb3a3-0f91-4b48-b2d1-1c7bea4f2a7b" providerId="ADAL" clId="{902B0AE9-B0A3-45B7-B9E9-43CF08F5B612}" dt="2018-11-20T09:10:22.217" v="591" actId="1038"/>
          <ac:picMkLst>
            <pc:docMk/>
            <pc:sldMk cId="670361182" sldId="270"/>
            <ac:picMk id="4" creationId="{00000000-0000-0000-0000-000000000000}"/>
          </ac:picMkLst>
        </pc:picChg>
        <pc:picChg chg="add mod">
          <ac:chgData name="Yuan Chai" userId="be3bb3a3-0f91-4b48-b2d1-1c7bea4f2a7b" providerId="ADAL" clId="{902B0AE9-B0A3-45B7-B9E9-43CF08F5B612}" dt="2018-11-20T09:07:21.672" v="575" actId="14100"/>
          <ac:picMkLst>
            <pc:docMk/>
            <pc:sldMk cId="670361182" sldId="270"/>
            <ac:picMk id="6" creationId="{B02C4217-285A-4B40-88C4-5DDAF030B588}"/>
          </ac:picMkLst>
        </pc:picChg>
        <pc:cxnChg chg="add mod">
          <ac:chgData name="Yuan Chai" userId="be3bb3a3-0f91-4b48-b2d1-1c7bea4f2a7b" providerId="ADAL" clId="{902B0AE9-B0A3-45B7-B9E9-43CF08F5B612}" dt="2018-11-20T09:08:32.733" v="579" actId="13822"/>
          <ac:cxnSpMkLst>
            <pc:docMk/>
            <pc:sldMk cId="670361182" sldId="270"/>
            <ac:cxnSpMk id="24" creationId="{9D057ADA-6D71-4638-9D44-EE7F02C85EA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DE467-252D-C340-B6D3-74553E62F086}" type="datetimeFigureOut">
              <a:rPr lang="nl-NL" smtClean="0"/>
              <a:t>22-11-2018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D94EF4-DA67-D04B-9845-EB080743160F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159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Verdana Standaard" charset="0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Verdana Standaard" charset="0"/>
              </a:defRPr>
            </a:lvl1pPr>
          </a:lstStyle>
          <a:p>
            <a:fld id="{F0136DB9-5D27-1549-BD29-2B9C3D92BA6B}" type="datetimeFigureOut">
              <a:rPr lang="nl-NL" smtClean="0"/>
              <a:pPr/>
              <a:t>22-11-2018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Verdana Standaard" charset="0"/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Verdana Standaard" charset="0"/>
              </a:defRPr>
            </a:lvl1pPr>
          </a:lstStyle>
          <a:p>
            <a:fld id="{B724C359-F21C-5144-9CEB-BDBE24445460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98063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4C359-F21C-5144-9CEB-BDBE24445460}" type="slidenum">
              <a:rPr lang="nl-NL" smtClean="0"/>
              <a:pPr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55864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RC introduction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:\Desktop\ppt fondo2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6"/>
          <a:stretch/>
        </p:blipFill>
        <p:spPr bwMode="auto">
          <a:xfrm>
            <a:off x="-12700" y="0"/>
            <a:ext cx="12192000" cy="598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 userDrawn="1"/>
        </p:nvSpPr>
        <p:spPr bwMode="auto">
          <a:xfrm>
            <a:off x="-12700" y="6010175"/>
            <a:ext cx="12192000" cy="84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pic>
        <p:nvPicPr>
          <p:cNvPr id="11" name="Picture 10" descr="EC-JRC-logo_horizontal_EN_pos_transparent-backgroun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1" y="6093295"/>
            <a:ext cx="2296591" cy="728187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505556" y="6213754"/>
            <a:ext cx="1565126" cy="5078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GB" sz="900" b="0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@S3Platform</a:t>
            </a:r>
          </a:p>
          <a:p>
            <a:pPr algn="l">
              <a:lnSpc>
                <a:spcPct val="100000"/>
              </a:lnSpc>
            </a:pPr>
            <a:r>
              <a:rPr lang="en-GB" sz="900" b="0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s3platform.jrc.ec.europa.eu</a:t>
            </a:r>
            <a:endParaRPr lang="es-ES" sz="900" b="0" kern="0" dirty="0">
              <a:solidFill>
                <a:srgbClr val="0070C0"/>
              </a:solidFill>
              <a:latin typeface="EC Square Sans Pro" panose="020B0506040000020004" pitchFamily="34" charset="0"/>
              <a:cs typeface="Verdana"/>
            </a:endParaRPr>
          </a:p>
          <a:p>
            <a:pPr algn="l">
              <a:lnSpc>
                <a:spcPct val="100000"/>
              </a:lnSpc>
            </a:pPr>
            <a:r>
              <a:rPr lang="es-ES" sz="900" b="0" u="sng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JRC-B3-S3P@ec.europa.eu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5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" y="318746"/>
            <a:ext cx="11341100" cy="99331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95300" y="1765300"/>
            <a:ext cx="11341100" cy="3614738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2pPr>
            <a:lvl3pPr>
              <a:buClr>
                <a:srgbClr val="89A8D1"/>
              </a:buCl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3pPr>
            <a:lvl4pPr>
              <a:buClr>
                <a:srgbClr val="B4C8E2"/>
              </a:buCl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4pPr>
            <a:lvl5pPr>
              <a:buClr>
                <a:schemeClr val="accent4">
                  <a:lumMod val="75000"/>
                </a:schemeClr>
              </a:buClr>
              <a:defRPr lang="en-GB" sz="2800" b="0" i="0" kern="1200" dirty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9" name="Picture 8" descr="EC-JRC-logo_horizontal_EN_pos_transparent-background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  <p:sp>
        <p:nvSpPr>
          <p:cNvPr id="8" name="Slide Number Placeholder 6"/>
          <p:cNvSpPr>
            <a:spLocks noGrp="1"/>
          </p:cNvSpPr>
          <p:nvPr>
            <p:ph type="sldNum" sz="quarter" idx="13"/>
          </p:nvPr>
        </p:nvSpPr>
        <p:spPr>
          <a:xfrm>
            <a:off x="4671781" y="6381328"/>
            <a:ext cx="2844800" cy="288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F73B5C1F-481D-4CA5-9E93-29911E4888C6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3377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heading with obje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14600"/>
            <a:ext cx="12192000" cy="34750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i="0"/>
            </a:lvl1pPr>
          </a:lstStyle>
          <a:p>
            <a:r>
              <a:rPr lang="nl-NL" dirty="0"/>
              <a:t>Image</a:t>
            </a:r>
          </a:p>
        </p:txBody>
      </p:sp>
      <p:sp>
        <p:nvSpPr>
          <p:cNvPr id="23" name="Tijdelijke aanduiding voor tekst 22"/>
          <p:cNvSpPr>
            <a:spLocks noGrp="1"/>
          </p:cNvSpPr>
          <p:nvPr>
            <p:ph type="body" sz="quarter" idx="16" hasCustomPrompt="1"/>
          </p:nvPr>
        </p:nvSpPr>
        <p:spPr>
          <a:xfrm>
            <a:off x="495300" y="1562100"/>
            <a:ext cx="11341100" cy="9525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93B37"/>
                </a:solidFill>
                <a:latin typeface="Verdana"/>
                <a:cs typeface="Verdana"/>
              </a:defRPr>
            </a:lvl1pPr>
            <a:lvl3pPr marL="914400" indent="0" algn="l">
              <a:buNone/>
              <a:defRPr sz="2400">
                <a:solidFill>
                  <a:srgbClr val="093B37"/>
                </a:solidFill>
              </a:defRPr>
            </a:lvl3pPr>
          </a:lstStyle>
          <a:p>
            <a:pPr lvl="0"/>
            <a:r>
              <a:rPr lang="nl-NL" dirty="0"/>
              <a:t>Heading2</a:t>
            </a:r>
          </a:p>
        </p:txBody>
      </p:sp>
      <p:sp>
        <p:nvSpPr>
          <p:cNvPr id="6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8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" y="318746"/>
            <a:ext cx="11341100" cy="99331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78756"/>
            <a:ext cx="5499100" cy="4332289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800"/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 sz="2400"/>
            </a:lvl2pPr>
            <a:lvl3pPr>
              <a:buClr>
                <a:srgbClr val="89A8D1"/>
              </a:buClr>
              <a:defRPr sz="2000"/>
            </a:lvl3pPr>
            <a:lvl4pPr>
              <a:buClr>
                <a:srgbClr val="B4C8E2"/>
              </a:buClr>
              <a:defRPr sz="1800"/>
            </a:lvl4pPr>
            <a:lvl5pPr>
              <a:buClr>
                <a:schemeClr val="accent2">
                  <a:lumMod val="60000"/>
                  <a:lumOff val="40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71781" y="6381328"/>
            <a:ext cx="2844800" cy="2880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F73B5C1F-481D-4CA5-9E93-29911E4888C6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6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9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" y="318746"/>
            <a:ext cx="11341100" cy="99331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6235700" y="1578756"/>
            <a:ext cx="5600700" cy="4332289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800"/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 sz="2400"/>
            </a:lvl2pPr>
            <a:lvl3pPr>
              <a:buClr>
                <a:srgbClr val="89A8D1"/>
              </a:buClr>
              <a:defRPr sz="2000"/>
            </a:lvl3pPr>
            <a:lvl4pPr>
              <a:buClr>
                <a:srgbClr val="B4C8E2"/>
              </a:buClr>
              <a:defRPr sz="1800"/>
            </a:lvl4pPr>
            <a:lvl5pPr>
              <a:buClr>
                <a:schemeClr val="accent2">
                  <a:lumMod val="60000"/>
                  <a:lumOff val="40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2775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2"/>
          <p:cNvSpPr/>
          <p:nvPr userDrawn="1"/>
        </p:nvSpPr>
        <p:spPr>
          <a:xfrm>
            <a:off x="-12700" y="0"/>
            <a:ext cx="12204700" cy="3149600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0" i="0" dirty="0">
              <a:solidFill>
                <a:srgbClr val="FFFFFF"/>
              </a:solidFill>
              <a:latin typeface="Verdana Standaard" charset="0"/>
            </a:endParaRPr>
          </a:p>
        </p:txBody>
      </p:sp>
      <p:sp>
        <p:nvSpPr>
          <p:cNvPr id="15" name="Tijdelijke aanduiding voor afbeelding 2"/>
          <p:cNvSpPr>
            <a:spLocks noGrp="1"/>
          </p:cNvSpPr>
          <p:nvPr>
            <p:ph type="pic" idx="13" hasCustomPrompt="1"/>
          </p:nvPr>
        </p:nvSpPr>
        <p:spPr>
          <a:xfrm>
            <a:off x="0" y="3149600"/>
            <a:ext cx="12192000" cy="28400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latin typeface="Verdana"/>
                <a:cs typeface="Verdana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Image</a:t>
            </a:r>
          </a:p>
        </p:txBody>
      </p:sp>
      <p:sp>
        <p:nvSpPr>
          <p:cNvPr id="6" name="Tijdelijke aanduiding voor tekst 20"/>
          <p:cNvSpPr>
            <a:spLocks noGrp="1"/>
          </p:cNvSpPr>
          <p:nvPr>
            <p:ph type="body" sz="quarter" idx="15" hasCustomPrompt="1"/>
          </p:nvPr>
        </p:nvSpPr>
        <p:spPr>
          <a:xfrm>
            <a:off x="965200" y="1990725"/>
            <a:ext cx="11226800" cy="1438275"/>
          </a:xfrm>
          <a:prstGeom prst="rect">
            <a:avLst/>
          </a:prstGeom>
        </p:spPr>
        <p:txBody>
          <a:bodyPr anchor="ctr"/>
          <a:lstStyle>
            <a:lvl1pPr marL="0" indent="0" algn="l">
              <a:buFont typeface="Arial" charset="0"/>
              <a:buNone/>
              <a:defRPr sz="9600" b="1">
                <a:solidFill>
                  <a:schemeClr val="bg1"/>
                </a:solidFill>
                <a:latin typeface="Verdana"/>
                <a:cs typeface="Verdana"/>
              </a:defRPr>
            </a:lvl1pPr>
            <a:lvl3pPr marL="914400" indent="0" algn="l">
              <a:buNone/>
              <a:defRPr sz="3600">
                <a:solidFill>
                  <a:schemeClr val="bg1"/>
                </a:solidFill>
              </a:defRPr>
            </a:lvl3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  <p:pic>
        <p:nvPicPr>
          <p:cNvPr id="8" name="Picture 4" descr="H:\Desktop\ppt fondo2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87" r="8046"/>
          <a:stretch/>
        </p:blipFill>
        <p:spPr bwMode="auto">
          <a:xfrm>
            <a:off x="-25400" y="3162300"/>
            <a:ext cx="12217400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C-JRC-logo_horizontal_EN_pos_transparent-backgroun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nd 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2"/>
          <p:cNvSpPr/>
          <p:nvPr userDrawn="1"/>
        </p:nvSpPr>
        <p:spPr>
          <a:xfrm>
            <a:off x="1" y="0"/>
            <a:ext cx="12192000" cy="3114675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0" i="0" dirty="0">
              <a:solidFill>
                <a:srgbClr val="093B37"/>
              </a:solidFill>
              <a:latin typeface="Verdana Standaard" charset="0"/>
            </a:endParaRPr>
          </a:p>
        </p:txBody>
      </p:sp>
      <p:pic>
        <p:nvPicPr>
          <p:cNvPr id="8" name="Shape 296" descr="photo-1434030216411-0b793f4b4173.jpg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00017" y="2406354"/>
            <a:ext cx="1393799" cy="1393799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2419349" y="1987138"/>
            <a:ext cx="9029700" cy="137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 err="1"/>
              <a:t>Thanks</a:t>
            </a:r>
            <a:endParaRPr lang="nl-NL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419349" y="344476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600" dirty="0">
                <a:solidFill>
                  <a:srgbClr val="37ACD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4A06F6-C39D-41C3-8383-3E2C5E61166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635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12700" y="6010175"/>
            <a:ext cx="12192000" cy="84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62" r="20578"/>
          <a:stretch/>
        </p:blipFill>
        <p:spPr>
          <a:xfrm>
            <a:off x="3175" y="0"/>
            <a:ext cx="12192000" cy="5989638"/>
          </a:xfrm>
          <a:prstGeom prst="rect">
            <a:avLst/>
          </a:prstGeom>
        </p:spPr>
      </p:pic>
      <p:pic>
        <p:nvPicPr>
          <p:cNvPr id="6" name="Picture 5" descr="EC-JRC-logo_horizontal_EN_pos_transparent-background.png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1" y="6093295"/>
            <a:ext cx="2296591" cy="72818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505556" y="6213754"/>
            <a:ext cx="1565126" cy="5078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GB" sz="900" b="0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@S3Platform</a:t>
            </a:r>
          </a:p>
          <a:p>
            <a:pPr algn="l">
              <a:lnSpc>
                <a:spcPct val="100000"/>
              </a:lnSpc>
            </a:pPr>
            <a:r>
              <a:rPr lang="en-GB" sz="900" b="0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s3platform.jrc.ec.europa.eu</a:t>
            </a:r>
            <a:endParaRPr lang="es-ES" sz="900" b="0" kern="0" dirty="0">
              <a:solidFill>
                <a:srgbClr val="0070C0"/>
              </a:solidFill>
              <a:latin typeface="EC Square Sans Pro" panose="020B0506040000020004" pitchFamily="34" charset="0"/>
              <a:cs typeface="Verdana"/>
            </a:endParaRPr>
          </a:p>
          <a:p>
            <a:pPr algn="l">
              <a:lnSpc>
                <a:spcPct val="100000"/>
              </a:lnSpc>
            </a:pPr>
            <a:r>
              <a:rPr lang="es-ES" sz="900" b="0" u="sng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JRC-B3-S3P@ec.europa.eu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671781" y="6381328"/>
            <a:ext cx="2844800" cy="288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F73B5C1F-481D-4CA5-9E93-29911E4888C6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50" r:id="rId3"/>
    <p:sldLayoutId id="2147483668" r:id="rId4"/>
    <p:sldLayoutId id="2147483653" r:id="rId5"/>
    <p:sldLayoutId id="2147483655" r:id="rId6"/>
    <p:sldLayoutId id="2147483669" r:id="rId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Verdana" charset="0"/>
          <a:ea typeface="Verdana" charset="0"/>
          <a:cs typeface="Verdan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:\Desktop\S3titre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8" t="11476" r="9723" b="9583"/>
          <a:stretch/>
        </p:blipFill>
        <p:spPr bwMode="auto">
          <a:xfrm>
            <a:off x="7899400" y="1844948"/>
            <a:ext cx="3949700" cy="240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877830" y="692696"/>
            <a:ext cx="11199869" cy="1728192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pPr algn="l"/>
            <a:r>
              <a:rPr lang="en-GB" sz="4000" dirty="0">
                <a:solidFill>
                  <a:srgbClr val="FFC000"/>
                </a:solidFill>
              </a:rPr>
              <a:t>S3P Agri-Food Working Committee Meeting</a:t>
            </a:r>
            <a:r>
              <a:rPr lang="fr-BE" altLang="en-US" sz="5400" dirty="0"/>
              <a:t/>
            </a:r>
            <a:br>
              <a:rPr lang="fr-BE" altLang="en-US" sz="5400" dirty="0"/>
            </a:br>
            <a:r>
              <a:rPr lang="en-GB" sz="2000" dirty="0">
                <a:solidFill>
                  <a:srgbClr val="92BCDE"/>
                </a:solidFill>
              </a:rPr>
              <a:t/>
            </a:r>
            <a:br>
              <a:rPr lang="en-GB" sz="2000" dirty="0">
                <a:solidFill>
                  <a:srgbClr val="92BCDE"/>
                </a:solidFill>
              </a:rPr>
            </a:br>
            <a:r>
              <a:rPr lang="en-GB" sz="2000" dirty="0">
                <a:solidFill>
                  <a:srgbClr val="92BCDE"/>
                </a:solidFill>
              </a:rPr>
              <a:t/>
            </a:r>
            <a:br>
              <a:rPr lang="en-GB" sz="2000" dirty="0">
                <a:solidFill>
                  <a:srgbClr val="92BCDE"/>
                </a:solidFill>
              </a:rPr>
            </a:br>
            <a:r>
              <a:rPr lang="en-GB" sz="1600" b="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/>
            </a:r>
            <a:br>
              <a:rPr lang="en-GB" sz="1600" b="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</a:br>
            <a:endParaRPr lang="en-GB" altLang="en-US" sz="1600" b="0" dirty="0">
              <a:solidFill>
                <a:srgbClr val="0F5494"/>
              </a:solidFill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191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368300" y="1749425"/>
            <a:ext cx="11226800" cy="1438275"/>
          </a:xfrm>
        </p:spPr>
        <p:txBody>
          <a:bodyPr/>
          <a:lstStyle/>
          <a:p>
            <a:r>
              <a:rPr lang="en-US" sz="3600" dirty="0"/>
              <a:t>Nutritional</a:t>
            </a:r>
            <a:r>
              <a:rPr lang="fr-BE" sz="3600" dirty="0"/>
              <a:t> </a:t>
            </a:r>
            <a:r>
              <a:rPr lang="en-US" sz="3600" dirty="0"/>
              <a:t>Ingredients</a:t>
            </a:r>
          </a:p>
        </p:txBody>
      </p:sp>
    </p:spTree>
    <p:extLst>
      <p:ext uri="{BB962C8B-B14F-4D97-AF65-F5344CB8AC3E}">
        <p14:creationId xmlns:p14="http://schemas.microsoft.com/office/powerpoint/2010/main" val="222053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0" y="1477008"/>
            <a:ext cx="6807200" cy="1731321"/>
          </a:xfrm>
        </p:spPr>
        <p:txBody>
          <a:bodyPr/>
          <a:lstStyle/>
          <a:p>
            <a:pPr marL="0" indent="0">
              <a:buClr>
                <a:srgbClr val="2D5EC1"/>
              </a:buClr>
              <a:buNone/>
            </a:pPr>
            <a:r>
              <a:rPr lang="en-GB" altLang="en-US" sz="2000" dirty="0"/>
              <a:t>I. Objectives</a:t>
            </a:r>
            <a:r>
              <a:rPr lang="en-GB" altLang="en-US" sz="2000" dirty="0" smtClean="0"/>
              <a:t>:</a:t>
            </a:r>
          </a:p>
          <a:p>
            <a:pPr marL="0" indent="0">
              <a:buClr>
                <a:srgbClr val="2D5EC1"/>
              </a:buClr>
              <a:buNone/>
            </a:pPr>
            <a:endParaRPr lang="en-GB" altLang="en-US" sz="600" dirty="0"/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v"/>
            </a:pPr>
            <a:r>
              <a:rPr lang="en-US" sz="1200" b="1" dirty="0">
                <a:sym typeface="Wingdings" panose="05000000000000000000" pitchFamily="2" charset="2"/>
              </a:rPr>
              <a:t>F</a:t>
            </a:r>
            <a:r>
              <a:rPr lang="en-US" sz="1200" b="1" dirty="0"/>
              <a:t>acilitate the cross-over of innovation</a:t>
            </a:r>
            <a:r>
              <a:rPr lang="en-US" sz="1200" dirty="0"/>
              <a:t> in the field of nutritional ingredients</a:t>
            </a: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v"/>
            </a:pPr>
            <a:r>
              <a:rPr lang="en-US" sz="1200" b="1" dirty="0" smtClean="0">
                <a:sym typeface="Wingdings" panose="05000000000000000000" pitchFamily="2" charset="2"/>
              </a:rPr>
              <a:t>A</a:t>
            </a:r>
            <a:r>
              <a:rPr lang="en-US" sz="1200" b="1" dirty="0" smtClean="0"/>
              <a:t>ccelerate </a:t>
            </a:r>
            <a:r>
              <a:rPr lang="en-US" sz="1200" b="1" dirty="0"/>
              <a:t>the development</a:t>
            </a:r>
            <a:r>
              <a:rPr lang="en-US" sz="1200" dirty="0"/>
              <a:t> and </a:t>
            </a:r>
            <a:r>
              <a:rPr lang="en-US" sz="1200" b="1" dirty="0"/>
              <a:t>commercialization</a:t>
            </a:r>
            <a:r>
              <a:rPr lang="en-US" sz="1200" dirty="0"/>
              <a:t> of novel and/or improved </a:t>
            </a:r>
            <a:r>
              <a:rPr lang="en-US" sz="1200" b="1" dirty="0" smtClean="0"/>
              <a:t>ingredients</a:t>
            </a: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v"/>
            </a:pPr>
            <a:r>
              <a:rPr lang="en-US" sz="1200" dirty="0">
                <a:sym typeface="Wingdings" panose="05000000000000000000" pitchFamily="2" charset="2"/>
              </a:rPr>
              <a:t>S</a:t>
            </a:r>
            <a:r>
              <a:rPr lang="en-US" sz="1200" dirty="0"/>
              <a:t>timulate </a:t>
            </a:r>
            <a:r>
              <a:rPr lang="en-US" sz="1200" b="1" dirty="0"/>
              <a:t>cross-sectoral </a:t>
            </a:r>
            <a:r>
              <a:rPr lang="en-US" sz="1200" b="1" dirty="0" smtClean="0"/>
              <a:t>collaboration</a:t>
            </a:r>
            <a:endParaRPr lang="en-GB" altLang="en-US" sz="1200" b="1" dirty="0"/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Ø"/>
            </a:pPr>
            <a:endParaRPr lang="en-GB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3</a:t>
            </a:fld>
            <a:endParaRPr lang="en-GB" altLang="en-US" dirty="0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95300" y="318746"/>
            <a:ext cx="11341100" cy="993310"/>
          </a:xfrm>
        </p:spPr>
        <p:txBody>
          <a:bodyPr anchor="ctr"/>
          <a:lstStyle/>
          <a:p>
            <a:pPr algn="ctr"/>
            <a:r>
              <a:rPr lang="en-GB" altLang="en-US" dirty="0"/>
              <a:t>About the partnership</a:t>
            </a:r>
            <a:endParaRPr lang="en-GB" dirty="0"/>
          </a:p>
        </p:txBody>
      </p:sp>
      <p:pic>
        <p:nvPicPr>
          <p:cNvPr id="7" name="Image 6">
            <a:extLst>
              <a:ext uri="{FF2B5EF4-FFF2-40B4-BE49-F238E27FC236}">
                <a16:creationId xmlns="" xmlns:a16="http://schemas.microsoft.com/office/drawing/2014/main" id="{A0DF1692-8C9B-4C44-97C4-F57017F820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31"/>
          <a:stretch/>
        </p:blipFill>
        <p:spPr>
          <a:xfrm>
            <a:off x="7239000" y="1489785"/>
            <a:ext cx="4933039" cy="442311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="" xmlns:a16="http://schemas.microsoft.com/office/drawing/2014/main" id="{FE27D228-C9B4-495A-8C1C-C9030B0E6CD1}"/>
              </a:ext>
            </a:extLst>
          </p:cNvPr>
          <p:cNvSpPr txBox="1"/>
          <p:nvPr/>
        </p:nvSpPr>
        <p:spPr>
          <a:xfrm>
            <a:off x="0" y="3349462"/>
            <a:ext cx="3075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rgbClr val="2D5EC1"/>
              </a:buClr>
            </a:pPr>
            <a:r>
              <a:rPr lang="fr-BE" sz="2000" dirty="0">
                <a:solidFill>
                  <a:srgbClr val="093B37"/>
                </a:solidFill>
                <a:latin typeface="Verdana"/>
              </a:rPr>
              <a:t>II. Focus and Topics: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="" xmlns:a16="http://schemas.microsoft.com/office/drawing/2014/main" id="{F0CC1D0E-62C7-468F-AEA5-F588B9A414CD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3859927"/>
            <a:ext cx="7023100" cy="1717058"/>
          </a:xfrm>
          <a:prstGeom prst="rect">
            <a:avLst/>
          </a:prstGeom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2D5EC1"/>
              </a:buClr>
              <a:buFont typeface="Wingdings" panose="05000000000000000000" pitchFamily="2" charset="2"/>
              <a:buChar char="v"/>
            </a:pPr>
            <a:r>
              <a:rPr lang="en-US" altLang="en-US" sz="1200" b="1" dirty="0">
                <a:solidFill>
                  <a:srgbClr val="093B37"/>
                </a:solidFill>
                <a:latin typeface="Verdana"/>
                <a:cs typeface="Verdana"/>
              </a:rPr>
              <a:t>C</a:t>
            </a:r>
            <a:r>
              <a:rPr lang="en-US" sz="1200" b="1" dirty="0">
                <a:solidFill>
                  <a:srgbClr val="093B37"/>
                </a:solidFill>
                <a:latin typeface="Verdana"/>
                <a:cs typeface="Verdana"/>
              </a:rPr>
              <a:t>ollect </a:t>
            </a:r>
            <a:r>
              <a:rPr lang="en-US" sz="1200" dirty="0">
                <a:solidFill>
                  <a:srgbClr val="093B37"/>
                </a:solidFill>
                <a:latin typeface="Verdana"/>
                <a:cs typeface="Verdana"/>
              </a:rPr>
              <a:t>and</a:t>
            </a:r>
            <a:r>
              <a:rPr lang="en-US" sz="1200" b="1" dirty="0">
                <a:solidFill>
                  <a:srgbClr val="093B37"/>
                </a:solidFill>
                <a:latin typeface="Verdana"/>
                <a:cs typeface="Verdana"/>
              </a:rPr>
              <a:t> interpret consumer demands and </a:t>
            </a:r>
            <a:r>
              <a:rPr lang="en-US" sz="1200" b="1" dirty="0" smtClean="0">
                <a:solidFill>
                  <a:srgbClr val="093B37"/>
                </a:solidFill>
                <a:latin typeface="Verdana"/>
                <a:cs typeface="Verdana"/>
              </a:rPr>
              <a:t>trends: set-up </a:t>
            </a:r>
            <a:r>
              <a:rPr lang="en-US" sz="1200" b="1" dirty="0">
                <a:solidFill>
                  <a:srgbClr val="093B37"/>
                </a:solidFill>
                <a:latin typeface="Verdana"/>
                <a:cs typeface="Verdana"/>
              </a:rPr>
              <a:t>of the database and its maintenance</a:t>
            </a: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v"/>
            </a:pPr>
            <a:r>
              <a:rPr lang="en-US" sz="1200" b="1" dirty="0" smtClean="0">
                <a:solidFill>
                  <a:srgbClr val="093B37"/>
                </a:solidFill>
                <a:latin typeface="Verdana"/>
                <a:cs typeface="Verdana"/>
              </a:rPr>
              <a:t>Identify </a:t>
            </a:r>
            <a:r>
              <a:rPr lang="en-US" sz="1200" dirty="0">
                <a:solidFill>
                  <a:srgbClr val="093B37"/>
                </a:solidFill>
                <a:latin typeface="Verdana"/>
                <a:cs typeface="Verdana"/>
              </a:rPr>
              <a:t>the most </a:t>
            </a:r>
            <a:r>
              <a:rPr lang="en-US" sz="1200" b="1" dirty="0">
                <a:solidFill>
                  <a:srgbClr val="093B37"/>
                </a:solidFill>
                <a:latin typeface="Verdana"/>
                <a:cs typeface="Verdana"/>
              </a:rPr>
              <a:t>promising innovative ingredients</a:t>
            </a: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v"/>
            </a:pPr>
            <a:r>
              <a:rPr lang="en-US" sz="1200" dirty="0" smtClean="0">
                <a:solidFill>
                  <a:srgbClr val="093B37"/>
                </a:solidFill>
                <a:latin typeface="Verdana"/>
                <a:cs typeface="Verdana"/>
              </a:rPr>
              <a:t>Elaborate </a:t>
            </a:r>
            <a:r>
              <a:rPr lang="en-US" sz="1200" dirty="0">
                <a:solidFill>
                  <a:srgbClr val="093B37"/>
                </a:solidFill>
                <a:latin typeface="Verdana"/>
                <a:cs typeface="Verdana"/>
              </a:rPr>
              <a:t>the</a:t>
            </a:r>
            <a:r>
              <a:rPr lang="en-US" sz="1200" b="1" dirty="0">
                <a:solidFill>
                  <a:srgbClr val="093B37"/>
                </a:solidFill>
                <a:latin typeface="Verdana"/>
                <a:cs typeface="Verdana"/>
              </a:rPr>
              <a:t> adequate innovation chain</a:t>
            </a: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v"/>
            </a:pPr>
            <a:r>
              <a:rPr lang="en-US" sz="1200" dirty="0" smtClean="0">
                <a:solidFill>
                  <a:srgbClr val="093B37"/>
                </a:solidFill>
                <a:latin typeface="Verdana"/>
                <a:cs typeface="Verdana"/>
              </a:rPr>
              <a:t>Build </a:t>
            </a:r>
            <a:r>
              <a:rPr lang="en-US" sz="1200" dirty="0">
                <a:solidFill>
                  <a:srgbClr val="093B37"/>
                </a:solidFill>
                <a:latin typeface="Verdana"/>
                <a:cs typeface="Verdana"/>
              </a:rPr>
              <a:t>a strong </a:t>
            </a:r>
            <a:r>
              <a:rPr lang="en-US" sz="1200" b="1" dirty="0">
                <a:solidFill>
                  <a:srgbClr val="093B37"/>
                </a:solidFill>
                <a:latin typeface="Verdana"/>
                <a:cs typeface="Verdana"/>
              </a:rPr>
              <a:t>transregional technology network + pilot centers and technological </a:t>
            </a:r>
            <a:r>
              <a:rPr lang="en-US" sz="1200" b="1" dirty="0" smtClean="0">
                <a:solidFill>
                  <a:srgbClr val="093B37"/>
                </a:solidFill>
                <a:latin typeface="Verdana"/>
                <a:cs typeface="Verdana"/>
              </a:rPr>
              <a:t>facilities</a:t>
            </a: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v"/>
            </a:pPr>
            <a:r>
              <a:rPr lang="en-US" sz="1200" b="1" dirty="0" smtClean="0">
                <a:solidFill>
                  <a:srgbClr val="093B37"/>
                </a:solidFill>
                <a:latin typeface="Verdana"/>
                <a:cs typeface="Verdana"/>
              </a:rPr>
              <a:t>Develop concrete investment projects</a:t>
            </a:r>
            <a:endParaRPr lang="en-US" sz="1200" b="1" dirty="0">
              <a:solidFill>
                <a:srgbClr val="093B37"/>
              </a:solidFill>
              <a:latin typeface="Verdana"/>
              <a:cs typeface="Verdana"/>
            </a:endParaRP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v"/>
            </a:pP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43055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0111" y="1340769"/>
            <a:ext cx="8229600" cy="936625"/>
          </a:xfrm>
        </p:spPr>
        <p:txBody>
          <a:bodyPr/>
          <a:lstStyle/>
          <a:p>
            <a:pPr algn="ctr"/>
            <a:r>
              <a:rPr lang="en-GB" altLang="en-US" dirty="0"/>
              <a:t>About the partnership</a:t>
            </a:r>
            <a:br>
              <a:rPr lang="en-GB" altLang="en-US" dirty="0"/>
            </a:br>
            <a:r>
              <a:rPr lang="en-GB" altLang="en-US" sz="2400" dirty="0"/>
              <a:t>- </a:t>
            </a:r>
            <a:r>
              <a:rPr lang="en-US" sz="2400" dirty="0">
                <a:sym typeface="Wingdings" panose="05000000000000000000" pitchFamily="2" charset="2"/>
              </a:rPr>
              <a:t>Participating regions - </a:t>
            </a:r>
            <a:endParaRPr lang="en-GB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Clr>
                <a:srgbClr val="2D5EC1"/>
              </a:buClr>
              <a:buNone/>
            </a:pPr>
            <a:endParaRPr lang="en-US" altLang="en-US" dirty="0">
              <a:solidFill>
                <a:schemeClr val="tx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" t="20326" r="14097" b="2008"/>
          <a:stretch/>
        </p:blipFill>
        <p:spPr>
          <a:xfrm>
            <a:off x="0" y="-27384"/>
            <a:ext cx="12192000" cy="691276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557" y="4701"/>
            <a:ext cx="3031516" cy="1025885"/>
          </a:xfrm>
          <a:prstGeom prst="rect">
            <a:avLst/>
          </a:prstGeom>
          <a:ln w="19050">
            <a:solidFill>
              <a:srgbClr val="92D050"/>
            </a:solidFill>
          </a:ln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4"/>
          <a:srcRect r="56300" b="19533"/>
          <a:stretch/>
        </p:blipFill>
        <p:spPr>
          <a:xfrm>
            <a:off x="1593536" y="5048895"/>
            <a:ext cx="2366718" cy="614239"/>
          </a:xfrm>
          <a:prstGeom prst="rect">
            <a:avLst/>
          </a:prstGeom>
          <a:ln w="19050">
            <a:solidFill>
              <a:srgbClr val="92D050"/>
            </a:solidFill>
          </a:ln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1789" y="2941492"/>
            <a:ext cx="2294710" cy="711360"/>
          </a:xfrm>
          <a:prstGeom prst="rect">
            <a:avLst/>
          </a:prstGeom>
          <a:ln w="19050">
            <a:solidFill>
              <a:srgbClr val="92D050"/>
            </a:solidFill>
          </a:ln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853" y="5779484"/>
            <a:ext cx="1097338" cy="1048295"/>
          </a:xfrm>
          <a:prstGeom prst="rect">
            <a:avLst/>
          </a:prstGeom>
          <a:ln w="19050">
            <a:solidFill>
              <a:srgbClr val="92D050"/>
            </a:solidFill>
          </a:ln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8956" y="2150046"/>
            <a:ext cx="3207980" cy="846907"/>
          </a:xfrm>
          <a:prstGeom prst="rect">
            <a:avLst/>
          </a:prstGeom>
          <a:ln w="19050">
            <a:solidFill>
              <a:srgbClr val="92D050"/>
            </a:solidFill>
          </a:ln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1" r="7256"/>
          <a:stretch/>
        </p:blipFill>
        <p:spPr>
          <a:xfrm>
            <a:off x="8472264" y="4710592"/>
            <a:ext cx="2160240" cy="1310796"/>
          </a:xfrm>
          <a:prstGeom prst="rect">
            <a:avLst/>
          </a:prstGeom>
          <a:solidFill>
            <a:schemeClr val="bg1"/>
          </a:solidFill>
          <a:ln w="19050">
            <a:solidFill>
              <a:srgbClr val="92D050"/>
            </a:solidFill>
          </a:ln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9"/>
          <a:srcRect t="30618" b="29063"/>
          <a:stretch/>
        </p:blipFill>
        <p:spPr>
          <a:xfrm>
            <a:off x="4262753" y="5796325"/>
            <a:ext cx="2392663" cy="964708"/>
          </a:xfrm>
          <a:prstGeom prst="rect">
            <a:avLst/>
          </a:prstGeom>
          <a:ln w="19050">
            <a:solidFill>
              <a:srgbClr val="92D050"/>
            </a:solidFill>
          </a:ln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10"/>
          <a:srcRect l="7948" t="11390" r="4917" b="12755"/>
          <a:stretch/>
        </p:blipFill>
        <p:spPr>
          <a:xfrm>
            <a:off x="1692080" y="1150648"/>
            <a:ext cx="1939607" cy="1126224"/>
          </a:xfrm>
          <a:prstGeom prst="rect">
            <a:avLst/>
          </a:prstGeom>
          <a:ln w="19050">
            <a:solidFill>
              <a:srgbClr val="92D050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496" y="-14324"/>
            <a:ext cx="4392488" cy="512457"/>
          </a:xfrm>
          <a:prstGeom prst="rect">
            <a:avLst/>
          </a:prstGeom>
          <a:solidFill>
            <a:schemeClr val="bg1"/>
          </a:solidFill>
          <a:ln w="19050">
            <a:solidFill>
              <a:srgbClr val="92D050"/>
            </a:solidFill>
          </a:ln>
        </p:spPr>
      </p:pic>
      <p:cxnSp>
        <p:nvCxnSpPr>
          <p:cNvPr id="18" name="Connecteur droit avec flèche 17"/>
          <p:cNvCxnSpPr>
            <a:stCxn id="5" idx="3"/>
          </p:cNvCxnSpPr>
          <p:nvPr/>
        </p:nvCxnSpPr>
        <p:spPr bwMode="auto">
          <a:xfrm>
            <a:off x="4711073" y="628855"/>
            <a:ext cx="914400" cy="914400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Connecteur droit avec flèche 24"/>
          <p:cNvCxnSpPr/>
          <p:nvPr/>
        </p:nvCxnSpPr>
        <p:spPr bwMode="auto">
          <a:xfrm>
            <a:off x="4716920" y="1030585"/>
            <a:ext cx="134104" cy="2091570"/>
          </a:xfrm>
          <a:prstGeom prst="straightConnector1">
            <a:avLst/>
          </a:prstGeom>
          <a:noFill/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Connecteur droit avec flèche 28"/>
          <p:cNvCxnSpPr/>
          <p:nvPr/>
        </p:nvCxnSpPr>
        <p:spPr bwMode="auto">
          <a:xfrm>
            <a:off x="3631687" y="2291169"/>
            <a:ext cx="1004117" cy="696754"/>
          </a:xfrm>
          <a:prstGeom prst="straightConnector1">
            <a:avLst/>
          </a:prstGeom>
          <a:noFill/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968" name="Connecteur droit avec flèche 83967"/>
          <p:cNvCxnSpPr/>
          <p:nvPr/>
        </p:nvCxnSpPr>
        <p:spPr bwMode="auto">
          <a:xfrm flipH="1" flipV="1">
            <a:off x="4187996" y="4490308"/>
            <a:ext cx="1167248" cy="1269807"/>
          </a:xfrm>
          <a:prstGeom prst="straightConnector1">
            <a:avLst/>
          </a:prstGeom>
          <a:noFill/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972" name="Connecteur droit avec flèche 83971"/>
          <p:cNvCxnSpPr/>
          <p:nvPr/>
        </p:nvCxnSpPr>
        <p:spPr bwMode="auto">
          <a:xfrm flipH="1">
            <a:off x="5631320" y="498134"/>
            <a:ext cx="601176" cy="1354221"/>
          </a:xfrm>
          <a:prstGeom prst="straightConnector1">
            <a:avLst/>
          </a:prstGeom>
          <a:noFill/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974" name="Connecteur droit avec flèche 83973"/>
          <p:cNvCxnSpPr/>
          <p:nvPr/>
        </p:nvCxnSpPr>
        <p:spPr bwMode="auto">
          <a:xfrm flipH="1">
            <a:off x="5620328" y="3021391"/>
            <a:ext cx="1768628" cy="1775241"/>
          </a:xfrm>
          <a:prstGeom prst="straightConnector1">
            <a:avLst/>
          </a:prstGeom>
          <a:noFill/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977" name="Connecteur droit avec flèche 83976"/>
          <p:cNvCxnSpPr>
            <a:stCxn id="14" idx="1"/>
          </p:cNvCxnSpPr>
          <p:nvPr/>
        </p:nvCxnSpPr>
        <p:spPr bwMode="auto">
          <a:xfrm flipH="1">
            <a:off x="7680176" y="5365991"/>
            <a:ext cx="792088" cy="297143"/>
          </a:xfrm>
          <a:prstGeom prst="straightConnector1">
            <a:avLst/>
          </a:prstGeom>
          <a:noFill/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980" name="Connecteur droit avec flèche 83979"/>
          <p:cNvCxnSpPr/>
          <p:nvPr/>
        </p:nvCxnSpPr>
        <p:spPr bwMode="auto">
          <a:xfrm flipH="1" flipV="1">
            <a:off x="2552540" y="4316951"/>
            <a:ext cx="109343" cy="726158"/>
          </a:xfrm>
          <a:prstGeom prst="straightConnector1">
            <a:avLst/>
          </a:prstGeom>
          <a:noFill/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982" name="Connecteur droit avec flèche 83981"/>
          <p:cNvCxnSpPr/>
          <p:nvPr/>
        </p:nvCxnSpPr>
        <p:spPr bwMode="auto">
          <a:xfrm>
            <a:off x="3209151" y="4748675"/>
            <a:ext cx="244864" cy="1030809"/>
          </a:xfrm>
          <a:prstGeom prst="straightConnector1">
            <a:avLst/>
          </a:prstGeom>
          <a:noFill/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989" name="Connecteur droit avec flèche 83988"/>
          <p:cNvCxnSpPr/>
          <p:nvPr/>
        </p:nvCxnSpPr>
        <p:spPr bwMode="auto">
          <a:xfrm>
            <a:off x="2219682" y="3667244"/>
            <a:ext cx="0" cy="545093"/>
          </a:xfrm>
          <a:prstGeom prst="straightConnector1">
            <a:avLst/>
          </a:prstGeom>
          <a:noFill/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Connecteur droit avec flèche 23">
            <a:extLst>
              <a:ext uri="{FF2B5EF4-FFF2-40B4-BE49-F238E27FC236}">
                <a16:creationId xmlns="" xmlns:a16="http://schemas.microsoft.com/office/drawing/2014/main" id="{9D057ADA-6D71-4638-9D44-EE7F02C85EA2}"/>
              </a:ext>
            </a:extLst>
          </p:cNvPr>
          <p:cNvCxnSpPr>
            <a:cxnSpLocks/>
          </p:cNvCxnSpPr>
          <p:nvPr/>
        </p:nvCxnSpPr>
        <p:spPr bwMode="auto">
          <a:xfrm flipH="1">
            <a:off x="6847252" y="3582422"/>
            <a:ext cx="1007879" cy="512833"/>
          </a:xfrm>
          <a:prstGeom prst="straightConnector1">
            <a:avLst/>
          </a:prstGeom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6" name="Image 5" descr="Une image contenant clipart&#10;&#10;Description générée automatiquement">
            <a:extLst>
              <a:ext uri="{FF2B5EF4-FFF2-40B4-BE49-F238E27FC236}">
                <a16:creationId xmlns="" xmlns:a16="http://schemas.microsoft.com/office/drawing/2014/main" id="{B02C4217-285A-4B40-88C4-5DDAF030B5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11015" y="2970095"/>
            <a:ext cx="3078586" cy="67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36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5</a:t>
            </a:fld>
            <a:endParaRPr lang="en-GB" altLang="en-US" dirty="0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95300" y="318746"/>
            <a:ext cx="11341100" cy="993310"/>
          </a:xfrm>
        </p:spPr>
        <p:txBody>
          <a:bodyPr anchor="ctr"/>
          <a:lstStyle/>
          <a:p>
            <a:pPr algn="ctr"/>
            <a:r>
              <a:rPr lang="en-GB" dirty="0"/>
              <a:t>Learn phase: scoping and mapping</a:t>
            </a:r>
            <a:endParaRPr lang="en-GB" i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DB940D36-BEE4-4CB2-A9FA-8039DE7A9899}"/>
              </a:ext>
            </a:extLst>
          </p:cNvPr>
          <p:cNvSpPr txBox="1">
            <a:spLocks/>
          </p:cNvSpPr>
          <p:nvPr/>
        </p:nvSpPr>
        <p:spPr>
          <a:xfrm>
            <a:off x="495300" y="1497874"/>
            <a:ext cx="11719723" cy="45023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2D5EC1"/>
              </a:buClr>
              <a:buFont typeface="Wingdings" panose="05000000000000000000" pitchFamily="2" charset="2"/>
              <a:buChar char="v"/>
            </a:pPr>
            <a:r>
              <a:rPr lang="en-GB" sz="2400" b="1" dirty="0" smtClean="0"/>
              <a:t>Meetings and communications to </a:t>
            </a:r>
            <a:r>
              <a:rPr lang="en-GB" sz="2400" b="1" dirty="0"/>
              <a:t>date:</a:t>
            </a:r>
          </a:p>
          <a:p>
            <a:pPr marL="0" indent="0">
              <a:buClr>
                <a:srgbClr val="2D5EC1"/>
              </a:buClr>
              <a:buNone/>
            </a:pPr>
            <a:endParaRPr lang="en-GB" sz="1600" dirty="0"/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ü"/>
            </a:pPr>
            <a:r>
              <a:rPr lang="en-GB" sz="2400" dirty="0" smtClean="0"/>
              <a:t>11</a:t>
            </a:r>
            <a:r>
              <a:rPr lang="en-GB" sz="2400" baseline="30000" dirty="0" smtClean="0"/>
              <a:t>th</a:t>
            </a:r>
            <a:r>
              <a:rPr lang="en-GB" sz="2400" dirty="0" smtClean="0"/>
              <a:t> </a:t>
            </a:r>
            <a:r>
              <a:rPr lang="en-GB" sz="2400" dirty="0"/>
              <a:t>June: Working Committee - Semi-annual Meeting, </a:t>
            </a:r>
            <a:r>
              <a:rPr lang="en-GB" sz="2400" dirty="0" err="1" smtClean="0"/>
              <a:t>Seinajoki</a:t>
            </a:r>
            <a:endParaRPr lang="en-GB" sz="2400" dirty="0"/>
          </a:p>
          <a:p>
            <a:pPr marL="0" indent="0">
              <a:buClr>
                <a:srgbClr val="2D5EC1"/>
              </a:buClr>
              <a:buNone/>
            </a:pPr>
            <a:r>
              <a:rPr lang="en-GB" sz="2400" dirty="0"/>
              <a:t> </a:t>
            </a:r>
            <a:r>
              <a:rPr lang="en-GB" sz="2400" dirty="0" smtClean="0"/>
              <a:t>  </a:t>
            </a:r>
            <a:r>
              <a:rPr lang="en-GB" sz="1600" u="sng" dirty="0" smtClean="0"/>
              <a:t>Objective</a:t>
            </a:r>
            <a:r>
              <a:rPr lang="en-GB" sz="1600" dirty="0"/>
              <a:t>: get to know each other and discuss the next </a:t>
            </a:r>
            <a:r>
              <a:rPr lang="en-GB" sz="1600" dirty="0" smtClean="0"/>
              <a:t>steps</a:t>
            </a: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ü"/>
            </a:pPr>
            <a:r>
              <a:rPr lang="en-GB" sz="2400" dirty="0" smtClean="0"/>
              <a:t>10</a:t>
            </a:r>
            <a:r>
              <a:rPr lang="en-GB" sz="2400" baseline="30000" dirty="0" smtClean="0"/>
              <a:t>th</a:t>
            </a:r>
            <a:r>
              <a:rPr lang="en-GB" sz="2400" dirty="0" smtClean="0"/>
              <a:t> </a:t>
            </a:r>
            <a:r>
              <a:rPr lang="en-GB" sz="2400" dirty="0"/>
              <a:t>October: EU Week Regions &amp; Cities, </a:t>
            </a:r>
            <a:r>
              <a:rPr lang="en-GB" sz="2400" dirty="0" smtClean="0"/>
              <a:t>Brussels</a:t>
            </a:r>
          </a:p>
          <a:p>
            <a:pPr marL="0" indent="0">
              <a:buClr>
                <a:srgbClr val="2D5EC1"/>
              </a:buClr>
              <a:buNone/>
            </a:pPr>
            <a:r>
              <a:rPr lang="en-GB" sz="2400" dirty="0" smtClean="0"/>
              <a:t>   </a:t>
            </a:r>
            <a:r>
              <a:rPr lang="en-GB" sz="1600" u="sng" dirty="0" smtClean="0"/>
              <a:t>Objective</a:t>
            </a:r>
            <a:r>
              <a:rPr lang="en-GB" sz="1600" dirty="0"/>
              <a:t>: Present our partnership and discuss the possibility of cooperation with “Consumer involvement” </a:t>
            </a:r>
            <a:r>
              <a:rPr lang="en-GB" sz="1600" dirty="0" smtClean="0"/>
              <a:t>partnership</a:t>
            </a: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ü"/>
            </a:pPr>
            <a:r>
              <a:rPr lang="en-GB" sz="2400" dirty="0" smtClean="0"/>
              <a:t>27</a:t>
            </a:r>
            <a:r>
              <a:rPr lang="en-GB" sz="2400" baseline="30000" dirty="0" smtClean="0"/>
              <a:t>th</a:t>
            </a:r>
            <a:r>
              <a:rPr lang="en-GB" sz="2400" dirty="0" smtClean="0"/>
              <a:t> </a:t>
            </a:r>
            <a:r>
              <a:rPr lang="en-GB" sz="2400" dirty="0"/>
              <a:t>– </a:t>
            </a:r>
            <a:r>
              <a:rPr lang="en-GB" sz="2400" dirty="0" smtClean="0"/>
              <a:t>28</a:t>
            </a:r>
            <a:r>
              <a:rPr lang="en-GB" sz="2400" baseline="30000" dirty="0" smtClean="0"/>
              <a:t>th</a:t>
            </a:r>
            <a:r>
              <a:rPr lang="en-GB" sz="2400" dirty="0" smtClean="0"/>
              <a:t> </a:t>
            </a:r>
            <a:r>
              <a:rPr lang="en-GB" sz="2400" dirty="0"/>
              <a:t>November: Working Committee - Semi-annual Meeting, </a:t>
            </a:r>
            <a:r>
              <a:rPr lang="en-GB" sz="2400" dirty="0" smtClean="0"/>
              <a:t>Bilbao</a:t>
            </a:r>
          </a:p>
          <a:p>
            <a:pPr marL="0" indent="0">
              <a:buClr>
                <a:srgbClr val="2D5EC1"/>
              </a:buClr>
              <a:buNone/>
            </a:pPr>
            <a:r>
              <a:rPr lang="en-GB" sz="2400" dirty="0" smtClean="0"/>
              <a:t>   </a:t>
            </a:r>
            <a:r>
              <a:rPr lang="en-GB" sz="1600" u="sng" dirty="0" smtClean="0"/>
              <a:t>Objective</a:t>
            </a:r>
            <a:r>
              <a:rPr lang="en-GB" sz="1600" dirty="0"/>
              <a:t>: Technical meeting with all partners, get to know </a:t>
            </a:r>
            <a:r>
              <a:rPr lang="en-GB" sz="1600" dirty="0" smtClean="0"/>
              <a:t>each other deeper </a:t>
            </a: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ü"/>
            </a:pPr>
            <a:r>
              <a:rPr lang="en-GB" sz="2400" dirty="0" smtClean="0"/>
              <a:t>Many communications with DG JRC to explain why help is needed in this phase</a:t>
            </a:r>
          </a:p>
          <a:p>
            <a:pPr marL="0" indent="0">
              <a:buClr>
                <a:srgbClr val="2D5EC1"/>
              </a:buClr>
              <a:buNone/>
            </a:pPr>
            <a:r>
              <a:rPr lang="en-GB" sz="2400" dirty="0"/>
              <a:t> </a:t>
            </a:r>
            <a:r>
              <a:rPr lang="en-GB" sz="2400" dirty="0" smtClean="0"/>
              <a:t>  </a:t>
            </a:r>
            <a:r>
              <a:rPr lang="en-GB" sz="1800" dirty="0" smtClean="0"/>
              <a:t>(phone calls, elaborated a document, mailings, etc.) </a:t>
            </a:r>
            <a:endParaRPr lang="en-GB" sz="2400" dirty="0"/>
          </a:p>
          <a:p>
            <a:pPr marL="0" indent="0">
              <a:buClr>
                <a:srgbClr val="2D5EC1"/>
              </a:buClr>
              <a:buFont typeface="Arial"/>
              <a:buNone/>
            </a:pPr>
            <a:endParaRPr lang="en-GB" sz="1100" dirty="0"/>
          </a:p>
          <a:p>
            <a:pPr marL="0" indent="0">
              <a:buClr>
                <a:srgbClr val="2D5EC1"/>
              </a:buCl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660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 anchor="ctr"/>
          <a:lstStyle/>
          <a:p>
            <a:pPr algn="ctr"/>
            <a:endParaRPr lang="en-GB" sz="3200" dirty="0" smtClean="0"/>
          </a:p>
          <a:p>
            <a:pPr algn="ctr"/>
            <a:r>
              <a:rPr lang="en-GB" sz="3200" dirty="0" smtClean="0"/>
              <a:t>Challenges &amp; Future </a:t>
            </a:r>
            <a:r>
              <a:rPr lang="en-GB" sz="3200" dirty="0"/>
              <a:t>plans</a:t>
            </a:r>
          </a:p>
          <a:p>
            <a:pPr algn="ctr"/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6</a:t>
            </a:fld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A28CDB5-7EFA-4436-9048-949F12C74076}"/>
              </a:ext>
            </a:extLst>
          </p:cNvPr>
          <p:cNvSpPr txBox="1">
            <a:spLocks/>
          </p:cNvSpPr>
          <p:nvPr/>
        </p:nvSpPr>
        <p:spPr>
          <a:xfrm>
            <a:off x="495300" y="1478935"/>
            <a:ext cx="11633735" cy="4512563"/>
          </a:xfrm>
          <a:prstGeom prst="rect">
            <a:avLst/>
          </a:prstGeom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 Standaard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2D5EC1"/>
              </a:buClr>
              <a:buFont typeface="Arial"/>
              <a:buNone/>
            </a:pPr>
            <a:r>
              <a:rPr lang="en-GB" sz="2400" b="1" dirty="0" smtClean="0"/>
              <a:t>Next </a:t>
            </a:r>
            <a:r>
              <a:rPr lang="en-GB" sz="2400" b="1" dirty="0"/>
              <a:t>steps? How to start concretely</a:t>
            </a:r>
            <a:r>
              <a:rPr lang="en-GB" sz="2400" dirty="0"/>
              <a:t>!</a:t>
            </a:r>
          </a:p>
          <a:p>
            <a:pPr marL="0" indent="0">
              <a:buClr>
                <a:srgbClr val="2D5EC1"/>
              </a:buClr>
              <a:buFont typeface="Arial"/>
              <a:buNone/>
            </a:pPr>
            <a:endParaRPr lang="en-US" sz="1100" u="sng" dirty="0" smtClean="0">
              <a:sym typeface="Wingdings" panose="05000000000000000000" pitchFamily="2" charset="2"/>
            </a:endParaRPr>
          </a:p>
          <a:p>
            <a:pPr marL="0" indent="0">
              <a:buClr>
                <a:srgbClr val="2D5EC1"/>
              </a:buClr>
              <a:buFont typeface="Arial"/>
              <a:buNone/>
            </a:pPr>
            <a:r>
              <a:rPr lang="en-US" sz="2200" u="sng" dirty="0" smtClean="0">
                <a:sym typeface="Wingdings" panose="05000000000000000000" pitchFamily="2" charset="2"/>
              </a:rPr>
              <a:t>First </a:t>
            </a:r>
            <a:r>
              <a:rPr lang="en-US" sz="2200" u="sng" dirty="0">
                <a:sym typeface="Wingdings" panose="05000000000000000000" pitchFamily="2" charset="2"/>
              </a:rPr>
              <a:t>step</a:t>
            </a:r>
            <a:r>
              <a:rPr lang="en-US" sz="2200" dirty="0">
                <a:sym typeface="Wingdings" panose="05000000000000000000" pitchFamily="2" charset="2"/>
              </a:rPr>
              <a:t> : </a:t>
            </a:r>
            <a:r>
              <a:rPr lang="en-US" sz="2200" b="1" dirty="0">
                <a:sym typeface="Wingdings" panose="05000000000000000000" pitchFamily="2" charset="2"/>
              </a:rPr>
              <a:t>scoping note </a:t>
            </a:r>
            <a:r>
              <a:rPr lang="en-US" sz="2200" dirty="0">
                <a:sym typeface="Wingdings" panose="05000000000000000000" pitchFamily="2" charset="2"/>
              </a:rPr>
              <a:t>= with the help of an </a:t>
            </a:r>
            <a:r>
              <a:rPr lang="en-US" sz="2200" b="1" dirty="0">
                <a:sym typeface="Wingdings" panose="05000000000000000000" pitchFamily="2" charset="2"/>
              </a:rPr>
              <a:t>external consultant</a:t>
            </a:r>
            <a:r>
              <a:rPr lang="en-US" sz="2200" dirty="0">
                <a:sym typeface="Wingdings" panose="05000000000000000000" pitchFamily="2" charset="2"/>
              </a:rPr>
              <a:t>, build up an overview of the regional strategies, priorities, expertise and know-how for efficient collaboration between partners</a:t>
            </a:r>
          </a:p>
          <a:p>
            <a:pPr marL="0" indent="0">
              <a:buClr>
                <a:srgbClr val="2D5EC1"/>
              </a:buClr>
              <a:buFont typeface="Arial"/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buClr>
                <a:srgbClr val="2D5EC1"/>
              </a:buClr>
              <a:buFont typeface="Arial"/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buClr>
                <a:srgbClr val="2D5EC1"/>
              </a:buClr>
              <a:buFont typeface="Arial"/>
              <a:buNone/>
            </a:pPr>
            <a:endParaRPr lang="en-GB" dirty="0"/>
          </a:p>
          <a:p>
            <a:pPr marL="0" indent="0">
              <a:buClr>
                <a:srgbClr val="2D5EC1"/>
              </a:buClr>
              <a:buFont typeface="Arial"/>
              <a:buNone/>
            </a:pPr>
            <a:endParaRPr lang="en-GB" dirty="0"/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Ø"/>
            </a:pPr>
            <a:endParaRPr lang="en-GB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3644900"/>
            <a:ext cx="11341100" cy="1714500"/>
          </a:xfrm>
        </p:spPr>
        <p:txBody>
          <a:bodyPr/>
          <a:lstStyle/>
          <a:p>
            <a:pPr>
              <a:buClr>
                <a:srgbClr val="2D5EC1"/>
              </a:buClr>
              <a:buFont typeface="Wingdings" panose="05000000000000000000" pitchFamily="2" charset="2"/>
              <a:buChar char="Ø"/>
            </a:pPr>
            <a:r>
              <a:rPr lang="en-GB" sz="2000" dirty="0" smtClean="0"/>
              <a:t>Establish a </a:t>
            </a:r>
            <a:r>
              <a:rPr lang="en-GB" sz="2000" b="1" dirty="0" smtClean="0"/>
              <a:t>governance structure </a:t>
            </a: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Ø"/>
            </a:pPr>
            <a:r>
              <a:rPr lang="en-GB" sz="2000" dirty="0" smtClean="0"/>
              <a:t>Continue </a:t>
            </a:r>
            <a:r>
              <a:rPr lang="en-GB" sz="2000" dirty="0"/>
              <a:t>to </a:t>
            </a:r>
            <a:r>
              <a:rPr lang="en-GB" sz="2000" b="1" dirty="0"/>
              <a:t>enforce the partnership </a:t>
            </a:r>
            <a:r>
              <a:rPr lang="en-GB" sz="2000" dirty="0"/>
              <a:t>with other interested regions</a:t>
            </a: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Ø"/>
            </a:pPr>
            <a:r>
              <a:rPr lang="en-GB" sz="2000" dirty="0" smtClean="0"/>
              <a:t>Organize </a:t>
            </a:r>
            <a:r>
              <a:rPr lang="en-GB" sz="2000" dirty="0"/>
              <a:t>a </a:t>
            </a:r>
            <a:r>
              <a:rPr lang="en-GB" sz="2000" b="1" dirty="0"/>
              <a:t>workshop</a:t>
            </a:r>
            <a:r>
              <a:rPr lang="en-GB" sz="2000" dirty="0"/>
              <a:t> with the regional partners by the </a:t>
            </a:r>
            <a:r>
              <a:rPr lang="en-GB" sz="2000" b="1" dirty="0"/>
              <a:t>end of 2018</a:t>
            </a:r>
          </a:p>
          <a:p>
            <a:pPr>
              <a:buClr>
                <a:srgbClr val="2D5EC1"/>
              </a:buClr>
              <a:buFont typeface="Wingdings" panose="05000000000000000000" pitchFamily="2" charset="2"/>
              <a:buChar char="Ø"/>
            </a:pPr>
            <a:r>
              <a:rPr lang="en-GB" sz="2000" dirty="0" smtClean="0"/>
              <a:t>Identify interesting </a:t>
            </a:r>
            <a:r>
              <a:rPr lang="en-GB" sz="2000" b="1" dirty="0"/>
              <a:t>project proposals/calls </a:t>
            </a:r>
            <a:r>
              <a:rPr lang="en-GB" sz="2000" dirty="0"/>
              <a:t>for the partnership</a:t>
            </a:r>
          </a:p>
        </p:txBody>
      </p:sp>
    </p:spTree>
    <p:extLst>
      <p:ext uri="{BB962C8B-B14F-4D97-AF65-F5344CB8AC3E}">
        <p14:creationId xmlns:p14="http://schemas.microsoft.com/office/powerpoint/2010/main" val="58797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en-GB" dirty="0"/>
              <a:t>Questions for parallel session discussion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1765299"/>
            <a:ext cx="11696700" cy="4252323"/>
          </a:xfrm>
        </p:spPr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1. What is needed in terms of skills, methods, instruments, experience, knowledge, etcetera in order to complete successfully mapping and scoping phases?</a:t>
            </a:r>
          </a:p>
          <a:p>
            <a:endParaRPr lang="fr-B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2. How the EU Commission can specifically help Partnerships during the mapping and scoping phases? What specific services can be offered?</a:t>
            </a:r>
          </a:p>
          <a:p>
            <a:endParaRPr lang="fr-B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3. If we look a step further than the mapping and scoping phases: what is next? What types of projects are expected? How to plan financial commitments and instruments during scoping and mapping phases? </a:t>
            </a:r>
            <a:endParaRPr lang="fr-B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755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41549" y="1834738"/>
            <a:ext cx="9029700" cy="1378362"/>
          </a:xfrm>
        </p:spPr>
        <p:txBody>
          <a:bodyPr/>
          <a:lstStyle/>
          <a:p>
            <a:r>
              <a:rPr lang="en-GB" dirty="0" smtClean="0"/>
              <a:t>Thanks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319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6"/>
          <p:cNvSpPr txBox="1"/>
          <p:nvPr/>
        </p:nvSpPr>
        <p:spPr>
          <a:xfrm>
            <a:off x="1775214" y="1538183"/>
            <a:ext cx="8932262" cy="4336150"/>
          </a:xfrm>
          <a:prstGeom prst="rect">
            <a:avLst/>
          </a:prstGeom>
          <a:noFill/>
        </p:spPr>
        <p:txBody>
          <a:bodyPr wrap="square" lIns="87974" tIns="43987" rIns="87974" bIns="43987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s-ES" sz="2300" kern="0" dirty="0">
                <a:solidFill>
                  <a:srgbClr val="093B37"/>
                </a:solidFill>
                <a:latin typeface="Verdana"/>
                <a:cs typeface="Verdana"/>
              </a:rPr>
              <a:t>JRC-B3-S3P@ec.europa.eu</a:t>
            </a:r>
            <a:endParaRPr lang="en-GB" sz="2300" kern="0" dirty="0">
              <a:solidFill>
                <a:srgbClr val="093B37"/>
              </a:solidFill>
              <a:latin typeface="Verdana"/>
              <a:cs typeface="Verdana"/>
            </a:endParaRP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s3platform.jrc.ec.europa.eu          ec.europa.eu/jrc </a:t>
            </a: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@S3Platform         @EU_ScienceHub </a:t>
            </a: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EU Science Hub - Joint Research Centre</a:t>
            </a: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Joint Research Centre</a:t>
            </a: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EU Science Hub</a:t>
            </a:r>
            <a:endParaRPr lang="nl-NL" sz="1700" dirty="0">
              <a:solidFill>
                <a:srgbClr val="093B37"/>
              </a:solidFill>
              <a:latin typeface="Verdana"/>
              <a:ea typeface="Arial" charset="0"/>
              <a:cs typeface="Verdana"/>
            </a:endParaRPr>
          </a:p>
        </p:txBody>
      </p:sp>
      <p:pic>
        <p:nvPicPr>
          <p:cNvPr id="6" name="Picture 5" descr="H:\Desktop\logo-faceboo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01" y="3809514"/>
            <a:ext cx="603543" cy="59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:\Desktop\NS_Visuals\Ppt\JRC ppt\2015 04 14 VS Expo\linkedin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72" y="4549086"/>
            <a:ext cx="552204" cy="54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H:\Desktop\NS_Visuals\Ppt\JRC ppt\2015 04 14 VS Expo\twitter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98" y="3146158"/>
            <a:ext cx="552205" cy="54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:\Desktop\NS_Visuals\Ppt\JRC ppt\2015 04 14 VS Expo\youtube-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791" y="5241532"/>
            <a:ext cx="541542" cy="53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Social-media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95815" y="2448074"/>
            <a:ext cx="600989" cy="60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Social-media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4076" y="2448074"/>
            <a:ext cx="600989" cy="60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H:\Desktop\NS_Visuals\Ppt\JRC ppt\2015 04 14 VS Expo\twitter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480" y="3146158"/>
            <a:ext cx="552205" cy="54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06" y="1786267"/>
            <a:ext cx="461730" cy="461730"/>
          </a:xfrm>
          <a:prstGeom prst="rect">
            <a:avLst/>
          </a:prstGeom>
        </p:spPr>
      </p:pic>
      <p:sp>
        <p:nvSpPr>
          <p:cNvPr id="16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95299" y="139700"/>
            <a:ext cx="11341101" cy="1181100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Stay in touch!</a:t>
            </a:r>
            <a:endParaRPr lang="en-US" sz="3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4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RC-presentation_new-style_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JRC-presentation_new-style-Template" id="{A3811EC4-3CF2-294F-BA10-98A1FEBF725B}" vid="{04E8B2B6-6122-9247-9072-895CAD7B6100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JRC-presentation_new-style_template.potx</Template>
  <TotalTime>4948</TotalTime>
  <Words>410</Words>
  <Application>Microsoft Office PowerPoint</Application>
  <PresentationFormat>Custom</PresentationFormat>
  <Paragraphs>57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JRC-presentation_new-style_template</vt:lpstr>
      <vt:lpstr>PowerPoint Presentation</vt:lpstr>
      <vt:lpstr>PowerPoint Presentation</vt:lpstr>
      <vt:lpstr>PowerPoint Presentation</vt:lpstr>
      <vt:lpstr>About the partnership - Participating regions -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Xenia.GARCIA-DOMINGUEZ@ec.europa.eu</dc:creator>
  <cp:lastModifiedBy>STANCOVA Katerina (JRC-SEVILLA)</cp:lastModifiedBy>
  <cp:revision>69</cp:revision>
  <dcterms:created xsi:type="dcterms:W3CDTF">2017-04-24T08:06:23Z</dcterms:created>
  <dcterms:modified xsi:type="dcterms:W3CDTF">2018-11-22T09:48:44Z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Jive_LatestUserAccountName">
    <vt:lpwstr>garcixe</vt:lpwstr>
  </property>
  <property fmtid="{D5CDD505-2E9C-101B-9397-08002B2CF9AE}" pid="3" name="Offisync_ServerID">
    <vt:lpwstr>0d3b22a6-6203-4efc-8e8e-b5279256493b</vt:lpwstr>
  </property>
  <property fmtid="{D5CDD505-2E9C-101B-9397-08002B2CF9AE}" pid="4" name="Offisync_UniqueId">
    <vt:lpwstr>127154</vt:lpwstr>
  </property>
  <property fmtid="{D5CDD505-2E9C-101B-9397-08002B2CF9AE}" pid="5" name="Offisync_ProviderInitializationData">
    <vt:lpwstr>https://connected.cnect.cec.eu.int</vt:lpwstr>
  </property>
  <property fmtid="{D5CDD505-2E9C-101B-9397-08002B2CF9AE}" pid="6" name="Jive_VersionGuid">
    <vt:lpwstr>ab9fcf99-04e9-4b1e-bb3b-518078e1b797</vt:lpwstr>
  </property>
  <property fmtid="{D5CDD505-2E9C-101B-9397-08002B2CF9AE}" pid="7" name="Offisync_UpdateToken">
    <vt:lpwstr>5</vt:lpwstr>
  </property>
</Properties>
</file>