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58" r:id="rId4"/>
    <p:sldId id="262" r:id="rId5"/>
    <p:sldId id="266" r:id="rId6"/>
    <p:sldId id="264" r:id="rId7"/>
    <p:sldId id="265" r:id="rId8"/>
    <p:sldId id="336" r:id="rId9"/>
    <p:sldId id="317" r:id="rId10"/>
    <p:sldId id="333" r:id="rId11"/>
    <p:sldId id="334" r:id="rId12"/>
    <p:sldId id="463" r:id="rId13"/>
    <p:sldId id="268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3">
          <p15:clr>
            <a:srgbClr val="A4A3A4"/>
          </p15:clr>
        </p15:guide>
        <p15:guide id="2" pos="38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8E2"/>
    <a:srgbClr val="000000"/>
    <a:srgbClr val="37ACDE"/>
    <a:srgbClr val="21ADE4"/>
    <a:srgbClr val="F4773F"/>
    <a:srgbClr val="093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2" autoAdjust="0"/>
    <p:restoredTop sz="86424"/>
  </p:normalViewPr>
  <p:slideViewPr>
    <p:cSldViewPr snapToGrid="0" snapToObjects="1">
      <p:cViewPr varScale="1">
        <p:scale>
          <a:sx n="64" d="100"/>
          <a:sy n="64" d="100"/>
        </p:scale>
        <p:origin x="342" y="72"/>
      </p:cViewPr>
      <p:guideLst>
        <p:guide orient="horz" pos="3773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350"/>
    </p:cViewPr>
  </p:sorterViewPr>
  <p:notesViewPr>
    <p:cSldViewPr snapToGrid="0" snapToObjects="1">
      <p:cViewPr varScale="1">
        <p:scale>
          <a:sx n="84" d="100"/>
          <a:sy n="84" d="100"/>
        </p:scale>
        <p:origin x="-174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23123F-939C-4A24-AE4B-99A46D576F4B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533B0F95-9346-4D62-A0EF-9DB5B5C31A12}">
      <dgm:prSet phldrT="[Texte]" custT="1"/>
      <dgm:spPr/>
      <dgm:t>
        <a:bodyPr/>
        <a:lstStyle/>
        <a:p>
          <a:r>
            <a:rPr lang="fr-FR" sz="3200" dirty="0" err="1"/>
            <a:t>Connected</a:t>
          </a:r>
          <a:r>
            <a:rPr lang="fr-FR" sz="3200" dirty="0"/>
            <a:t> </a:t>
          </a:r>
          <a:r>
            <a:rPr lang="fr-FR" sz="3200" dirty="0" err="1"/>
            <a:t>Health</a:t>
          </a:r>
          <a:endParaRPr lang="fr-FR" sz="3200" dirty="0"/>
        </a:p>
      </dgm:t>
    </dgm:pt>
    <dgm:pt modelId="{CA46E7B6-7DED-4686-83F2-9B4DE6FC9C75}" type="parTrans" cxnId="{27C7B78F-1B79-4DB6-9C6B-BC1918244099}">
      <dgm:prSet/>
      <dgm:spPr/>
      <dgm:t>
        <a:bodyPr/>
        <a:lstStyle/>
        <a:p>
          <a:endParaRPr lang="fr-FR" sz="2800"/>
        </a:p>
      </dgm:t>
    </dgm:pt>
    <dgm:pt modelId="{52A2CF5B-E90E-4AA5-BB02-669C4C42513E}" type="sibTrans" cxnId="{27C7B78F-1B79-4DB6-9C6B-BC1918244099}">
      <dgm:prSet/>
      <dgm:spPr/>
      <dgm:t>
        <a:bodyPr/>
        <a:lstStyle/>
        <a:p>
          <a:endParaRPr lang="fr-FR" sz="2800"/>
        </a:p>
      </dgm:t>
    </dgm:pt>
    <dgm:pt modelId="{5415EC22-E6AF-4645-A670-3A103C0D525B}">
      <dgm:prSet phldrT="[Texte]" custT="1"/>
      <dgm:spPr/>
      <dgm:t>
        <a:bodyPr/>
        <a:lstStyle/>
        <a:p>
          <a:r>
            <a:rPr lang="fr-FR" sz="1800" dirty="0" err="1"/>
            <a:t>Precision</a:t>
          </a:r>
          <a:r>
            <a:rPr lang="fr-FR" sz="1800" dirty="0"/>
            <a:t> &amp; </a:t>
          </a:r>
          <a:r>
            <a:rPr lang="fr-FR" sz="1800" dirty="0" err="1"/>
            <a:t>predictive</a:t>
          </a:r>
          <a:r>
            <a:rPr lang="fr-FR" sz="1800" dirty="0"/>
            <a:t> </a:t>
          </a:r>
          <a:r>
            <a:rPr lang="fr-FR" sz="1800" dirty="0" err="1"/>
            <a:t>medicine</a:t>
          </a:r>
          <a:endParaRPr lang="fr-FR" sz="1800" dirty="0"/>
        </a:p>
      </dgm:t>
    </dgm:pt>
    <dgm:pt modelId="{9E1B9E87-251A-4319-8987-2DD7061C60A1}" type="parTrans" cxnId="{0A9B21D2-4E07-46E8-94ED-5A31B2B91013}">
      <dgm:prSet/>
      <dgm:spPr/>
      <dgm:t>
        <a:bodyPr/>
        <a:lstStyle/>
        <a:p>
          <a:endParaRPr lang="fr-FR" sz="2800"/>
        </a:p>
      </dgm:t>
    </dgm:pt>
    <dgm:pt modelId="{04FA69E1-DCD2-43C4-B7CE-DC2213545C7B}" type="sibTrans" cxnId="{0A9B21D2-4E07-46E8-94ED-5A31B2B91013}">
      <dgm:prSet/>
      <dgm:spPr/>
      <dgm:t>
        <a:bodyPr/>
        <a:lstStyle/>
        <a:p>
          <a:endParaRPr lang="fr-FR" sz="2800"/>
        </a:p>
      </dgm:t>
    </dgm:pt>
    <dgm:pt modelId="{AE1428D6-8639-4C4B-B43C-470D7447679F}">
      <dgm:prSet phldrT="[Texte]" custT="1"/>
      <dgm:spPr/>
      <dgm:t>
        <a:bodyPr/>
        <a:lstStyle/>
        <a:p>
          <a:r>
            <a:rPr lang="fr-FR" sz="1800" dirty="0" err="1"/>
            <a:t>Medical</a:t>
          </a:r>
          <a:r>
            <a:rPr lang="fr-FR" sz="1800" dirty="0"/>
            <a:t> &amp; </a:t>
          </a:r>
          <a:r>
            <a:rPr lang="fr-FR" sz="1800" dirty="0" err="1"/>
            <a:t>personal</a:t>
          </a:r>
          <a:r>
            <a:rPr lang="fr-FR" sz="1800" dirty="0"/>
            <a:t> data management</a:t>
          </a:r>
        </a:p>
      </dgm:t>
    </dgm:pt>
    <dgm:pt modelId="{3109ECB2-CB20-4406-B34D-D518115D3113}" type="parTrans" cxnId="{FF627D5B-7EA9-401E-B2FD-6DE9ECFBD783}">
      <dgm:prSet/>
      <dgm:spPr/>
      <dgm:t>
        <a:bodyPr/>
        <a:lstStyle/>
        <a:p>
          <a:endParaRPr lang="fr-FR" sz="2800"/>
        </a:p>
      </dgm:t>
    </dgm:pt>
    <dgm:pt modelId="{B2DE6A31-D56D-4C8B-9FD3-BB60DFB6402C}" type="sibTrans" cxnId="{FF627D5B-7EA9-401E-B2FD-6DE9ECFBD783}">
      <dgm:prSet/>
      <dgm:spPr/>
      <dgm:t>
        <a:bodyPr/>
        <a:lstStyle/>
        <a:p>
          <a:endParaRPr lang="fr-FR" sz="2800"/>
        </a:p>
      </dgm:t>
    </dgm:pt>
    <dgm:pt modelId="{D7BB64F0-6196-4C58-9DF5-1451E8FBEE99}">
      <dgm:prSet phldrT="[Texte]" custT="1"/>
      <dgm:spPr/>
      <dgm:t>
        <a:bodyPr/>
        <a:lstStyle/>
        <a:p>
          <a:r>
            <a:rPr lang="fr-FR" sz="3200" dirty="0" err="1"/>
            <a:t>Biomaterials</a:t>
          </a:r>
          <a:r>
            <a:rPr lang="fr-FR" sz="3200" dirty="0"/>
            <a:t> and implants</a:t>
          </a:r>
        </a:p>
      </dgm:t>
    </dgm:pt>
    <dgm:pt modelId="{2DE57212-EE36-4106-AAE1-074EE4BEC8C0}" type="parTrans" cxnId="{A7A71780-DC44-44AB-9287-C4F6551F36B0}">
      <dgm:prSet/>
      <dgm:spPr/>
      <dgm:t>
        <a:bodyPr/>
        <a:lstStyle/>
        <a:p>
          <a:endParaRPr lang="fr-FR" sz="2800"/>
        </a:p>
      </dgm:t>
    </dgm:pt>
    <dgm:pt modelId="{22AAD23A-F38C-4678-A826-792FFC196FBF}" type="sibTrans" cxnId="{A7A71780-DC44-44AB-9287-C4F6551F36B0}">
      <dgm:prSet/>
      <dgm:spPr/>
      <dgm:t>
        <a:bodyPr/>
        <a:lstStyle/>
        <a:p>
          <a:endParaRPr lang="fr-FR" sz="2800"/>
        </a:p>
      </dgm:t>
    </dgm:pt>
    <dgm:pt modelId="{A2D51E8A-5C01-4D02-AD2E-C483AB663CC2}">
      <dgm:prSet phldrT="[Texte]" custT="1"/>
      <dgm:spPr/>
      <dgm:t>
        <a:bodyPr/>
        <a:lstStyle/>
        <a:p>
          <a:r>
            <a:rPr lang="fr-FR" sz="1800" dirty="0"/>
            <a:t>Advanced </a:t>
          </a:r>
          <a:r>
            <a:rPr lang="fr-FR" sz="1800" dirty="0" err="1"/>
            <a:t>therapies</a:t>
          </a:r>
          <a:r>
            <a:rPr lang="fr-FR" sz="1800" dirty="0"/>
            <a:t> &amp; </a:t>
          </a:r>
          <a:r>
            <a:rPr lang="fr-FR" sz="1800" dirty="0" err="1"/>
            <a:t>biomaterials</a:t>
          </a:r>
          <a:endParaRPr lang="fr-FR" sz="1800" dirty="0"/>
        </a:p>
      </dgm:t>
    </dgm:pt>
    <dgm:pt modelId="{915BFA66-390F-4129-BA09-B9C27CD9E17C}" type="parTrans" cxnId="{FEE8C59B-405D-4918-8251-DC88475C9D31}">
      <dgm:prSet/>
      <dgm:spPr/>
      <dgm:t>
        <a:bodyPr/>
        <a:lstStyle/>
        <a:p>
          <a:endParaRPr lang="fr-FR" sz="2800"/>
        </a:p>
      </dgm:t>
    </dgm:pt>
    <dgm:pt modelId="{B28EAC45-86A5-490B-AE52-179AED2C33FF}" type="sibTrans" cxnId="{FEE8C59B-405D-4918-8251-DC88475C9D31}">
      <dgm:prSet/>
      <dgm:spPr/>
      <dgm:t>
        <a:bodyPr/>
        <a:lstStyle/>
        <a:p>
          <a:endParaRPr lang="fr-FR" sz="2800"/>
        </a:p>
      </dgm:t>
    </dgm:pt>
    <dgm:pt modelId="{39161415-F275-4183-9028-F20CD4C247C5}">
      <dgm:prSet phldrT="[Texte]" custT="1"/>
      <dgm:spPr/>
      <dgm:t>
        <a:bodyPr/>
        <a:lstStyle/>
        <a:p>
          <a:r>
            <a:rPr lang="fr-FR" sz="1800" dirty="0"/>
            <a:t>Smart implants</a:t>
          </a:r>
        </a:p>
      </dgm:t>
    </dgm:pt>
    <dgm:pt modelId="{5306140F-3388-431B-8E04-5BE71C5E7227}" type="parTrans" cxnId="{FF54FC94-E1C4-4602-9E85-B03F3CE69BD5}">
      <dgm:prSet/>
      <dgm:spPr/>
      <dgm:t>
        <a:bodyPr/>
        <a:lstStyle/>
        <a:p>
          <a:endParaRPr lang="fr-FR" sz="2800"/>
        </a:p>
      </dgm:t>
    </dgm:pt>
    <dgm:pt modelId="{C22D84E6-06BF-4CD0-BB62-0DC85CF827B5}" type="sibTrans" cxnId="{FF54FC94-E1C4-4602-9E85-B03F3CE69BD5}">
      <dgm:prSet/>
      <dgm:spPr/>
      <dgm:t>
        <a:bodyPr/>
        <a:lstStyle/>
        <a:p>
          <a:endParaRPr lang="fr-FR" sz="2800"/>
        </a:p>
      </dgm:t>
    </dgm:pt>
    <dgm:pt modelId="{DDFC4D3E-8F64-4C61-9D75-28AE5C30FF18}">
      <dgm:prSet phldrT="[Texte]" custT="1"/>
      <dgm:spPr/>
      <dgm:t>
        <a:bodyPr/>
        <a:lstStyle/>
        <a:p>
          <a:r>
            <a:rPr lang="fr-FR" sz="3200" dirty="0" err="1"/>
            <a:t>Medical</a:t>
          </a:r>
          <a:r>
            <a:rPr lang="fr-FR" sz="3200" dirty="0"/>
            <a:t> </a:t>
          </a:r>
          <a:r>
            <a:rPr lang="fr-FR" sz="3200" dirty="0" err="1"/>
            <a:t>devices</a:t>
          </a:r>
          <a:r>
            <a:rPr lang="fr-FR" sz="3200" dirty="0"/>
            <a:t> &amp; </a:t>
          </a:r>
          <a:r>
            <a:rPr lang="fr-FR" sz="3200" dirty="0" err="1"/>
            <a:t>imaging</a:t>
          </a:r>
          <a:endParaRPr lang="fr-FR" sz="3200" dirty="0"/>
        </a:p>
      </dgm:t>
    </dgm:pt>
    <dgm:pt modelId="{E8B3035B-6E44-464B-9651-13642E320940}" type="parTrans" cxnId="{EFA16DD0-A848-4139-904E-7E91B36725B8}">
      <dgm:prSet/>
      <dgm:spPr/>
      <dgm:t>
        <a:bodyPr/>
        <a:lstStyle/>
        <a:p>
          <a:endParaRPr lang="fr-FR" sz="2800"/>
        </a:p>
      </dgm:t>
    </dgm:pt>
    <dgm:pt modelId="{CC2416EA-A48A-4F34-887B-B2AEC4E871A8}" type="sibTrans" cxnId="{EFA16DD0-A848-4139-904E-7E91B36725B8}">
      <dgm:prSet/>
      <dgm:spPr/>
      <dgm:t>
        <a:bodyPr/>
        <a:lstStyle/>
        <a:p>
          <a:endParaRPr lang="fr-FR" sz="2800"/>
        </a:p>
      </dgm:t>
    </dgm:pt>
    <dgm:pt modelId="{F9A4AE0B-1E90-4D25-B969-1FDF9E8BEE70}">
      <dgm:prSet phldrT="[Texte]" custT="1"/>
      <dgm:spPr/>
      <dgm:t>
        <a:bodyPr/>
        <a:lstStyle/>
        <a:p>
          <a:r>
            <a:rPr lang="fr-FR" sz="1800" dirty="0" err="1"/>
            <a:t>Robotics</a:t>
          </a:r>
          <a:r>
            <a:rPr lang="fr-FR" sz="1800" dirty="0"/>
            <a:t> &amp; computer </a:t>
          </a:r>
          <a:r>
            <a:rPr lang="fr-FR" sz="1800" dirty="0" err="1"/>
            <a:t>assisted</a:t>
          </a:r>
          <a:r>
            <a:rPr lang="fr-FR" sz="1800" dirty="0"/>
            <a:t> </a:t>
          </a:r>
          <a:r>
            <a:rPr lang="fr-FR" sz="1800" dirty="0" err="1"/>
            <a:t>medical</a:t>
          </a:r>
          <a:r>
            <a:rPr lang="fr-FR" sz="1800" dirty="0"/>
            <a:t> intervention</a:t>
          </a:r>
        </a:p>
      </dgm:t>
    </dgm:pt>
    <dgm:pt modelId="{4AD6C692-F16D-4F86-BF61-DF842A5A0179}" type="parTrans" cxnId="{3E2BECD2-27FC-4461-BE42-A52440E1697F}">
      <dgm:prSet/>
      <dgm:spPr/>
      <dgm:t>
        <a:bodyPr/>
        <a:lstStyle/>
        <a:p>
          <a:endParaRPr lang="fr-FR" sz="2800"/>
        </a:p>
      </dgm:t>
    </dgm:pt>
    <dgm:pt modelId="{8B1D26DE-97DB-48F6-86C0-498726F9470E}" type="sibTrans" cxnId="{3E2BECD2-27FC-4461-BE42-A52440E1697F}">
      <dgm:prSet/>
      <dgm:spPr/>
      <dgm:t>
        <a:bodyPr/>
        <a:lstStyle/>
        <a:p>
          <a:endParaRPr lang="fr-FR" sz="2800"/>
        </a:p>
      </dgm:t>
    </dgm:pt>
    <dgm:pt modelId="{6D0ED886-D5CD-4682-B96A-1714C7C7B2CB}">
      <dgm:prSet phldrT="[Texte]" custT="1"/>
      <dgm:spPr/>
      <dgm:t>
        <a:bodyPr/>
        <a:lstStyle/>
        <a:p>
          <a:r>
            <a:rPr lang="fr-FR" sz="1800"/>
            <a:t>Advanced Manufacturing (New materials &amp; 3D printing)</a:t>
          </a:r>
        </a:p>
      </dgm:t>
    </dgm:pt>
    <dgm:pt modelId="{2CD8635C-0BD1-4431-A882-6C20142FE7F2}" type="parTrans" cxnId="{D7223A59-50F0-4BD3-8BEC-81A034ADAC28}">
      <dgm:prSet/>
      <dgm:spPr/>
      <dgm:t>
        <a:bodyPr/>
        <a:lstStyle/>
        <a:p>
          <a:endParaRPr lang="fr-FR" sz="2800"/>
        </a:p>
      </dgm:t>
    </dgm:pt>
    <dgm:pt modelId="{4C2C46A5-B721-4024-9ED2-D6C1EBF5C19C}" type="sibTrans" cxnId="{D7223A59-50F0-4BD3-8BEC-81A034ADAC28}">
      <dgm:prSet/>
      <dgm:spPr/>
      <dgm:t>
        <a:bodyPr/>
        <a:lstStyle/>
        <a:p>
          <a:endParaRPr lang="fr-FR" sz="2800"/>
        </a:p>
      </dgm:t>
    </dgm:pt>
    <dgm:pt modelId="{9CEE26C5-F697-4463-9A56-0C16971182A4}">
      <dgm:prSet phldrT="[Texte]" custT="1"/>
      <dgm:spPr/>
      <dgm:t>
        <a:bodyPr/>
        <a:lstStyle/>
        <a:p>
          <a:r>
            <a:rPr lang="fr-FR" sz="1800" dirty="0"/>
            <a:t>Remote monitoring &amp; </a:t>
          </a:r>
          <a:r>
            <a:rPr lang="fr-FR" sz="1800" dirty="0" err="1"/>
            <a:t>teleassitance</a:t>
          </a:r>
          <a:r>
            <a:rPr lang="fr-FR" sz="1800" dirty="0"/>
            <a:t> </a:t>
          </a:r>
        </a:p>
      </dgm:t>
    </dgm:pt>
    <dgm:pt modelId="{01ED3200-0EBA-4DD3-A7BD-5E49FDF71FDB}" type="parTrans" cxnId="{F5640E45-3DE7-487E-B45C-8E3A33AF0E23}">
      <dgm:prSet/>
      <dgm:spPr/>
      <dgm:t>
        <a:bodyPr/>
        <a:lstStyle/>
        <a:p>
          <a:endParaRPr lang="fr-FR" sz="2800"/>
        </a:p>
      </dgm:t>
    </dgm:pt>
    <dgm:pt modelId="{1E5BFC35-E0D7-4C29-8A12-9E100F741B0F}" type="sibTrans" cxnId="{F5640E45-3DE7-487E-B45C-8E3A33AF0E23}">
      <dgm:prSet/>
      <dgm:spPr/>
      <dgm:t>
        <a:bodyPr/>
        <a:lstStyle/>
        <a:p>
          <a:endParaRPr lang="fr-FR" sz="2800"/>
        </a:p>
      </dgm:t>
    </dgm:pt>
    <dgm:pt modelId="{568E328F-7E8C-4F7A-A3A7-8FFA710937F2}">
      <dgm:prSet phldrT="[Texte]" custT="1"/>
      <dgm:spPr/>
      <dgm:t>
        <a:bodyPr/>
        <a:lstStyle/>
        <a:p>
          <a:r>
            <a:rPr lang="fr-FR" sz="1800" dirty="0"/>
            <a:t>In Vitro Diagnosis</a:t>
          </a:r>
        </a:p>
      </dgm:t>
    </dgm:pt>
    <dgm:pt modelId="{C36485E3-BFB7-4480-8A30-2B7BF7ED86BF}" type="parTrans" cxnId="{379AB218-7153-495A-ADFD-8BCA7924FD6C}">
      <dgm:prSet/>
      <dgm:spPr/>
      <dgm:t>
        <a:bodyPr/>
        <a:lstStyle/>
        <a:p>
          <a:endParaRPr lang="fr-FR" sz="2800"/>
        </a:p>
      </dgm:t>
    </dgm:pt>
    <dgm:pt modelId="{A5A775CB-5A4A-45AE-BF76-A961D45DD0D6}" type="sibTrans" cxnId="{379AB218-7153-495A-ADFD-8BCA7924FD6C}">
      <dgm:prSet/>
      <dgm:spPr/>
      <dgm:t>
        <a:bodyPr/>
        <a:lstStyle/>
        <a:p>
          <a:endParaRPr lang="fr-FR" sz="2800"/>
        </a:p>
      </dgm:t>
    </dgm:pt>
    <dgm:pt modelId="{4AEA776E-CEC9-4206-8722-8EDED0C1A1AE}" type="pres">
      <dgm:prSet presAssocID="{C123123F-939C-4A24-AE4B-99A46D576F4B}" presName="theList" presStyleCnt="0">
        <dgm:presLayoutVars>
          <dgm:dir/>
          <dgm:animLvl val="lvl"/>
          <dgm:resizeHandles val="exact"/>
        </dgm:presLayoutVars>
      </dgm:prSet>
      <dgm:spPr/>
    </dgm:pt>
    <dgm:pt modelId="{21E19609-3A30-4189-922B-32D108223839}" type="pres">
      <dgm:prSet presAssocID="{533B0F95-9346-4D62-A0EF-9DB5B5C31A12}" presName="compNode" presStyleCnt="0"/>
      <dgm:spPr/>
    </dgm:pt>
    <dgm:pt modelId="{C7073AB6-8E74-49A5-BF94-228FD7BAD16B}" type="pres">
      <dgm:prSet presAssocID="{533B0F95-9346-4D62-A0EF-9DB5B5C31A12}" presName="aNode" presStyleLbl="bgShp" presStyleIdx="0" presStyleCnt="3"/>
      <dgm:spPr/>
    </dgm:pt>
    <dgm:pt modelId="{16C8F0D4-70C1-47C7-AB05-F4C5F5E5AE9E}" type="pres">
      <dgm:prSet presAssocID="{533B0F95-9346-4D62-A0EF-9DB5B5C31A12}" presName="textNode" presStyleLbl="bgShp" presStyleIdx="0" presStyleCnt="3"/>
      <dgm:spPr/>
    </dgm:pt>
    <dgm:pt modelId="{B66641D7-F6C9-426D-B4F1-CA2B68A09EC1}" type="pres">
      <dgm:prSet presAssocID="{533B0F95-9346-4D62-A0EF-9DB5B5C31A12}" presName="compChildNode" presStyleCnt="0"/>
      <dgm:spPr/>
    </dgm:pt>
    <dgm:pt modelId="{AA7C4BD8-1C25-4A6C-BA84-0BBF32E9A7F3}" type="pres">
      <dgm:prSet presAssocID="{533B0F95-9346-4D62-A0EF-9DB5B5C31A12}" presName="theInnerList" presStyleCnt="0"/>
      <dgm:spPr/>
    </dgm:pt>
    <dgm:pt modelId="{FFE88679-3157-4A91-B2EA-AE55E03B807C}" type="pres">
      <dgm:prSet presAssocID="{5415EC22-E6AF-4645-A670-3A103C0D525B}" presName="childNode" presStyleLbl="node1" presStyleIdx="0" presStyleCnt="8">
        <dgm:presLayoutVars>
          <dgm:bulletEnabled val="1"/>
        </dgm:presLayoutVars>
      </dgm:prSet>
      <dgm:spPr/>
    </dgm:pt>
    <dgm:pt modelId="{3FE22E8D-ED99-4EC8-BDF5-19E961E70AE7}" type="pres">
      <dgm:prSet presAssocID="{5415EC22-E6AF-4645-A670-3A103C0D525B}" presName="aSpace2" presStyleCnt="0"/>
      <dgm:spPr/>
    </dgm:pt>
    <dgm:pt modelId="{4BEDDEC4-89A6-494B-B48C-02EAC4BC0323}" type="pres">
      <dgm:prSet presAssocID="{AE1428D6-8639-4C4B-B43C-470D7447679F}" presName="childNode" presStyleLbl="node1" presStyleIdx="1" presStyleCnt="8">
        <dgm:presLayoutVars>
          <dgm:bulletEnabled val="1"/>
        </dgm:presLayoutVars>
      </dgm:prSet>
      <dgm:spPr/>
    </dgm:pt>
    <dgm:pt modelId="{0DE4BFA5-F954-4B0F-AAD5-238BBD3C730C}" type="pres">
      <dgm:prSet presAssocID="{AE1428D6-8639-4C4B-B43C-470D7447679F}" presName="aSpace2" presStyleCnt="0"/>
      <dgm:spPr/>
    </dgm:pt>
    <dgm:pt modelId="{9FDFB80F-81B3-47A0-822E-AB13E1D0AD2F}" type="pres">
      <dgm:prSet presAssocID="{9CEE26C5-F697-4463-9A56-0C16971182A4}" presName="childNode" presStyleLbl="node1" presStyleIdx="2" presStyleCnt="8">
        <dgm:presLayoutVars>
          <dgm:bulletEnabled val="1"/>
        </dgm:presLayoutVars>
      </dgm:prSet>
      <dgm:spPr/>
    </dgm:pt>
    <dgm:pt modelId="{FD576319-BC84-4CE4-B1D1-BDAC1EFB93C7}" type="pres">
      <dgm:prSet presAssocID="{533B0F95-9346-4D62-A0EF-9DB5B5C31A12}" presName="aSpace" presStyleCnt="0"/>
      <dgm:spPr/>
    </dgm:pt>
    <dgm:pt modelId="{6638D244-9780-489A-810D-EAEAE80AB5B3}" type="pres">
      <dgm:prSet presAssocID="{D7BB64F0-6196-4C58-9DF5-1451E8FBEE99}" presName="compNode" presStyleCnt="0"/>
      <dgm:spPr/>
    </dgm:pt>
    <dgm:pt modelId="{AA3CDCFF-FAD8-410A-B2DA-9E31F5A7C467}" type="pres">
      <dgm:prSet presAssocID="{D7BB64F0-6196-4C58-9DF5-1451E8FBEE99}" presName="aNode" presStyleLbl="bgShp" presStyleIdx="1" presStyleCnt="3"/>
      <dgm:spPr/>
    </dgm:pt>
    <dgm:pt modelId="{00FEAB12-9930-4515-86B6-E3222339E3E0}" type="pres">
      <dgm:prSet presAssocID="{D7BB64F0-6196-4C58-9DF5-1451E8FBEE99}" presName="textNode" presStyleLbl="bgShp" presStyleIdx="1" presStyleCnt="3"/>
      <dgm:spPr/>
    </dgm:pt>
    <dgm:pt modelId="{B5084000-A5D8-4514-918B-03A1841081E2}" type="pres">
      <dgm:prSet presAssocID="{D7BB64F0-6196-4C58-9DF5-1451E8FBEE99}" presName="compChildNode" presStyleCnt="0"/>
      <dgm:spPr/>
    </dgm:pt>
    <dgm:pt modelId="{476B182E-430B-4C64-A777-24380D830237}" type="pres">
      <dgm:prSet presAssocID="{D7BB64F0-6196-4C58-9DF5-1451E8FBEE99}" presName="theInnerList" presStyleCnt="0"/>
      <dgm:spPr/>
    </dgm:pt>
    <dgm:pt modelId="{4337B22D-6623-457D-B7E2-6A94799FE181}" type="pres">
      <dgm:prSet presAssocID="{A2D51E8A-5C01-4D02-AD2E-C483AB663CC2}" presName="childNode" presStyleLbl="node1" presStyleIdx="3" presStyleCnt="8">
        <dgm:presLayoutVars>
          <dgm:bulletEnabled val="1"/>
        </dgm:presLayoutVars>
      </dgm:prSet>
      <dgm:spPr/>
    </dgm:pt>
    <dgm:pt modelId="{C4B3F381-BA24-43F3-A1C5-3B566B10F4F8}" type="pres">
      <dgm:prSet presAssocID="{A2D51E8A-5C01-4D02-AD2E-C483AB663CC2}" presName="aSpace2" presStyleCnt="0"/>
      <dgm:spPr/>
    </dgm:pt>
    <dgm:pt modelId="{FFCEB6ED-9DCF-4CCF-AE88-F14E2649F01F}" type="pres">
      <dgm:prSet presAssocID="{39161415-F275-4183-9028-F20CD4C247C5}" presName="childNode" presStyleLbl="node1" presStyleIdx="4" presStyleCnt="8">
        <dgm:presLayoutVars>
          <dgm:bulletEnabled val="1"/>
        </dgm:presLayoutVars>
      </dgm:prSet>
      <dgm:spPr/>
    </dgm:pt>
    <dgm:pt modelId="{D9043FAE-B2BE-4B43-81D2-347BA059CAFD}" type="pres">
      <dgm:prSet presAssocID="{39161415-F275-4183-9028-F20CD4C247C5}" presName="aSpace2" presStyleCnt="0"/>
      <dgm:spPr/>
    </dgm:pt>
    <dgm:pt modelId="{73A1C07F-7139-484F-8987-EA182171A607}" type="pres">
      <dgm:prSet presAssocID="{568E328F-7E8C-4F7A-A3A7-8FFA710937F2}" presName="childNode" presStyleLbl="node1" presStyleIdx="5" presStyleCnt="8">
        <dgm:presLayoutVars>
          <dgm:bulletEnabled val="1"/>
        </dgm:presLayoutVars>
      </dgm:prSet>
      <dgm:spPr/>
    </dgm:pt>
    <dgm:pt modelId="{DA5B79FF-66C6-432D-9C1B-751656526092}" type="pres">
      <dgm:prSet presAssocID="{D7BB64F0-6196-4C58-9DF5-1451E8FBEE99}" presName="aSpace" presStyleCnt="0"/>
      <dgm:spPr/>
    </dgm:pt>
    <dgm:pt modelId="{2E274673-ABFD-497E-BE44-5E8367805EBC}" type="pres">
      <dgm:prSet presAssocID="{DDFC4D3E-8F64-4C61-9D75-28AE5C30FF18}" presName="compNode" presStyleCnt="0"/>
      <dgm:spPr/>
    </dgm:pt>
    <dgm:pt modelId="{80C10DD8-7C9B-4868-A40F-1868AEBB92FC}" type="pres">
      <dgm:prSet presAssocID="{DDFC4D3E-8F64-4C61-9D75-28AE5C30FF18}" presName="aNode" presStyleLbl="bgShp" presStyleIdx="2" presStyleCnt="3"/>
      <dgm:spPr/>
    </dgm:pt>
    <dgm:pt modelId="{4C8D959F-04CD-4A9B-ABB5-521098F4FEE0}" type="pres">
      <dgm:prSet presAssocID="{DDFC4D3E-8F64-4C61-9D75-28AE5C30FF18}" presName="textNode" presStyleLbl="bgShp" presStyleIdx="2" presStyleCnt="3"/>
      <dgm:spPr/>
    </dgm:pt>
    <dgm:pt modelId="{B863B7AE-55A3-4867-A285-D9EFDFE9D8C4}" type="pres">
      <dgm:prSet presAssocID="{DDFC4D3E-8F64-4C61-9D75-28AE5C30FF18}" presName="compChildNode" presStyleCnt="0"/>
      <dgm:spPr/>
    </dgm:pt>
    <dgm:pt modelId="{2FBCCCAA-05C6-4CB0-8919-559BB90ED656}" type="pres">
      <dgm:prSet presAssocID="{DDFC4D3E-8F64-4C61-9D75-28AE5C30FF18}" presName="theInnerList" presStyleCnt="0"/>
      <dgm:spPr/>
    </dgm:pt>
    <dgm:pt modelId="{9B82C02F-05F0-41DF-9FC1-7BB72785EF3A}" type="pres">
      <dgm:prSet presAssocID="{F9A4AE0B-1E90-4D25-B969-1FDF9E8BEE70}" presName="childNode" presStyleLbl="node1" presStyleIdx="6" presStyleCnt="8">
        <dgm:presLayoutVars>
          <dgm:bulletEnabled val="1"/>
        </dgm:presLayoutVars>
      </dgm:prSet>
      <dgm:spPr/>
    </dgm:pt>
    <dgm:pt modelId="{705D07FE-2AC1-4EA2-9ED5-232DD2E82C97}" type="pres">
      <dgm:prSet presAssocID="{F9A4AE0B-1E90-4D25-B969-1FDF9E8BEE70}" presName="aSpace2" presStyleCnt="0"/>
      <dgm:spPr/>
    </dgm:pt>
    <dgm:pt modelId="{E268CA50-9ABF-4C75-A4FB-34C32DC827C9}" type="pres">
      <dgm:prSet presAssocID="{6D0ED886-D5CD-4682-B96A-1714C7C7B2CB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379AB218-7153-495A-ADFD-8BCA7924FD6C}" srcId="{D7BB64F0-6196-4C58-9DF5-1451E8FBEE99}" destId="{568E328F-7E8C-4F7A-A3A7-8FFA710937F2}" srcOrd="2" destOrd="0" parTransId="{C36485E3-BFB7-4480-8A30-2B7BF7ED86BF}" sibTransId="{A5A775CB-5A4A-45AE-BF76-A961D45DD0D6}"/>
    <dgm:cxn modelId="{EDB3B81D-45BF-497E-AC79-48A1E54A5751}" type="presOf" srcId="{C123123F-939C-4A24-AE4B-99A46D576F4B}" destId="{4AEA776E-CEC9-4206-8722-8EDED0C1A1AE}" srcOrd="0" destOrd="0" presId="urn:microsoft.com/office/officeart/2005/8/layout/lProcess2"/>
    <dgm:cxn modelId="{7761CC27-491F-4A81-9081-B3B58AD169CA}" type="presOf" srcId="{5415EC22-E6AF-4645-A670-3A103C0D525B}" destId="{FFE88679-3157-4A91-B2EA-AE55E03B807C}" srcOrd="0" destOrd="0" presId="urn:microsoft.com/office/officeart/2005/8/layout/lProcess2"/>
    <dgm:cxn modelId="{0E2DB440-C5F3-4E6B-A4E8-71CA16C674E6}" type="presOf" srcId="{DDFC4D3E-8F64-4C61-9D75-28AE5C30FF18}" destId="{80C10DD8-7C9B-4868-A40F-1868AEBB92FC}" srcOrd="0" destOrd="0" presId="urn:microsoft.com/office/officeart/2005/8/layout/lProcess2"/>
    <dgm:cxn modelId="{1A010D5B-FBAC-4323-9B6F-BDDBB705AD4D}" type="presOf" srcId="{F9A4AE0B-1E90-4D25-B969-1FDF9E8BEE70}" destId="{9B82C02F-05F0-41DF-9FC1-7BB72785EF3A}" srcOrd="0" destOrd="0" presId="urn:microsoft.com/office/officeart/2005/8/layout/lProcess2"/>
    <dgm:cxn modelId="{FF627D5B-7EA9-401E-B2FD-6DE9ECFBD783}" srcId="{533B0F95-9346-4D62-A0EF-9DB5B5C31A12}" destId="{AE1428D6-8639-4C4B-B43C-470D7447679F}" srcOrd="1" destOrd="0" parTransId="{3109ECB2-CB20-4406-B34D-D518115D3113}" sibTransId="{B2DE6A31-D56D-4C8B-9FD3-BB60DFB6402C}"/>
    <dgm:cxn modelId="{0EBFEB5E-C25A-44BB-90B7-54CE893D0CB9}" type="presOf" srcId="{533B0F95-9346-4D62-A0EF-9DB5B5C31A12}" destId="{16C8F0D4-70C1-47C7-AB05-F4C5F5E5AE9E}" srcOrd="1" destOrd="0" presId="urn:microsoft.com/office/officeart/2005/8/layout/lProcess2"/>
    <dgm:cxn modelId="{FD4FA85F-E7D6-4128-8244-D4C04B79F9F1}" type="presOf" srcId="{D7BB64F0-6196-4C58-9DF5-1451E8FBEE99}" destId="{AA3CDCFF-FAD8-410A-B2DA-9E31F5A7C467}" srcOrd="0" destOrd="0" presId="urn:microsoft.com/office/officeart/2005/8/layout/lProcess2"/>
    <dgm:cxn modelId="{43486862-F035-46AE-A091-2BE5E8D56CEC}" type="presOf" srcId="{39161415-F275-4183-9028-F20CD4C247C5}" destId="{FFCEB6ED-9DCF-4CCF-AE88-F14E2649F01F}" srcOrd="0" destOrd="0" presId="urn:microsoft.com/office/officeart/2005/8/layout/lProcess2"/>
    <dgm:cxn modelId="{F5640E45-3DE7-487E-B45C-8E3A33AF0E23}" srcId="{533B0F95-9346-4D62-A0EF-9DB5B5C31A12}" destId="{9CEE26C5-F697-4463-9A56-0C16971182A4}" srcOrd="2" destOrd="0" parTransId="{01ED3200-0EBA-4DD3-A7BD-5E49FDF71FDB}" sibTransId="{1E5BFC35-E0D7-4C29-8A12-9E100F741B0F}"/>
    <dgm:cxn modelId="{E7C23345-7F9D-403B-961A-9E9A68EDE802}" type="presOf" srcId="{AE1428D6-8639-4C4B-B43C-470D7447679F}" destId="{4BEDDEC4-89A6-494B-B48C-02EAC4BC0323}" srcOrd="0" destOrd="0" presId="urn:microsoft.com/office/officeart/2005/8/layout/lProcess2"/>
    <dgm:cxn modelId="{0A839B52-8229-4F38-84F5-7379BCCFAD94}" type="presOf" srcId="{D7BB64F0-6196-4C58-9DF5-1451E8FBEE99}" destId="{00FEAB12-9930-4515-86B6-E3222339E3E0}" srcOrd="1" destOrd="0" presId="urn:microsoft.com/office/officeart/2005/8/layout/lProcess2"/>
    <dgm:cxn modelId="{D7223A59-50F0-4BD3-8BEC-81A034ADAC28}" srcId="{DDFC4D3E-8F64-4C61-9D75-28AE5C30FF18}" destId="{6D0ED886-D5CD-4682-B96A-1714C7C7B2CB}" srcOrd="1" destOrd="0" parTransId="{2CD8635C-0BD1-4431-A882-6C20142FE7F2}" sibTransId="{4C2C46A5-B721-4024-9ED2-D6C1EBF5C19C}"/>
    <dgm:cxn modelId="{A7A71780-DC44-44AB-9287-C4F6551F36B0}" srcId="{C123123F-939C-4A24-AE4B-99A46D576F4B}" destId="{D7BB64F0-6196-4C58-9DF5-1451E8FBEE99}" srcOrd="1" destOrd="0" parTransId="{2DE57212-EE36-4106-AAE1-074EE4BEC8C0}" sibTransId="{22AAD23A-F38C-4678-A826-792FFC196FBF}"/>
    <dgm:cxn modelId="{62852187-905B-48D6-A195-AF8C745C41E9}" type="presOf" srcId="{9CEE26C5-F697-4463-9A56-0C16971182A4}" destId="{9FDFB80F-81B3-47A0-822E-AB13E1D0AD2F}" srcOrd="0" destOrd="0" presId="urn:microsoft.com/office/officeart/2005/8/layout/lProcess2"/>
    <dgm:cxn modelId="{27C7B78F-1B79-4DB6-9C6B-BC1918244099}" srcId="{C123123F-939C-4A24-AE4B-99A46D576F4B}" destId="{533B0F95-9346-4D62-A0EF-9DB5B5C31A12}" srcOrd="0" destOrd="0" parTransId="{CA46E7B6-7DED-4686-83F2-9B4DE6FC9C75}" sibTransId="{52A2CF5B-E90E-4AA5-BB02-669C4C42513E}"/>
    <dgm:cxn modelId="{FF54FC94-E1C4-4602-9E85-B03F3CE69BD5}" srcId="{D7BB64F0-6196-4C58-9DF5-1451E8FBEE99}" destId="{39161415-F275-4183-9028-F20CD4C247C5}" srcOrd="1" destOrd="0" parTransId="{5306140F-3388-431B-8E04-5BE71C5E7227}" sibTransId="{C22D84E6-06BF-4CD0-BB62-0DC85CF827B5}"/>
    <dgm:cxn modelId="{FEE8C59B-405D-4918-8251-DC88475C9D31}" srcId="{D7BB64F0-6196-4C58-9DF5-1451E8FBEE99}" destId="{A2D51E8A-5C01-4D02-AD2E-C483AB663CC2}" srcOrd="0" destOrd="0" parTransId="{915BFA66-390F-4129-BA09-B9C27CD9E17C}" sibTransId="{B28EAC45-86A5-490B-AE52-179AED2C33FF}"/>
    <dgm:cxn modelId="{1AB76EC2-2E45-49F2-80AD-CE4ED27478F7}" type="presOf" srcId="{533B0F95-9346-4D62-A0EF-9DB5B5C31A12}" destId="{C7073AB6-8E74-49A5-BF94-228FD7BAD16B}" srcOrd="0" destOrd="0" presId="urn:microsoft.com/office/officeart/2005/8/layout/lProcess2"/>
    <dgm:cxn modelId="{BD8D73C4-B3B9-4AAB-8AE5-795BA13EAD01}" type="presOf" srcId="{DDFC4D3E-8F64-4C61-9D75-28AE5C30FF18}" destId="{4C8D959F-04CD-4A9B-ABB5-521098F4FEE0}" srcOrd="1" destOrd="0" presId="urn:microsoft.com/office/officeart/2005/8/layout/lProcess2"/>
    <dgm:cxn modelId="{EFA16DD0-A848-4139-904E-7E91B36725B8}" srcId="{C123123F-939C-4A24-AE4B-99A46D576F4B}" destId="{DDFC4D3E-8F64-4C61-9D75-28AE5C30FF18}" srcOrd="2" destOrd="0" parTransId="{E8B3035B-6E44-464B-9651-13642E320940}" sibTransId="{CC2416EA-A48A-4F34-887B-B2AEC4E871A8}"/>
    <dgm:cxn modelId="{0A9B21D2-4E07-46E8-94ED-5A31B2B91013}" srcId="{533B0F95-9346-4D62-A0EF-9DB5B5C31A12}" destId="{5415EC22-E6AF-4645-A670-3A103C0D525B}" srcOrd="0" destOrd="0" parTransId="{9E1B9E87-251A-4319-8987-2DD7061C60A1}" sibTransId="{04FA69E1-DCD2-43C4-B7CE-DC2213545C7B}"/>
    <dgm:cxn modelId="{3E2BECD2-27FC-4461-BE42-A52440E1697F}" srcId="{DDFC4D3E-8F64-4C61-9D75-28AE5C30FF18}" destId="{F9A4AE0B-1E90-4D25-B969-1FDF9E8BEE70}" srcOrd="0" destOrd="0" parTransId="{4AD6C692-F16D-4F86-BF61-DF842A5A0179}" sibTransId="{8B1D26DE-97DB-48F6-86C0-498726F9470E}"/>
    <dgm:cxn modelId="{C27677D3-7FF9-46AB-9141-980D70F7509F}" type="presOf" srcId="{568E328F-7E8C-4F7A-A3A7-8FFA710937F2}" destId="{73A1C07F-7139-484F-8987-EA182171A607}" srcOrd="0" destOrd="0" presId="urn:microsoft.com/office/officeart/2005/8/layout/lProcess2"/>
    <dgm:cxn modelId="{F5033BDE-0726-430C-B321-4BD850C1913E}" type="presOf" srcId="{A2D51E8A-5C01-4D02-AD2E-C483AB663CC2}" destId="{4337B22D-6623-457D-B7E2-6A94799FE181}" srcOrd="0" destOrd="0" presId="urn:microsoft.com/office/officeart/2005/8/layout/lProcess2"/>
    <dgm:cxn modelId="{89947BDF-0A86-4588-BE92-6D9947F82B10}" type="presOf" srcId="{6D0ED886-D5CD-4682-B96A-1714C7C7B2CB}" destId="{E268CA50-9ABF-4C75-A4FB-34C32DC827C9}" srcOrd="0" destOrd="0" presId="urn:microsoft.com/office/officeart/2005/8/layout/lProcess2"/>
    <dgm:cxn modelId="{3D86EDFA-A1AA-47D1-882B-FB494CF793D1}" type="presParOf" srcId="{4AEA776E-CEC9-4206-8722-8EDED0C1A1AE}" destId="{21E19609-3A30-4189-922B-32D108223839}" srcOrd="0" destOrd="0" presId="urn:microsoft.com/office/officeart/2005/8/layout/lProcess2"/>
    <dgm:cxn modelId="{983F959A-3689-4B72-A8D4-01F60708B2B6}" type="presParOf" srcId="{21E19609-3A30-4189-922B-32D108223839}" destId="{C7073AB6-8E74-49A5-BF94-228FD7BAD16B}" srcOrd="0" destOrd="0" presId="urn:microsoft.com/office/officeart/2005/8/layout/lProcess2"/>
    <dgm:cxn modelId="{BA7A37A3-C3A7-4654-919E-43FC90691C4F}" type="presParOf" srcId="{21E19609-3A30-4189-922B-32D108223839}" destId="{16C8F0D4-70C1-47C7-AB05-F4C5F5E5AE9E}" srcOrd="1" destOrd="0" presId="urn:microsoft.com/office/officeart/2005/8/layout/lProcess2"/>
    <dgm:cxn modelId="{920B7D8C-C659-4E5E-B3FD-ACAF534CAE11}" type="presParOf" srcId="{21E19609-3A30-4189-922B-32D108223839}" destId="{B66641D7-F6C9-426D-B4F1-CA2B68A09EC1}" srcOrd="2" destOrd="0" presId="urn:microsoft.com/office/officeart/2005/8/layout/lProcess2"/>
    <dgm:cxn modelId="{E1F6C3E4-DCAC-46D4-91A3-9E1681A9D390}" type="presParOf" srcId="{B66641D7-F6C9-426D-B4F1-CA2B68A09EC1}" destId="{AA7C4BD8-1C25-4A6C-BA84-0BBF32E9A7F3}" srcOrd="0" destOrd="0" presId="urn:microsoft.com/office/officeart/2005/8/layout/lProcess2"/>
    <dgm:cxn modelId="{9B411425-BBF5-429E-A68B-950F376C5EF2}" type="presParOf" srcId="{AA7C4BD8-1C25-4A6C-BA84-0BBF32E9A7F3}" destId="{FFE88679-3157-4A91-B2EA-AE55E03B807C}" srcOrd="0" destOrd="0" presId="urn:microsoft.com/office/officeart/2005/8/layout/lProcess2"/>
    <dgm:cxn modelId="{1998D05D-BD5A-4CBC-BC8C-1251E2958ACF}" type="presParOf" srcId="{AA7C4BD8-1C25-4A6C-BA84-0BBF32E9A7F3}" destId="{3FE22E8D-ED99-4EC8-BDF5-19E961E70AE7}" srcOrd="1" destOrd="0" presId="urn:microsoft.com/office/officeart/2005/8/layout/lProcess2"/>
    <dgm:cxn modelId="{720994EE-7143-4569-A16B-D0A3995CB06F}" type="presParOf" srcId="{AA7C4BD8-1C25-4A6C-BA84-0BBF32E9A7F3}" destId="{4BEDDEC4-89A6-494B-B48C-02EAC4BC0323}" srcOrd="2" destOrd="0" presId="urn:microsoft.com/office/officeart/2005/8/layout/lProcess2"/>
    <dgm:cxn modelId="{B717E2ED-4E7B-4D85-9177-B148C8A72939}" type="presParOf" srcId="{AA7C4BD8-1C25-4A6C-BA84-0BBF32E9A7F3}" destId="{0DE4BFA5-F954-4B0F-AAD5-238BBD3C730C}" srcOrd="3" destOrd="0" presId="urn:microsoft.com/office/officeart/2005/8/layout/lProcess2"/>
    <dgm:cxn modelId="{6A4487E4-A35D-473C-8180-3A737D264137}" type="presParOf" srcId="{AA7C4BD8-1C25-4A6C-BA84-0BBF32E9A7F3}" destId="{9FDFB80F-81B3-47A0-822E-AB13E1D0AD2F}" srcOrd="4" destOrd="0" presId="urn:microsoft.com/office/officeart/2005/8/layout/lProcess2"/>
    <dgm:cxn modelId="{688CCF18-0050-4BA2-A3C7-8CA77F457C5D}" type="presParOf" srcId="{4AEA776E-CEC9-4206-8722-8EDED0C1A1AE}" destId="{FD576319-BC84-4CE4-B1D1-BDAC1EFB93C7}" srcOrd="1" destOrd="0" presId="urn:microsoft.com/office/officeart/2005/8/layout/lProcess2"/>
    <dgm:cxn modelId="{F5309176-DC20-4281-A2B0-B630C752C2DC}" type="presParOf" srcId="{4AEA776E-CEC9-4206-8722-8EDED0C1A1AE}" destId="{6638D244-9780-489A-810D-EAEAE80AB5B3}" srcOrd="2" destOrd="0" presId="urn:microsoft.com/office/officeart/2005/8/layout/lProcess2"/>
    <dgm:cxn modelId="{FEEF21F3-35C1-4EF1-91E2-3AA5B2F4B91F}" type="presParOf" srcId="{6638D244-9780-489A-810D-EAEAE80AB5B3}" destId="{AA3CDCFF-FAD8-410A-B2DA-9E31F5A7C467}" srcOrd="0" destOrd="0" presId="urn:microsoft.com/office/officeart/2005/8/layout/lProcess2"/>
    <dgm:cxn modelId="{7A8F0BA7-5CD9-48D4-B65D-46D8B72ED590}" type="presParOf" srcId="{6638D244-9780-489A-810D-EAEAE80AB5B3}" destId="{00FEAB12-9930-4515-86B6-E3222339E3E0}" srcOrd="1" destOrd="0" presId="urn:microsoft.com/office/officeart/2005/8/layout/lProcess2"/>
    <dgm:cxn modelId="{1FDD88F7-0D2D-4D8C-B830-A82994861338}" type="presParOf" srcId="{6638D244-9780-489A-810D-EAEAE80AB5B3}" destId="{B5084000-A5D8-4514-918B-03A1841081E2}" srcOrd="2" destOrd="0" presId="urn:microsoft.com/office/officeart/2005/8/layout/lProcess2"/>
    <dgm:cxn modelId="{B49206E8-B8F8-4013-BE3A-9EC5BA647077}" type="presParOf" srcId="{B5084000-A5D8-4514-918B-03A1841081E2}" destId="{476B182E-430B-4C64-A777-24380D830237}" srcOrd="0" destOrd="0" presId="urn:microsoft.com/office/officeart/2005/8/layout/lProcess2"/>
    <dgm:cxn modelId="{A199474E-14BA-4F77-AABA-BA779DD593A9}" type="presParOf" srcId="{476B182E-430B-4C64-A777-24380D830237}" destId="{4337B22D-6623-457D-B7E2-6A94799FE181}" srcOrd="0" destOrd="0" presId="urn:microsoft.com/office/officeart/2005/8/layout/lProcess2"/>
    <dgm:cxn modelId="{ED1E6E90-C6DC-4759-9BBC-C5BD40E5F562}" type="presParOf" srcId="{476B182E-430B-4C64-A777-24380D830237}" destId="{C4B3F381-BA24-43F3-A1C5-3B566B10F4F8}" srcOrd="1" destOrd="0" presId="urn:microsoft.com/office/officeart/2005/8/layout/lProcess2"/>
    <dgm:cxn modelId="{04740D9A-8579-4298-B734-B505FB046DE9}" type="presParOf" srcId="{476B182E-430B-4C64-A777-24380D830237}" destId="{FFCEB6ED-9DCF-4CCF-AE88-F14E2649F01F}" srcOrd="2" destOrd="0" presId="urn:microsoft.com/office/officeart/2005/8/layout/lProcess2"/>
    <dgm:cxn modelId="{BAEF76AF-727D-427F-BEE2-5820B22459AF}" type="presParOf" srcId="{476B182E-430B-4C64-A777-24380D830237}" destId="{D9043FAE-B2BE-4B43-81D2-347BA059CAFD}" srcOrd="3" destOrd="0" presId="urn:microsoft.com/office/officeart/2005/8/layout/lProcess2"/>
    <dgm:cxn modelId="{A26A392F-BC26-497D-8C0D-036833133422}" type="presParOf" srcId="{476B182E-430B-4C64-A777-24380D830237}" destId="{73A1C07F-7139-484F-8987-EA182171A607}" srcOrd="4" destOrd="0" presId="urn:microsoft.com/office/officeart/2005/8/layout/lProcess2"/>
    <dgm:cxn modelId="{3EF5BB9B-B222-422D-A2EE-C8E60BDE1724}" type="presParOf" srcId="{4AEA776E-CEC9-4206-8722-8EDED0C1A1AE}" destId="{DA5B79FF-66C6-432D-9C1B-751656526092}" srcOrd="3" destOrd="0" presId="urn:microsoft.com/office/officeart/2005/8/layout/lProcess2"/>
    <dgm:cxn modelId="{6577A845-5EA9-4ADE-A192-E315BB2F8C59}" type="presParOf" srcId="{4AEA776E-CEC9-4206-8722-8EDED0C1A1AE}" destId="{2E274673-ABFD-497E-BE44-5E8367805EBC}" srcOrd="4" destOrd="0" presId="urn:microsoft.com/office/officeart/2005/8/layout/lProcess2"/>
    <dgm:cxn modelId="{309DE7D2-2EE2-4EE1-BB0C-1CBAC380FFD1}" type="presParOf" srcId="{2E274673-ABFD-497E-BE44-5E8367805EBC}" destId="{80C10DD8-7C9B-4868-A40F-1868AEBB92FC}" srcOrd="0" destOrd="0" presId="urn:microsoft.com/office/officeart/2005/8/layout/lProcess2"/>
    <dgm:cxn modelId="{05999D56-8A97-47F2-9D97-E9E862EDE0AF}" type="presParOf" srcId="{2E274673-ABFD-497E-BE44-5E8367805EBC}" destId="{4C8D959F-04CD-4A9B-ABB5-521098F4FEE0}" srcOrd="1" destOrd="0" presId="urn:microsoft.com/office/officeart/2005/8/layout/lProcess2"/>
    <dgm:cxn modelId="{3524BD97-2EAA-45DA-85BA-7F91FDA9694D}" type="presParOf" srcId="{2E274673-ABFD-497E-BE44-5E8367805EBC}" destId="{B863B7AE-55A3-4867-A285-D9EFDFE9D8C4}" srcOrd="2" destOrd="0" presId="urn:microsoft.com/office/officeart/2005/8/layout/lProcess2"/>
    <dgm:cxn modelId="{522D4253-0CC6-4C40-92ED-35A8C6A5AE1B}" type="presParOf" srcId="{B863B7AE-55A3-4867-A285-D9EFDFE9D8C4}" destId="{2FBCCCAA-05C6-4CB0-8919-559BB90ED656}" srcOrd="0" destOrd="0" presId="urn:microsoft.com/office/officeart/2005/8/layout/lProcess2"/>
    <dgm:cxn modelId="{18EF6A6B-AA96-440C-8326-7941B6A1C476}" type="presParOf" srcId="{2FBCCCAA-05C6-4CB0-8919-559BB90ED656}" destId="{9B82C02F-05F0-41DF-9FC1-7BB72785EF3A}" srcOrd="0" destOrd="0" presId="urn:microsoft.com/office/officeart/2005/8/layout/lProcess2"/>
    <dgm:cxn modelId="{DA9A21F2-4850-43C8-9386-F0C844AE2CBE}" type="presParOf" srcId="{2FBCCCAA-05C6-4CB0-8919-559BB90ED656}" destId="{705D07FE-2AC1-4EA2-9ED5-232DD2E82C97}" srcOrd="1" destOrd="0" presId="urn:microsoft.com/office/officeart/2005/8/layout/lProcess2"/>
    <dgm:cxn modelId="{998C61F7-9120-4ED8-BEC5-AB71291E14FE}" type="presParOf" srcId="{2FBCCCAA-05C6-4CB0-8919-559BB90ED656}" destId="{E268CA50-9ABF-4C75-A4FB-34C32DC827C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73AB6-8E74-49A5-BF94-228FD7BAD16B}">
      <dsp:nvSpPr>
        <dsp:cNvPr id="0" name=""/>
        <dsp:cNvSpPr/>
      </dsp:nvSpPr>
      <dsp:spPr>
        <a:xfrm>
          <a:off x="1308" y="0"/>
          <a:ext cx="3402911" cy="43188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200" kern="1200" dirty="0" err="1"/>
            <a:t>Connected</a:t>
          </a:r>
          <a:r>
            <a:rPr lang="fr-FR" sz="3200" kern="1200" dirty="0"/>
            <a:t> </a:t>
          </a:r>
          <a:r>
            <a:rPr lang="fr-FR" sz="3200" kern="1200" dirty="0" err="1"/>
            <a:t>Health</a:t>
          </a:r>
          <a:endParaRPr lang="fr-FR" sz="3200" kern="1200" dirty="0"/>
        </a:p>
      </dsp:txBody>
      <dsp:txXfrm>
        <a:off x="1308" y="0"/>
        <a:ext cx="3402911" cy="1295664"/>
      </dsp:txXfrm>
    </dsp:sp>
    <dsp:sp modelId="{FFE88679-3157-4A91-B2EA-AE55E03B807C}">
      <dsp:nvSpPr>
        <dsp:cNvPr id="0" name=""/>
        <dsp:cNvSpPr/>
      </dsp:nvSpPr>
      <dsp:spPr>
        <a:xfrm>
          <a:off x="341599" y="1296033"/>
          <a:ext cx="2722328" cy="8484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Precision</a:t>
          </a:r>
          <a:r>
            <a:rPr lang="fr-FR" sz="1800" kern="1200" dirty="0"/>
            <a:t> &amp; </a:t>
          </a:r>
          <a:r>
            <a:rPr lang="fr-FR" sz="1800" kern="1200" dirty="0" err="1"/>
            <a:t>predictive</a:t>
          </a:r>
          <a:r>
            <a:rPr lang="fr-FR" sz="1800" kern="1200" dirty="0"/>
            <a:t> </a:t>
          </a:r>
          <a:r>
            <a:rPr lang="fr-FR" sz="1800" kern="1200" dirty="0" err="1"/>
            <a:t>medicine</a:t>
          </a:r>
          <a:endParaRPr lang="fr-FR" sz="1800" kern="1200" dirty="0"/>
        </a:p>
      </dsp:txBody>
      <dsp:txXfrm>
        <a:off x="366450" y="1320884"/>
        <a:ext cx="2672626" cy="798784"/>
      </dsp:txXfrm>
    </dsp:sp>
    <dsp:sp modelId="{4BEDDEC4-89A6-494B-B48C-02EAC4BC0323}">
      <dsp:nvSpPr>
        <dsp:cNvPr id="0" name=""/>
        <dsp:cNvSpPr/>
      </dsp:nvSpPr>
      <dsp:spPr>
        <a:xfrm>
          <a:off x="341599" y="2275056"/>
          <a:ext cx="2722328" cy="84848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Medical</a:t>
          </a:r>
          <a:r>
            <a:rPr lang="fr-FR" sz="1800" kern="1200" dirty="0"/>
            <a:t> &amp; </a:t>
          </a:r>
          <a:r>
            <a:rPr lang="fr-FR" sz="1800" kern="1200" dirty="0" err="1"/>
            <a:t>personal</a:t>
          </a:r>
          <a:r>
            <a:rPr lang="fr-FR" sz="1800" kern="1200" dirty="0"/>
            <a:t> data management</a:t>
          </a:r>
        </a:p>
      </dsp:txBody>
      <dsp:txXfrm>
        <a:off x="366450" y="2299907"/>
        <a:ext cx="2672626" cy="798784"/>
      </dsp:txXfrm>
    </dsp:sp>
    <dsp:sp modelId="{9FDFB80F-81B3-47A0-822E-AB13E1D0AD2F}">
      <dsp:nvSpPr>
        <dsp:cNvPr id="0" name=""/>
        <dsp:cNvSpPr/>
      </dsp:nvSpPr>
      <dsp:spPr>
        <a:xfrm>
          <a:off x="341599" y="3254079"/>
          <a:ext cx="2722328" cy="84848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Remote monitoring &amp; </a:t>
          </a:r>
          <a:r>
            <a:rPr lang="fr-FR" sz="1800" kern="1200" dirty="0" err="1"/>
            <a:t>teleassitance</a:t>
          </a:r>
          <a:r>
            <a:rPr lang="fr-FR" sz="1800" kern="1200" dirty="0"/>
            <a:t> </a:t>
          </a:r>
        </a:p>
      </dsp:txBody>
      <dsp:txXfrm>
        <a:off x="366450" y="3278930"/>
        <a:ext cx="2672626" cy="798784"/>
      </dsp:txXfrm>
    </dsp:sp>
    <dsp:sp modelId="{AA3CDCFF-FAD8-410A-B2DA-9E31F5A7C467}">
      <dsp:nvSpPr>
        <dsp:cNvPr id="0" name=""/>
        <dsp:cNvSpPr/>
      </dsp:nvSpPr>
      <dsp:spPr>
        <a:xfrm>
          <a:off x="3659438" y="0"/>
          <a:ext cx="3402911" cy="43188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200" kern="1200" dirty="0" err="1"/>
            <a:t>Biomaterials</a:t>
          </a:r>
          <a:r>
            <a:rPr lang="fr-FR" sz="3200" kern="1200" dirty="0"/>
            <a:t> and implants</a:t>
          </a:r>
        </a:p>
      </dsp:txBody>
      <dsp:txXfrm>
        <a:off x="3659438" y="0"/>
        <a:ext cx="3402911" cy="1295664"/>
      </dsp:txXfrm>
    </dsp:sp>
    <dsp:sp modelId="{4337B22D-6623-457D-B7E2-6A94799FE181}">
      <dsp:nvSpPr>
        <dsp:cNvPr id="0" name=""/>
        <dsp:cNvSpPr/>
      </dsp:nvSpPr>
      <dsp:spPr>
        <a:xfrm>
          <a:off x="3999729" y="1296033"/>
          <a:ext cx="2722328" cy="84848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Advanced </a:t>
          </a:r>
          <a:r>
            <a:rPr lang="fr-FR" sz="1800" kern="1200" dirty="0" err="1"/>
            <a:t>therapies</a:t>
          </a:r>
          <a:r>
            <a:rPr lang="fr-FR" sz="1800" kern="1200" dirty="0"/>
            <a:t> &amp; </a:t>
          </a:r>
          <a:r>
            <a:rPr lang="fr-FR" sz="1800" kern="1200" dirty="0" err="1"/>
            <a:t>biomaterials</a:t>
          </a:r>
          <a:endParaRPr lang="fr-FR" sz="1800" kern="1200" dirty="0"/>
        </a:p>
      </dsp:txBody>
      <dsp:txXfrm>
        <a:off x="4024580" y="1320884"/>
        <a:ext cx="2672626" cy="798784"/>
      </dsp:txXfrm>
    </dsp:sp>
    <dsp:sp modelId="{FFCEB6ED-9DCF-4CCF-AE88-F14E2649F01F}">
      <dsp:nvSpPr>
        <dsp:cNvPr id="0" name=""/>
        <dsp:cNvSpPr/>
      </dsp:nvSpPr>
      <dsp:spPr>
        <a:xfrm>
          <a:off x="3999729" y="2275056"/>
          <a:ext cx="2722328" cy="84848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Smart implants</a:t>
          </a:r>
        </a:p>
      </dsp:txBody>
      <dsp:txXfrm>
        <a:off x="4024580" y="2299907"/>
        <a:ext cx="2672626" cy="798784"/>
      </dsp:txXfrm>
    </dsp:sp>
    <dsp:sp modelId="{73A1C07F-7139-484F-8987-EA182171A607}">
      <dsp:nvSpPr>
        <dsp:cNvPr id="0" name=""/>
        <dsp:cNvSpPr/>
      </dsp:nvSpPr>
      <dsp:spPr>
        <a:xfrm>
          <a:off x="3999729" y="3254079"/>
          <a:ext cx="2722328" cy="8484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In Vitro Diagnosis</a:t>
          </a:r>
        </a:p>
      </dsp:txBody>
      <dsp:txXfrm>
        <a:off x="4024580" y="3278930"/>
        <a:ext cx="2672626" cy="798784"/>
      </dsp:txXfrm>
    </dsp:sp>
    <dsp:sp modelId="{80C10DD8-7C9B-4868-A40F-1868AEBB92FC}">
      <dsp:nvSpPr>
        <dsp:cNvPr id="0" name=""/>
        <dsp:cNvSpPr/>
      </dsp:nvSpPr>
      <dsp:spPr>
        <a:xfrm>
          <a:off x="7317567" y="0"/>
          <a:ext cx="3402911" cy="43188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200" kern="1200" dirty="0" err="1"/>
            <a:t>Medical</a:t>
          </a:r>
          <a:r>
            <a:rPr lang="fr-FR" sz="3200" kern="1200" dirty="0"/>
            <a:t> </a:t>
          </a:r>
          <a:r>
            <a:rPr lang="fr-FR" sz="3200" kern="1200" dirty="0" err="1"/>
            <a:t>devices</a:t>
          </a:r>
          <a:r>
            <a:rPr lang="fr-FR" sz="3200" kern="1200" dirty="0"/>
            <a:t> &amp; </a:t>
          </a:r>
          <a:r>
            <a:rPr lang="fr-FR" sz="3200" kern="1200" dirty="0" err="1"/>
            <a:t>imaging</a:t>
          </a:r>
          <a:endParaRPr lang="fr-FR" sz="3200" kern="1200" dirty="0"/>
        </a:p>
      </dsp:txBody>
      <dsp:txXfrm>
        <a:off x="7317567" y="0"/>
        <a:ext cx="3402911" cy="1295664"/>
      </dsp:txXfrm>
    </dsp:sp>
    <dsp:sp modelId="{9B82C02F-05F0-41DF-9FC1-7BB72785EF3A}">
      <dsp:nvSpPr>
        <dsp:cNvPr id="0" name=""/>
        <dsp:cNvSpPr/>
      </dsp:nvSpPr>
      <dsp:spPr>
        <a:xfrm>
          <a:off x="7657859" y="1296929"/>
          <a:ext cx="2722328" cy="13022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Robotics</a:t>
          </a:r>
          <a:r>
            <a:rPr lang="fr-FR" sz="1800" kern="1200" dirty="0"/>
            <a:t> &amp; computer </a:t>
          </a:r>
          <a:r>
            <a:rPr lang="fr-FR" sz="1800" kern="1200" dirty="0" err="1"/>
            <a:t>assisted</a:t>
          </a:r>
          <a:r>
            <a:rPr lang="fr-FR" sz="1800" kern="1200" dirty="0"/>
            <a:t> </a:t>
          </a:r>
          <a:r>
            <a:rPr lang="fr-FR" sz="1800" kern="1200" dirty="0" err="1"/>
            <a:t>medical</a:t>
          </a:r>
          <a:r>
            <a:rPr lang="fr-FR" sz="1800" kern="1200" dirty="0"/>
            <a:t> intervention</a:t>
          </a:r>
        </a:p>
      </dsp:txBody>
      <dsp:txXfrm>
        <a:off x="7695999" y="1335069"/>
        <a:ext cx="2646048" cy="1225921"/>
      </dsp:txXfrm>
    </dsp:sp>
    <dsp:sp modelId="{E268CA50-9ABF-4C75-A4FB-34C32DC827C9}">
      <dsp:nvSpPr>
        <dsp:cNvPr id="0" name=""/>
        <dsp:cNvSpPr/>
      </dsp:nvSpPr>
      <dsp:spPr>
        <a:xfrm>
          <a:off x="7657859" y="2799469"/>
          <a:ext cx="2722328" cy="130220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Advanced Manufacturing (New materials &amp; 3D printing)</a:t>
          </a:r>
        </a:p>
      </dsp:txBody>
      <dsp:txXfrm>
        <a:off x="7695999" y="2837609"/>
        <a:ext cx="2646048" cy="1225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E467-252D-C340-B6D3-74553E62F086}" type="datetimeFigureOut">
              <a:rPr lang="nl-NL" smtClean="0"/>
              <a:t>26-11-2018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94EF4-DA67-D04B-9845-EB080743160F}" type="slidenum">
              <a:rPr lang="nl-NL" smtClean="0"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59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F0136DB9-5D27-1549-BD29-2B9C3D92BA6B}" type="datetimeFigureOut">
              <a:rPr lang="nl-NL" smtClean="0"/>
              <a:pPr/>
              <a:t>26-11-2018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B724C359-F21C-5144-9CEB-BDBE24445460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8063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4C359-F21C-5144-9CEB-BDBE24445460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586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RC introduction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Desktop\ppt fondo2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6"/>
          <a:stretch/>
        </p:blipFill>
        <p:spPr bwMode="auto">
          <a:xfrm>
            <a:off x="-12700" y="0"/>
            <a:ext cx="12192000" cy="598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 bwMode="auto">
          <a:xfrm>
            <a:off x="-12700" y="6010175"/>
            <a:ext cx="12192000" cy="8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11" name="Picture 10" descr="EC-JRC-logo_horizontal_EN_pos_transparent-backgroun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" y="6093295"/>
            <a:ext cx="2296591" cy="72818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505556" y="6213754"/>
            <a:ext cx="1565126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@S3Platform</a:t>
            </a:r>
          </a:p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s3platform.jrc.ec.europa.eu</a:t>
            </a:r>
            <a:endParaRPr lang="es-ES" sz="900" b="0" kern="0" dirty="0">
              <a:solidFill>
                <a:srgbClr val="0070C0"/>
              </a:solidFill>
              <a:latin typeface="EC Square Sans Pro" panose="020B0506040000020004" pitchFamily="34" charset="0"/>
              <a:cs typeface="Verdana"/>
            </a:endParaRPr>
          </a:p>
          <a:p>
            <a:pPr algn="l">
              <a:lnSpc>
                <a:spcPct val="100000"/>
              </a:lnSpc>
            </a:pPr>
            <a:r>
              <a:rPr lang="es-ES" sz="900" b="0" u="sng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JRC-B3-S3P@ec.europa.eu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95300" y="1765300"/>
            <a:ext cx="11341100" cy="361473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2pPr>
            <a:lvl3pPr>
              <a:buClr>
                <a:srgbClr val="89A8D1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3pPr>
            <a:lvl4pPr>
              <a:buClr>
                <a:srgbClr val="B4C8E2"/>
              </a:buCl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4pPr>
            <a:lvl5pPr>
              <a:buClr>
                <a:schemeClr val="accent4">
                  <a:lumMod val="75000"/>
                </a:schemeClr>
              </a:buClr>
              <a:defRPr lang="en-GB" sz="2800" b="0" i="0" kern="1200" dirty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9" name="Picture 8" descr="EC-JRC-logo_horizontal_EN_pos_transparent-background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sp>
        <p:nvSpPr>
          <p:cNvPr id="8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337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heading with ob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14600"/>
            <a:ext cx="12192000" cy="3475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i="0"/>
            </a:lvl1pPr>
          </a:lstStyle>
          <a:p>
            <a:r>
              <a:rPr lang="nl-NL" dirty="0"/>
              <a:t>Image</a:t>
            </a:r>
          </a:p>
        </p:txBody>
      </p:sp>
      <p:sp>
        <p:nvSpPr>
          <p:cNvPr id="23" name="Tijdelijke aanduiding voor tekst 22"/>
          <p:cNvSpPr>
            <a:spLocks noGrp="1"/>
          </p:cNvSpPr>
          <p:nvPr>
            <p:ph type="body" sz="quarter" idx="16" hasCustomPrompt="1"/>
          </p:nvPr>
        </p:nvSpPr>
        <p:spPr>
          <a:xfrm>
            <a:off x="495300" y="1562100"/>
            <a:ext cx="11341100" cy="9525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93B37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2400">
                <a:solidFill>
                  <a:srgbClr val="093B37"/>
                </a:solidFill>
              </a:defRPr>
            </a:lvl3pPr>
          </a:lstStyle>
          <a:p>
            <a:pPr lvl="0"/>
            <a:r>
              <a:rPr lang="nl-NL" dirty="0"/>
              <a:t>Heading2</a:t>
            </a:r>
          </a:p>
        </p:txBody>
      </p:sp>
      <p:sp>
        <p:nvSpPr>
          <p:cNvPr id="6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8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78756"/>
            <a:ext cx="5499100" cy="4332289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sz="2400"/>
            </a:lvl2pPr>
            <a:lvl3pPr>
              <a:buClr>
                <a:srgbClr val="89A8D1"/>
              </a:buClr>
              <a:defRPr sz="2000"/>
            </a:lvl3pPr>
            <a:lvl4pPr>
              <a:buClr>
                <a:srgbClr val="B4C8E2"/>
              </a:buClr>
              <a:defRPr sz="180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‹N°›</a:t>
            </a:fld>
            <a:endParaRPr lang="en-GB" altLang="en-US"/>
          </a:p>
        </p:txBody>
      </p:sp>
      <p:sp>
        <p:nvSpPr>
          <p:cNvPr id="6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9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8746"/>
            <a:ext cx="11341100" cy="99331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235700" y="1578756"/>
            <a:ext cx="5600700" cy="4332289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>
                  <a:lumMod val="60000"/>
                  <a:lumOff val="40000"/>
                </a:schemeClr>
              </a:buClr>
              <a:defRPr sz="2400"/>
            </a:lvl2pPr>
            <a:lvl3pPr>
              <a:buClr>
                <a:srgbClr val="89A8D1"/>
              </a:buClr>
              <a:defRPr sz="2000"/>
            </a:lvl3pPr>
            <a:lvl4pPr>
              <a:buClr>
                <a:srgbClr val="B4C8E2"/>
              </a:buClr>
              <a:defRPr sz="180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2775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2"/>
          <p:cNvSpPr/>
          <p:nvPr userDrawn="1"/>
        </p:nvSpPr>
        <p:spPr>
          <a:xfrm>
            <a:off x="-12700" y="0"/>
            <a:ext cx="12204700" cy="3149600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15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0" y="3149600"/>
            <a:ext cx="12192000" cy="2840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Image</a:t>
            </a:r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65200" y="1990725"/>
            <a:ext cx="11226800" cy="1438275"/>
          </a:xfrm>
          <a:prstGeom prst="rect">
            <a:avLst/>
          </a:prstGeom>
        </p:spPr>
        <p:txBody>
          <a:bodyPr anchor="ctr"/>
          <a:lstStyle>
            <a:lvl1pPr marL="0" indent="0" algn="l">
              <a:buFont typeface="Arial" charset="0"/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/>
              <a:t>Heading</a:t>
            </a:r>
            <a:endParaRPr lang="nl-NL" dirty="0"/>
          </a:p>
        </p:txBody>
      </p:sp>
      <p:pic>
        <p:nvPicPr>
          <p:cNvPr id="8" name="Picture 4" descr="H:\Desktop\ppt fondo2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7" r="8046"/>
          <a:stretch/>
        </p:blipFill>
        <p:spPr bwMode="auto">
          <a:xfrm>
            <a:off x="-25400" y="3162300"/>
            <a:ext cx="122174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C-JRC-logo_horizontal_EN_pos_transparent-backgroun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nd 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2"/>
          <p:cNvSpPr/>
          <p:nvPr userDrawn="1"/>
        </p:nvSpPr>
        <p:spPr>
          <a:xfrm>
            <a:off x="1" y="0"/>
            <a:ext cx="12192000" cy="3114675"/>
          </a:xfrm>
          <a:prstGeom prst="rect">
            <a:avLst/>
          </a:prstGeom>
          <a:solidFill>
            <a:srgbClr val="B4C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093B37"/>
              </a:solidFill>
              <a:latin typeface="Verdana Standaard" charset="0"/>
            </a:endParaRPr>
          </a:p>
        </p:txBody>
      </p:sp>
      <p:pic>
        <p:nvPicPr>
          <p:cNvPr id="8" name="Shape 296" descr="photo-1434030216411-0b793f4b4173.jpg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0017" y="2406354"/>
            <a:ext cx="1393799" cy="1393799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9349" y="1987138"/>
            <a:ext cx="9029700" cy="137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/>
              <a:t>Thanks</a:t>
            </a:r>
            <a:endParaRPr lang="nl-NL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419349" y="34447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dirty="0">
                <a:solidFill>
                  <a:srgbClr val="37ACD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431371" y="6021288"/>
            <a:ext cx="11329259" cy="0"/>
          </a:xfrm>
          <a:prstGeom prst="line">
            <a:avLst/>
          </a:prstGeom>
          <a:ln>
            <a:solidFill>
              <a:srgbClr val="1B7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670" y="692697"/>
            <a:ext cx="5615629" cy="497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5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12700" y="6010175"/>
            <a:ext cx="12192000" cy="84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2" r="20578"/>
          <a:stretch/>
        </p:blipFill>
        <p:spPr>
          <a:xfrm>
            <a:off x="3175" y="0"/>
            <a:ext cx="12192000" cy="5989638"/>
          </a:xfrm>
          <a:prstGeom prst="rect">
            <a:avLst/>
          </a:prstGeom>
        </p:spPr>
      </p:pic>
      <p:pic>
        <p:nvPicPr>
          <p:cNvPr id="6" name="Picture 5" descr="EC-JRC-logo_horizontal_EN_pos_transparent-background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" y="6093295"/>
            <a:ext cx="2296591" cy="72818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505556" y="6213754"/>
            <a:ext cx="1565126" cy="5078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@S3Platform</a:t>
            </a:r>
          </a:p>
          <a:p>
            <a:pPr algn="l">
              <a:lnSpc>
                <a:spcPct val="100000"/>
              </a:lnSpc>
            </a:pPr>
            <a:r>
              <a:rPr lang="en-GB" sz="900" b="0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s3platform.jrc.ec.europa.eu</a:t>
            </a:r>
            <a:endParaRPr lang="es-ES" sz="900" b="0" kern="0" dirty="0">
              <a:solidFill>
                <a:srgbClr val="0070C0"/>
              </a:solidFill>
              <a:latin typeface="EC Square Sans Pro" panose="020B0506040000020004" pitchFamily="34" charset="0"/>
              <a:cs typeface="Verdana"/>
            </a:endParaRPr>
          </a:p>
          <a:p>
            <a:pPr algn="l">
              <a:lnSpc>
                <a:spcPct val="100000"/>
              </a:lnSpc>
            </a:pPr>
            <a:r>
              <a:rPr lang="es-ES" sz="900" b="0" u="sng" kern="0" dirty="0">
                <a:solidFill>
                  <a:srgbClr val="0070C0"/>
                </a:solidFill>
                <a:latin typeface="EC Square Sans Pro" panose="020B0506040000020004" pitchFamily="34" charset="0"/>
                <a:cs typeface="Verdana"/>
              </a:rPr>
              <a:t>JRC-B3-S3P@ec.europa.eu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71781" y="6381328"/>
            <a:ext cx="2844800" cy="288000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F73B5C1F-481D-4CA5-9E93-29911E4888C6}" type="slidenum">
              <a:rPr lang="en-GB" altLang="en-US" smtClean="0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50" r:id="rId3"/>
    <p:sldLayoutId id="2147483668" r:id="rId4"/>
    <p:sldLayoutId id="2147483653" r:id="rId5"/>
    <p:sldLayoutId id="2147483655" r:id="rId6"/>
    <p:sldLayoutId id="2147483669" r:id="rId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Desktop\S3titre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8" t="11476" r="9723" b="9583"/>
          <a:stretch/>
        </p:blipFill>
        <p:spPr bwMode="auto">
          <a:xfrm>
            <a:off x="7899400" y="1844948"/>
            <a:ext cx="3949700" cy="240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877830" y="228006"/>
            <a:ext cx="11199869" cy="1728192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algn="l"/>
            <a:r>
              <a:rPr lang="en-GB" sz="4000" dirty="0">
                <a:solidFill>
                  <a:srgbClr val="3B83C1"/>
                </a:solidFill>
              </a:rPr>
              <a:t>The Agri-food working Committee Meeting (WCM)</a:t>
            </a:r>
            <a:br>
              <a:rPr lang="fr-BE" altLang="en-US" sz="5400" dirty="0"/>
            </a:br>
            <a:r>
              <a:rPr lang="en-GB" altLang="en-US" sz="2000" dirty="0">
                <a:solidFill>
                  <a:srgbClr val="92BCDE"/>
                </a:solidFill>
              </a:rPr>
              <a:t>Parallel Session L</a:t>
            </a:r>
            <a:r>
              <a:rPr lang="en-GB" sz="2000" dirty="0">
                <a:solidFill>
                  <a:srgbClr val="92BCDE"/>
                </a:solidFill>
              </a:rPr>
              <a:t>earn phase: Scoping and Mapping. </a:t>
            </a:r>
            <a:br>
              <a:rPr lang="en-GB" sz="2000" dirty="0">
                <a:solidFill>
                  <a:srgbClr val="92BCDE"/>
                </a:solidFill>
              </a:rPr>
            </a:br>
            <a:br>
              <a:rPr lang="en-GB" sz="2000" dirty="0">
                <a:solidFill>
                  <a:srgbClr val="92BCDE"/>
                </a:solidFill>
              </a:rPr>
            </a:br>
            <a:r>
              <a:rPr lang="en-GB" sz="2000" dirty="0">
                <a:solidFill>
                  <a:srgbClr val="92BCDE"/>
                </a:solidFill>
              </a:rPr>
              <a:t>Marc Pattinson</a:t>
            </a:r>
            <a:b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</a:br>
            <a:r>
              <a:rPr lang="en-GB" sz="1600" b="0" dirty="0" err="1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inno</a:t>
            </a:r>
            <a: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 TSD and </a:t>
            </a:r>
            <a:r>
              <a:rPr lang="en-GB" sz="1600" b="0" dirty="0" err="1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ReConfirm</a:t>
            </a:r>
            <a: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 Industrial Modernisation S3P </a:t>
            </a:r>
          </a:p>
          <a:p>
            <a:pPr algn="l"/>
            <a: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Partnership Broker</a:t>
            </a:r>
            <a:br>
              <a:rPr lang="en-GB" sz="1600" b="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</a:br>
            <a:endParaRPr lang="en-GB" altLang="en-US" sz="1600" b="0" dirty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911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917" y="-33683"/>
            <a:ext cx="29192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1B75BC"/>
                </a:solidFill>
                <a:latin typeface="EC Square Sans Pro Medium" pitchFamily="34" charset="0"/>
              </a:rPr>
              <a:t>Consolidating Preliminary mapping</a:t>
            </a:r>
          </a:p>
          <a:p>
            <a:r>
              <a:rPr lang="en-GB" sz="2400" dirty="0">
                <a:solidFill>
                  <a:srgbClr val="1B75BC"/>
                </a:solidFill>
                <a:latin typeface="EC Square Sans Pro Medium" pitchFamily="34" charset="0"/>
              </a:rPr>
              <a:t>(Source </a:t>
            </a:r>
            <a:r>
              <a:rPr lang="en-GB" sz="2400" dirty="0" err="1">
                <a:solidFill>
                  <a:srgbClr val="1B75BC"/>
                </a:solidFill>
                <a:latin typeface="EC Square Sans Pro Medium" pitchFamily="34" charset="0"/>
              </a:rPr>
              <a:t>ReConfirm</a:t>
            </a:r>
            <a:r>
              <a:rPr lang="en-GB" sz="2400" dirty="0">
                <a:solidFill>
                  <a:srgbClr val="1B75BC"/>
                </a:solidFill>
                <a:latin typeface="EC Square Sans Pro Medium" pitchFamily="34" charset="0"/>
              </a:rPr>
              <a:t> </a:t>
            </a:r>
            <a:r>
              <a:rPr lang="en-GB" sz="2400" dirty="0" err="1">
                <a:solidFill>
                  <a:srgbClr val="1B75BC"/>
                </a:solidFill>
                <a:latin typeface="EC Square Sans Pro Medium" pitchFamily="34" charset="0"/>
              </a:rPr>
              <a:t>ClusSport</a:t>
            </a:r>
            <a:r>
              <a:rPr lang="en-GB" sz="2400" dirty="0">
                <a:solidFill>
                  <a:srgbClr val="1B75BC"/>
                </a:solidFill>
                <a:latin typeface="EC Square Sans Pro Medium" pitchFamily="34" charset="0"/>
              </a:rPr>
              <a:t>)</a:t>
            </a:r>
          </a:p>
          <a:p>
            <a:endParaRPr lang="en-GB" sz="2400" dirty="0">
              <a:solidFill>
                <a:srgbClr val="1B75BC"/>
              </a:solidFill>
              <a:latin typeface="EC Square Sans Pro Medium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75000"/>
                  <a:lumOff val="25000"/>
                </a:schemeClr>
              </a:solidFill>
              <a:latin typeface="EC Square Sans Pro Medium" pitchFamily="34" charset="0"/>
            </a:endParaRP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C450B2D1-E778-4284-BE9A-D3F7C9E7A99F}"/>
              </a:ext>
            </a:extLst>
          </p:cNvPr>
          <p:cNvCxnSpPr>
            <a:cxnSpLocks/>
          </p:cNvCxnSpPr>
          <p:nvPr/>
        </p:nvCxnSpPr>
        <p:spPr>
          <a:xfrm>
            <a:off x="6096000" y="697208"/>
            <a:ext cx="0" cy="5009588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4EF8DA6-273F-41FF-835C-FDDF2C243EB2}"/>
              </a:ext>
            </a:extLst>
          </p:cNvPr>
          <p:cNvCxnSpPr>
            <a:cxnSpLocks/>
          </p:cNvCxnSpPr>
          <p:nvPr/>
        </p:nvCxnSpPr>
        <p:spPr>
          <a:xfrm>
            <a:off x="1889684" y="3160911"/>
            <a:ext cx="8614794" cy="3463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91734FA9-AE54-4A94-B2D9-42906E8BE362}"/>
              </a:ext>
            </a:extLst>
          </p:cNvPr>
          <p:cNvSpPr/>
          <p:nvPr/>
        </p:nvSpPr>
        <p:spPr>
          <a:xfrm>
            <a:off x="5365636" y="101227"/>
            <a:ext cx="1296144" cy="57606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ICT4Env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3D122BF0-3951-4C1D-AAAA-0EA542C6184F}"/>
              </a:ext>
            </a:extLst>
          </p:cNvPr>
          <p:cNvSpPr/>
          <p:nvPr/>
        </p:nvSpPr>
        <p:spPr>
          <a:xfrm>
            <a:off x="9296906" y="3020539"/>
            <a:ext cx="1296144" cy="576064"/>
          </a:xfrm>
          <a:prstGeom prst="roundRect">
            <a:avLst/>
          </a:prstGeom>
          <a:solidFill>
            <a:srgbClr val="D73250"/>
          </a:solidFill>
          <a:ln>
            <a:solidFill>
              <a:srgbClr val="D7325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Tourism</a:t>
            </a:r>
            <a:endParaRPr lang="fr-FR" dirty="0"/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579FE2C0-2470-471A-9AC6-AA361729AB17}"/>
              </a:ext>
            </a:extLst>
          </p:cNvPr>
          <p:cNvSpPr/>
          <p:nvPr/>
        </p:nvSpPr>
        <p:spPr>
          <a:xfrm>
            <a:off x="5386943" y="5706796"/>
            <a:ext cx="1672447" cy="57606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Sport4Vitality</a:t>
            </a: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EE4398B4-84A3-4970-A8E7-364248AF2E1F}"/>
              </a:ext>
            </a:extLst>
          </p:cNvPr>
          <p:cNvSpPr/>
          <p:nvPr/>
        </p:nvSpPr>
        <p:spPr>
          <a:xfrm>
            <a:off x="1571423" y="2825625"/>
            <a:ext cx="1296144" cy="57606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ICT4self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160C455E-CC09-4F6F-926F-DD5EF3B7E761}"/>
              </a:ext>
            </a:extLst>
          </p:cNvPr>
          <p:cNvSpPr/>
          <p:nvPr/>
        </p:nvSpPr>
        <p:spPr>
          <a:xfrm>
            <a:off x="4174442" y="4558349"/>
            <a:ext cx="140415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Rehabilitation technology</a:t>
            </a:r>
            <a:endParaRPr lang="fr-FR" sz="1000" dirty="0"/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9EDA1848-B185-456F-B11D-E67362EA1EE0}"/>
              </a:ext>
            </a:extLst>
          </p:cNvPr>
          <p:cNvSpPr/>
          <p:nvPr/>
        </p:nvSpPr>
        <p:spPr>
          <a:xfrm>
            <a:off x="7985761" y="1109075"/>
            <a:ext cx="1066830" cy="389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Smart Gym Facilities</a:t>
            </a:r>
            <a:endParaRPr lang="fr-FR" sz="1000" dirty="0"/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FFB06A3B-ACC7-4449-AB54-886908033502}"/>
              </a:ext>
            </a:extLst>
          </p:cNvPr>
          <p:cNvSpPr/>
          <p:nvPr/>
        </p:nvSpPr>
        <p:spPr>
          <a:xfrm>
            <a:off x="2203993" y="1094434"/>
            <a:ext cx="1332720" cy="543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Measuring occupational health and capabilities</a:t>
            </a:r>
            <a:endParaRPr lang="fr-FR" sz="1000" dirty="0"/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E170AA7B-1846-4AEB-AA0D-899CFB7CD8F2}"/>
              </a:ext>
            </a:extLst>
          </p:cNvPr>
          <p:cNvSpPr/>
          <p:nvPr/>
        </p:nvSpPr>
        <p:spPr>
          <a:xfrm>
            <a:off x="7059390" y="4807471"/>
            <a:ext cx="1124840" cy="4404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Valorisation of Rovaniemi sport infrastructures</a:t>
            </a:r>
            <a:endParaRPr lang="fr-FR" sz="1000" dirty="0"/>
          </a:p>
        </p:txBody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09611AB0-A856-4E60-B3D7-E88379F079E3}"/>
              </a:ext>
            </a:extLst>
          </p:cNvPr>
          <p:cNvSpPr/>
          <p:nvPr/>
        </p:nvSpPr>
        <p:spPr>
          <a:xfrm>
            <a:off x="3192594" y="3264469"/>
            <a:ext cx="1214715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Runtastic</a:t>
            </a:r>
            <a:r>
              <a:rPr lang="en-GB" sz="1000" dirty="0"/>
              <a:t> – mobile fitness app</a:t>
            </a:r>
            <a:endParaRPr lang="fr-FR" sz="1000" dirty="0"/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7B59E3FD-1C8A-4C20-B20F-E36BA2DCAE2C}"/>
              </a:ext>
            </a:extLst>
          </p:cNvPr>
          <p:cNvSpPr/>
          <p:nvPr/>
        </p:nvSpPr>
        <p:spPr>
          <a:xfrm>
            <a:off x="5659762" y="1683993"/>
            <a:ext cx="9001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Dala</a:t>
            </a:r>
            <a:r>
              <a:rPr lang="en-GB" sz="1000" dirty="0"/>
              <a:t> Sport Academy</a:t>
            </a:r>
            <a:endParaRPr lang="fr-FR" sz="1000" dirty="0"/>
          </a:p>
        </p:txBody>
      </p:sp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23665451-2D6F-47A2-82B6-75DCE7203D32}"/>
              </a:ext>
            </a:extLst>
          </p:cNvPr>
          <p:cNvSpPr/>
          <p:nvPr/>
        </p:nvSpPr>
        <p:spPr>
          <a:xfrm>
            <a:off x="4125898" y="2272685"/>
            <a:ext cx="1154027" cy="465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Lapland Olympic Training Centre</a:t>
            </a:r>
            <a:endParaRPr lang="fr-FR" sz="1000" dirty="0"/>
          </a:p>
        </p:txBody>
      </p:sp>
      <p:sp>
        <p:nvSpPr>
          <p:cNvPr id="37" name="Rectangle : coins arrondis 36">
            <a:extLst>
              <a:ext uri="{FF2B5EF4-FFF2-40B4-BE49-F238E27FC236}">
                <a16:creationId xmlns:a16="http://schemas.microsoft.com/office/drawing/2014/main" id="{1292F258-4BC3-4636-8220-30402655066D}"/>
              </a:ext>
            </a:extLst>
          </p:cNvPr>
          <p:cNvSpPr/>
          <p:nvPr/>
        </p:nvSpPr>
        <p:spPr>
          <a:xfrm>
            <a:off x="3283078" y="4016605"/>
            <a:ext cx="1214715" cy="4059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Vital monitor – mobile vital sensor</a:t>
            </a:r>
            <a:endParaRPr lang="fr-FR" sz="1000" dirty="0"/>
          </a:p>
        </p:txBody>
      </p:sp>
      <p:sp>
        <p:nvSpPr>
          <p:cNvPr id="38" name="Rectangle : coins arrondis 37">
            <a:extLst>
              <a:ext uri="{FF2B5EF4-FFF2-40B4-BE49-F238E27FC236}">
                <a16:creationId xmlns:a16="http://schemas.microsoft.com/office/drawing/2014/main" id="{4389A532-1B1A-4685-BC26-758F0B5CCCC1}"/>
              </a:ext>
            </a:extLst>
          </p:cNvPr>
          <p:cNvSpPr/>
          <p:nvPr/>
        </p:nvSpPr>
        <p:spPr>
          <a:xfrm>
            <a:off x="9408369" y="1195145"/>
            <a:ext cx="810703" cy="515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Valencia connected Marathon</a:t>
            </a:r>
            <a:endParaRPr lang="fr-FR" sz="1000" dirty="0"/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3DB0AD3B-8135-4458-8200-DF8D9E404A32}"/>
              </a:ext>
            </a:extLst>
          </p:cNvPr>
          <p:cNvSpPr/>
          <p:nvPr/>
        </p:nvSpPr>
        <p:spPr>
          <a:xfrm>
            <a:off x="2960749" y="2505296"/>
            <a:ext cx="1326908" cy="46754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ICT Distance learning for young athletes</a:t>
            </a:r>
            <a:endParaRPr lang="fr-FR" sz="1000" dirty="0"/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4C4EC8A0-2696-442C-B3FD-D43EAC3E5A43}"/>
              </a:ext>
            </a:extLst>
          </p:cNvPr>
          <p:cNvSpPr/>
          <p:nvPr/>
        </p:nvSpPr>
        <p:spPr>
          <a:xfrm>
            <a:off x="5504259" y="3335914"/>
            <a:ext cx="1049385" cy="664623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Sensor living lab to enhance touristic experience</a:t>
            </a:r>
            <a:endParaRPr lang="fr-FR" sz="1000" dirty="0"/>
          </a:p>
        </p:txBody>
      </p:sp>
      <p:sp>
        <p:nvSpPr>
          <p:cNvPr id="42" name="Rectangle : coins arrondis 41">
            <a:extLst>
              <a:ext uri="{FF2B5EF4-FFF2-40B4-BE49-F238E27FC236}">
                <a16:creationId xmlns:a16="http://schemas.microsoft.com/office/drawing/2014/main" id="{D45EDB02-D908-4806-B0DD-C9BBC6A47A14}"/>
              </a:ext>
            </a:extLst>
          </p:cNvPr>
          <p:cNvSpPr/>
          <p:nvPr/>
        </p:nvSpPr>
        <p:spPr>
          <a:xfrm>
            <a:off x="1988568" y="1817715"/>
            <a:ext cx="1688690" cy="57606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Technical applications for winter sport training and wearable</a:t>
            </a:r>
            <a:endParaRPr lang="fr-FR" sz="1000" dirty="0"/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AF7B2BED-B011-4ADC-9A04-EB3A96B93636}"/>
              </a:ext>
            </a:extLst>
          </p:cNvPr>
          <p:cNvSpPr/>
          <p:nvPr/>
        </p:nvSpPr>
        <p:spPr>
          <a:xfrm>
            <a:off x="6864333" y="129283"/>
            <a:ext cx="1103876" cy="74640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Arctic occupational health simulation environment</a:t>
            </a:r>
            <a:endParaRPr lang="fr-FR" sz="1000" dirty="0"/>
          </a:p>
        </p:txBody>
      </p:sp>
      <p:sp>
        <p:nvSpPr>
          <p:cNvPr id="45" name="Rectangle : coins arrondis 44">
            <a:extLst>
              <a:ext uri="{FF2B5EF4-FFF2-40B4-BE49-F238E27FC236}">
                <a16:creationId xmlns:a16="http://schemas.microsoft.com/office/drawing/2014/main" id="{B7E0079E-AFAD-47A1-B656-98EFE9F444BA}"/>
              </a:ext>
            </a:extLst>
          </p:cNvPr>
          <p:cNvSpPr/>
          <p:nvPr/>
        </p:nvSpPr>
        <p:spPr>
          <a:xfrm>
            <a:off x="6728045" y="3723957"/>
            <a:ext cx="874523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Networks of healthy pathways</a:t>
            </a:r>
            <a:endParaRPr lang="fr-FR" sz="1000" dirty="0"/>
          </a:p>
        </p:txBody>
      </p:sp>
      <p:sp>
        <p:nvSpPr>
          <p:cNvPr id="48" name="Rectangle : coins arrondis 47">
            <a:extLst>
              <a:ext uri="{FF2B5EF4-FFF2-40B4-BE49-F238E27FC236}">
                <a16:creationId xmlns:a16="http://schemas.microsoft.com/office/drawing/2014/main" id="{64AD21C4-D65A-4F96-B905-7EBF9016C434}"/>
              </a:ext>
            </a:extLst>
          </p:cNvPr>
          <p:cNvSpPr/>
          <p:nvPr/>
        </p:nvSpPr>
        <p:spPr>
          <a:xfrm>
            <a:off x="7938458" y="3366416"/>
            <a:ext cx="900806" cy="4755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Smart playground for children</a:t>
            </a:r>
            <a:endParaRPr lang="fr-FR" sz="1000" dirty="0"/>
          </a:p>
        </p:txBody>
      </p:sp>
      <p:sp>
        <p:nvSpPr>
          <p:cNvPr id="49" name="Rectangle : coins arrondis 48">
            <a:extLst>
              <a:ext uri="{FF2B5EF4-FFF2-40B4-BE49-F238E27FC236}">
                <a16:creationId xmlns:a16="http://schemas.microsoft.com/office/drawing/2014/main" id="{985BA5D9-0B9D-4E85-B1BF-D8D08F11B653}"/>
              </a:ext>
            </a:extLst>
          </p:cNvPr>
          <p:cNvSpPr/>
          <p:nvPr/>
        </p:nvSpPr>
        <p:spPr>
          <a:xfrm>
            <a:off x="3850625" y="5004640"/>
            <a:ext cx="900100" cy="3433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PSII Rehab</a:t>
            </a:r>
            <a:endParaRPr lang="fr-FR" sz="1000" dirty="0"/>
          </a:p>
        </p:txBody>
      </p:sp>
      <p:sp>
        <p:nvSpPr>
          <p:cNvPr id="51" name="Rectangle : coins arrondis 50">
            <a:extLst>
              <a:ext uri="{FF2B5EF4-FFF2-40B4-BE49-F238E27FC236}">
                <a16:creationId xmlns:a16="http://schemas.microsoft.com/office/drawing/2014/main" id="{FE8169EF-49C3-4A2C-B78C-A2FE60B570AD}"/>
              </a:ext>
            </a:extLst>
          </p:cNvPr>
          <p:cNvSpPr/>
          <p:nvPr/>
        </p:nvSpPr>
        <p:spPr>
          <a:xfrm>
            <a:off x="4974672" y="5011090"/>
            <a:ext cx="900100" cy="3433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Forte</a:t>
            </a:r>
            <a:endParaRPr lang="fr-FR" sz="1000" dirty="0"/>
          </a:p>
        </p:txBody>
      </p:sp>
      <p:sp>
        <p:nvSpPr>
          <p:cNvPr id="52" name="Rectangle : coins arrondis 51">
            <a:extLst>
              <a:ext uri="{FF2B5EF4-FFF2-40B4-BE49-F238E27FC236}">
                <a16:creationId xmlns:a16="http://schemas.microsoft.com/office/drawing/2014/main" id="{1831A300-AF70-4DDA-8AD2-935331A49BB8}"/>
              </a:ext>
            </a:extLst>
          </p:cNvPr>
          <p:cNvSpPr/>
          <p:nvPr/>
        </p:nvSpPr>
        <p:spPr>
          <a:xfrm>
            <a:off x="3877684" y="1502962"/>
            <a:ext cx="1298826" cy="680177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Testbed of artic conditions for winter sports and ICT</a:t>
            </a:r>
            <a:endParaRPr lang="fr-FR" sz="1000" dirty="0"/>
          </a:p>
        </p:txBody>
      </p:sp>
      <p:sp>
        <p:nvSpPr>
          <p:cNvPr id="53" name="Rectangle : coins arrondis 52">
            <a:extLst>
              <a:ext uri="{FF2B5EF4-FFF2-40B4-BE49-F238E27FC236}">
                <a16:creationId xmlns:a16="http://schemas.microsoft.com/office/drawing/2014/main" id="{03CA71F2-8B40-4F6E-9870-B92C045F39AD}"/>
              </a:ext>
            </a:extLst>
          </p:cNvPr>
          <p:cNvSpPr/>
          <p:nvPr/>
        </p:nvSpPr>
        <p:spPr>
          <a:xfrm>
            <a:off x="7455423" y="2720437"/>
            <a:ext cx="961563" cy="47510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/>
              <a:t>Smart Water Facilities</a:t>
            </a:r>
          </a:p>
        </p:txBody>
      </p:sp>
      <p:sp>
        <p:nvSpPr>
          <p:cNvPr id="54" name="Rectangle : coins arrondis 53">
            <a:extLst>
              <a:ext uri="{FF2B5EF4-FFF2-40B4-BE49-F238E27FC236}">
                <a16:creationId xmlns:a16="http://schemas.microsoft.com/office/drawing/2014/main" id="{D4FBFEC5-CB21-4459-A93C-2C986288CC92}"/>
              </a:ext>
            </a:extLst>
          </p:cNvPr>
          <p:cNvSpPr/>
          <p:nvPr/>
        </p:nvSpPr>
        <p:spPr>
          <a:xfrm>
            <a:off x="7231269" y="1935187"/>
            <a:ext cx="1404156" cy="64209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Transforming traditional handball into a touristic attraction</a:t>
            </a:r>
            <a:endParaRPr lang="fr-FR" sz="1000" dirty="0"/>
          </a:p>
        </p:txBody>
      </p:sp>
      <p:sp>
        <p:nvSpPr>
          <p:cNvPr id="55" name="Rectangle : coins arrondis 54">
            <a:extLst>
              <a:ext uri="{FF2B5EF4-FFF2-40B4-BE49-F238E27FC236}">
                <a16:creationId xmlns:a16="http://schemas.microsoft.com/office/drawing/2014/main" id="{76E7D025-B4E8-4463-BCE5-CF5DCF575D38}"/>
              </a:ext>
            </a:extLst>
          </p:cNvPr>
          <p:cNvSpPr/>
          <p:nvPr/>
        </p:nvSpPr>
        <p:spPr>
          <a:xfrm>
            <a:off x="7640878" y="3961866"/>
            <a:ext cx="1315850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HEPA: events to increase sports in all age groups</a:t>
            </a:r>
            <a:endParaRPr lang="fr-FR" sz="1000" dirty="0"/>
          </a:p>
        </p:txBody>
      </p:sp>
      <p:sp>
        <p:nvSpPr>
          <p:cNvPr id="56" name="Rectangle : coins arrondis 55">
            <a:extLst>
              <a:ext uri="{FF2B5EF4-FFF2-40B4-BE49-F238E27FC236}">
                <a16:creationId xmlns:a16="http://schemas.microsoft.com/office/drawing/2014/main" id="{C11D745C-91E4-4D46-A506-15908A1BD675}"/>
              </a:ext>
            </a:extLst>
          </p:cNvPr>
          <p:cNvSpPr/>
          <p:nvPr/>
        </p:nvSpPr>
        <p:spPr>
          <a:xfrm>
            <a:off x="9247057" y="2261453"/>
            <a:ext cx="866121" cy="51589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Developing green care</a:t>
            </a:r>
            <a:endParaRPr lang="fr-FR" sz="1000" dirty="0"/>
          </a:p>
        </p:txBody>
      </p:sp>
      <p:sp>
        <p:nvSpPr>
          <p:cNvPr id="57" name="Rectangle : coins arrondis 56">
            <a:extLst>
              <a:ext uri="{FF2B5EF4-FFF2-40B4-BE49-F238E27FC236}">
                <a16:creationId xmlns:a16="http://schemas.microsoft.com/office/drawing/2014/main" id="{C3D4A4AE-483B-454D-A09D-7AA5255D4448}"/>
              </a:ext>
            </a:extLst>
          </p:cNvPr>
          <p:cNvSpPr/>
          <p:nvPr/>
        </p:nvSpPr>
        <p:spPr>
          <a:xfrm>
            <a:off x="5030529" y="4012817"/>
            <a:ext cx="1315857" cy="71620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Developing occupational health well-being</a:t>
            </a:r>
            <a:endParaRPr lang="fr-FR" sz="1000" dirty="0"/>
          </a:p>
        </p:txBody>
      </p:sp>
      <p:sp>
        <p:nvSpPr>
          <p:cNvPr id="62" name="Rectangle : coins arrondis 61">
            <a:extLst>
              <a:ext uri="{FF2B5EF4-FFF2-40B4-BE49-F238E27FC236}">
                <a16:creationId xmlns:a16="http://schemas.microsoft.com/office/drawing/2014/main" id="{851C95B7-CEA5-443F-8CC7-F3C2A9B14E8F}"/>
              </a:ext>
            </a:extLst>
          </p:cNvPr>
          <p:cNvSpPr/>
          <p:nvPr/>
        </p:nvSpPr>
        <p:spPr>
          <a:xfrm>
            <a:off x="4486845" y="3624285"/>
            <a:ext cx="900099" cy="2607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Inmotiotec</a:t>
            </a:r>
            <a:endParaRPr lang="fr-FR" sz="1000" dirty="0"/>
          </a:p>
        </p:txBody>
      </p:sp>
      <p:sp>
        <p:nvSpPr>
          <p:cNvPr id="60" name="Rectangle : coins arrondis 59">
            <a:extLst>
              <a:ext uri="{FF2B5EF4-FFF2-40B4-BE49-F238E27FC236}">
                <a16:creationId xmlns:a16="http://schemas.microsoft.com/office/drawing/2014/main" id="{88903A54-12B5-4472-B480-46D8B5FE9094}"/>
              </a:ext>
            </a:extLst>
          </p:cNvPr>
          <p:cNvSpPr/>
          <p:nvPr/>
        </p:nvSpPr>
        <p:spPr>
          <a:xfrm>
            <a:off x="1779559" y="5625949"/>
            <a:ext cx="607433" cy="3168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Virtual Coach</a:t>
            </a:r>
            <a:endParaRPr lang="fr-FR" sz="1000" dirty="0"/>
          </a:p>
        </p:txBody>
      </p:sp>
      <p:sp>
        <p:nvSpPr>
          <p:cNvPr id="61" name="Rectangle : coins arrondis 60">
            <a:extLst>
              <a:ext uri="{FF2B5EF4-FFF2-40B4-BE49-F238E27FC236}">
                <a16:creationId xmlns:a16="http://schemas.microsoft.com/office/drawing/2014/main" id="{EA2D934C-776A-4045-A7D4-91CC950917D8}"/>
              </a:ext>
            </a:extLst>
          </p:cNvPr>
          <p:cNvSpPr/>
          <p:nvPr/>
        </p:nvSpPr>
        <p:spPr>
          <a:xfrm>
            <a:off x="3609559" y="5507216"/>
            <a:ext cx="1315850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Citius</a:t>
            </a:r>
            <a:r>
              <a:rPr lang="en-GB" sz="1000" dirty="0"/>
              <a:t>, Altus, </a:t>
            </a:r>
            <a:r>
              <a:rPr lang="en-GB" sz="1000" dirty="0" err="1"/>
              <a:t>Sanius</a:t>
            </a:r>
            <a:r>
              <a:rPr lang="en-GB" sz="1000" dirty="0"/>
              <a:t>: wearable sensors for better health</a:t>
            </a:r>
            <a:endParaRPr lang="fr-FR" sz="1000" dirty="0"/>
          </a:p>
        </p:txBody>
      </p:sp>
      <p:sp>
        <p:nvSpPr>
          <p:cNvPr id="63" name="Rectangle : coins arrondis 62">
            <a:extLst>
              <a:ext uri="{FF2B5EF4-FFF2-40B4-BE49-F238E27FC236}">
                <a16:creationId xmlns:a16="http://schemas.microsoft.com/office/drawing/2014/main" id="{750E6BAE-5151-4612-8F8D-79A27148B2AB}"/>
              </a:ext>
            </a:extLst>
          </p:cNvPr>
          <p:cNvSpPr/>
          <p:nvPr/>
        </p:nvSpPr>
        <p:spPr>
          <a:xfrm>
            <a:off x="2469072" y="5384092"/>
            <a:ext cx="1011046" cy="3227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Mine your own body</a:t>
            </a:r>
            <a:endParaRPr lang="fr-FR" sz="1000" dirty="0"/>
          </a:p>
        </p:txBody>
      </p:sp>
      <p:sp>
        <p:nvSpPr>
          <p:cNvPr id="64" name="Rectangle : coins arrondis 63">
            <a:extLst>
              <a:ext uri="{FF2B5EF4-FFF2-40B4-BE49-F238E27FC236}">
                <a16:creationId xmlns:a16="http://schemas.microsoft.com/office/drawing/2014/main" id="{0EB80403-C960-48D7-BFDA-9852E390C28A}"/>
              </a:ext>
            </a:extLst>
          </p:cNvPr>
          <p:cNvSpPr/>
          <p:nvPr/>
        </p:nvSpPr>
        <p:spPr>
          <a:xfrm>
            <a:off x="4428132" y="3295747"/>
            <a:ext cx="996590" cy="2007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Nano4Sport</a:t>
            </a:r>
            <a:endParaRPr lang="fr-FR" sz="1000" dirty="0"/>
          </a:p>
        </p:txBody>
      </p:sp>
      <p:sp>
        <p:nvSpPr>
          <p:cNvPr id="65" name="Rectangle : coins arrondis 64">
            <a:extLst>
              <a:ext uri="{FF2B5EF4-FFF2-40B4-BE49-F238E27FC236}">
                <a16:creationId xmlns:a16="http://schemas.microsoft.com/office/drawing/2014/main" id="{0CDF1812-36FB-4E94-9908-FE3CDF5CEF12}"/>
              </a:ext>
            </a:extLst>
          </p:cNvPr>
          <p:cNvSpPr/>
          <p:nvPr/>
        </p:nvSpPr>
        <p:spPr>
          <a:xfrm>
            <a:off x="1590791" y="3516626"/>
            <a:ext cx="1315850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Liitpuka</a:t>
            </a:r>
            <a:r>
              <a:rPr lang="en-GB" sz="1000" dirty="0"/>
              <a:t> – voluntary monitoring for public health</a:t>
            </a:r>
            <a:endParaRPr lang="fr-FR" sz="1000" dirty="0"/>
          </a:p>
        </p:txBody>
      </p:sp>
      <p:sp>
        <p:nvSpPr>
          <p:cNvPr id="66" name="Rectangle : coins arrondis 65">
            <a:extLst>
              <a:ext uri="{FF2B5EF4-FFF2-40B4-BE49-F238E27FC236}">
                <a16:creationId xmlns:a16="http://schemas.microsoft.com/office/drawing/2014/main" id="{2436ECF2-F74E-4729-89A7-B2CF9995314B}"/>
              </a:ext>
            </a:extLst>
          </p:cNvPr>
          <p:cNvSpPr/>
          <p:nvPr/>
        </p:nvSpPr>
        <p:spPr>
          <a:xfrm>
            <a:off x="5583493" y="2954412"/>
            <a:ext cx="1000596" cy="3429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Vitality Living Lab</a:t>
            </a:r>
            <a:endParaRPr lang="fr-FR" sz="1000" dirty="0"/>
          </a:p>
        </p:txBody>
      </p: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D24C5B53-42B6-44E6-BB0A-D449E46451B5}"/>
              </a:ext>
            </a:extLst>
          </p:cNvPr>
          <p:cNvSpPr/>
          <p:nvPr/>
        </p:nvSpPr>
        <p:spPr>
          <a:xfrm>
            <a:off x="3160529" y="676046"/>
            <a:ext cx="1127129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E-Centre Sport project</a:t>
            </a:r>
            <a:endParaRPr lang="fr-FR" sz="1000" dirty="0"/>
          </a:p>
        </p:txBody>
      </p:sp>
      <p:sp>
        <p:nvSpPr>
          <p:cNvPr id="68" name="Rectangle : coins arrondis 67">
            <a:extLst>
              <a:ext uri="{FF2B5EF4-FFF2-40B4-BE49-F238E27FC236}">
                <a16:creationId xmlns:a16="http://schemas.microsoft.com/office/drawing/2014/main" id="{2C0FF484-D2F8-448D-9241-43A55C1B6C1E}"/>
              </a:ext>
            </a:extLst>
          </p:cNvPr>
          <p:cNvSpPr/>
          <p:nvPr/>
        </p:nvSpPr>
        <p:spPr>
          <a:xfrm>
            <a:off x="4049380" y="828867"/>
            <a:ext cx="1127129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Biathlon project and treadmill</a:t>
            </a:r>
            <a:endParaRPr lang="fr-FR" sz="1000" dirty="0"/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A5548F87-C459-4CDE-B655-527A4D74E830}"/>
              </a:ext>
            </a:extLst>
          </p:cNvPr>
          <p:cNvSpPr/>
          <p:nvPr/>
        </p:nvSpPr>
        <p:spPr>
          <a:xfrm>
            <a:off x="9108855" y="573244"/>
            <a:ext cx="1184698" cy="4103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International event organisation</a:t>
            </a:r>
            <a:endParaRPr lang="fr-FR" sz="1000" dirty="0"/>
          </a:p>
        </p:txBody>
      </p:sp>
      <p:sp>
        <p:nvSpPr>
          <p:cNvPr id="70" name="Rectangle : coins arrondis 69">
            <a:extLst>
              <a:ext uri="{FF2B5EF4-FFF2-40B4-BE49-F238E27FC236}">
                <a16:creationId xmlns:a16="http://schemas.microsoft.com/office/drawing/2014/main" id="{34BE687B-F223-4F6E-8BBB-06D38DC7C878}"/>
              </a:ext>
            </a:extLst>
          </p:cNvPr>
          <p:cNvSpPr/>
          <p:nvPr/>
        </p:nvSpPr>
        <p:spPr>
          <a:xfrm>
            <a:off x="1670224" y="5021632"/>
            <a:ext cx="872461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The Vitality Living Lab</a:t>
            </a:r>
            <a:endParaRPr lang="fr-FR" sz="1000" dirty="0"/>
          </a:p>
        </p:txBody>
      </p:sp>
      <p:sp>
        <p:nvSpPr>
          <p:cNvPr id="71" name="Rectangle : coins arrondis 70">
            <a:extLst>
              <a:ext uri="{FF2B5EF4-FFF2-40B4-BE49-F238E27FC236}">
                <a16:creationId xmlns:a16="http://schemas.microsoft.com/office/drawing/2014/main" id="{64D3F9F9-1D9F-4CDB-9DF4-3BCA241DA797}"/>
              </a:ext>
            </a:extLst>
          </p:cNvPr>
          <p:cNvSpPr/>
          <p:nvPr/>
        </p:nvSpPr>
        <p:spPr>
          <a:xfrm>
            <a:off x="1571423" y="4024490"/>
            <a:ext cx="1315850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ProVita</a:t>
            </a:r>
            <a:r>
              <a:rPr lang="en-GB" sz="1000" dirty="0"/>
              <a:t> – well being in the work place</a:t>
            </a:r>
            <a:endParaRPr lang="fr-FR" sz="1000" dirty="0"/>
          </a:p>
        </p:txBody>
      </p:sp>
      <p:sp>
        <p:nvSpPr>
          <p:cNvPr id="72" name="Rectangle : coins arrondis 71">
            <a:extLst>
              <a:ext uri="{FF2B5EF4-FFF2-40B4-BE49-F238E27FC236}">
                <a16:creationId xmlns:a16="http://schemas.microsoft.com/office/drawing/2014/main" id="{4EE75F82-801B-4D66-9610-A8D1944B44AB}"/>
              </a:ext>
            </a:extLst>
          </p:cNvPr>
          <p:cNvSpPr/>
          <p:nvPr/>
        </p:nvSpPr>
        <p:spPr>
          <a:xfrm>
            <a:off x="6824245" y="1492478"/>
            <a:ext cx="944145" cy="3576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Interactive running path</a:t>
            </a:r>
            <a:endParaRPr lang="fr-FR" sz="1000" dirty="0"/>
          </a:p>
        </p:txBody>
      </p:sp>
      <p:sp>
        <p:nvSpPr>
          <p:cNvPr id="73" name="Rectangle : coins arrondis 72">
            <a:extLst>
              <a:ext uri="{FF2B5EF4-FFF2-40B4-BE49-F238E27FC236}">
                <a16:creationId xmlns:a16="http://schemas.microsoft.com/office/drawing/2014/main" id="{F07F5E41-6E53-4D44-A840-1AF88A9B7350}"/>
              </a:ext>
            </a:extLst>
          </p:cNvPr>
          <p:cNvSpPr/>
          <p:nvPr/>
        </p:nvSpPr>
        <p:spPr>
          <a:xfrm>
            <a:off x="6398794" y="4339795"/>
            <a:ext cx="1078667" cy="449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Sport &amp; Vitality districts</a:t>
            </a:r>
            <a:endParaRPr lang="fr-FR" sz="1000" dirty="0"/>
          </a:p>
        </p:txBody>
      </p:sp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16A4532B-4C14-426F-AA2F-246BA7E6F71D}"/>
              </a:ext>
            </a:extLst>
          </p:cNvPr>
          <p:cNvSpPr/>
          <p:nvPr/>
        </p:nvSpPr>
        <p:spPr>
          <a:xfrm>
            <a:off x="8668531" y="1815832"/>
            <a:ext cx="965318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Smart-ski environment</a:t>
            </a:r>
            <a:endParaRPr lang="fr-FR" sz="1000" dirty="0"/>
          </a:p>
        </p:txBody>
      </p:sp>
      <p:sp>
        <p:nvSpPr>
          <p:cNvPr id="75" name="Rectangle : coins arrondis 74">
            <a:extLst>
              <a:ext uri="{FF2B5EF4-FFF2-40B4-BE49-F238E27FC236}">
                <a16:creationId xmlns:a16="http://schemas.microsoft.com/office/drawing/2014/main" id="{2DA61A9B-9F83-4F04-854E-821583B2202F}"/>
              </a:ext>
            </a:extLst>
          </p:cNvPr>
          <p:cNvSpPr/>
          <p:nvPr/>
        </p:nvSpPr>
        <p:spPr>
          <a:xfrm>
            <a:off x="5126460" y="1107116"/>
            <a:ext cx="872461" cy="475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 err="1"/>
              <a:t>ProFit</a:t>
            </a:r>
            <a:r>
              <a:rPr lang="en-GB" sz="1000" dirty="0"/>
              <a:t> – Network of field-labs</a:t>
            </a:r>
            <a:endParaRPr lang="fr-FR" sz="1000" dirty="0"/>
          </a:p>
        </p:txBody>
      </p:sp>
      <p:sp>
        <p:nvSpPr>
          <p:cNvPr id="76" name="Rectangle : coins arrondis 75">
            <a:extLst>
              <a:ext uri="{FF2B5EF4-FFF2-40B4-BE49-F238E27FC236}">
                <a16:creationId xmlns:a16="http://schemas.microsoft.com/office/drawing/2014/main" id="{C7E74975-A5FF-4782-AFED-21FEF4C3F694}"/>
              </a:ext>
            </a:extLst>
          </p:cNvPr>
          <p:cNvSpPr/>
          <p:nvPr/>
        </p:nvSpPr>
        <p:spPr>
          <a:xfrm>
            <a:off x="2438969" y="5793333"/>
            <a:ext cx="1023493" cy="24770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Nutrition4You</a:t>
            </a:r>
            <a:endParaRPr lang="fr-FR" sz="1000" dirty="0"/>
          </a:p>
        </p:txBody>
      </p:sp>
      <p:sp>
        <p:nvSpPr>
          <p:cNvPr id="77" name="Rectangle : coins arrondis 76">
            <a:extLst>
              <a:ext uri="{FF2B5EF4-FFF2-40B4-BE49-F238E27FC236}">
                <a16:creationId xmlns:a16="http://schemas.microsoft.com/office/drawing/2014/main" id="{21DA9FAE-B9BC-4AD0-B7ED-7BDBB3764E59}"/>
              </a:ext>
            </a:extLst>
          </p:cNvPr>
          <p:cNvSpPr/>
          <p:nvPr/>
        </p:nvSpPr>
        <p:spPr>
          <a:xfrm>
            <a:off x="5432606" y="2552977"/>
            <a:ext cx="871093" cy="3919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Smart work place</a:t>
            </a:r>
            <a:endParaRPr lang="fr-FR" sz="1000" dirty="0"/>
          </a:p>
        </p:txBody>
      </p:sp>
      <p:sp>
        <p:nvSpPr>
          <p:cNvPr id="78" name="Rectangle : coins arrondis 77">
            <a:extLst>
              <a:ext uri="{FF2B5EF4-FFF2-40B4-BE49-F238E27FC236}">
                <a16:creationId xmlns:a16="http://schemas.microsoft.com/office/drawing/2014/main" id="{A8D43E60-F277-4FBF-94BC-3967C1A2B526}"/>
              </a:ext>
            </a:extLst>
          </p:cNvPr>
          <p:cNvSpPr/>
          <p:nvPr/>
        </p:nvSpPr>
        <p:spPr>
          <a:xfrm>
            <a:off x="6202321" y="1046150"/>
            <a:ext cx="873679" cy="36451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Smart Vitality City</a:t>
            </a:r>
            <a:endParaRPr lang="fr-FR" sz="1000" dirty="0"/>
          </a:p>
        </p:txBody>
      </p:sp>
      <p:sp>
        <p:nvSpPr>
          <p:cNvPr id="79" name="Rectangle : coins arrondis 78">
            <a:extLst>
              <a:ext uri="{FF2B5EF4-FFF2-40B4-BE49-F238E27FC236}">
                <a16:creationId xmlns:a16="http://schemas.microsoft.com/office/drawing/2014/main" id="{4715C9F1-36B4-4723-8A16-9BD17EAD7F72}"/>
              </a:ext>
            </a:extLst>
          </p:cNvPr>
          <p:cNvSpPr/>
          <p:nvPr/>
        </p:nvSpPr>
        <p:spPr>
          <a:xfrm>
            <a:off x="1894051" y="4581615"/>
            <a:ext cx="906546" cy="40846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ICT injury prevention</a:t>
            </a:r>
            <a:endParaRPr lang="fr-FR" sz="1000" dirty="0"/>
          </a:p>
        </p:txBody>
      </p:sp>
      <p:sp>
        <p:nvSpPr>
          <p:cNvPr id="80" name="Rectangle : coins arrondis 79">
            <a:extLst>
              <a:ext uri="{FF2B5EF4-FFF2-40B4-BE49-F238E27FC236}">
                <a16:creationId xmlns:a16="http://schemas.microsoft.com/office/drawing/2014/main" id="{7934AE08-FD5A-4AEB-BEA2-14364AE286CA}"/>
              </a:ext>
            </a:extLst>
          </p:cNvPr>
          <p:cNvSpPr/>
          <p:nvPr/>
        </p:nvSpPr>
        <p:spPr>
          <a:xfrm>
            <a:off x="2922065" y="4515010"/>
            <a:ext cx="906546" cy="46754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IOT connected wearables</a:t>
            </a:r>
            <a:endParaRPr lang="fr-FR" sz="1000" dirty="0"/>
          </a:p>
        </p:txBody>
      </p:sp>
      <p:sp>
        <p:nvSpPr>
          <p:cNvPr id="81" name="Rectangle : coins arrondis 80">
            <a:extLst>
              <a:ext uri="{FF2B5EF4-FFF2-40B4-BE49-F238E27FC236}">
                <a16:creationId xmlns:a16="http://schemas.microsoft.com/office/drawing/2014/main" id="{12524D5E-1CB0-4206-94A8-E025E9417003}"/>
              </a:ext>
            </a:extLst>
          </p:cNvPr>
          <p:cNvSpPr/>
          <p:nvPr/>
        </p:nvSpPr>
        <p:spPr>
          <a:xfrm>
            <a:off x="6324568" y="3068457"/>
            <a:ext cx="1326908" cy="46754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Optimal sport facilities for all ages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2843735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5521" y="-3488"/>
            <a:ext cx="849694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1B75BC"/>
                </a:solidFill>
                <a:latin typeface="EC Square Sans Pro Medium" pitchFamily="34" charset="0"/>
              </a:rPr>
              <a:t>ICT4Self - Overview of potential cooperation themes based on mapping results (Source </a:t>
            </a:r>
            <a:r>
              <a:rPr lang="en-GB" sz="2800" dirty="0" err="1">
                <a:solidFill>
                  <a:srgbClr val="1B75BC"/>
                </a:solidFill>
                <a:latin typeface="EC Square Sans Pro Medium" pitchFamily="34" charset="0"/>
              </a:rPr>
              <a:t>ReConfirm</a:t>
            </a:r>
            <a:r>
              <a:rPr lang="en-GB" sz="2800" dirty="0">
                <a:solidFill>
                  <a:srgbClr val="1B75BC"/>
                </a:solidFill>
                <a:latin typeface="EC Square Sans Pro Medium" pitchFamily="34" charset="0"/>
              </a:rPr>
              <a:t> </a:t>
            </a:r>
            <a:r>
              <a:rPr lang="en-GB" sz="2800" dirty="0" err="1">
                <a:solidFill>
                  <a:srgbClr val="1B75BC"/>
                </a:solidFill>
                <a:latin typeface="EC Square Sans Pro Medium" pitchFamily="34" charset="0"/>
              </a:rPr>
              <a:t>ClusSport</a:t>
            </a:r>
            <a:r>
              <a:rPr lang="en-GB" sz="2800" dirty="0">
                <a:solidFill>
                  <a:srgbClr val="1B75BC"/>
                </a:solidFill>
                <a:latin typeface="EC Square Sans Pro Medium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latin typeface="EC Square Sans Pro Medium" pitchFamily="34" charset="0"/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FB2E86AB-068B-40CD-9B85-B461CD92857C}"/>
              </a:ext>
            </a:extLst>
          </p:cNvPr>
          <p:cNvGrpSpPr/>
          <p:nvPr/>
        </p:nvGrpSpPr>
        <p:grpSpPr>
          <a:xfrm>
            <a:off x="1696694" y="1243171"/>
            <a:ext cx="8903629" cy="2316037"/>
            <a:chOff x="230896" y="1374737"/>
            <a:chExt cx="8903629" cy="2316037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3F322431-8AF3-45F3-BF51-084603A5E22D}"/>
                </a:ext>
              </a:extLst>
            </p:cNvPr>
            <p:cNvGrpSpPr/>
            <p:nvPr/>
          </p:nvGrpSpPr>
          <p:grpSpPr>
            <a:xfrm>
              <a:off x="230896" y="1612726"/>
              <a:ext cx="8903629" cy="2078048"/>
              <a:chOff x="161541" y="1366799"/>
              <a:chExt cx="8903629" cy="2078048"/>
            </a:xfrm>
          </p:grpSpPr>
          <p:grpSp>
            <p:nvGrpSpPr>
              <p:cNvPr id="9" name="Groupe 8">
                <a:extLst>
                  <a:ext uri="{FF2B5EF4-FFF2-40B4-BE49-F238E27FC236}">
                    <a16:creationId xmlns:a16="http://schemas.microsoft.com/office/drawing/2014/main" id="{FAB56CDD-562C-4029-86CF-626E83272E88}"/>
                  </a:ext>
                </a:extLst>
              </p:cNvPr>
              <p:cNvGrpSpPr/>
              <p:nvPr/>
            </p:nvGrpSpPr>
            <p:grpSpPr>
              <a:xfrm>
                <a:off x="161541" y="1382298"/>
                <a:ext cx="2103171" cy="1491477"/>
                <a:chOff x="91791" y="1339234"/>
                <a:chExt cx="2103171" cy="1057690"/>
              </a:xfrm>
            </p:grpSpPr>
            <p:grpSp>
              <p:nvGrpSpPr>
                <p:cNvPr id="7" name="Groupe 6">
                  <a:extLst>
                    <a:ext uri="{FF2B5EF4-FFF2-40B4-BE49-F238E27FC236}">
                      <a16:creationId xmlns:a16="http://schemas.microsoft.com/office/drawing/2014/main" id="{F7DA71DB-F8EB-40B4-8EED-AA46C3765DAB}"/>
                    </a:ext>
                  </a:extLst>
                </p:cNvPr>
                <p:cNvGrpSpPr/>
                <p:nvPr/>
              </p:nvGrpSpPr>
              <p:grpSpPr>
                <a:xfrm>
                  <a:off x="91791" y="1777482"/>
                  <a:ext cx="2103171" cy="619442"/>
                  <a:chOff x="-3397979" y="2128212"/>
                  <a:chExt cx="2103171" cy="619442"/>
                </a:xfrm>
              </p:grpSpPr>
              <p:sp>
                <p:nvSpPr>
                  <p:cNvPr id="34" name="Rectangle : coins arrondis 33">
                    <a:extLst>
                      <a:ext uri="{FF2B5EF4-FFF2-40B4-BE49-F238E27FC236}">
                        <a16:creationId xmlns:a16="http://schemas.microsoft.com/office/drawing/2014/main" id="{09611AB0-A856-4E60-B3D7-E88379F079E3}"/>
                      </a:ext>
                    </a:extLst>
                  </p:cNvPr>
                  <p:cNvSpPr/>
                  <p:nvPr/>
                </p:nvSpPr>
                <p:spPr>
                  <a:xfrm>
                    <a:off x="-3397979" y="2128212"/>
                    <a:ext cx="1214715" cy="342112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 err="1"/>
                      <a:t>Runtastic</a:t>
                    </a:r>
                    <a:r>
                      <a:rPr lang="en-GB" sz="1000" dirty="0"/>
                      <a:t> – mobile fitness app</a:t>
                    </a:r>
                    <a:endParaRPr lang="fr-FR" sz="1000" dirty="0"/>
                  </a:p>
                </p:txBody>
              </p:sp>
              <p:sp>
                <p:nvSpPr>
                  <p:cNvPr id="60" name="Rectangle : coins arrondis 59">
                    <a:extLst>
                      <a:ext uri="{FF2B5EF4-FFF2-40B4-BE49-F238E27FC236}">
                        <a16:creationId xmlns:a16="http://schemas.microsoft.com/office/drawing/2014/main" id="{88903A54-12B5-4472-B480-46D8B5FE9094}"/>
                      </a:ext>
                    </a:extLst>
                  </p:cNvPr>
                  <p:cNvSpPr/>
                  <p:nvPr/>
                </p:nvSpPr>
                <p:spPr>
                  <a:xfrm>
                    <a:off x="-2061971" y="2139680"/>
                    <a:ext cx="607433" cy="316820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Virtual Coach</a:t>
                    </a:r>
                    <a:endParaRPr lang="fr-FR" sz="1000" dirty="0"/>
                  </a:p>
                </p:txBody>
              </p:sp>
              <p:sp>
                <p:nvSpPr>
                  <p:cNvPr id="76" name="Rectangle : coins arrondis 75">
                    <a:extLst>
                      <a:ext uri="{FF2B5EF4-FFF2-40B4-BE49-F238E27FC236}">
                        <a16:creationId xmlns:a16="http://schemas.microsoft.com/office/drawing/2014/main" id="{C7E74975-A5FF-4782-AFED-21FEF4C3F694}"/>
                      </a:ext>
                    </a:extLst>
                  </p:cNvPr>
                  <p:cNvSpPr/>
                  <p:nvPr/>
                </p:nvSpPr>
                <p:spPr>
                  <a:xfrm>
                    <a:off x="-3384911" y="2499949"/>
                    <a:ext cx="1023493" cy="247705"/>
                  </a:xfrm>
                  <a:prstGeom prst="roundRect">
                    <a:avLst/>
                  </a:prstGeom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Nutrition4You</a:t>
                    </a:r>
                    <a:endParaRPr lang="fr-FR" sz="1000" dirty="0"/>
                  </a:p>
                </p:txBody>
              </p:sp>
              <p:sp>
                <p:nvSpPr>
                  <p:cNvPr id="97" name="Rectangle : coins arrondis 96">
                    <a:extLst>
                      <a:ext uri="{FF2B5EF4-FFF2-40B4-BE49-F238E27FC236}">
                        <a16:creationId xmlns:a16="http://schemas.microsoft.com/office/drawing/2014/main" id="{4FDA0BD8-AFC2-4746-9BEB-0BB0291AE3BF}"/>
                      </a:ext>
                    </a:extLst>
                  </p:cNvPr>
                  <p:cNvSpPr/>
                  <p:nvPr/>
                </p:nvSpPr>
                <p:spPr>
                  <a:xfrm>
                    <a:off x="-2195783" y="2474735"/>
                    <a:ext cx="900975" cy="237253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 err="1"/>
                      <a:t>Runamic</a:t>
                    </a:r>
                    <a:r>
                      <a:rPr lang="en-GB" sz="1000" dirty="0"/>
                      <a:t> app</a:t>
                    </a:r>
                    <a:endParaRPr lang="fr-FR" sz="1000" dirty="0"/>
                  </a:p>
                </p:txBody>
              </p:sp>
            </p:grpSp>
            <p:sp>
              <p:nvSpPr>
                <p:cNvPr id="6" name="ZoneTexte 5">
                  <a:extLst>
                    <a:ext uri="{FF2B5EF4-FFF2-40B4-BE49-F238E27FC236}">
                      <a16:creationId xmlns:a16="http://schemas.microsoft.com/office/drawing/2014/main" id="{440E0567-14CA-4B81-996A-923A15265B66}"/>
                    </a:ext>
                  </a:extLst>
                </p:cNvPr>
                <p:cNvSpPr txBox="1"/>
                <p:nvPr/>
              </p:nvSpPr>
              <p:spPr>
                <a:xfrm>
                  <a:off x="304340" y="1339234"/>
                  <a:ext cx="1427176" cy="289777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Fitness apps</a:t>
                  </a:r>
                </a:p>
              </p:txBody>
            </p:sp>
          </p:grpSp>
          <p:grpSp>
            <p:nvGrpSpPr>
              <p:cNvPr id="12" name="Groupe 11">
                <a:extLst>
                  <a:ext uri="{FF2B5EF4-FFF2-40B4-BE49-F238E27FC236}">
                    <a16:creationId xmlns:a16="http://schemas.microsoft.com/office/drawing/2014/main" id="{1E5E17F2-1B40-4121-81C0-3D3ED3DA224D}"/>
                  </a:ext>
                </a:extLst>
              </p:cNvPr>
              <p:cNvGrpSpPr/>
              <p:nvPr/>
            </p:nvGrpSpPr>
            <p:grpSpPr>
              <a:xfrm>
                <a:off x="2402148" y="1417102"/>
                <a:ext cx="1978593" cy="1439247"/>
                <a:chOff x="2538222" y="1001137"/>
                <a:chExt cx="1978593" cy="1439247"/>
              </a:xfrm>
            </p:grpSpPr>
            <p:sp>
              <p:nvSpPr>
                <p:cNvPr id="79" name="Rectangle : coins arrondis 78">
                  <a:extLst>
                    <a:ext uri="{FF2B5EF4-FFF2-40B4-BE49-F238E27FC236}">
                      <a16:creationId xmlns:a16="http://schemas.microsoft.com/office/drawing/2014/main" id="{4715C9F1-36B4-4723-8A16-9BD17EAD7F72}"/>
                    </a:ext>
                  </a:extLst>
                </p:cNvPr>
                <p:cNvSpPr/>
                <p:nvPr/>
              </p:nvSpPr>
              <p:spPr>
                <a:xfrm>
                  <a:off x="3100763" y="2037168"/>
                  <a:ext cx="964528" cy="403216"/>
                </a:xfrm>
                <a:prstGeom prst="round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ICT injury prevention</a:t>
                  </a:r>
                  <a:endParaRPr lang="fr-FR" sz="1000" dirty="0"/>
                </a:p>
              </p:txBody>
            </p:sp>
            <p:sp>
              <p:nvSpPr>
                <p:cNvPr id="85" name="Rectangle : coins arrondis 84">
                  <a:extLst>
                    <a:ext uri="{FF2B5EF4-FFF2-40B4-BE49-F238E27FC236}">
                      <a16:creationId xmlns:a16="http://schemas.microsoft.com/office/drawing/2014/main" id="{35274FD9-D0E8-4FC9-9C98-367C25620266}"/>
                    </a:ext>
                  </a:extLst>
                </p:cNvPr>
                <p:cNvSpPr/>
                <p:nvPr/>
              </p:nvSpPr>
              <p:spPr>
                <a:xfrm>
                  <a:off x="3658165" y="1613074"/>
                  <a:ext cx="858650" cy="367994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Low impact running</a:t>
                  </a:r>
                  <a:endParaRPr lang="fr-FR" sz="1000" dirty="0"/>
                </a:p>
              </p:txBody>
            </p:sp>
            <p:sp>
              <p:nvSpPr>
                <p:cNvPr id="102" name="Rectangle : coins arrondis 101">
                  <a:extLst>
                    <a:ext uri="{FF2B5EF4-FFF2-40B4-BE49-F238E27FC236}">
                      <a16:creationId xmlns:a16="http://schemas.microsoft.com/office/drawing/2014/main" id="{3ED377EC-AFEB-4024-B4FF-9F93A66EBBED}"/>
                    </a:ext>
                  </a:extLst>
                </p:cNvPr>
                <p:cNvSpPr/>
                <p:nvPr/>
              </p:nvSpPr>
              <p:spPr>
                <a:xfrm>
                  <a:off x="2559956" y="1602914"/>
                  <a:ext cx="1027920" cy="406391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Training periodisation</a:t>
                  </a:r>
                  <a:endParaRPr lang="fr-FR" sz="1000" dirty="0"/>
                </a:p>
              </p:txBody>
            </p:sp>
            <p:sp>
              <p:nvSpPr>
                <p:cNvPr id="11" name="Rectangle : coins arrondis 10">
                  <a:extLst>
                    <a:ext uri="{FF2B5EF4-FFF2-40B4-BE49-F238E27FC236}">
                      <a16:creationId xmlns:a16="http://schemas.microsoft.com/office/drawing/2014/main" id="{79D9DB89-09C8-41BE-902B-2DD509BF444E}"/>
                    </a:ext>
                  </a:extLst>
                </p:cNvPr>
                <p:cNvSpPr/>
                <p:nvPr/>
              </p:nvSpPr>
              <p:spPr>
                <a:xfrm>
                  <a:off x="2538222" y="1001137"/>
                  <a:ext cx="1744781" cy="545623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err="1"/>
                    <a:t>Injury</a:t>
                  </a:r>
                  <a:r>
                    <a:rPr lang="fr-FR" dirty="0"/>
                    <a:t> </a:t>
                  </a:r>
                  <a:r>
                    <a:rPr lang="fr-FR" dirty="0" err="1"/>
                    <a:t>prevention</a:t>
                  </a:r>
                  <a:endParaRPr lang="fr-FR" dirty="0"/>
                </a:p>
              </p:txBody>
            </p:sp>
          </p:grpSp>
          <p:grpSp>
            <p:nvGrpSpPr>
              <p:cNvPr id="16" name="Groupe 15">
                <a:extLst>
                  <a:ext uri="{FF2B5EF4-FFF2-40B4-BE49-F238E27FC236}">
                    <a16:creationId xmlns:a16="http://schemas.microsoft.com/office/drawing/2014/main" id="{1E43BF04-0E79-4635-BAFD-DA7572445D1A}"/>
                  </a:ext>
                </a:extLst>
              </p:cNvPr>
              <p:cNvGrpSpPr/>
              <p:nvPr/>
            </p:nvGrpSpPr>
            <p:grpSpPr>
              <a:xfrm>
                <a:off x="6799931" y="1366799"/>
                <a:ext cx="2265239" cy="2078048"/>
                <a:chOff x="6497391" y="2969252"/>
                <a:chExt cx="2265239" cy="1953281"/>
              </a:xfrm>
            </p:grpSpPr>
            <p:grpSp>
              <p:nvGrpSpPr>
                <p:cNvPr id="15" name="Groupe 14">
                  <a:extLst>
                    <a:ext uri="{FF2B5EF4-FFF2-40B4-BE49-F238E27FC236}">
                      <a16:creationId xmlns:a16="http://schemas.microsoft.com/office/drawing/2014/main" id="{BBAF0A92-5D2B-4C13-A704-1FA63B54B8DC}"/>
                    </a:ext>
                  </a:extLst>
                </p:cNvPr>
                <p:cNvGrpSpPr/>
                <p:nvPr/>
              </p:nvGrpSpPr>
              <p:grpSpPr>
                <a:xfrm>
                  <a:off x="6497391" y="3622307"/>
                  <a:ext cx="2265239" cy="1300226"/>
                  <a:chOff x="-3431025" y="-1053122"/>
                  <a:chExt cx="2265239" cy="1300226"/>
                </a:xfrm>
              </p:grpSpPr>
              <p:sp>
                <p:nvSpPr>
                  <p:cNvPr id="40" name="Rectangle : coins arrondis 39">
                    <a:extLst>
                      <a:ext uri="{FF2B5EF4-FFF2-40B4-BE49-F238E27FC236}">
                        <a16:creationId xmlns:a16="http://schemas.microsoft.com/office/drawing/2014/main" id="{3DB0AD3B-8135-4458-8200-DF8D9E404A32}"/>
                      </a:ext>
                    </a:extLst>
                  </p:cNvPr>
                  <p:cNvSpPr/>
                  <p:nvPr/>
                </p:nvSpPr>
                <p:spPr>
                  <a:xfrm>
                    <a:off x="-2492694" y="-220437"/>
                    <a:ext cx="1326908" cy="467541"/>
                  </a:xfrm>
                  <a:prstGeom prst="roundRect">
                    <a:avLst/>
                  </a:prstGeom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ICT Distance learning for young athletes</a:t>
                    </a:r>
                    <a:endParaRPr lang="fr-FR" sz="1000" dirty="0"/>
                  </a:p>
                </p:txBody>
              </p:sp>
              <p:sp>
                <p:nvSpPr>
                  <p:cNvPr id="62" name="Rectangle : coins arrondis 61">
                    <a:extLst>
                      <a:ext uri="{FF2B5EF4-FFF2-40B4-BE49-F238E27FC236}">
                        <a16:creationId xmlns:a16="http://schemas.microsoft.com/office/drawing/2014/main" id="{851C95B7-CEA5-443F-8CC7-F3C2A9B14E8F}"/>
                      </a:ext>
                    </a:extLst>
                  </p:cNvPr>
                  <p:cNvSpPr/>
                  <p:nvPr/>
                </p:nvSpPr>
                <p:spPr>
                  <a:xfrm>
                    <a:off x="-3326225" y="-973630"/>
                    <a:ext cx="900099" cy="260709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 err="1"/>
                      <a:t>Inmotiotec</a:t>
                    </a:r>
                    <a:endParaRPr lang="fr-FR" sz="1000" dirty="0"/>
                  </a:p>
                </p:txBody>
              </p:sp>
              <p:sp>
                <p:nvSpPr>
                  <p:cNvPr id="90" name="Rectangle : coins arrondis 89">
                    <a:extLst>
                      <a:ext uri="{FF2B5EF4-FFF2-40B4-BE49-F238E27FC236}">
                        <a16:creationId xmlns:a16="http://schemas.microsoft.com/office/drawing/2014/main" id="{878D30C7-71B4-470D-B48C-9C7592958151}"/>
                      </a:ext>
                    </a:extLst>
                  </p:cNvPr>
                  <p:cNvSpPr/>
                  <p:nvPr/>
                </p:nvSpPr>
                <p:spPr>
                  <a:xfrm>
                    <a:off x="-2321363" y="-1053122"/>
                    <a:ext cx="1027920" cy="406391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Team play sport analytics</a:t>
                    </a:r>
                    <a:endParaRPr lang="fr-FR" sz="1000" dirty="0"/>
                  </a:p>
                </p:txBody>
              </p:sp>
              <p:sp>
                <p:nvSpPr>
                  <p:cNvPr id="91" name="Rectangle : coins arrondis 90">
                    <a:extLst>
                      <a:ext uri="{FF2B5EF4-FFF2-40B4-BE49-F238E27FC236}">
                        <a16:creationId xmlns:a16="http://schemas.microsoft.com/office/drawing/2014/main" id="{7255AE91-2CF0-4784-9A0B-469BCE224A85}"/>
                      </a:ext>
                    </a:extLst>
                  </p:cNvPr>
                  <p:cNvSpPr/>
                  <p:nvPr/>
                </p:nvSpPr>
                <p:spPr>
                  <a:xfrm>
                    <a:off x="-2220511" y="-633218"/>
                    <a:ext cx="875520" cy="408766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Continuous athlete monitoring</a:t>
                    </a:r>
                    <a:endParaRPr lang="fr-FR" sz="1000" dirty="0"/>
                  </a:p>
                </p:txBody>
              </p:sp>
              <p:sp>
                <p:nvSpPr>
                  <p:cNvPr id="107" name="Rectangle : coins arrondis 106">
                    <a:extLst>
                      <a:ext uri="{FF2B5EF4-FFF2-40B4-BE49-F238E27FC236}">
                        <a16:creationId xmlns:a16="http://schemas.microsoft.com/office/drawing/2014/main" id="{A6A611BC-863F-4C9E-894F-11C6168FC318}"/>
                      </a:ext>
                    </a:extLst>
                  </p:cNvPr>
                  <p:cNvSpPr/>
                  <p:nvPr/>
                </p:nvSpPr>
                <p:spPr>
                  <a:xfrm>
                    <a:off x="-3431025" y="-682512"/>
                    <a:ext cx="1065782" cy="464683"/>
                  </a:xfrm>
                  <a:prstGeom prst="roundRect">
                    <a:avLst/>
                  </a:prstGeom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European Youth talent project</a:t>
                    </a:r>
                    <a:endParaRPr lang="fr-FR" sz="1000" dirty="0"/>
                  </a:p>
                </p:txBody>
              </p:sp>
            </p:grpSp>
            <p:sp>
              <p:nvSpPr>
                <p:cNvPr id="112" name="ZoneTexte 111">
                  <a:extLst>
                    <a:ext uri="{FF2B5EF4-FFF2-40B4-BE49-F238E27FC236}">
                      <a16:creationId xmlns:a16="http://schemas.microsoft.com/office/drawing/2014/main" id="{6B7A4304-41D2-46C9-BB33-EACC626B0AF2}"/>
                    </a:ext>
                  </a:extLst>
                </p:cNvPr>
                <p:cNvSpPr txBox="1"/>
                <p:nvPr/>
              </p:nvSpPr>
              <p:spPr>
                <a:xfrm>
                  <a:off x="6531804" y="2969252"/>
                  <a:ext cx="1744781" cy="672155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Sports performance</a:t>
                  </a:r>
                </a:p>
              </p:txBody>
            </p:sp>
          </p:grp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16F0EF92-135A-42C9-9CF1-FD26E040A872}"/>
                  </a:ext>
                </a:extLst>
              </p:cNvPr>
              <p:cNvGrpSpPr/>
              <p:nvPr/>
            </p:nvGrpSpPr>
            <p:grpSpPr>
              <a:xfrm>
                <a:off x="4527051" y="1382543"/>
                <a:ext cx="1948492" cy="1836400"/>
                <a:chOff x="4948119" y="1344932"/>
                <a:chExt cx="1948492" cy="1792642"/>
              </a:xfrm>
            </p:grpSpPr>
            <p:sp>
              <p:nvSpPr>
                <p:cNvPr id="70" name="Rectangle : coins arrondis 69">
                  <a:extLst>
                    <a:ext uri="{FF2B5EF4-FFF2-40B4-BE49-F238E27FC236}">
                      <a16:creationId xmlns:a16="http://schemas.microsoft.com/office/drawing/2014/main" id="{34BE687B-F223-4F6E-8BBB-06D38DC7C878}"/>
                    </a:ext>
                  </a:extLst>
                </p:cNvPr>
                <p:cNvSpPr/>
                <p:nvPr/>
              </p:nvSpPr>
              <p:spPr>
                <a:xfrm>
                  <a:off x="4948119" y="2019561"/>
                  <a:ext cx="1073423" cy="685164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The Vitality Living Lab: data mining and visualisation</a:t>
                  </a:r>
                  <a:endParaRPr lang="fr-FR" sz="1000" dirty="0"/>
                </a:p>
              </p:txBody>
            </p:sp>
            <p:sp>
              <p:nvSpPr>
                <p:cNvPr id="84" name="Rectangle : coins arrondis 83">
                  <a:extLst>
                    <a:ext uri="{FF2B5EF4-FFF2-40B4-BE49-F238E27FC236}">
                      <a16:creationId xmlns:a16="http://schemas.microsoft.com/office/drawing/2014/main" id="{7BCE5B23-2C9D-492B-9EEC-51383CC83BD3}"/>
                    </a:ext>
                  </a:extLst>
                </p:cNvPr>
                <p:cNvSpPr/>
                <p:nvPr/>
              </p:nvSpPr>
              <p:spPr>
                <a:xfrm>
                  <a:off x="6037961" y="2563018"/>
                  <a:ext cx="858650" cy="367994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Muscle talent scan</a:t>
                  </a:r>
                  <a:endParaRPr lang="fr-FR" sz="1000" dirty="0"/>
                </a:p>
              </p:txBody>
            </p:sp>
            <p:sp>
              <p:nvSpPr>
                <p:cNvPr id="103" name="Rectangle : coins arrondis 102">
                  <a:extLst>
                    <a:ext uri="{FF2B5EF4-FFF2-40B4-BE49-F238E27FC236}">
                      <a16:creationId xmlns:a16="http://schemas.microsoft.com/office/drawing/2014/main" id="{42FFCB03-FBC2-49BE-93A8-E2D0E6796B61}"/>
                    </a:ext>
                  </a:extLst>
                </p:cNvPr>
                <p:cNvSpPr/>
                <p:nvPr/>
              </p:nvSpPr>
              <p:spPr>
                <a:xfrm>
                  <a:off x="4956028" y="2731183"/>
                  <a:ext cx="1132062" cy="406391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Body composition measurements</a:t>
                  </a:r>
                  <a:endParaRPr lang="fr-FR" sz="1000" dirty="0"/>
                </a:p>
              </p:txBody>
            </p:sp>
            <p:sp>
              <p:nvSpPr>
                <p:cNvPr id="113" name="ZoneTexte 112">
                  <a:extLst>
                    <a:ext uri="{FF2B5EF4-FFF2-40B4-BE49-F238E27FC236}">
                      <a16:creationId xmlns:a16="http://schemas.microsoft.com/office/drawing/2014/main" id="{6682131D-30EF-4D28-8D61-C0AB4B7E569D}"/>
                    </a:ext>
                  </a:extLst>
                </p:cNvPr>
                <p:cNvSpPr txBox="1"/>
                <p:nvPr/>
              </p:nvSpPr>
              <p:spPr>
                <a:xfrm>
                  <a:off x="4956028" y="1344932"/>
                  <a:ext cx="1744781" cy="715089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Body </a:t>
                  </a:r>
                  <a:r>
                    <a:rPr lang="fr-FR" dirty="0" err="1"/>
                    <a:t>mining</a:t>
                  </a:r>
                  <a:r>
                    <a:rPr lang="fr-FR" dirty="0"/>
                    <a:t> and big data</a:t>
                  </a:r>
                </a:p>
              </p:txBody>
            </p:sp>
            <p:sp>
              <p:nvSpPr>
                <p:cNvPr id="114" name="Rectangle : coins arrondis 113">
                  <a:extLst>
                    <a:ext uri="{FF2B5EF4-FFF2-40B4-BE49-F238E27FC236}">
                      <a16:creationId xmlns:a16="http://schemas.microsoft.com/office/drawing/2014/main" id="{061E45FB-4592-4F1B-80CB-8830B0FBC859}"/>
                    </a:ext>
                  </a:extLst>
                </p:cNvPr>
                <p:cNvSpPr/>
                <p:nvPr/>
              </p:nvSpPr>
              <p:spPr>
                <a:xfrm>
                  <a:off x="6074298" y="2054621"/>
                  <a:ext cx="803569" cy="455053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Mine your own body</a:t>
                  </a:r>
                  <a:endParaRPr lang="fr-FR" sz="1000" dirty="0"/>
                </a:p>
              </p:txBody>
            </p:sp>
          </p:grpSp>
        </p:grpSp>
        <p:sp>
          <p:nvSpPr>
            <p:cNvPr id="118" name="Rectangle : coins arrondis 117">
              <a:extLst>
                <a:ext uri="{FF2B5EF4-FFF2-40B4-BE49-F238E27FC236}">
                  <a16:creationId xmlns:a16="http://schemas.microsoft.com/office/drawing/2014/main" id="{18A50532-C530-4EFD-B360-E9D5B7DF2120}"/>
                </a:ext>
              </a:extLst>
            </p:cNvPr>
            <p:cNvSpPr/>
            <p:nvPr/>
          </p:nvSpPr>
          <p:spPr>
            <a:xfrm>
              <a:off x="1006219" y="1374737"/>
              <a:ext cx="1290139" cy="37478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Sport4Vitality</a:t>
              </a:r>
            </a:p>
          </p:txBody>
        </p:sp>
        <p:sp>
          <p:nvSpPr>
            <p:cNvPr id="119" name="Rectangle : coins arrondis 118">
              <a:extLst>
                <a:ext uri="{FF2B5EF4-FFF2-40B4-BE49-F238E27FC236}">
                  <a16:creationId xmlns:a16="http://schemas.microsoft.com/office/drawing/2014/main" id="{5B02A637-7D19-477D-BF6C-4BD943FEE899}"/>
                </a:ext>
              </a:extLst>
            </p:cNvPr>
            <p:cNvSpPr/>
            <p:nvPr/>
          </p:nvSpPr>
          <p:spPr>
            <a:xfrm>
              <a:off x="3296729" y="1378554"/>
              <a:ext cx="1290139" cy="37478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Sport4Vitality</a:t>
              </a: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86A2FCC5-5105-457C-A205-54A4E31E62B4}"/>
              </a:ext>
            </a:extLst>
          </p:cNvPr>
          <p:cNvGrpSpPr/>
          <p:nvPr/>
        </p:nvGrpSpPr>
        <p:grpSpPr>
          <a:xfrm>
            <a:off x="1610948" y="3677059"/>
            <a:ext cx="8902510" cy="2480174"/>
            <a:chOff x="120745" y="3697759"/>
            <a:chExt cx="8902510" cy="2480174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3C9F017D-69C3-4902-8802-0A5476D79755}"/>
                </a:ext>
              </a:extLst>
            </p:cNvPr>
            <p:cNvGrpSpPr/>
            <p:nvPr/>
          </p:nvGrpSpPr>
          <p:grpSpPr>
            <a:xfrm>
              <a:off x="120745" y="3980095"/>
              <a:ext cx="8902510" cy="1690890"/>
              <a:chOff x="90127" y="3382786"/>
              <a:chExt cx="8902510" cy="1690890"/>
            </a:xfrm>
          </p:grpSpPr>
          <p:grpSp>
            <p:nvGrpSpPr>
              <p:cNvPr id="10" name="Groupe 9">
                <a:extLst>
                  <a:ext uri="{FF2B5EF4-FFF2-40B4-BE49-F238E27FC236}">
                    <a16:creationId xmlns:a16="http://schemas.microsoft.com/office/drawing/2014/main" id="{0AFD2770-51DC-4E57-B219-38F36848179F}"/>
                  </a:ext>
                </a:extLst>
              </p:cNvPr>
              <p:cNvGrpSpPr/>
              <p:nvPr/>
            </p:nvGrpSpPr>
            <p:grpSpPr>
              <a:xfrm>
                <a:off x="90127" y="3382786"/>
                <a:ext cx="2139041" cy="1690890"/>
                <a:chOff x="104058" y="2891717"/>
                <a:chExt cx="2139041" cy="1690890"/>
              </a:xfrm>
            </p:grpSpPr>
            <p:grpSp>
              <p:nvGrpSpPr>
                <p:cNvPr id="8" name="Groupe 7">
                  <a:extLst>
                    <a:ext uri="{FF2B5EF4-FFF2-40B4-BE49-F238E27FC236}">
                      <a16:creationId xmlns:a16="http://schemas.microsoft.com/office/drawing/2014/main" id="{BD894B1C-DACD-44CE-9AE6-38C314CFCA22}"/>
                    </a:ext>
                  </a:extLst>
                </p:cNvPr>
                <p:cNvGrpSpPr/>
                <p:nvPr/>
              </p:nvGrpSpPr>
              <p:grpSpPr>
                <a:xfrm>
                  <a:off x="104058" y="3732761"/>
                  <a:ext cx="2139041" cy="849846"/>
                  <a:chOff x="-5052653" y="1310699"/>
                  <a:chExt cx="2139041" cy="849846"/>
                </a:xfrm>
              </p:grpSpPr>
              <p:sp>
                <p:nvSpPr>
                  <p:cNvPr id="99" name="Rectangle : coins arrondis 98">
                    <a:extLst>
                      <a:ext uri="{FF2B5EF4-FFF2-40B4-BE49-F238E27FC236}">
                        <a16:creationId xmlns:a16="http://schemas.microsoft.com/office/drawing/2014/main" id="{56B30AC6-869C-4B91-9823-1B4A0606EB22}"/>
                      </a:ext>
                    </a:extLst>
                  </p:cNvPr>
                  <p:cNvSpPr/>
                  <p:nvPr/>
                </p:nvSpPr>
                <p:spPr>
                  <a:xfrm>
                    <a:off x="-4504194" y="1754154"/>
                    <a:ext cx="1027920" cy="406391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Exergames</a:t>
                    </a:r>
                    <a:endParaRPr lang="fr-FR" sz="1000" dirty="0"/>
                  </a:p>
                </p:txBody>
              </p:sp>
              <p:sp>
                <p:nvSpPr>
                  <p:cNvPr id="100" name="Rectangle : coins arrondis 99">
                    <a:extLst>
                      <a:ext uri="{FF2B5EF4-FFF2-40B4-BE49-F238E27FC236}">
                        <a16:creationId xmlns:a16="http://schemas.microsoft.com/office/drawing/2014/main" id="{64277DE7-A405-4640-A850-29ECF9F0B674}"/>
                      </a:ext>
                    </a:extLst>
                  </p:cNvPr>
                  <p:cNvSpPr/>
                  <p:nvPr/>
                </p:nvSpPr>
                <p:spPr>
                  <a:xfrm>
                    <a:off x="-3941532" y="1310699"/>
                    <a:ext cx="1027920" cy="406391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Virtual training products</a:t>
                    </a:r>
                    <a:endParaRPr lang="fr-FR" sz="1000" dirty="0"/>
                  </a:p>
                </p:txBody>
              </p:sp>
              <p:sp>
                <p:nvSpPr>
                  <p:cNvPr id="106" name="Rectangle : coins arrondis 105">
                    <a:extLst>
                      <a:ext uri="{FF2B5EF4-FFF2-40B4-BE49-F238E27FC236}">
                        <a16:creationId xmlns:a16="http://schemas.microsoft.com/office/drawing/2014/main" id="{A8823C17-FA1D-428D-B92D-23A2F837871A}"/>
                      </a:ext>
                    </a:extLst>
                  </p:cNvPr>
                  <p:cNvSpPr/>
                  <p:nvPr/>
                </p:nvSpPr>
                <p:spPr>
                  <a:xfrm>
                    <a:off x="-5052653" y="1316934"/>
                    <a:ext cx="1027920" cy="406391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VR for fitness</a:t>
                    </a:r>
                    <a:endParaRPr lang="fr-FR" sz="1000" dirty="0"/>
                  </a:p>
                </p:txBody>
              </p:sp>
            </p:grpSp>
            <p:sp>
              <p:nvSpPr>
                <p:cNvPr id="108" name="ZoneTexte 107">
                  <a:extLst>
                    <a:ext uri="{FF2B5EF4-FFF2-40B4-BE49-F238E27FC236}">
                      <a16:creationId xmlns:a16="http://schemas.microsoft.com/office/drawing/2014/main" id="{7243D1AB-1FB3-48D2-A069-EDDA2C18CD61}"/>
                    </a:ext>
                  </a:extLst>
                </p:cNvPr>
                <p:cNvSpPr txBox="1"/>
                <p:nvPr/>
              </p:nvSpPr>
              <p:spPr>
                <a:xfrm>
                  <a:off x="156006" y="2891717"/>
                  <a:ext cx="1954179" cy="715089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Virtual reality for fitness</a:t>
                  </a:r>
                </a:p>
              </p:txBody>
            </p:sp>
          </p:grpSp>
          <p:grpSp>
            <p:nvGrpSpPr>
              <p:cNvPr id="14" name="Groupe 13">
                <a:extLst>
                  <a:ext uri="{FF2B5EF4-FFF2-40B4-BE49-F238E27FC236}">
                    <a16:creationId xmlns:a16="http://schemas.microsoft.com/office/drawing/2014/main" id="{4C3D5A17-2D10-43C6-BE3D-CFEE89D411DE}"/>
                  </a:ext>
                </a:extLst>
              </p:cNvPr>
              <p:cNvGrpSpPr/>
              <p:nvPr/>
            </p:nvGrpSpPr>
            <p:grpSpPr>
              <a:xfrm>
                <a:off x="2367902" y="3382786"/>
                <a:ext cx="2024147" cy="1533724"/>
                <a:chOff x="3589333" y="2891317"/>
                <a:chExt cx="2024147" cy="1533724"/>
              </a:xfrm>
            </p:grpSpPr>
            <p:grpSp>
              <p:nvGrpSpPr>
                <p:cNvPr id="13" name="Groupe 12">
                  <a:extLst>
                    <a:ext uri="{FF2B5EF4-FFF2-40B4-BE49-F238E27FC236}">
                      <a16:creationId xmlns:a16="http://schemas.microsoft.com/office/drawing/2014/main" id="{C6982174-5FA7-472F-B4C7-130CE9E12457}"/>
                    </a:ext>
                  </a:extLst>
                </p:cNvPr>
                <p:cNvGrpSpPr/>
                <p:nvPr/>
              </p:nvGrpSpPr>
              <p:grpSpPr>
                <a:xfrm>
                  <a:off x="3589333" y="3427833"/>
                  <a:ext cx="2024147" cy="997208"/>
                  <a:chOff x="-2240355" y="3194448"/>
                  <a:chExt cx="2024147" cy="997208"/>
                </a:xfrm>
              </p:grpSpPr>
              <p:grpSp>
                <p:nvGrpSpPr>
                  <p:cNvPr id="2" name="Groupe 1">
                    <a:extLst>
                      <a:ext uri="{FF2B5EF4-FFF2-40B4-BE49-F238E27FC236}">
                        <a16:creationId xmlns:a16="http://schemas.microsoft.com/office/drawing/2014/main" id="{D9C297DE-D9BF-41CE-9A10-BECEBCEB29D4}"/>
                      </a:ext>
                    </a:extLst>
                  </p:cNvPr>
                  <p:cNvGrpSpPr/>
                  <p:nvPr/>
                </p:nvGrpSpPr>
                <p:grpSpPr>
                  <a:xfrm>
                    <a:off x="-2240355" y="3194448"/>
                    <a:ext cx="2024147" cy="796137"/>
                    <a:chOff x="2326625" y="4558349"/>
                    <a:chExt cx="2024147" cy="796137"/>
                  </a:xfrm>
                </p:grpSpPr>
                <p:sp>
                  <p:nvSpPr>
                    <p:cNvPr id="30" name="Rectangle : coins arrondis 29">
                      <a:extLst>
                        <a:ext uri="{FF2B5EF4-FFF2-40B4-BE49-F238E27FC236}">
                          <a16:creationId xmlns:a16="http://schemas.microsoft.com/office/drawing/2014/main" id="{160C455E-CC09-4F6F-926F-DD5EF3B7E7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50442" y="4558349"/>
                      <a:ext cx="1404156" cy="576064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GB" sz="1000" dirty="0"/>
                        <a:t>Rehabilitation technology</a:t>
                      </a:r>
                      <a:endParaRPr lang="fr-FR" sz="1000" dirty="0"/>
                    </a:p>
                  </p:txBody>
                </p:sp>
                <p:sp>
                  <p:nvSpPr>
                    <p:cNvPr id="49" name="Rectangle : coins arrondis 48">
                      <a:extLst>
                        <a:ext uri="{FF2B5EF4-FFF2-40B4-BE49-F238E27FC236}">
                          <a16:creationId xmlns:a16="http://schemas.microsoft.com/office/drawing/2014/main" id="{985BA5D9-0B9D-4E85-B1BF-D8D08F11B6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6625" y="5004639"/>
                      <a:ext cx="900100" cy="343397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GB" sz="1000" dirty="0"/>
                        <a:t>PSII Rehab</a:t>
                      </a:r>
                      <a:endParaRPr lang="fr-FR" sz="1000" dirty="0"/>
                    </a:p>
                  </p:txBody>
                </p:sp>
                <p:sp>
                  <p:nvSpPr>
                    <p:cNvPr id="51" name="Rectangle : coins arrondis 50">
                      <a:extLst>
                        <a:ext uri="{FF2B5EF4-FFF2-40B4-BE49-F238E27FC236}">
                          <a16:creationId xmlns:a16="http://schemas.microsoft.com/office/drawing/2014/main" id="{FE8169EF-49C3-4A2C-B78C-A2FE60B570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50672" y="5011089"/>
                      <a:ext cx="900100" cy="343397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GB" sz="1000" dirty="0"/>
                        <a:t>Forte</a:t>
                      </a:r>
                      <a:endParaRPr lang="fr-FR" sz="1000" dirty="0"/>
                    </a:p>
                  </p:txBody>
                </p:sp>
              </p:grpSp>
              <p:sp>
                <p:nvSpPr>
                  <p:cNvPr id="83" name="Rectangle : coins arrondis 82">
                    <a:extLst>
                      <a:ext uri="{FF2B5EF4-FFF2-40B4-BE49-F238E27FC236}">
                        <a16:creationId xmlns:a16="http://schemas.microsoft.com/office/drawing/2014/main" id="{19AEE4DA-4AB1-43DF-B912-513A97F8F3B0}"/>
                      </a:ext>
                    </a:extLst>
                  </p:cNvPr>
                  <p:cNvSpPr/>
                  <p:nvPr/>
                </p:nvSpPr>
                <p:spPr>
                  <a:xfrm>
                    <a:off x="-1549463" y="4021352"/>
                    <a:ext cx="664358" cy="170304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Knee VR</a:t>
                    </a:r>
                    <a:endParaRPr lang="fr-FR" sz="1000" dirty="0"/>
                  </a:p>
                </p:txBody>
              </p:sp>
            </p:grpSp>
            <p:sp>
              <p:nvSpPr>
                <p:cNvPr id="109" name="Rectangle : coins arrondis 108">
                  <a:extLst>
                    <a:ext uri="{FF2B5EF4-FFF2-40B4-BE49-F238E27FC236}">
                      <a16:creationId xmlns:a16="http://schemas.microsoft.com/office/drawing/2014/main" id="{3CC1E461-1D99-41F6-9311-6045983665F8}"/>
                    </a:ext>
                  </a:extLst>
                </p:cNvPr>
                <p:cNvSpPr/>
                <p:nvPr/>
              </p:nvSpPr>
              <p:spPr>
                <a:xfrm>
                  <a:off x="3680358" y="2891317"/>
                  <a:ext cx="1744781" cy="622824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err="1"/>
                    <a:t>Injury</a:t>
                  </a:r>
                  <a:r>
                    <a:rPr lang="fr-FR" dirty="0"/>
                    <a:t> </a:t>
                  </a:r>
                  <a:r>
                    <a:rPr lang="fr-FR" dirty="0" err="1"/>
                    <a:t>healing</a:t>
                  </a:r>
                  <a:endParaRPr lang="fr-FR" dirty="0"/>
                </a:p>
              </p:txBody>
            </p:sp>
          </p:grpSp>
          <p:grpSp>
            <p:nvGrpSpPr>
              <p:cNvPr id="22" name="Groupe 21">
                <a:extLst>
                  <a:ext uri="{FF2B5EF4-FFF2-40B4-BE49-F238E27FC236}">
                    <a16:creationId xmlns:a16="http://schemas.microsoft.com/office/drawing/2014/main" id="{F72E0732-1FE2-4566-B6CF-96B486FB40DB}"/>
                  </a:ext>
                </a:extLst>
              </p:cNvPr>
              <p:cNvGrpSpPr/>
              <p:nvPr/>
            </p:nvGrpSpPr>
            <p:grpSpPr>
              <a:xfrm>
                <a:off x="4613592" y="3408377"/>
                <a:ext cx="2056130" cy="1665299"/>
                <a:chOff x="5207339" y="3051140"/>
                <a:chExt cx="2056130" cy="1665299"/>
              </a:xfrm>
            </p:grpSpPr>
            <p:grpSp>
              <p:nvGrpSpPr>
                <p:cNvPr id="20" name="Groupe 19">
                  <a:extLst>
                    <a:ext uri="{FF2B5EF4-FFF2-40B4-BE49-F238E27FC236}">
                      <a16:creationId xmlns:a16="http://schemas.microsoft.com/office/drawing/2014/main" id="{3E7B4DFE-E8BA-42D5-84BE-EABC142A7A27}"/>
                    </a:ext>
                  </a:extLst>
                </p:cNvPr>
                <p:cNvGrpSpPr/>
                <p:nvPr/>
              </p:nvGrpSpPr>
              <p:grpSpPr>
                <a:xfrm>
                  <a:off x="5207339" y="3414426"/>
                  <a:ext cx="1865194" cy="1302013"/>
                  <a:chOff x="-2333973" y="4760896"/>
                  <a:chExt cx="1865194" cy="1302013"/>
                </a:xfrm>
              </p:grpSpPr>
              <p:sp>
                <p:nvSpPr>
                  <p:cNvPr id="61" name="Rectangle : coins arrondis 60">
                    <a:extLst>
                      <a:ext uri="{FF2B5EF4-FFF2-40B4-BE49-F238E27FC236}">
                        <a16:creationId xmlns:a16="http://schemas.microsoft.com/office/drawing/2014/main" id="{EA2D934C-776A-4045-A7D4-91CC950917D8}"/>
                      </a:ext>
                    </a:extLst>
                  </p:cNvPr>
                  <p:cNvSpPr/>
                  <p:nvPr/>
                </p:nvSpPr>
                <p:spPr>
                  <a:xfrm>
                    <a:off x="-2045301" y="5587805"/>
                    <a:ext cx="1315850" cy="475104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 err="1"/>
                      <a:t>Citius</a:t>
                    </a:r>
                    <a:r>
                      <a:rPr lang="en-GB" sz="1000" dirty="0"/>
                      <a:t>, Altus, </a:t>
                    </a:r>
                    <a:r>
                      <a:rPr lang="en-GB" sz="1000" dirty="0" err="1"/>
                      <a:t>Sanius</a:t>
                    </a:r>
                    <a:r>
                      <a:rPr lang="en-GB" sz="1000" dirty="0"/>
                      <a:t>: wearable sensors for better health</a:t>
                    </a:r>
                    <a:endParaRPr lang="fr-FR" sz="1000" dirty="0"/>
                  </a:p>
                </p:txBody>
              </p:sp>
              <p:sp>
                <p:nvSpPr>
                  <p:cNvPr id="80" name="Rectangle : coins arrondis 79">
                    <a:extLst>
                      <a:ext uri="{FF2B5EF4-FFF2-40B4-BE49-F238E27FC236}">
                        <a16:creationId xmlns:a16="http://schemas.microsoft.com/office/drawing/2014/main" id="{7934AE08-FD5A-4AEB-BEA2-14364AE286CA}"/>
                      </a:ext>
                    </a:extLst>
                  </p:cNvPr>
                  <p:cNvSpPr/>
                  <p:nvPr/>
                </p:nvSpPr>
                <p:spPr>
                  <a:xfrm>
                    <a:off x="-2333973" y="5101707"/>
                    <a:ext cx="906546" cy="467541"/>
                  </a:xfrm>
                  <a:prstGeom prst="roundRect">
                    <a:avLst/>
                  </a:prstGeom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IOT connected wearables</a:t>
                    </a:r>
                    <a:endParaRPr lang="fr-FR" sz="1000" dirty="0"/>
                  </a:p>
                </p:txBody>
              </p:sp>
              <p:sp>
                <p:nvSpPr>
                  <p:cNvPr id="58" name="Rectangle : coins arrondis 57">
                    <a:extLst>
                      <a:ext uri="{FF2B5EF4-FFF2-40B4-BE49-F238E27FC236}">
                        <a16:creationId xmlns:a16="http://schemas.microsoft.com/office/drawing/2014/main" id="{5A8E44CB-4062-41A8-8BFD-F0A92E73810A}"/>
                      </a:ext>
                    </a:extLst>
                  </p:cNvPr>
                  <p:cNvSpPr/>
                  <p:nvPr/>
                </p:nvSpPr>
                <p:spPr>
                  <a:xfrm>
                    <a:off x="-1802411" y="4760896"/>
                    <a:ext cx="1000665" cy="475104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Wearable dashboarding</a:t>
                    </a:r>
                    <a:endParaRPr lang="fr-FR" sz="1000" dirty="0"/>
                  </a:p>
                </p:txBody>
              </p:sp>
              <p:sp>
                <p:nvSpPr>
                  <p:cNvPr id="59" name="Rectangle : coins arrondis 58">
                    <a:extLst>
                      <a:ext uri="{FF2B5EF4-FFF2-40B4-BE49-F238E27FC236}">
                        <a16:creationId xmlns:a16="http://schemas.microsoft.com/office/drawing/2014/main" id="{C382A113-90B3-453D-89C5-DD1608C1B6DE}"/>
                      </a:ext>
                    </a:extLst>
                  </p:cNvPr>
                  <p:cNvSpPr/>
                  <p:nvPr/>
                </p:nvSpPr>
                <p:spPr>
                  <a:xfrm>
                    <a:off x="-1488819" y="5247945"/>
                    <a:ext cx="1020040" cy="346379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GB" sz="1000" dirty="0"/>
                      <a:t>Wearable data privacy</a:t>
                    </a:r>
                    <a:endParaRPr lang="fr-FR" sz="1000" dirty="0"/>
                  </a:p>
                </p:txBody>
              </p:sp>
            </p:grpSp>
            <p:sp>
              <p:nvSpPr>
                <p:cNvPr id="110" name="ZoneTexte 109">
                  <a:extLst>
                    <a:ext uri="{FF2B5EF4-FFF2-40B4-BE49-F238E27FC236}">
                      <a16:creationId xmlns:a16="http://schemas.microsoft.com/office/drawing/2014/main" id="{5D8983FF-EE0A-46A9-B15C-DD5DEECF71CB}"/>
                    </a:ext>
                  </a:extLst>
                </p:cNvPr>
                <p:cNvSpPr txBox="1"/>
                <p:nvPr/>
              </p:nvSpPr>
              <p:spPr>
                <a:xfrm>
                  <a:off x="5298587" y="3051140"/>
                  <a:ext cx="1964882" cy="408623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Smart </a:t>
                  </a:r>
                  <a:r>
                    <a:rPr lang="fr-FR" dirty="0" err="1"/>
                    <a:t>wearables</a:t>
                  </a:r>
                  <a:endParaRPr lang="fr-FR" dirty="0"/>
                </a:p>
              </p:txBody>
            </p:sp>
          </p:grpSp>
          <p:grpSp>
            <p:nvGrpSpPr>
              <p:cNvPr id="23" name="Groupe 22">
                <a:extLst>
                  <a:ext uri="{FF2B5EF4-FFF2-40B4-BE49-F238E27FC236}">
                    <a16:creationId xmlns:a16="http://schemas.microsoft.com/office/drawing/2014/main" id="{AC808AB4-E63C-4F36-B2C3-76E1A6BF8529}"/>
                  </a:ext>
                </a:extLst>
              </p:cNvPr>
              <p:cNvGrpSpPr/>
              <p:nvPr/>
            </p:nvGrpSpPr>
            <p:grpSpPr>
              <a:xfrm>
                <a:off x="6648507" y="3439176"/>
                <a:ext cx="2344130" cy="1317398"/>
                <a:chOff x="6635436" y="3553082"/>
                <a:chExt cx="2344130" cy="1317398"/>
              </a:xfrm>
            </p:grpSpPr>
            <p:sp>
              <p:nvSpPr>
                <p:cNvPr id="37" name="Rectangle : coins arrondis 36">
                  <a:extLst>
                    <a:ext uri="{FF2B5EF4-FFF2-40B4-BE49-F238E27FC236}">
                      <a16:creationId xmlns:a16="http://schemas.microsoft.com/office/drawing/2014/main" id="{1292F258-4BC3-4636-8220-30402655066D}"/>
                    </a:ext>
                  </a:extLst>
                </p:cNvPr>
                <p:cNvSpPr/>
                <p:nvPr/>
              </p:nvSpPr>
              <p:spPr>
                <a:xfrm>
                  <a:off x="6859906" y="4464494"/>
                  <a:ext cx="1214715" cy="405986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00" dirty="0"/>
                    <a:t>Vital monitor – mobile vital sensor</a:t>
                  </a:r>
                  <a:endParaRPr lang="fr-FR" sz="1000" dirty="0"/>
                </a:p>
              </p:txBody>
            </p:sp>
            <p:sp>
              <p:nvSpPr>
                <p:cNvPr id="64" name="Rectangle : coins arrondis 63">
                  <a:extLst>
                    <a:ext uri="{FF2B5EF4-FFF2-40B4-BE49-F238E27FC236}">
                      <a16:creationId xmlns:a16="http://schemas.microsoft.com/office/drawing/2014/main" id="{0EB80403-C960-48D7-BFDA-9852E390C28A}"/>
                    </a:ext>
                  </a:extLst>
                </p:cNvPr>
                <p:cNvSpPr/>
                <p:nvPr/>
              </p:nvSpPr>
              <p:spPr>
                <a:xfrm>
                  <a:off x="7982976" y="4040546"/>
                  <a:ext cx="996590" cy="200714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Nano4Sport</a:t>
                  </a:r>
                  <a:endParaRPr lang="fr-FR" sz="1000" dirty="0"/>
                </a:p>
              </p:txBody>
            </p:sp>
            <p:sp>
              <p:nvSpPr>
                <p:cNvPr id="86" name="Rectangle : coins arrondis 85">
                  <a:extLst>
                    <a:ext uri="{FF2B5EF4-FFF2-40B4-BE49-F238E27FC236}">
                      <a16:creationId xmlns:a16="http://schemas.microsoft.com/office/drawing/2014/main" id="{B3160DF5-3C37-4422-8F3F-0DA713D0C405}"/>
                    </a:ext>
                  </a:extLst>
                </p:cNvPr>
                <p:cNvSpPr/>
                <p:nvPr/>
              </p:nvSpPr>
              <p:spPr>
                <a:xfrm>
                  <a:off x="6635436" y="4010108"/>
                  <a:ext cx="1315850" cy="475104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XKET4HEALTH (</a:t>
                  </a:r>
                  <a:r>
                    <a:rPr lang="en-GB" sz="1000" dirty="0" err="1"/>
                    <a:t>nano</a:t>
                  </a:r>
                  <a:r>
                    <a:rPr lang="en-GB" sz="1000" dirty="0"/>
                    <a:t> for sport and health)</a:t>
                  </a:r>
                  <a:endParaRPr lang="fr-FR" sz="1000" dirty="0"/>
                </a:p>
              </p:txBody>
            </p:sp>
            <p:sp>
              <p:nvSpPr>
                <p:cNvPr id="87" name="Rectangle : coins arrondis 86">
                  <a:extLst>
                    <a:ext uri="{FF2B5EF4-FFF2-40B4-BE49-F238E27FC236}">
                      <a16:creationId xmlns:a16="http://schemas.microsoft.com/office/drawing/2014/main" id="{81B35795-5CDC-49A1-A063-B87717575A87}"/>
                    </a:ext>
                  </a:extLst>
                </p:cNvPr>
                <p:cNvSpPr/>
                <p:nvPr/>
              </p:nvSpPr>
              <p:spPr>
                <a:xfrm>
                  <a:off x="8071560" y="4290406"/>
                  <a:ext cx="553850" cy="3048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GB" sz="1000" dirty="0"/>
                    <a:t>Smart bikes</a:t>
                  </a:r>
                  <a:endParaRPr lang="fr-FR" sz="1000" dirty="0"/>
                </a:p>
              </p:txBody>
            </p:sp>
            <p:sp>
              <p:nvSpPr>
                <p:cNvPr id="115" name="ZoneTexte 114">
                  <a:extLst>
                    <a:ext uri="{FF2B5EF4-FFF2-40B4-BE49-F238E27FC236}">
                      <a16:creationId xmlns:a16="http://schemas.microsoft.com/office/drawing/2014/main" id="{9BBF0C74-042B-43DA-BA44-2573697FB8F1}"/>
                    </a:ext>
                  </a:extLst>
                </p:cNvPr>
                <p:cNvSpPr txBox="1"/>
                <p:nvPr/>
              </p:nvSpPr>
              <p:spPr>
                <a:xfrm>
                  <a:off x="6843351" y="3553082"/>
                  <a:ext cx="2076466" cy="408623"/>
                </a:xfrm>
                <a:prstGeom prst="round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Nano technologies</a:t>
                  </a:r>
                </a:p>
              </p:txBody>
            </p:sp>
          </p:grpSp>
        </p:grpSp>
        <p:sp>
          <p:nvSpPr>
            <p:cNvPr id="116" name="Rectangle : coins arrondis 115">
              <a:extLst>
                <a:ext uri="{FF2B5EF4-FFF2-40B4-BE49-F238E27FC236}">
                  <a16:creationId xmlns:a16="http://schemas.microsoft.com/office/drawing/2014/main" id="{03CF05DB-2B9C-46AD-8373-AD27DC6F99C5}"/>
                </a:ext>
              </a:extLst>
            </p:cNvPr>
            <p:cNvSpPr/>
            <p:nvPr/>
          </p:nvSpPr>
          <p:spPr>
            <a:xfrm>
              <a:off x="5210551" y="5653689"/>
              <a:ext cx="1192267" cy="524244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000" dirty="0"/>
                <a:t>Running wearable feedback system</a:t>
              </a:r>
              <a:endParaRPr lang="fr-FR" sz="1000" dirty="0"/>
            </a:p>
          </p:txBody>
        </p:sp>
        <p:sp>
          <p:nvSpPr>
            <p:cNvPr id="120" name="Rectangle : coins arrondis 119">
              <a:extLst>
                <a:ext uri="{FF2B5EF4-FFF2-40B4-BE49-F238E27FC236}">
                  <a16:creationId xmlns:a16="http://schemas.microsoft.com/office/drawing/2014/main" id="{C7B8677F-8734-4444-9121-A13E9ADD517F}"/>
                </a:ext>
              </a:extLst>
            </p:cNvPr>
            <p:cNvSpPr/>
            <p:nvPr/>
          </p:nvSpPr>
          <p:spPr>
            <a:xfrm>
              <a:off x="3218391" y="3739477"/>
              <a:ext cx="1290139" cy="37478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Sport4Vitality</a:t>
              </a: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id="{7F23F653-F42C-47E3-A1BF-FB8203214AA6}"/>
                </a:ext>
              </a:extLst>
            </p:cNvPr>
            <p:cNvSpPr/>
            <p:nvPr/>
          </p:nvSpPr>
          <p:spPr>
            <a:xfrm>
              <a:off x="1036547" y="3697759"/>
              <a:ext cx="1290139" cy="374787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dirty="0"/>
                <a:t>Sport4Vitality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7170706F-D1A4-4E5B-9400-DBE08BF92776}"/>
              </a:ext>
            </a:extLst>
          </p:cNvPr>
          <p:cNvGrpSpPr/>
          <p:nvPr/>
        </p:nvGrpSpPr>
        <p:grpSpPr>
          <a:xfrm>
            <a:off x="7746845" y="5043990"/>
            <a:ext cx="1192267" cy="1165985"/>
            <a:chOff x="6051781" y="5239866"/>
            <a:chExt cx="1192267" cy="1057476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id="{C97B7E3B-0429-42E7-8D99-58957E708B08}"/>
                </a:ext>
              </a:extLst>
            </p:cNvPr>
            <p:cNvSpPr/>
            <p:nvPr/>
          </p:nvSpPr>
          <p:spPr>
            <a:xfrm>
              <a:off x="6226979" y="5239866"/>
              <a:ext cx="788542" cy="57621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000" dirty="0" err="1"/>
                <a:t>SpinLab</a:t>
              </a:r>
              <a:r>
                <a:rPr lang="en-GB" sz="1000" dirty="0"/>
                <a:t> – </a:t>
              </a:r>
              <a:r>
                <a:rPr lang="en-GB" sz="1000" dirty="0" err="1"/>
                <a:t>Trentitno</a:t>
              </a:r>
              <a:r>
                <a:rPr lang="en-GB" sz="1000" dirty="0"/>
                <a:t> </a:t>
              </a:r>
              <a:r>
                <a:rPr lang="en-GB" sz="1000" dirty="0" err="1"/>
                <a:t>Sviluppo</a:t>
              </a:r>
              <a:endParaRPr lang="en-GB" sz="1000" dirty="0"/>
            </a:p>
            <a:p>
              <a:endParaRPr lang="fr-FR" sz="1000" dirty="0"/>
            </a:p>
          </p:txBody>
        </p:sp>
        <p:sp>
          <p:nvSpPr>
            <p:cNvPr id="68" name="Rectangle : coins arrondis 67">
              <a:extLst>
                <a:ext uri="{FF2B5EF4-FFF2-40B4-BE49-F238E27FC236}">
                  <a16:creationId xmlns:a16="http://schemas.microsoft.com/office/drawing/2014/main" id="{700398FA-0528-4BFB-8EB8-CE1741CF2671}"/>
                </a:ext>
              </a:extLst>
            </p:cNvPr>
            <p:cNvSpPr/>
            <p:nvPr/>
          </p:nvSpPr>
          <p:spPr>
            <a:xfrm>
              <a:off x="6051781" y="5773098"/>
              <a:ext cx="1192267" cy="524244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000" dirty="0"/>
                <a:t>Laboratories - </a:t>
              </a:r>
              <a:r>
                <a:rPr lang="en-GB" sz="1000" dirty="0" err="1"/>
                <a:t>Progetto</a:t>
              </a:r>
              <a:r>
                <a:rPr lang="en-GB" sz="1000" dirty="0"/>
                <a:t> </a:t>
              </a:r>
              <a:r>
                <a:rPr lang="en-GB" sz="1000" dirty="0" err="1"/>
                <a:t>Manifattura</a:t>
              </a:r>
              <a:endParaRPr lang="fr-FR" sz="1000" dirty="0"/>
            </a:p>
          </p:txBody>
        </p:sp>
      </p:grp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E10CE1D1-D192-4CC1-AFB2-17D1BFBA96EB}"/>
              </a:ext>
            </a:extLst>
          </p:cNvPr>
          <p:cNvSpPr/>
          <p:nvPr/>
        </p:nvSpPr>
        <p:spPr>
          <a:xfrm>
            <a:off x="8027172" y="3076787"/>
            <a:ext cx="1214715" cy="482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Top-notch high-performance sport training centre</a:t>
            </a:r>
            <a:endParaRPr lang="fr-FR" sz="1000" dirty="0"/>
          </a:p>
        </p:txBody>
      </p:sp>
      <p:sp>
        <p:nvSpPr>
          <p:cNvPr id="71" name="Rectangle : coins arrondis 70">
            <a:extLst>
              <a:ext uri="{FF2B5EF4-FFF2-40B4-BE49-F238E27FC236}">
                <a16:creationId xmlns:a16="http://schemas.microsoft.com/office/drawing/2014/main" id="{83F888DF-2A8B-44E3-9E4C-5FCCCEF19B92}"/>
              </a:ext>
            </a:extLst>
          </p:cNvPr>
          <p:cNvSpPr/>
          <p:nvPr/>
        </p:nvSpPr>
        <p:spPr>
          <a:xfrm>
            <a:off x="8691657" y="3429001"/>
            <a:ext cx="1214715" cy="482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 dirty="0"/>
              <a:t>ICT friendly land facilities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1627421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408" y="676294"/>
            <a:ext cx="10657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B75BC"/>
                </a:solidFill>
                <a:latin typeface="EC Square Sans Pro Medium" pitchFamily="34" charset="0"/>
              </a:rPr>
              <a:t>Recap on the work done : MedTech Thematic Areas</a:t>
            </a:r>
          </a:p>
        </p:txBody>
      </p:sp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DF537951-689C-4323-B921-03399E078618}"/>
              </a:ext>
            </a:extLst>
          </p:cNvPr>
          <p:cNvGraphicFramePr/>
          <p:nvPr>
            <p:extLst/>
          </p:nvPr>
        </p:nvGraphicFramePr>
        <p:xfrm>
          <a:off x="767408" y="1630401"/>
          <a:ext cx="10721788" cy="4318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3523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 anchor="ctr"/>
          <a:lstStyle/>
          <a:p>
            <a:r>
              <a:rPr lang="en-US" dirty="0">
                <a:solidFill>
                  <a:srgbClr val="1B75BC"/>
                </a:solidFill>
                <a:latin typeface="EC Square Sans Pro Medium" pitchFamily="34" charset="0"/>
              </a:rPr>
              <a:t>Developing Investment Protocols  : Building on four types of investment projects (source </a:t>
            </a:r>
            <a:r>
              <a:rPr lang="en-US" dirty="0" err="1">
                <a:solidFill>
                  <a:srgbClr val="1B75BC"/>
                </a:solidFill>
                <a:latin typeface="EC Square Sans Pro Medium" pitchFamily="34" charset="0"/>
              </a:rPr>
              <a:t>ReConfirm</a:t>
            </a:r>
            <a:r>
              <a:rPr lang="en-US" dirty="0">
                <a:solidFill>
                  <a:srgbClr val="1B75BC"/>
                </a:solidFill>
                <a:latin typeface="EC Square Sans Pro Medium" pitchFamily="34" charset="0"/>
              </a:rPr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13</a:t>
            </a:fld>
            <a:endParaRPr lang="en-GB" alt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82B5C18-6DCB-408A-BAF1-80244108BA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2842"/>
            <a:ext cx="5832648" cy="3643804"/>
          </a:xfrm>
          <a:prstGeom prst="rect">
            <a:avLst/>
          </a:prstGeom>
          <a:noFill/>
        </p:spPr>
      </p:pic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86B2050E-8446-4303-AA8A-F2EFF0F5E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439227"/>
              </p:ext>
            </p:extLst>
          </p:nvPr>
        </p:nvGraphicFramePr>
        <p:xfrm>
          <a:off x="6483070" y="1851427"/>
          <a:ext cx="5655437" cy="4245802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413859">
                  <a:extLst>
                    <a:ext uri="{9D8B030D-6E8A-4147-A177-3AD203B41FA5}">
                      <a16:colId xmlns:a16="http://schemas.microsoft.com/office/drawing/2014/main" val="1512210011"/>
                    </a:ext>
                  </a:extLst>
                </a:gridCol>
                <a:gridCol w="4241578">
                  <a:extLst>
                    <a:ext uri="{9D8B030D-6E8A-4147-A177-3AD203B41FA5}">
                      <a16:colId xmlns:a16="http://schemas.microsoft.com/office/drawing/2014/main" val="1671818212"/>
                    </a:ext>
                  </a:extLst>
                </a:gridCol>
              </a:tblGrid>
              <a:tr h="6552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Shared technology centre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Joint international </a:t>
                      </a:r>
                      <a:r>
                        <a:rPr lang="en-US" sz="1400" dirty="0" err="1">
                          <a:effectLst/>
                        </a:rPr>
                        <a:t>centre</a:t>
                      </a:r>
                      <a:r>
                        <a:rPr lang="en-US" sz="1400" dirty="0">
                          <a:effectLst/>
                        </a:rPr>
                        <a:t> for technological development (sustainability to be proved).</a:t>
                      </a:r>
                      <a:endParaRPr lang="fr-FR" sz="1400" dirty="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2354635"/>
                  </a:ext>
                </a:extLst>
              </a:tr>
              <a:tr h="4360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Shared service facility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Joint international centre for provision of services (sustainability to be proved).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2488366"/>
                  </a:ext>
                </a:extLst>
              </a:tr>
              <a:tr h="6552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Financial Instrument</a:t>
                      </a:r>
                      <a:endParaRPr lang="fr-FR" sz="1400" dirty="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Cross border financial instrument (equity/debt) to finance SMEs to incorporate new technologies and or start-ups to bring new solutions to the market.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4190274"/>
                  </a:ext>
                </a:extLst>
              </a:tr>
              <a:tr h="8647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</a:rPr>
                        <a:t>Trans-regional</a:t>
                      </a:r>
                      <a:r>
                        <a:rPr lang="fr-FR" sz="1400" dirty="0">
                          <a:effectLst/>
                        </a:rPr>
                        <a:t> support </a:t>
                      </a:r>
                      <a:r>
                        <a:rPr lang="fr-FR" sz="1400" dirty="0" err="1">
                          <a:effectLst/>
                        </a:rPr>
                        <a:t>tools</a:t>
                      </a:r>
                      <a:endParaRPr lang="fr-FR" sz="1400" dirty="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14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GB" sz="1400" dirty="0">
                          <a:effectLst/>
                        </a:rPr>
                        <a:t>Voucher scheme for SMEs to purchase services abroad (sustainability to be proved);</a:t>
                      </a:r>
                      <a:endParaRPr lang="fr-FR" sz="14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ts val="14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GB" sz="1400" dirty="0">
                          <a:effectLst/>
                        </a:rPr>
                        <a:t>Fellowships for young graduates or employees of SMEs to attend stages abroad (in SMEs or RTD centres) - (sustainability to be proved).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0529357"/>
                  </a:ext>
                </a:extLst>
              </a:tr>
              <a:tr h="4360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Cross border platform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SMEs small projects bundled together (cluster- value chain with international dimension).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4549566"/>
                  </a:ext>
                </a:extLst>
              </a:tr>
              <a:tr h="6552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Large-scale project 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Project by a single company but involving international value chains (incorporation of new technologies within suppliers’ value chain)</a:t>
                      </a:r>
                      <a:endParaRPr lang="fr-FR" sz="1400" dirty="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9073842"/>
                  </a:ext>
                </a:extLst>
              </a:tr>
              <a:tr h="4366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Large scale infrastructure</a:t>
                      </a:r>
                      <a:endParaRPr lang="fr-FR" sz="140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Large scale infrastructure incorporating advanced technologies across at least 3 different countries.</a:t>
                      </a:r>
                      <a:endParaRPr lang="fr-FR" sz="1400" dirty="0">
                        <a:effectLst/>
                        <a:latin typeface="Corbel" panose="020B0503020204020204" pitchFamily="34" charset="0"/>
                        <a:ea typeface="Corbel" panose="020B05030202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4781869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0A8B99F9-B415-4141-9665-D265E2E81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3070" y="1369325"/>
            <a:ext cx="4554452" cy="333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25392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2000" b="0" i="0" u="none" strike="noStrike" cap="none" normalizeH="0" baseline="0" dirty="0">
                <a:ln>
                  <a:noFill/>
                </a:ln>
                <a:solidFill>
                  <a:srgbClr val="7F5F00"/>
                </a:solidFill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kumimoji="0" lang="en-US" altLang="fr-FR" sz="2000" b="0" i="0" u="none" strike="noStrike" cap="none" normalizeH="0" baseline="0" dirty="0" bmk="">
                <a:ln>
                  <a:noFill/>
                </a:ln>
                <a:solidFill>
                  <a:srgbClr val="7F5F00"/>
                </a:solidFill>
                <a:effectLst/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xamples of possible investment projects</a:t>
            </a:r>
            <a:endParaRPr kumimoji="0" lang="fr-FR" altLang="fr-FR" sz="2000" b="0" i="0" u="none" strike="noStrike" cap="none" normalizeH="0" baseline="0" dirty="0">
              <a:ln>
                <a:noFill/>
              </a:ln>
              <a:solidFill>
                <a:srgbClr val="7F5F00"/>
              </a:solidFill>
              <a:effectLst/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881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965200" y="1256209"/>
            <a:ext cx="11226800" cy="1438275"/>
          </a:xfrm>
        </p:spPr>
        <p:txBody>
          <a:bodyPr/>
          <a:lstStyle/>
          <a:p>
            <a:r>
              <a:rPr lang="en-GB" sz="3200" dirty="0"/>
              <a:t>Sharing lessons from Industrial Modernisation S3 </a:t>
            </a:r>
            <a:r>
              <a:rPr lang="en-GB" sz="3200" dirty="0" err="1"/>
              <a:t>ReConfirm</a:t>
            </a:r>
            <a:r>
              <a:rPr lang="en-GB" sz="3200" dirty="0"/>
              <a:t> : Scoping and Mapping experiences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0531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612899"/>
            <a:ext cx="11341100" cy="4518077"/>
          </a:xfrm>
        </p:spPr>
        <p:txBody>
          <a:bodyPr/>
          <a:lstStyle/>
          <a:p>
            <a:r>
              <a:rPr lang="en-US" sz="2400" dirty="0"/>
              <a:t>A reference document that defines each partnership’s unique vision, mission, objectives as well as opportunities for interregional cooperation in specific S3 domains. </a:t>
            </a:r>
          </a:p>
          <a:p>
            <a:r>
              <a:rPr lang="en-US" sz="2400" dirty="0"/>
              <a:t>Based on a detailed understanding of regional assets and the targeted  value chains</a:t>
            </a:r>
          </a:p>
          <a:p>
            <a:r>
              <a:rPr lang="en-US" sz="2400" dirty="0"/>
              <a:t>Identify key stakeholders aligned with value chains</a:t>
            </a:r>
          </a:p>
          <a:p>
            <a:r>
              <a:rPr lang="en-US" sz="2400" dirty="0"/>
              <a:t>Partners need  to agree on the process for bringing a clear (narrower) focus to the thematic area</a:t>
            </a:r>
          </a:p>
          <a:p>
            <a:r>
              <a:rPr lang="en-US" sz="2400" dirty="0"/>
              <a:t>Remember to go beyond S3 /OP actions to collect information </a:t>
            </a:r>
          </a:p>
          <a:p>
            <a:r>
              <a:rPr lang="en-US" sz="2400" dirty="0"/>
              <a:t>Governance : Yes </a:t>
            </a:r>
            <a:r>
              <a:rPr lang="en-US" sz="2400" dirty="0" err="1"/>
              <a:t>mobilise</a:t>
            </a:r>
            <a:r>
              <a:rPr lang="en-US" sz="2400" dirty="0"/>
              <a:t> policy makers but maintain an operational and action oriented approach          Action Plan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r>
              <a:rPr lang="en-GB" dirty="0"/>
              <a:t>Scoping Report Activities</a:t>
            </a:r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9CE87DB6-E686-403C-AEF6-3AC08F71F21A}"/>
              </a:ext>
            </a:extLst>
          </p:cNvPr>
          <p:cNvSpPr/>
          <p:nvPr/>
        </p:nvSpPr>
        <p:spPr>
          <a:xfrm>
            <a:off x="5484474" y="5561352"/>
            <a:ext cx="839449" cy="3467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430550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95300" y="318746"/>
            <a:ext cx="11341100" cy="993310"/>
          </a:xfrm>
        </p:spPr>
        <p:txBody>
          <a:bodyPr anchor="ctr"/>
          <a:lstStyle/>
          <a:p>
            <a:r>
              <a:rPr lang="en-GB" dirty="0"/>
              <a:t>Mapping Activities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552940"/>
            <a:ext cx="11341100" cy="4311650"/>
          </a:xfrm>
        </p:spPr>
        <p:txBody>
          <a:bodyPr/>
          <a:lstStyle/>
          <a:p>
            <a:r>
              <a:rPr lang="en-GB" sz="2400" dirty="0"/>
              <a:t>Huge variety of resources and tools available for collecting data … but new / cross sectoral value chains can not always be measured through current statistics /datasets</a:t>
            </a:r>
          </a:p>
          <a:p>
            <a:r>
              <a:rPr lang="en-GB" sz="2400" dirty="0"/>
              <a:t>Engaging with SMEs/companies can be challenging … timing is important … do not engage too early in the process</a:t>
            </a:r>
          </a:p>
          <a:p>
            <a:r>
              <a:rPr lang="en-GB" sz="2400" dirty="0"/>
              <a:t>Start by working with business intermediaries … clusters are often mandated by regional authorities to participate in partnerships</a:t>
            </a:r>
          </a:p>
          <a:p>
            <a:r>
              <a:rPr lang="en-GB" sz="2400" dirty="0"/>
              <a:t>Ultimately partners need to focus on identifying  regional assets/resources that can benefit from interregional cooperation, scale-up and eventually co-investment</a:t>
            </a:r>
          </a:p>
          <a:p>
            <a:r>
              <a:rPr lang="en-GB" sz="2400" dirty="0"/>
              <a:t>Capitalise and learn from pre-existing cooperation, Interreg Europe, Strategic Cluster partnerships, H2020         Enhance impact</a:t>
            </a:r>
          </a:p>
          <a:p>
            <a:endParaRPr lang="en-GB" sz="2400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3BEF2B14-F41B-4ECE-AA6F-C9666AAF0D81}"/>
              </a:ext>
            </a:extLst>
          </p:cNvPr>
          <p:cNvSpPr/>
          <p:nvPr/>
        </p:nvSpPr>
        <p:spPr>
          <a:xfrm>
            <a:off x="6698679" y="5691202"/>
            <a:ext cx="839449" cy="3467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656603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 anchor="ctr"/>
          <a:lstStyle/>
          <a:p>
            <a:r>
              <a:rPr lang="en-GB" dirty="0"/>
              <a:t>Key Messages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95300" y="1540450"/>
            <a:ext cx="11341100" cy="3614738"/>
          </a:xfrm>
        </p:spPr>
        <p:txBody>
          <a:bodyPr/>
          <a:lstStyle/>
          <a:p>
            <a:r>
              <a:rPr lang="en-GB" sz="2400" dirty="0"/>
              <a:t>Develop and adapt tools to the specific needs of your partnership … do not neglect qualitative survey tools… seek to add value not just data!</a:t>
            </a:r>
          </a:p>
          <a:p>
            <a:r>
              <a:rPr lang="en-GB" sz="2400" dirty="0"/>
              <a:t>Face to face meetings are important as they build trust and understanding … essential for interregional cooperation</a:t>
            </a:r>
          </a:p>
          <a:p>
            <a:r>
              <a:rPr lang="en-GB" sz="2400" dirty="0"/>
              <a:t>Share knowledge on funding tools at an early stage… smart combinations are necessary</a:t>
            </a:r>
          </a:p>
          <a:p>
            <a:r>
              <a:rPr lang="en-GB" sz="2400" dirty="0"/>
              <a:t>Not a linear process… dynamic and living document .. Able to integrate new partners and seize opportunities</a:t>
            </a:r>
          </a:p>
          <a:p>
            <a:r>
              <a:rPr lang="en-GB" sz="2400" dirty="0"/>
              <a:t>Accelerate pilots and early success stories </a:t>
            </a:r>
          </a:p>
          <a:p>
            <a:r>
              <a:rPr lang="en-GB" sz="2400" dirty="0"/>
              <a:t>Stay in touch with other Partnerships &amp; initiatives</a:t>
            </a:r>
          </a:p>
          <a:p>
            <a:r>
              <a:rPr lang="en-GB" sz="2400" dirty="0"/>
              <a:t>Learning never ends  !!</a:t>
            </a:r>
          </a:p>
          <a:p>
            <a:r>
              <a:rPr lang="en-GB" sz="2400" dirty="0"/>
              <a:t>…</a:t>
            </a:r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73B5C1F-481D-4CA5-9E93-29911E4888C6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7971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3198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6"/>
          <p:cNvSpPr txBox="1"/>
          <p:nvPr/>
        </p:nvSpPr>
        <p:spPr>
          <a:xfrm>
            <a:off x="1775214" y="1508203"/>
            <a:ext cx="8932262" cy="4220349"/>
          </a:xfrm>
          <a:prstGeom prst="rect">
            <a:avLst/>
          </a:prstGeom>
          <a:noFill/>
        </p:spPr>
        <p:txBody>
          <a:bodyPr wrap="square" lIns="87974" tIns="43987" rIns="87974" bIns="43987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ES" sz="2300" kern="0" dirty="0">
                <a:solidFill>
                  <a:srgbClr val="093B37"/>
                </a:solidFill>
                <a:latin typeface="Verdana"/>
                <a:cs typeface="Verdana"/>
              </a:rPr>
              <a:t>JRC-B3-S3P@ec.europa.eu</a:t>
            </a:r>
            <a:endParaRPr lang="en-GB" sz="2300" kern="0" dirty="0">
              <a:solidFill>
                <a:srgbClr val="093B37"/>
              </a:solidFill>
              <a:latin typeface="Verdana"/>
              <a:cs typeface="Verdana"/>
            </a:endParaRP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s3platform.jrc.ec.europa.eu          ec.europa.eu/</a:t>
            </a:r>
            <a:r>
              <a:rPr lang="en-GB" sz="2300" kern="0" dirty="0" err="1">
                <a:solidFill>
                  <a:srgbClr val="093B37"/>
                </a:solidFill>
                <a:latin typeface="Verdana"/>
                <a:cs typeface="Verdana"/>
              </a:rPr>
              <a:t>jrc</a:t>
            </a: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@S3Platform         @</a:t>
            </a:r>
            <a:r>
              <a:rPr lang="en-GB" sz="2300" kern="0" dirty="0" err="1">
                <a:solidFill>
                  <a:srgbClr val="093B37"/>
                </a:solidFill>
                <a:latin typeface="Verdana"/>
                <a:cs typeface="Verdana"/>
              </a:rPr>
              <a:t>EU_ScienceHub</a:t>
            </a: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EU Science Hub - Joint Research Centre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Joint Research Centre</a:t>
            </a:r>
          </a:p>
          <a:p>
            <a:pPr>
              <a:lnSpc>
                <a:spcPct val="200000"/>
              </a:lnSpc>
            </a:pPr>
            <a:r>
              <a:rPr lang="en-GB" sz="2300" kern="0" dirty="0">
                <a:solidFill>
                  <a:srgbClr val="093B37"/>
                </a:solidFill>
                <a:latin typeface="Verdana"/>
                <a:cs typeface="Verdana"/>
              </a:rPr>
              <a:t>EU Science Hub</a:t>
            </a:r>
          </a:p>
        </p:txBody>
      </p:sp>
      <p:pic>
        <p:nvPicPr>
          <p:cNvPr id="6" name="Picture 5" descr="H:\Desktop\logo-faceboo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01" y="3809514"/>
            <a:ext cx="603543" cy="59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Desktop\NS_Visuals\Ppt\JRC ppt\2015 04 14 VS Expo\linkedin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72" y="4549086"/>
            <a:ext cx="552204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98" y="3146158"/>
            <a:ext cx="552205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:\Desktop\NS_Visuals\Ppt\JRC ppt\2015 04 14 VS Expo\youtube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791" y="5241532"/>
            <a:ext cx="541542" cy="53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Social-media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5815" y="2448074"/>
            <a:ext cx="600989" cy="6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Social-media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076" y="2448074"/>
            <a:ext cx="600989" cy="60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480" y="3146158"/>
            <a:ext cx="552205" cy="5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06" y="1786267"/>
            <a:ext cx="461730" cy="461730"/>
          </a:xfrm>
          <a:prstGeom prst="rect">
            <a:avLst/>
          </a:prstGeom>
        </p:spPr>
      </p:pic>
      <p:sp>
        <p:nvSpPr>
          <p:cNvPr id="16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95299" y="139700"/>
            <a:ext cx="11341101" cy="11811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Stay in touch! </a:t>
            </a: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Your moderator m.pattinson@inno-group.com</a:t>
            </a:r>
            <a:endParaRPr lang="nl-NL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42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965200" y="1256209"/>
            <a:ext cx="11226800" cy="1438275"/>
          </a:xfrm>
        </p:spPr>
        <p:txBody>
          <a:bodyPr/>
          <a:lstStyle/>
          <a:p>
            <a:r>
              <a:rPr lang="en-GB" sz="3200" dirty="0"/>
              <a:t>Inputs to break-out session</a:t>
            </a:r>
          </a:p>
        </p:txBody>
      </p:sp>
    </p:spTree>
    <p:extLst>
      <p:ext uri="{BB962C8B-B14F-4D97-AF65-F5344CB8AC3E}">
        <p14:creationId xmlns:p14="http://schemas.microsoft.com/office/powerpoint/2010/main" val="4227364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6494" y="-14183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solidFill>
                  <a:srgbClr val="1B75BC"/>
                </a:solidFill>
                <a:latin typeface="EC Square Sans Pro Medium" pitchFamily="34" charset="0"/>
              </a:rPr>
              <a:t>ClusSport</a:t>
            </a:r>
            <a:r>
              <a:rPr lang="en-GB" sz="3200" dirty="0">
                <a:solidFill>
                  <a:srgbClr val="1B75BC"/>
                </a:solidFill>
                <a:latin typeface="EC Square Sans Pro Medium" pitchFamily="34" charset="0"/>
              </a:rPr>
              <a:t> – Thematic Areas – Value Chains</a:t>
            </a:r>
          </a:p>
          <a:p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EC Square Sans Pro Medium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071119E7-E131-474F-8CA3-E5E10882D86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628" y="479685"/>
            <a:ext cx="6732748" cy="5397587"/>
          </a:xfrm>
          <a:prstGeom prst="rect">
            <a:avLst/>
          </a:prstGeom>
          <a:noFill/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FB5D336-B94D-486C-9D4A-848C4320645F}"/>
              </a:ext>
            </a:extLst>
          </p:cNvPr>
          <p:cNvSpPr txBox="1"/>
          <p:nvPr/>
        </p:nvSpPr>
        <p:spPr>
          <a:xfrm>
            <a:off x="8256240" y="5589241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Source: </a:t>
            </a:r>
            <a:r>
              <a:rPr lang="fr-FR" sz="1400" dirty="0" err="1"/>
              <a:t>Idea</a:t>
            </a:r>
            <a:r>
              <a:rPr lang="fr-FR" sz="1400" dirty="0"/>
              <a:t> Consult</a:t>
            </a:r>
          </a:p>
        </p:txBody>
      </p:sp>
    </p:spTree>
    <p:extLst>
      <p:ext uri="{BB962C8B-B14F-4D97-AF65-F5344CB8AC3E}">
        <p14:creationId xmlns:p14="http://schemas.microsoft.com/office/powerpoint/2010/main" val="2377999655"/>
      </p:ext>
    </p:extLst>
  </p:cSld>
  <p:clrMapOvr>
    <a:masterClrMapping/>
  </p:clrMapOvr>
</p:sld>
</file>

<file path=ppt/theme/theme1.xml><?xml version="1.0" encoding="utf-8"?>
<a:theme xmlns:a="http://schemas.openxmlformats.org/drawingml/2006/main" name="JRC-presentation_new-style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RC-presentation_new-style-Template" id="{A3811EC4-3CF2-294F-BA10-98A1FEBF725B}" vid="{04E8B2B6-6122-9247-9072-895CAD7B6100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JRC-presentation_new-style_template.potx</Template>
  <TotalTime>5749</TotalTime>
  <Words>1000</Words>
  <Application>Microsoft Office PowerPoint</Application>
  <PresentationFormat>Grand écran</PresentationFormat>
  <Paragraphs>171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Corbel</vt:lpstr>
      <vt:lpstr>EC Square Sans Pro</vt:lpstr>
      <vt:lpstr>EC Square Sans Pro Medium</vt:lpstr>
      <vt:lpstr>Times New Roman</vt:lpstr>
      <vt:lpstr>Verdana</vt:lpstr>
      <vt:lpstr>Verdana Standaard</vt:lpstr>
      <vt:lpstr>Wingdings</vt:lpstr>
      <vt:lpstr>JRC-presentation_new-style_template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Xenia.GARCIA-DOMINGUEZ@ec.europa.eu</dc:creator>
  <cp:lastModifiedBy>Marc PATTINSON</cp:lastModifiedBy>
  <cp:revision>78</cp:revision>
  <dcterms:created xsi:type="dcterms:W3CDTF">2017-04-24T08:06:23Z</dcterms:created>
  <dcterms:modified xsi:type="dcterms:W3CDTF">2018-11-28T07:22:15Z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Jive_LatestUserAccountName">
    <vt:lpwstr>garcixe</vt:lpwstr>
  </property>
  <property fmtid="{D5CDD505-2E9C-101B-9397-08002B2CF9AE}" pid="3" name="Offisync_ServerID">
    <vt:lpwstr>0d3b22a6-6203-4efc-8e8e-b5279256493b</vt:lpwstr>
  </property>
  <property fmtid="{D5CDD505-2E9C-101B-9397-08002B2CF9AE}" pid="4" name="Offisync_UniqueId">
    <vt:lpwstr>127154</vt:lpwstr>
  </property>
  <property fmtid="{D5CDD505-2E9C-101B-9397-08002B2CF9AE}" pid="5" name="Offisync_ProviderInitializationData">
    <vt:lpwstr>https://connected.cnect.cec.eu.int</vt:lpwstr>
  </property>
  <property fmtid="{D5CDD505-2E9C-101B-9397-08002B2CF9AE}" pid="6" name="Jive_VersionGuid">
    <vt:lpwstr>ab9fcf99-04e9-4b1e-bb3b-518078e1b797</vt:lpwstr>
  </property>
  <property fmtid="{D5CDD505-2E9C-101B-9397-08002B2CF9AE}" pid="7" name="Offisync_UpdateToken">
    <vt:lpwstr>5</vt:lpwstr>
  </property>
</Properties>
</file>