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5" r:id="rId2"/>
    <p:sldId id="281" r:id="rId3"/>
    <p:sldId id="361" r:id="rId4"/>
    <p:sldId id="356" r:id="rId5"/>
    <p:sldId id="375" r:id="rId6"/>
    <p:sldId id="378" r:id="rId7"/>
    <p:sldId id="412" r:id="rId8"/>
    <p:sldId id="377" r:id="rId9"/>
    <p:sldId id="358" r:id="rId10"/>
    <p:sldId id="364" r:id="rId11"/>
    <p:sldId id="383" r:id="rId12"/>
    <p:sldId id="409" r:id="rId13"/>
    <p:sldId id="392" r:id="rId14"/>
    <p:sldId id="385" r:id="rId15"/>
    <p:sldId id="384" r:id="rId16"/>
    <p:sldId id="387" r:id="rId17"/>
    <p:sldId id="370" r:id="rId18"/>
    <p:sldId id="406" r:id="rId19"/>
    <p:sldId id="363" r:id="rId20"/>
    <p:sldId id="413" r:id="rId21"/>
    <p:sldId id="414" r:id="rId22"/>
    <p:sldId id="416" r:id="rId23"/>
    <p:sldId id="415" r:id="rId24"/>
    <p:sldId id="417" r:id="rId25"/>
    <p:sldId id="418" r:id="rId26"/>
    <p:sldId id="315" r:id="rId27"/>
  </p:sldIdLst>
  <p:sldSz cx="12192000" cy="6858000"/>
  <p:notesSz cx="6819900" cy="99314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773">
          <p15:clr>
            <a:srgbClr val="A4A3A4"/>
          </p15:clr>
        </p15:guide>
        <p15:guide id="2" pos="3796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3B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52" autoAdjust="0"/>
    <p:restoredTop sz="86424"/>
  </p:normalViewPr>
  <p:slideViewPr>
    <p:cSldViewPr snapToGrid="0" snapToObjects="1">
      <p:cViewPr varScale="1">
        <p:scale>
          <a:sx n="81" d="100"/>
          <a:sy n="81" d="100"/>
        </p:scale>
        <p:origin x="-90" y="-180"/>
      </p:cViewPr>
      <p:guideLst>
        <p:guide orient="horz" pos="3773"/>
        <p:guide pos="37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8" d="100"/>
          <a:sy n="88" d="100"/>
        </p:scale>
        <p:origin x="266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5290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63032" y="0"/>
            <a:ext cx="2955290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9DE467-252D-C340-B6D3-74553E62F086}" type="datetimeFigureOut">
              <a:rPr lang="nl-NL" smtClean="0"/>
              <a:t>30-11-2018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433107"/>
            <a:ext cx="2955290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63032" y="9433107"/>
            <a:ext cx="2955290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D94EF4-DA67-D04B-9845-EB080743160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15975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5290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Verdana Standaard" charset="0"/>
              </a:defRPr>
            </a:lvl1pPr>
          </a:lstStyle>
          <a:p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63032" y="0"/>
            <a:ext cx="2955290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Verdana Standaard" charset="0"/>
              </a:defRPr>
            </a:lvl1pPr>
          </a:lstStyle>
          <a:p>
            <a:fld id="{F0136DB9-5D27-1549-BD29-2B9C3D92BA6B}" type="datetimeFigureOut">
              <a:rPr lang="nl-NL" smtClean="0"/>
              <a:pPr/>
              <a:t>30-11-2018</a:t>
            </a:fld>
            <a:endParaRPr lang="nl-NL" dirty="0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431800" y="1241425"/>
            <a:ext cx="595630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 dirty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1990" y="4779486"/>
            <a:ext cx="5455920" cy="3910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dirty="0"/>
              <a:t>Klik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433107"/>
            <a:ext cx="2955290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Verdana Standaard" charset="0"/>
              </a:defRPr>
            </a:lvl1pPr>
          </a:lstStyle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63032" y="9433107"/>
            <a:ext cx="2955290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Verdana Standaard" charset="0"/>
              </a:defRPr>
            </a:lvl1pPr>
          </a:lstStyle>
          <a:p>
            <a:fld id="{B724C359-F21C-5144-9CEB-BDBE24445460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98063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Verdana Standaard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Verdana Standaard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Verdana Standaard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Verdana Standaard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Verdana Standaard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RC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JRC-city-presentation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5994400"/>
          </a:xfrm>
          <a:prstGeom prst="rect">
            <a:avLst/>
          </a:prstGeom>
        </p:spPr>
      </p:pic>
      <p:sp>
        <p:nvSpPr>
          <p:cNvPr id="14" name="Rechthoek 13"/>
          <p:cNvSpPr/>
          <p:nvPr userDrawn="1"/>
        </p:nvSpPr>
        <p:spPr>
          <a:xfrm>
            <a:off x="8901" y="922706"/>
            <a:ext cx="121831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rgbClr val="093B37"/>
                </a:solidFill>
                <a:latin typeface="Verdana"/>
                <a:ea typeface="Arial" charset="0"/>
                <a:cs typeface="Verdana"/>
              </a:rPr>
              <a:t>The European </a:t>
            </a:r>
            <a:r>
              <a:rPr lang="nl-NL" sz="3600" b="1" dirty="0" err="1">
                <a:solidFill>
                  <a:srgbClr val="093B37"/>
                </a:solidFill>
                <a:latin typeface="Verdana"/>
                <a:ea typeface="Arial" charset="0"/>
                <a:cs typeface="Verdana"/>
              </a:rPr>
              <a:t>Commission’s</a:t>
            </a:r>
            <a:r>
              <a:rPr lang="nl-NL" sz="3600" b="1" dirty="0">
                <a:solidFill>
                  <a:srgbClr val="093B37"/>
                </a:solidFill>
                <a:latin typeface="Verdana"/>
                <a:ea typeface="Arial" charset="0"/>
                <a:cs typeface="Verdana"/>
              </a:rPr>
              <a:t> </a:t>
            </a:r>
            <a:r>
              <a:rPr lang="nl-NL" sz="3600" b="1" dirty="0" err="1">
                <a:solidFill>
                  <a:srgbClr val="093B37"/>
                </a:solidFill>
                <a:latin typeface="Verdana"/>
                <a:ea typeface="Arial" charset="0"/>
                <a:cs typeface="Verdana"/>
              </a:rPr>
              <a:t>science</a:t>
            </a:r>
            <a:r>
              <a:rPr lang="nl-NL" sz="3600" b="1" dirty="0">
                <a:solidFill>
                  <a:srgbClr val="093B37"/>
                </a:solidFill>
                <a:latin typeface="Verdana"/>
                <a:ea typeface="Arial" charset="0"/>
                <a:cs typeface="Verdana"/>
              </a:rPr>
              <a:t> </a:t>
            </a:r>
          </a:p>
          <a:p>
            <a:pPr algn="ctr"/>
            <a:r>
              <a:rPr lang="nl-NL" sz="3600" b="1" dirty="0" err="1">
                <a:solidFill>
                  <a:srgbClr val="093B37"/>
                </a:solidFill>
                <a:latin typeface="Verdana"/>
                <a:ea typeface="Arial" charset="0"/>
                <a:cs typeface="Verdana"/>
              </a:rPr>
              <a:t>and</a:t>
            </a:r>
            <a:r>
              <a:rPr lang="nl-NL" sz="3600" b="1" dirty="0">
                <a:solidFill>
                  <a:srgbClr val="093B37"/>
                </a:solidFill>
                <a:latin typeface="Verdana"/>
                <a:ea typeface="Arial" charset="0"/>
                <a:cs typeface="Verdana"/>
              </a:rPr>
              <a:t> </a:t>
            </a:r>
            <a:r>
              <a:rPr lang="nl-NL" sz="3600" b="1" dirty="0" err="1">
                <a:solidFill>
                  <a:srgbClr val="093B37"/>
                </a:solidFill>
                <a:latin typeface="Verdana"/>
                <a:ea typeface="Arial" charset="0"/>
                <a:cs typeface="Verdana"/>
              </a:rPr>
              <a:t>knowledge</a:t>
            </a:r>
            <a:r>
              <a:rPr lang="nl-NL" sz="3600" b="1" dirty="0">
                <a:solidFill>
                  <a:srgbClr val="093B37"/>
                </a:solidFill>
                <a:latin typeface="Verdana"/>
                <a:ea typeface="Arial" charset="0"/>
                <a:cs typeface="Verdana"/>
              </a:rPr>
              <a:t> service</a:t>
            </a:r>
          </a:p>
        </p:txBody>
      </p:sp>
      <p:sp>
        <p:nvSpPr>
          <p:cNvPr id="15" name="Rechthoek 14"/>
          <p:cNvSpPr/>
          <p:nvPr userDrawn="1"/>
        </p:nvSpPr>
        <p:spPr>
          <a:xfrm>
            <a:off x="3756500" y="2581248"/>
            <a:ext cx="4687902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3200" b="0" dirty="0">
                <a:solidFill>
                  <a:srgbClr val="093B37"/>
                </a:solidFill>
                <a:latin typeface="Verdana"/>
                <a:ea typeface="Arial" charset="0"/>
                <a:cs typeface="Verdana"/>
              </a:rPr>
              <a:t>Joint Research Centre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esting f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2"/>
          <p:cNvSpPr/>
          <p:nvPr userDrawn="1"/>
        </p:nvSpPr>
        <p:spPr>
          <a:xfrm>
            <a:off x="17" y="0"/>
            <a:ext cx="12191983" cy="3114675"/>
          </a:xfrm>
          <a:prstGeom prst="rect">
            <a:avLst/>
          </a:prstGeom>
          <a:solidFill>
            <a:srgbClr val="093B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6" tIns="45677" rIns="91356" bIns="45677" rtlCol="0" anchor="ctr"/>
          <a:lstStyle/>
          <a:p>
            <a:pPr fontAlgn="base">
              <a:lnSpc>
                <a:spcPct val="95000"/>
              </a:lnSpc>
              <a:spcBef>
                <a:spcPct val="20000"/>
              </a:spcBef>
              <a:spcAft>
                <a:spcPct val="20000"/>
              </a:spcAft>
              <a:buClr>
                <a:srgbClr val="0F3277"/>
              </a:buClr>
              <a:buSzPct val="115000"/>
            </a:pPr>
            <a:endParaRPr lang="en-US" b="1" dirty="0">
              <a:solidFill>
                <a:srgbClr val="093B37"/>
              </a:solidFill>
            </a:endParaRP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993900"/>
            <a:ext cx="12192000" cy="11461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600" b="1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nl-NL" dirty="0"/>
              <a:t>TEXT</a:t>
            </a:r>
          </a:p>
        </p:txBody>
      </p:sp>
      <p:sp>
        <p:nvSpPr>
          <p:cNvPr id="7" name="Tijdelijke aanduiding voor tekst 6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3140075"/>
            <a:ext cx="12192000" cy="990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600" b="1">
                <a:solidFill>
                  <a:srgbClr val="093B37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nl-NL" dirty="0" err="1"/>
              <a:t>Heading</a:t>
            </a:r>
            <a:endParaRPr lang="nl-NL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esting number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hoek 16"/>
          <p:cNvSpPr/>
          <p:nvPr userDrawn="1"/>
        </p:nvSpPr>
        <p:spPr>
          <a:xfrm>
            <a:off x="0" y="0"/>
            <a:ext cx="12192000" cy="5989638"/>
          </a:xfrm>
          <a:prstGeom prst="rect">
            <a:avLst/>
          </a:prstGeom>
          <a:solidFill>
            <a:srgbClr val="093B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b="0" i="0" dirty="0">
              <a:solidFill>
                <a:srgbClr val="053081"/>
              </a:solidFill>
              <a:latin typeface="Verdana Standaard" charset="0"/>
            </a:endParaRPr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" y="97459"/>
            <a:ext cx="7747000" cy="137318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9600" b="1" baseline="0">
                <a:solidFill>
                  <a:schemeClr val="bg1"/>
                </a:solidFill>
                <a:latin typeface="Verdana"/>
                <a:cs typeface="Verdana"/>
              </a:defRPr>
            </a:lvl1pPr>
            <a:lvl2pPr marL="457200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dirty="0"/>
              <a:t>00%</a:t>
            </a:r>
          </a:p>
        </p:txBody>
      </p:sp>
      <p:sp>
        <p:nvSpPr>
          <p:cNvPr id="13" name="Tijdelijke aanduiding voor tekst 12"/>
          <p:cNvSpPr>
            <a:spLocks noGrp="1"/>
          </p:cNvSpPr>
          <p:nvPr>
            <p:ph type="body" sz="quarter" idx="12" hasCustomPrompt="1"/>
          </p:nvPr>
        </p:nvSpPr>
        <p:spPr>
          <a:xfrm>
            <a:off x="647700" y="1524622"/>
            <a:ext cx="7747000" cy="4889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bg1"/>
                </a:solidFill>
                <a:latin typeface="Verdana"/>
                <a:cs typeface="Verdana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dirty="0" err="1"/>
              <a:t>Text</a:t>
            </a:r>
            <a:r>
              <a:rPr lang="mr-IN" dirty="0"/>
              <a:t>…</a:t>
            </a:r>
            <a:endParaRPr lang="nl-NL" dirty="0"/>
          </a:p>
        </p:txBody>
      </p:sp>
      <p:sp>
        <p:nvSpPr>
          <p:cNvPr id="25" name="Tijdelijke aanduiding voor tekst 10"/>
          <p:cNvSpPr>
            <a:spLocks noGrp="1"/>
          </p:cNvSpPr>
          <p:nvPr>
            <p:ph type="body" sz="quarter" idx="13" hasCustomPrompt="1"/>
          </p:nvPr>
        </p:nvSpPr>
        <p:spPr>
          <a:xfrm>
            <a:off x="647700" y="2027859"/>
            <a:ext cx="7747000" cy="137318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9600" b="1" baseline="0">
                <a:solidFill>
                  <a:schemeClr val="bg1"/>
                </a:solidFill>
                <a:latin typeface="Verdana"/>
                <a:cs typeface="Verdana"/>
              </a:defRPr>
            </a:lvl1pPr>
            <a:lvl2pPr marL="457200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dirty="0"/>
              <a:t>00%</a:t>
            </a:r>
          </a:p>
        </p:txBody>
      </p:sp>
      <p:sp>
        <p:nvSpPr>
          <p:cNvPr id="26" name="Tijdelijke aanduiding voor tekst 12"/>
          <p:cNvSpPr>
            <a:spLocks noGrp="1"/>
          </p:cNvSpPr>
          <p:nvPr>
            <p:ph type="body" sz="quarter" idx="14" hasCustomPrompt="1"/>
          </p:nvPr>
        </p:nvSpPr>
        <p:spPr>
          <a:xfrm>
            <a:off x="647700" y="3455022"/>
            <a:ext cx="7747000" cy="4889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bg1"/>
                </a:solidFill>
                <a:latin typeface="Verdana"/>
                <a:cs typeface="Verdana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dirty="0" err="1"/>
              <a:t>Text</a:t>
            </a:r>
            <a:r>
              <a:rPr lang="mr-IN" dirty="0"/>
              <a:t>…</a:t>
            </a:r>
            <a:endParaRPr lang="nl-NL" dirty="0"/>
          </a:p>
        </p:txBody>
      </p:sp>
      <p:sp>
        <p:nvSpPr>
          <p:cNvPr id="27" name="Tijdelijke aanduiding voor tekst 10"/>
          <p:cNvSpPr>
            <a:spLocks noGrp="1"/>
          </p:cNvSpPr>
          <p:nvPr>
            <p:ph type="body" sz="quarter" idx="15" hasCustomPrompt="1"/>
          </p:nvPr>
        </p:nvSpPr>
        <p:spPr>
          <a:xfrm>
            <a:off x="647700" y="3975820"/>
            <a:ext cx="7747000" cy="113486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buFontTx/>
              <a:buNone/>
              <a:defRPr sz="9600" b="1" baseline="0">
                <a:solidFill>
                  <a:schemeClr val="bg1"/>
                </a:solidFill>
                <a:latin typeface="Verdana"/>
                <a:cs typeface="Verdana"/>
              </a:defRPr>
            </a:lvl1pPr>
            <a:lvl2pPr marL="457200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dirty="0"/>
              <a:t>00%</a:t>
            </a:r>
          </a:p>
        </p:txBody>
      </p:sp>
      <p:sp>
        <p:nvSpPr>
          <p:cNvPr id="28" name="Tijdelijke aanduiding voor tekst 12"/>
          <p:cNvSpPr>
            <a:spLocks noGrp="1"/>
          </p:cNvSpPr>
          <p:nvPr>
            <p:ph type="body" sz="quarter" idx="16" hasCustomPrompt="1"/>
          </p:nvPr>
        </p:nvSpPr>
        <p:spPr>
          <a:xfrm>
            <a:off x="647700" y="5326252"/>
            <a:ext cx="7747000" cy="4040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bg1"/>
                </a:solidFill>
                <a:latin typeface="Verdana "/>
                <a:cs typeface="Verdana 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dirty="0" err="1"/>
              <a:t>Text</a:t>
            </a:r>
            <a:r>
              <a:rPr lang="mr-IN" dirty="0"/>
              <a:t>…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026807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and question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2"/>
          <p:cNvSpPr/>
          <p:nvPr userDrawn="1"/>
        </p:nvSpPr>
        <p:spPr>
          <a:xfrm>
            <a:off x="1" y="0"/>
            <a:ext cx="12192000" cy="3114675"/>
          </a:xfrm>
          <a:prstGeom prst="rect">
            <a:avLst/>
          </a:prstGeom>
          <a:solidFill>
            <a:srgbClr val="093B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6" tIns="45677" rIns="91356" bIns="45677" rtlCol="0" anchor="ctr"/>
          <a:lstStyle/>
          <a:p>
            <a:pPr fontAlgn="base">
              <a:lnSpc>
                <a:spcPct val="95000"/>
              </a:lnSpc>
              <a:spcBef>
                <a:spcPct val="20000"/>
              </a:spcBef>
              <a:spcAft>
                <a:spcPct val="20000"/>
              </a:spcAft>
              <a:buClr>
                <a:srgbClr val="0F3277"/>
              </a:buClr>
              <a:buSzPct val="115000"/>
            </a:pPr>
            <a:endParaRPr lang="en-US" b="0" i="0" dirty="0">
              <a:solidFill>
                <a:srgbClr val="093B37"/>
              </a:solidFill>
              <a:latin typeface="Verdana Standaard" charset="0"/>
            </a:endParaRPr>
          </a:p>
        </p:txBody>
      </p:sp>
      <p:pic>
        <p:nvPicPr>
          <p:cNvPr id="8" name="Shape 296" descr="photo-1434030216411-0b793f4b4173.jpg"/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00017" y="2406354"/>
            <a:ext cx="1393799" cy="1393799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Tijdelijke aanduiding voor tekst 2"/>
          <p:cNvSpPr>
            <a:spLocks noGrp="1"/>
          </p:cNvSpPr>
          <p:nvPr>
            <p:ph type="body" sz="quarter" idx="10" hasCustomPrompt="1"/>
          </p:nvPr>
        </p:nvSpPr>
        <p:spPr>
          <a:xfrm>
            <a:off x="2419349" y="1987138"/>
            <a:ext cx="9029700" cy="1378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 err="1"/>
              <a:t>Thanks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87540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lIns="87974" tIns="43987" rIns="87974" bIns="43987"/>
          <a:lstStyle/>
          <a:p>
            <a:fld id="{4CC2EBDE-0FDB-F243-A23C-6EB8DFC7580C}" type="datetimeFigureOut">
              <a:rPr lang="nl-NL" smtClean="0"/>
              <a:t>30-11-2018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lIns="87974" tIns="43987" rIns="87974" bIns="43987"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>
          <a:xfrm>
            <a:off x="8610601" y="6356351"/>
            <a:ext cx="2743200" cy="365125"/>
          </a:xfrm>
          <a:prstGeom prst="rect">
            <a:avLst/>
          </a:prstGeom>
        </p:spPr>
        <p:txBody>
          <a:bodyPr lIns="87974" tIns="43987" rIns="87974" bIns="43987"/>
          <a:lstStyle/>
          <a:p>
            <a:fld id="{C53D0383-0593-D645-9D38-71CA08D0D7F3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16840610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" y="981075"/>
            <a:ext cx="12240684" cy="5876925"/>
          </a:xfrm>
          <a:prstGeom prst="rect">
            <a:avLst/>
          </a:prstGeom>
          <a:solidFill>
            <a:srgbClr val="0F5494"/>
          </a:solidFill>
          <a:ln w="25400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3086" name="Picture 6" descr="LOGO CE-EN-quadri.ep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6851" y="258763"/>
            <a:ext cx="1915583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5327651" y="2565401"/>
            <a:ext cx="6720416" cy="790575"/>
          </a:xfrm>
          <a:prstGeom prst="rect">
            <a:avLst/>
          </a:prstGeo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pPr lvl="0"/>
            <a:r>
              <a:rPr lang="en-US" altLang="en-US" noProof="0"/>
              <a:t>Click to edit Master title style</a:t>
            </a:r>
            <a:endParaRPr lang="en-GB" altLang="en-US" noProof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814917" y="3716339"/>
            <a:ext cx="11377083" cy="172878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/>
              <a:t>Click to edit Master subtitle style</a:t>
            </a:r>
            <a:endParaRPr lang="en-GB" altLang="en-US" noProof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 sz="1200" b="1">
                <a:solidFill>
                  <a:schemeClr val="bg1"/>
                </a:solidFill>
                <a:latin typeface="+mn-lt"/>
              </a:defRPr>
            </a:lvl1pPr>
          </a:lstStyle>
          <a:p>
            <a:endParaRPr lang="en-GB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endParaRPr lang="en-GB" alt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78F59F36-5C8D-4771-BF23-D756DFFE6630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5689600" y="6659563"/>
            <a:ext cx="814917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6822428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03D9F76-B0B8-47DD-837E-CA12FAA9723E}" type="datetimeFigureOut">
              <a:rPr lang="en-GB" smtClean="0"/>
              <a:t>30/11/2018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380DC31-A35A-4CBB-A19F-B00E94DB6EA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62192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03D9F76-B0B8-47DD-837E-CA12FAA9723E}" type="datetimeFigureOut">
              <a:rPr lang="en-GB" smtClean="0"/>
              <a:t>30/11/2018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380DC31-A35A-4CBB-A19F-B00E94DB6EA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7578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-2" y="0"/>
            <a:ext cx="12192000" cy="5989638"/>
          </a:xfrm>
          <a:prstGeom prst="rect">
            <a:avLst/>
          </a:prstGeom>
          <a:solidFill>
            <a:srgbClr val="093B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b="0" i="0" dirty="0">
              <a:solidFill>
                <a:srgbClr val="053081"/>
              </a:solidFill>
              <a:latin typeface="Verdana Standaard" charset="0"/>
            </a:endParaRPr>
          </a:p>
        </p:txBody>
      </p:sp>
      <p:sp>
        <p:nvSpPr>
          <p:cNvPr id="21" name="Titel 20"/>
          <p:cNvSpPr>
            <a:spLocks noGrp="1"/>
          </p:cNvSpPr>
          <p:nvPr>
            <p:ph type="title" hasCustomPrompt="1"/>
          </p:nvPr>
        </p:nvSpPr>
        <p:spPr>
          <a:xfrm>
            <a:off x="0" y="1694215"/>
            <a:ext cx="12192000" cy="1518885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1">
                <a:solidFill>
                  <a:schemeClr val="bg1"/>
                </a:solidFill>
              </a:defRPr>
            </a:lvl1pPr>
          </a:lstStyle>
          <a:p>
            <a:pPr algn="ctr"/>
            <a:r>
              <a:rPr lang="nl-NL" sz="3600" b="1" dirty="0">
                <a:solidFill>
                  <a:schemeClr val="bg1"/>
                </a:solidFill>
                <a:latin typeface="Verdana"/>
                <a:ea typeface="Arial" charset="0"/>
                <a:cs typeface="Verdana"/>
              </a:rPr>
              <a:t>A modern JRC </a:t>
            </a:r>
            <a:br>
              <a:rPr lang="nl-NL" sz="3600" b="1" dirty="0">
                <a:solidFill>
                  <a:schemeClr val="bg1"/>
                </a:solidFill>
                <a:latin typeface="Verdana"/>
                <a:ea typeface="Arial" charset="0"/>
                <a:cs typeface="Verdana"/>
              </a:rPr>
            </a:br>
            <a:r>
              <a:rPr lang="nl-NL" sz="3600" b="1" dirty="0">
                <a:solidFill>
                  <a:schemeClr val="bg1"/>
                </a:solidFill>
                <a:latin typeface="Verdana"/>
                <a:ea typeface="Arial" charset="0"/>
                <a:cs typeface="Verdana"/>
              </a:rPr>
              <a:t>in a modern </a:t>
            </a:r>
            <a:r>
              <a:rPr lang="nl-NL" sz="3600" b="1" dirty="0" err="1">
                <a:solidFill>
                  <a:schemeClr val="bg1"/>
                </a:solidFill>
                <a:latin typeface="Verdana"/>
                <a:ea typeface="Arial" charset="0"/>
                <a:cs typeface="Verdana"/>
              </a:rPr>
              <a:t>Commission</a:t>
            </a:r>
            <a:endParaRPr lang="nl-NL" dirty="0"/>
          </a:p>
        </p:txBody>
      </p:sp>
      <p:sp>
        <p:nvSpPr>
          <p:cNvPr id="39" name="Tijdelijke aanduiding voor tekst 38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4266571"/>
            <a:ext cx="12192000" cy="356859"/>
          </a:xfrm>
          <a:prstGeom prst="rect">
            <a:avLst/>
          </a:prstGeom>
        </p:spPr>
        <p:txBody>
          <a:bodyPr wrap="none">
            <a:noAutofit/>
          </a:bodyPr>
          <a:lstStyle>
            <a:lvl1pPr marL="0" indent="0" algn="ctr">
              <a:buNone/>
              <a:defRPr lang="nl-NL" sz="1800" b="1" dirty="0" smtClean="0">
                <a:solidFill>
                  <a:schemeClr val="bg1"/>
                </a:solidFill>
                <a:latin typeface="Verdana"/>
                <a:cs typeface="Verdana"/>
              </a:defRPr>
            </a:lvl1pPr>
            <a:lvl2pPr marL="457200" indent="0" algn="ctr">
              <a:buNone/>
              <a:defRPr sz="1100">
                <a:solidFill>
                  <a:schemeClr val="bg1"/>
                </a:solidFill>
              </a:defRPr>
            </a:lvl2pPr>
            <a:lvl3pPr marL="914400" indent="0" algn="ctr">
              <a:buNone/>
              <a:defRPr lang="nl-NL" dirty="0" smtClean="0"/>
            </a:lvl3pPr>
            <a:lvl4pPr marL="1371600" indent="0" algn="ctr">
              <a:buNone/>
              <a:defRPr lang="nl-NL" dirty="0" smtClean="0"/>
            </a:lvl4pPr>
            <a:lvl5pPr marL="1828800" indent="0" algn="ctr">
              <a:buNone/>
              <a:defRPr lang="nl-NL" dirty="0"/>
            </a:lvl5pPr>
          </a:lstStyle>
          <a:p>
            <a:pPr lvl="0"/>
            <a:r>
              <a:rPr lang="nl-NL" dirty="0"/>
              <a:t>Name</a:t>
            </a:r>
          </a:p>
        </p:txBody>
      </p:sp>
      <p:sp>
        <p:nvSpPr>
          <p:cNvPr id="42" name="Tijdelijke aanduiding voor tekst 41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4708289"/>
            <a:ext cx="12192000" cy="45132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nl-NL" sz="1600" b="0" i="0" kern="1200" baseline="0" dirty="0" smtClean="0">
                <a:solidFill>
                  <a:schemeClr val="bg1"/>
                </a:solidFill>
                <a:latin typeface="Verdana"/>
                <a:ea typeface="+mn-ea"/>
                <a:cs typeface="Verdana"/>
              </a:defRPr>
            </a:lvl1pPr>
          </a:lstStyle>
          <a:p>
            <a:pPr lvl="0"/>
            <a:r>
              <a:rPr lang="nl-NL" dirty="0" err="1"/>
              <a:t>Title</a:t>
            </a:r>
            <a:r>
              <a:rPr lang="nl-NL" dirty="0"/>
              <a:t>, </a:t>
            </a:r>
            <a:r>
              <a:rPr lang="nl-NL" dirty="0" err="1"/>
              <a:t>Location</a:t>
            </a:r>
            <a:r>
              <a:rPr lang="nl-NL" dirty="0"/>
              <a:t>, Date</a:t>
            </a:r>
          </a:p>
        </p:txBody>
      </p:sp>
    </p:spTree>
    <p:extLst>
      <p:ext uri="{BB962C8B-B14F-4D97-AF65-F5344CB8AC3E}">
        <p14:creationId xmlns:p14="http://schemas.microsoft.com/office/powerpoint/2010/main" val="4672792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6"/>
          <p:cNvSpPr/>
          <p:nvPr userDrawn="1"/>
        </p:nvSpPr>
        <p:spPr>
          <a:xfrm>
            <a:off x="0" y="1566647"/>
            <a:ext cx="12192001" cy="4430116"/>
          </a:xfrm>
          <a:prstGeom prst="rect">
            <a:avLst/>
          </a:prstGeom>
          <a:solidFill>
            <a:srgbClr val="C1E3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950336" rtl="0" eaLnBrk="1" latinLnBrk="0" hangingPunct="1">
              <a:defRPr sz="187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75168" algn="l" defTabSz="950336" rtl="0" eaLnBrk="1" latinLnBrk="0" hangingPunct="1">
              <a:defRPr sz="187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50336" algn="l" defTabSz="950336" rtl="0" eaLnBrk="1" latinLnBrk="0" hangingPunct="1">
              <a:defRPr sz="187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25504" algn="l" defTabSz="950336" rtl="0" eaLnBrk="1" latinLnBrk="0" hangingPunct="1">
              <a:defRPr sz="187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00672" algn="l" defTabSz="950336" rtl="0" eaLnBrk="1" latinLnBrk="0" hangingPunct="1">
              <a:defRPr sz="187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375840" algn="l" defTabSz="950336" rtl="0" eaLnBrk="1" latinLnBrk="0" hangingPunct="1">
              <a:defRPr sz="187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851008" algn="l" defTabSz="950336" rtl="0" eaLnBrk="1" latinLnBrk="0" hangingPunct="1">
              <a:defRPr sz="187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326176" algn="l" defTabSz="950336" rtl="0" eaLnBrk="1" latinLnBrk="0" hangingPunct="1">
              <a:defRPr sz="187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01344" algn="l" defTabSz="950336" rtl="0" eaLnBrk="1" latinLnBrk="0" hangingPunct="1">
              <a:defRPr sz="187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nl-NL"/>
          </a:p>
        </p:txBody>
      </p:sp>
      <p:sp>
        <p:nvSpPr>
          <p:cNvPr id="3" name="Rechthoek 7"/>
          <p:cNvSpPr/>
          <p:nvPr userDrawn="1"/>
        </p:nvSpPr>
        <p:spPr>
          <a:xfrm>
            <a:off x="0" y="0"/>
            <a:ext cx="12192000" cy="1439056"/>
          </a:xfrm>
          <a:prstGeom prst="rect">
            <a:avLst/>
          </a:prstGeom>
          <a:solidFill>
            <a:srgbClr val="093B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b="0" i="0" dirty="0">
              <a:solidFill>
                <a:schemeClr val="accent1">
                  <a:lumMod val="50000"/>
                </a:schemeClr>
              </a:solidFill>
              <a:latin typeface="Verdana Standaard" charset="0"/>
            </a:endParaRPr>
          </a:p>
        </p:txBody>
      </p:sp>
      <p:sp>
        <p:nvSpPr>
          <p:cNvPr id="5" name="Tijdelijke aanduiding voor tekst 17"/>
          <p:cNvSpPr>
            <a:spLocks noGrp="1"/>
          </p:cNvSpPr>
          <p:nvPr>
            <p:ph type="body" sz="quarter" idx="11" hasCustomPrompt="1"/>
          </p:nvPr>
        </p:nvSpPr>
        <p:spPr>
          <a:xfrm>
            <a:off x="939800" y="445746"/>
            <a:ext cx="10896600" cy="99331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>
                <a:solidFill>
                  <a:schemeClr val="bg1"/>
                </a:solidFill>
                <a:latin typeface="Verdana"/>
                <a:cs typeface="Verdana"/>
              </a:defRPr>
            </a:lvl1pPr>
            <a:lvl2pPr>
              <a:defRPr sz="3600" b="1">
                <a:solidFill>
                  <a:schemeClr val="bg1"/>
                </a:solidFill>
              </a:defRPr>
            </a:lvl2pPr>
            <a:lvl3pPr>
              <a:defRPr sz="3600" b="1">
                <a:solidFill>
                  <a:schemeClr val="bg1"/>
                </a:solidFill>
              </a:defRPr>
            </a:lvl3pPr>
            <a:lvl4pPr>
              <a:defRPr sz="3600" b="1">
                <a:solidFill>
                  <a:schemeClr val="bg1"/>
                </a:solidFill>
              </a:defRPr>
            </a:lvl4pPr>
            <a:lvl5pPr>
              <a:defRPr sz="36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 err="1"/>
              <a:t>Heading</a:t>
            </a:r>
            <a:endParaRPr lang="nl-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939800" y="1765300"/>
            <a:ext cx="10896600" cy="3614738"/>
          </a:xfrm>
          <a:prstGeom prst="rect">
            <a:avLst/>
          </a:prstGeom>
        </p:spPr>
        <p:txBody>
          <a:bodyPr/>
          <a:lstStyle>
            <a:lvl1pPr>
              <a:defRPr lang="en-US" sz="2800" b="0" i="0" kern="1200" dirty="0" smtClean="0">
                <a:solidFill>
                  <a:srgbClr val="093B37"/>
                </a:solidFill>
                <a:latin typeface="Verdana"/>
                <a:ea typeface="+mn-ea"/>
                <a:cs typeface="Verdana"/>
              </a:defRPr>
            </a:lvl1pPr>
            <a:lvl2pPr>
              <a:defRPr lang="en-US" sz="2800" b="0" i="0" kern="1200" dirty="0" smtClean="0">
                <a:solidFill>
                  <a:srgbClr val="093B37"/>
                </a:solidFill>
                <a:latin typeface="Verdana"/>
                <a:ea typeface="+mn-ea"/>
                <a:cs typeface="Verdana"/>
              </a:defRPr>
            </a:lvl2pPr>
            <a:lvl3pPr>
              <a:defRPr lang="en-US" sz="2800" b="0" i="0" kern="1200" dirty="0" smtClean="0">
                <a:solidFill>
                  <a:srgbClr val="093B37"/>
                </a:solidFill>
                <a:latin typeface="Verdana"/>
                <a:ea typeface="+mn-ea"/>
                <a:cs typeface="Verdana"/>
              </a:defRPr>
            </a:lvl3pPr>
            <a:lvl4pPr>
              <a:defRPr lang="en-US" sz="2800" b="0" i="0" kern="1200" dirty="0" smtClean="0">
                <a:solidFill>
                  <a:srgbClr val="093B37"/>
                </a:solidFill>
                <a:latin typeface="Verdana"/>
                <a:ea typeface="+mn-ea"/>
                <a:cs typeface="Verdana"/>
              </a:defRPr>
            </a:lvl4pPr>
            <a:lvl5pPr>
              <a:defRPr lang="en-GB" sz="2800" b="0" i="0" kern="1200" dirty="0">
                <a:solidFill>
                  <a:srgbClr val="093B37"/>
                </a:solidFill>
                <a:latin typeface="Verdana"/>
                <a:ea typeface="+mn-ea"/>
                <a:cs typeface="Verdana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3377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 heading with obje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6"/>
          <p:cNvSpPr/>
          <p:nvPr userDrawn="1"/>
        </p:nvSpPr>
        <p:spPr>
          <a:xfrm>
            <a:off x="0" y="1566647"/>
            <a:ext cx="12192001" cy="4430116"/>
          </a:xfrm>
          <a:prstGeom prst="rect">
            <a:avLst/>
          </a:prstGeom>
          <a:solidFill>
            <a:srgbClr val="C1E3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950336" rtl="0" eaLnBrk="1" latinLnBrk="0" hangingPunct="1">
              <a:defRPr sz="187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75168" algn="l" defTabSz="950336" rtl="0" eaLnBrk="1" latinLnBrk="0" hangingPunct="1">
              <a:defRPr sz="187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50336" algn="l" defTabSz="950336" rtl="0" eaLnBrk="1" latinLnBrk="0" hangingPunct="1">
              <a:defRPr sz="187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25504" algn="l" defTabSz="950336" rtl="0" eaLnBrk="1" latinLnBrk="0" hangingPunct="1">
              <a:defRPr sz="187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00672" algn="l" defTabSz="950336" rtl="0" eaLnBrk="1" latinLnBrk="0" hangingPunct="1">
              <a:defRPr sz="187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375840" algn="l" defTabSz="950336" rtl="0" eaLnBrk="1" latinLnBrk="0" hangingPunct="1">
              <a:defRPr sz="187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851008" algn="l" defTabSz="950336" rtl="0" eaLnBrk="1" latinLnBrk="0" hangingPunct="1">
              <a:defRPr sz="187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326176" algn="l" defTabSz="950336" rtl="0" eaLnBrk="1" latinLnBrk="0" hangingPunct="1">
              <a:defRPr sz="187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01344" algn="l" defTabSz="950336" rtl="0" eaLnBrk="1" latinLnBrk="0" hangingPunct="1">
              <a:defRPr sz="187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nl-NL"/>
          </a:p>
        </p:txBody>
      </p:sp>
      <p:sp>
        <p:nvSpPr>
          <p:cNvPr id="7" name="Rechthoek 6"/>
          <p:cNvSpPr/>
          <p:nvPr userDrawn="1"/>
        </p:nvSpPr>
        <p:spPr>
          <a:xfrm>
            <a:off x="-3" y="0"/>
            <a:ext cx="12192003" cy="1439056"/>
          </a:xfrm>
          <a:prstGeom prst="rect">
            <a:avLst/>
          </a:prstGeom>
          <a:solidFill>
            <a:srgbClr val="093B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b="0" i="0" dirty="0">
              <a:solidFill>
                <a:schemeClr val="accent1">
                  <a:lumMod val="50000"/>
                </a:schemeClr>
              </a:solidFill>
              <a:latin typeface="Verdana Standaard" charset="0"/>
            </a:endParaRP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2514600"/>
            <a:ext cx="12192000" cy="347503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 i="0"/>
            </a:lvl1pPr>
          </a:lstStyle>
          <a:p>
            <a:r>
              <a:rPr lang="nl-NL" dirty="0"/>
              <a:t>Image</a:t>
            </a:r>
          </a:p>
        </p:txBody>
      </p:sp>
      <p:sp>
        <p:nvSpPr>
          <p:cNvPr id="23" name="Tijdelijke aanduiding voor tekst 22"/>
          <p:cNvSpPr>
            <a:spLocks noGrp="1"/>
          </p:cNvSpPr>
          <p:nvPr>
            <p:ph type="body" sz="quarter" idx="16" hasCustomPrompt="1"/>
          </p:nvPr>
        </p:nvSpPr>
        <p:spPr>
          <a:xfrm>
            <a:off x="939800" y="1562100"/>
            <a:ext cx="11252200" cy="9525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>
                <a:solidFill>
                  <a:srgbClr val="093B37"/>
                </a:solidFill>
                <a:latin typeface="Verdana"/>
                <a:cs typeface="Verdana"/>
              </a:defRPr>
            </a:lvl1pPr>
            <a:lvl3pPr marL="914400" indent="0" algn="l">
              <a:buNone/>
              <a:defRPr sz="2400">
                <a:solidFill>
                  <a:srgbClr val="093B37"/>
                </a:solidFill>
              </a:defRPr>
            </a:lvl3pPr>
          </a:lstStyle>
          <a:p>
            <a:pPr lvl="0"/>
            <a:r>
              <a:rPr lang="nl-NL" dirty="0"/>
              <a:t>Heading2</a:t>
            </a:r>
          </a:p>
        </p:txBody>
      </p:sp>
      <p:sp>
        <p:nvSpPr>
          <p:cNvPr id="24" name="Tijdelijke aanduiding voor tekst 17"/>
          <p:cNvSpPr>
            <a:spLocks noGrp="1"/>
          </p:cNvSpPr>
          <p:nvPr>
            <p:ph type="body" sz="quarter" idx="11" hasCustomPrompt="1"/>
          </p:nvPr>
        </p:nvSpPr>
        <p:spPr>
          <a:xfrm>
            <a:off x="939800" y="445746"/>
            <a:ext cx="10896600" cy="99331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>
                <a:solidFill>
                  <a:schemeClr val="bg1"/>
                </a:solidFill>
                <a:latin typeface="Verdana"/>
                <a:cs typeface="Verdana"/>
              </a:defRPr>
            </a:lvl1pPr>
            <a:lvl2pPr>
              <a:defRPr sz="3600" b="1">
                <a:solidFill>
                  <a:schemeClr val="bg1"/>
                </a:solidFill>
              </a:defRPr>
            </a:lvl2pPr>
            <a:lvl3pPr>
              <a:defRPr sz="3600" b="1">
                <a:solidFill>
                  <a:schemeClr val="bg1"/>
                </a:solidFill>
              </a:defRPr>
            </a:lvl3pPr>
            <a:lvl4pPr>
              <a:defRPr sz="3600" b="1">
                <a:solidFill>
                  <a:schemeClr val="bg1"/>
                </a:solidFill>
              </a:defRPr>
            </a:lvl4pPr>
            <a:lvl5pPr>
              <a:defRPr sz="36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 err="1"/>
              <a:t>Heading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3951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598963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latin typeface="Verdana"/>
                <a:cs typeface="Verdana"/>
              </a:defRPr>
            </a:lvl1pPr>
          </a:lstStyle>
          <a:p>
            <a:r>
              <a:rPr lang="nl-NL" dirty="0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999890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/>
          <p:cNvSpPr/>
          <p:nvPr userDrawn="1"/>
        </p:nvSpPr>
        <p:spPr>
          <a:xfrm>
            <a:off x="0" y="0"/>
            <a:ext cx="12192000" cy="1439056"/>
          </a:xfrm>
          <a:prstGeom prst="rect">
            <a:avLst/>
          </a:prstGeom>
          <a:solidFill>
            <a:srgbClr val="093B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b="0" i="0" dirty="0">
              <a:solidFill>
                <a:schemeClr val="accent1">
                  <a:lumMod val="50000"/>
                </a:schemeClr>
              </a:solidFill>
              <a:latin typeface="Verdana Standaard" charset="0"/>
            </a:endParaRP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552352"/>
            <a:ext cx="12192000" cy="443728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/>
            </a:lvl1pPr>
          </a:lstStyle>
          <a:p>
            <a:r>
              <a:rPr lang="nl-NL" dirty="0"/>
              <a:t>Image</a:t>
            </a:r>
          </a:p>
        </p:txBody>
      </p:sp>
      <p:sp>
        <p:nvSpPr>
          <p:cNvPr id="14" name="Tijdelijke aanduiding voor tekst 17"/>
          <p:cNvSpPr>
            <a:spLocks noGrp="1"/>
          </p:cNvSpPr>
          <p:nvPr>
            <p:ph type="body" sz="quarter" idx="11" hasCustomPrompt="1"/>
          </p:nvPr>
        </p:nvSpPr>
        <p:spPr>
          <a:xfrm>
            <a:off x="939800" y="445746"/>
            <a:ext cx="10896600" cy="99331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>
                <a:solidFill>
                  <a:schemeClr val="bg1"/>
                </a:solidFill>
                <a:latin typeface="Verdana"/>
                <a:cs typeface="Verdana"/>
              </a:defRPr>
            </a:lvl1pPr>
            <a:lvl2pPr>
              <a:defRPr sz="3600" b="1">
                <a:solidFill>
                  <a:schemeClr val="bg1"/>
                </a:solidFill>
              </a:defRPr>
            </a:lvl2pPr>
            <a:lvl3pPr>
              <a:defRPr sz="3600" b="1">
                <a:solidFill>
                  <a:schemeClr val="bg1"/>
                </a:solidFill>
              </a:defRPr>
            </a:lvl3pPr>
            <a:lvl4pPr>
              <a:defRPr sz="3600" b="1">
                <a:solidFill>
                  <a:schemeClr val="bg1"/>
                </a:solidFill>
              </a:defRPr>
            </a:lvl4pPr>
            <a:lvl5pPr>
              <a:defRPr sz="36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 err="1"/>
              <a:t>Heading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07843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with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2"/>
          <p:cNvSpPr/>
          <p:nvPr userDrawn="1"/>
        </p:nvSpPr>
        <p:spPr>
          <a:xfrm>
            <a:off x="0" y="0"/>
            <a:ext cx="6297612" cy="2025214"/>
          </a:xfrm>
          <a:prstGeom prst="rect">
            <a:avLst/>
          </a:prstGeom>
          <a:solidFill>
            <a:srgbClr val="093B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b="0" i="0" dirty="0">
              <a:solidFill>
                <a:schemeClr val="accent1">
                  <a:lumMod val="50000"/>
                </a:schemeClr>
              </a:solidFill>
              <a:latin typeface="Verdana Standaard" charset="0"/>
            </a:endParaRPr>
          </a:p>
        </p:txBody>
      </p:sp>
      <p:sp>
        <p:nvSpPr>
          <p:cNvPr id="9" name="Rechthoek 8"/>
          <p:cNvSpPr/>
          <p:nvPr userDrawn="1"/>
        </p:nvSpPr>
        <p:spPr>
          <a:xfrm>
            <a:off x="0" y="2115454"/>
            <a:ext cx="6297612" cy="3874184"/>
          </a:xfrm>
          <a:prstGeom prst="rect">
            <a:avLst/>
          </a:prstGeom>
          <a:solidFill>
            <a:srgbClr val="C1E3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b="0" i="0" dirty="0">
              <a:latin typeface="Verdana Standaard" charset="0"/>
            </a:endParaRPr>
          </a:p>
        </p:txBody>
      </p:sp>
      <p:sp>
        <p:nvSpPr>
          <p:cNvPr id="16" name="Tijdelijke aanduiding voor afbeelding 15"/>
          <p:cNvSpPr>
            <a:spLocks noGrp="1"/>
          </p:cNvSpPr>
          <p:nvPr>
            <p:ph type="pic" sz="quarter" idx="10" hasCustomPrompt="1"/>
          </p:nvPr>
        </p:nvSpPr>
        <p:spPr>
          <a:xfrm>
            <a:off x="6415397" y="0"/>
            <a:ext cx="5776603" cy="598963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latin typeface="Verdana"/>
                <a:cs typeface="Verdana"/>
              </a:defRPr>
            </a:lvl1pPr>
          </a:lstStyle>
          <a:p>
            <a:r>
              <a:rPr lang="nl-NL" dirty="0"/>
              <a:t>Image</a:t>
            </a:r>
          </a:p>
        </p:txBody>
      </p:sp>
      <p:sp>
        <p:nvSpPr>
          <p:cNvPr id="26" name="Tijdelijke aanduiding voor tekst 25"/>
          <p:cNvSpPr>
            <a:spLocks noGrp="1"/>
          </p:cNvSpPr>
          <p:nvPr>
            <p:ph type="body" sz="quarter" idx="13" hasCustomPrompt="1"/>
          </p:nvPr>
        </p:nvSpPr>
        <p:spPr>
          <a:xfrm>
            <a:off x="729507" y="2433638"/>
            <a:ext cx="5296644" cy="3522662"/>
          </a:xfrm>
          <a:prstGeom prst="rect">
            <a:avLst/>
          </a:prstGeom>
        </p:spPr>
        <p:txBody>
          <a:bodyPr/>
          <a:lstStyle>
            <a:lvl1pPr marL="457200" indent="-457200">
              <a:buFont typeface="Arial" charset="0"/>
              <a:buChar char="•"/>
              <a:defRPr>
                <a:solidFill>
                  <a:srgbClr val="093B37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nl-NL" dirty="0" err="1"/>
              <a:t>Text</a:t>
            </a:r>
            <a:endParaRPr lang="nl-NL" dirty="0"/>
          </a:p>
          <a:p>
            <a:pPr lvl="0"/>
            <a:r>
              <a:rPr lang="nl-NL" dirty="0" err="1"/>
              <a:t>Text</a:t>
            </a:r>
            <a:endParaRPr lang="nl-NL" dirty="0"/>
          </a:p>
        </p:txBody>
      </p:sp>
      <p:sp>
        <p:nvSpPr>
          <p:cNvPr id="27" name="Tijdelijke aanduiding voor tekst 17"/>
          <p:cNvSpPr>
            <a:spLocks noGrp="1"/>
          </p:cNvSpPr>
          <p:nvPr>
            <p:ph type="body" sz="quarter" idx="14" hasCustomPrompt="1"/>
          </p:nvPr>
        </p:nvSpPr>
        <p:spPr>
          <a:xfrm>
            <a:off x="939800" y="445746"/>
            <a:ext cx="5357809" cy="157946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>
                <a:solidFill>
                  <a:schemeClr val="bg1"/>
                </a:solidFill>
                <a:latin typeface="Verdana"/>
                <a:cs typeface="Verdana"/>
              </a:defRPr>
            </a:lvl1pPr>
            <a:lvl2pPr>
              <a:defRPr sz="3600" b="1">
                <a:solidFill>
                  <a:schemeClr val="bg1"/>
                </a:solidFill>
              </a:defRPr>
            </a:lvl2pPr>
            <a:lvl3pPr>
              <a:defRPr sz="3600" b="1">
                <a:solidFill>
                  <a:schemeClr val="bg1"/>
                </a:solidFill>
              </a:defRPr>
            </a:lvl3pPr>
            <a:lvl4pPr>
              <a:defRPr sz="3600" b="1">
                <a:solidFill>
                  <a:schemeClr val="bg1"/>
                </a:solidFill>
              </a:defRPr>
            </a:lvl4pPr>
            <a:lvl5pPr>
              <a:defRPr sz="36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 err="1"/>
              <a:t>Heading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529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with heading lef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2"/>
          <p:cNvSpPr/>
          <p:nvPr userDrawn="1"/>
        </p:nvSpPr>
        <p:spPr>
          <a:xfrm>
            <a:off x="-9524" y="0"/>
            <a:ext cx="4176000" cy="5989638"/>
          </a:xfrm>
          <a:prstGeom prst="rect">
            <a:avLst/>
          </a:prstGeom>
          <a:solidFill>
            <a:srgbClr val="093B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6" tIns="45677" rIns="91356" bIns="45677" rtlCol="0" anchor="ctr"/>
          <a:lstStyle/>
          <a:p>
            <a:pPr fontAlgn="base">
              <a:lnSpc>
                <a:spcPct val="95000"/>
              </a:lnSpc>
              <a:spcBef>
                <a:spcPct val="20000"/>
              </a:spcBef>
              <a:spcAft>
                <a:spcPct val="20000"/>
              </a:spcAft>
              <a:buClr>
                <a:srgbClr val="0F3277"/>
              </a:buClr>
              <a:buSzPct val="115000"/>
            </a:pPr>
            <a:endParaRPr lang="en-US" b="0" i="0" dirty="0">
              <a:solidFill>
                <a:srgbClr val="FFFFFF"/>
              </a:solidFill>
              <a:latin typeface="Verdana Standaard" charset="0"/>
            </a:endParaRPr>
          </a:p>
        </p:txBody>
      </p:sp>
      <p:sp>
        <p:nvSpPr>
          <p:cNvPr id="6" name="Tijdelijke aanduiding voor tekst 20"/>
          <p:cNvSpPr>
            <a:spLocks noGrp="1"/>
          </p:cNvSpPr>
          <p:nvPr>
            <p:ph type="body" sz="quarter" idx="15" hasCustomPrompt="1"/>
          </p:nvPr>
        </p:nvSpPr>
        <p:spPr>
          <a:xfrm>
            <a:off x="939800" y="558799"/>
            <a:ext cx="3226676" cy="1993901"/>
          </a:xfrm>
          <a:prstGeom prst="rect">
            <a:avLst/>
          </a:prstGeom>
        </p:spPr>
        <p:txBody>
          <a:bodyPr anchor="t"/>
          <a:lstStyle>
            <a:lvl1pPr marL="0" indent="0">
              <a:buFont typeface="Arial" charset="0"/>
              <a:buNone/>
              <a:defRPr sz="3600">
                <a:solidFill>
                  <a:schemeClr val="bg1"/>
                </a:solidFill>
                <a:latin typeface="Verdana"/>
                <a:cs typeface="Verdana"/>
              </a:defRPr>
            </a:lvl1pPr>
            <a:lvl3pPr marL="914400" indent="0" algn="l">
              <a:buNone/>
              <a:defRPr sz="3600">
                <a:solidFill>
                  <a:schemeClr val="bg1"/>
                </a:solidFill>
              </a:defRPr>
            </a:lvl3pPr>
          </a:lstStyle>
          <a:p>
            <a:pPr lvl="0"/>
            <a:r>
              <a:rPr lang="nl-NL" dirty="0" err="1"/>
              <a:t>Heading</a:t>
            </a:r>
            <a:endParaRPr lang="nl-NL" dirty="0"/>
          </a:p>
        </p:txBody>
      </p:sp>
      <p:sp>
        <p:nvSpPr>
          <p:cNvPr id="7" name="Tijdelijke aanduiding voor afbeelding 15"/>
          <p:cNvSpPr>
            <a:spLocks noGrp="1"/>
          </p:cNvSpPr>
          <p:nvPr>
            <p:ph type="pic" sz="quarter" idx="10" hasCustomPrompt="1"/>
          </p:nvPr>
        </p:nvSpPr>
        <p:spPr>
          <a:xfrm>
            <a:off x="4249736" y="0"/>
            <a:ext cx="7942263" cy="598963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latin typeface="Verdana"/>
                <a:cs typeface="Verdana"/>
              </a:defRPr>
            </a:lvl1pPr>
          </a:lstStyle>
          <a:p>
            <a:r>
              <a:rPr lang="nl-NL" dirty="0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509753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with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hoek 2"/>
          <p:cNvSpPr/>
          <p:nvPr userDrawn="1"/>
        </p:nvSpPr>
        <p:spPr>
          <a:xfrm>
            <a:off x="17" y="0"/>
            <a:ext cx="12191983" cy="3149600"/>
          </a:xfrm>
          <a:prstGeom prst="rect">
            <a:avLst/>
          </a:prstGeom>
          <a:solidFill>
            <a:srgbClr val="093B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6" tIns="45677" rIns="91356" bIns="45677" rtlCol="0" anchor="ctr"/>
          <a:lstStyle/>
          <a:p>
            <a:pPr fontAlgn="base">
              <a:lnSpc>
                <a:spcPct val="95000"/>
              </a:lnSpc>
              <a:spcBef>
                <a:spcPct val="20000"/>
              </a:spcBef>
              <a:spcAft>
                <a:spcPct val="20000"/>
              </a:spcAft>
              <a:buClr>
                <a:srgbClr val="0F3277"/>
              </a:buClr>
              <a:buSzPct val="115000"/>
            </a:pPr>
            <a:endParaRPr lang="en-US" b="0" i="0" dirty="0">
              <a:solidFill>
                <a:srgbClr val="FFFFFF"/>
              </a:solidFill>
              <a:latin typeface="Verdana Standaard" charset="0"/>
            </a:endParaRPr>
          </a:p>
        </p:txBody>
      </p:sp>
      <p:sp>
        <p:nvSpPr>
          <p:cNvPr id="15" name="Tijdelijke aanduiding voor afbeelding 2"/>
          <p:cNvSpPr>
            <a:spLocks noGrp="1"/>
          </p:cNvSpPr>
          <p:nvPr>
            <p:ph type="pic" idx="13" hasCustomPrompt="1"/>
          </p:nvPr>
        </p:nvSpPr>
        <p:spPr>
          <a:xfrm>
            <a:off x="0" y="3149600"/>
            <a:ext cx="12192000" cy="284003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latin typeface="Verdana"/>
                <a:cs typeface="Verdana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dirty="0"/>
              <a:t>Image</a:t>
            </a:r>
          </a:p>
        </p:txBody>
      </p:sp>
      <p:sp>
        <p:nvSpPr>
          <p:cNvPr id="6" name="Tijdelijke aanduiding voor tekst 20"/>
          <p:cNvSpPr>
            <a:spLocks noGrp="1"/>
          </p:cNvSpPr>
          <p:nvPr>
            <p:ph type="body" sz="quarter" idx="15" hasCustomPrompt="1"/>
          </p:nvPr>
        </p:nvSpPr>
        <p:spPr>
          <a:xfrm>
            <a:off x="965200" y="1990725"/>
            <a:ext cx="11226800" cy="1438275"/>
          </a:xfrm>
          <a:prstGeom prst="rect">
            <a:avLst/>
          </a:prstGeom>
        </p:spPr>
        <p:txBody>
          <a:bodyPr anchor="ctr"/>
          <a:lstStyle>
            <a:lvl1pPr marL="0" indent="0" algn="l">
              <a:buFont typeface="Arial" charset="0"/>
              <a:buNone/>
              <a:defRPr sz="9600" b="1">
                <a:solidFill>
                  <a:schemeClr val="bg1"/>
                </a:solidFill>
                <a:latin typeface="Verdana"/>
                <a:cs typeface="Verdana"/>
              </a:defRPr>
            </a:lvl1pPr>
            <a:lvl3pPr marL="914400" indent="0" algn="l">
              <a:buNone/>
              <a:defRPr sz="3600">
                <a:solidFill>
                  <a:schemeClr val="bg1"/>
                </a:solidFill>
              </a:defRPr>
            </a:lvl3pPr>
          </a:lstStyle>
          <a:p>
            <a:pPr lvl="0"/>
            <a:r>
              <a:rPr lang="nl-NL" dirty="0" err="1"/>
              <a:t>Heading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467203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C-JRC-logo_horizontal_EN_pos_transparent-background.png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6451" y="6059233"/>
            <a:ext cx="2463229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805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67" r:id="rId3"/>
    <p:sldLayoutId id="2147483650" r:id="rId4"/>
    <p:sldLayoutId id="2147483651" r:id="rId5"/>
    <p:sldLayoutId id="2147483652" r:id="rId6"/>
    <p:sldLayoutId id="2147483656" r:id="rId7"/>
    <p:sldLayoutId id="2147483657" r:id="rId8"/>
    <p:sldLayoutId id="2147483653" r:id="rId9"/>
    <p:sldLayoutId id="2147483666" r:id="rId10"/>
    <p:sldLayoutId id="2147483654" r:id="rId11"/>
    <p:sldLayoutId id="2147483655" r:id="rId12"/>
    <p:sldLayoutId id="2147483668" r:id="rId13"/>
    <p:sldLayoutId id="2147483671" r:id="rId14"/>
    <p:sldLayoutId id="2147483672" r:id="rId15"/>
    <p:sldLayoutId id="2147483673" r:id="rId16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bg1"/>
          </a:solidFill>
          <a:latin typeface="Verdana" charset="0"/>
          <a:ea typeface="Verdana" charset="0"/>
          <a:cs typeface="Verdana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b="0" i="0" kern="1200">
          <a:solidFill>
            <a:schemeClr val="tx1"/>
          </a:solidFill>
          <a:latin typeface="Verdana Standaard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b="0" i="0" kern="1200">
          <a:solidFill>
            <a:schemeClr val="tx1"/>
          </a:solidFill>
          <a:latin typeface="Verdana Standaard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b="0" i="0" kern="1200">
          <a:solidFill>
            <a:schemeClr val="tx1"/>
          </a:solidFill>
          <a:latin typeface="Verdana Standaard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Verdana Standaard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Verdana Standaard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s3platform.jrc.ec.europa.eu/digital-innovation-hubs-tool" TargetMode="Externa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5" Type="http://schemas.openxmlformats.org/officeDocument/2006/relationships/hyperlink" Target="http://s3platform.jrc.ec.europa.eu/-/digital-innovation-hubs-in-smart-specialisation-strategies?inheritRedirect=true" TargetMode="Externa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ec.europa.eu/digital-single-market/en/news/digitising-european-industry-2-years-brochure" TargetMode="External"/><Relationship Id="rId2" Type="http://schemas.openxmlformats.org/officeDocument/2006/relationships/hyperlink" Target="https://ec.europa.eu/digital-single-market/en/digital-innovation-hubs" TargetMode="Externa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ec.europa.eu/commission/publications/connecting-europe-facility-digital-europe-and-space-programmes_en" TargetMode="External"/><Relationship Id="rId4" Type="http://schemas.openxmlformats.org/officeDocument/2006/relationships/hyperlink" Target="http://s3platform.jrc.ec.europa.eu/digital-innovation-hubs-tool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ec.europa.eu/futurium/en/implementing-digitising-european-industry-actions/national-initiatives-digitising-industry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slide" Target="slide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jpe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2586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0" y="358016"/>
            <a:ext cx="12191999" cy="527772"/>
          </a:xfrm>
          <a:prstGeom prst="rect">
            <a:avLst/>
          </a:prstGeom>
        </p:spPr>
        <p:txBody>
          <a:bodyPr lIns="87974" tIns="43987" rIns="87974" bIns="43987"/>
          <a:lstStyle>
            <a:lvl1pPr algn="l" defTabSz="9450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4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15627" lvl="2" algn="ctr"/>
            <a:r>
              <a:rPr lang="en-US" sz="3600" b="1" dirty="0" smtClean="0">
                <a:solidFill>
                  <a:schemeClr val="bg1"/>
                </a:solidFill>
                <a:latin typeface="Verdana"/>
                <a:ea typeface="Arial" charset="0"/>
                <a:cs typeface="Verdana"/>
              </a:rPr>
              <a:t>S3P-DIH project</a:t>
            </a:r>
            <a:endParaRPr lang="en-GB" sz="3600" b="1" dirty="0">
              <a:solidFill>
                <a:schemeClr val="bg1"/>
              </a:solidFill>
              <a:latin typeface="Verdana"/>
              <a:ea typeface="Arial" charset="0"/>
              <a:cs typeface="Verdana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" y="1505047"/>
            <a:ext cx="12191998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JRC B3 and DG CONNECT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collaborate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around 4 deliverables to support the strategy and the Digital Innovation Hubs, in particular on the connections between </a:t>
            </a:r>
            <a:r>
              <a:rPr lang="en-GB" i="1" dirty="0">
                <a:latin typeface="Arial" panose="020B0604020202020204" pitchFamily="34" charset="0"/>
                <a:cs typeface="Arial" panose="020B0604020202020204" pitchFamily="34" charset="0"/>
              </a:rPr>
              <a:t>Smart Specialisation processes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i="1" dirty="0">
                <a:latin typeface="Arial" panose="020B0604020202020204" pitchFamily="34" charset="0"/>
                <a:cs typeface="Arial" panose="020B0604020202020204" pitchFamily="34" charset="0"/>
              </a:rPr>
              <a:t>regional growth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i="1" dirty="0">
                <a:latin typeface="Arial" panose="020B0604020202020204" pitchFamily="34" charset="0"/>
                <a:cs typeface="Arial" panose="020B0604020202020204" pitchFamily="34" charset="0"/>
              </a:rPr>
              <a:t>ICT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i="1" dirty="0">
                <a:latin typeface="Arial" panose="020B0604020202020204" pitchFamily="34" charset="0"/>
                <a:cs typeface="Arial" panose="020B0604020202020204" pitchFamily="34" charset="0"/>
              </a:rPr>
              <a:t>Smart Specialisation and Industrial </a:t>
            </a:r>
            <a:r>
              <a:rPr lang="en-GB" i="1" dirty="0" smtClean="0">
                <a:latin typeface="Arial" panose="020B0604020202020204" pitchFamily="34" charset="0"/>
                <a:cs typeface="Arial" panose="020B0604020202020204" pitchFamily="34" charset="0"/>
              </a:rPr>
              <a:t>Modernisation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spcAft>
                <a:spcPts val="1200"/>
              </a:spcAft>
            </a:pPr>
            <a:r>
              <a:rPr lang="en-GB" b="1" dirty="0" smtClean="0">
                <a:latin typeface="Arial" panose="020B0604020202020204" pitchFamily="34" charset="0"/>
                <a:cs typeface="Arial" panose="020B0604020202020204" pitchFamily="34" charset="0"/>
              </a:rPr>
              <a:t>D1 – DIH Catalogue tool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of DIHs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that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provide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digitalisation services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and is hosted by the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Smart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Specialisation Platform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webpage. The catalogue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holds information on the DIH such as contact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data,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services, funding and more.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</a:pPr>
            <a:r>
              <a:rPr lang="en-GB" b="1" dirty="0" smtClean="0">
                <a:latin typeface="Arial" panose="020B0604020202020204" pitchFamily="34" charset="0"/>
                <a:cs typeface="Arial" panose="020B0604020202020204" pitchFamily="34" charset="0"/>
              </a:rPr>
              <a:t>D2 - Case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studies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identifying, documenting and diffusing good practices of DIH involved in developing and implementing Smart Specialisation Strategies, also mobilising a community of practitioners in collaboration. </a:t>
            </a:r>
          </a:p>
          <a:p>
            <a:pPr>
              <a:spcAft>
                <a:spcPts val="1200"/>
              </a:spcAft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D3 - Mapping and analysis of DIH investment </a:t>
            </a:r>
            <a:r>
              <a:rPr lang="en-GB" b="1" dirty="0" smtClean="0">
                <a:latin typeface="Arial" panose="020B0604020202020204" pitchFamily="34" charset="0"/>
                <a:cs typeface="Arial" panose="020B0604020202020204" pitchFamily="34" charset="0"/>
              </a:rPr>
              <a:t>&amp; collaboration patterns: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analysis of DIH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participation in  FP7 and H2020 projects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(what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type of experiments they carry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out) + comparison with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data on Smart Specialisation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priorities and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regional innovation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strengths + analysis of patterns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of regional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pre-conditions and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services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offered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regional DIHs embeddedness in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networks and value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chains.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</a:pPr>
            <a:r>
              <a:rPr lang="en-GB" b="1" dirty="0" smtClean="0">
                <a:latin typeface="Arial" panose="020B0604020202020204" pitchFamily="34" charset="0"/>
                <a:cs typeface="Arial" panose="020B0604020202020204" pitchFamily="34" charset="0"/>
              </a:rPr>
              <a:t>D4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: Case studies of DIH strategies depending on socio economic contexts: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selected number of regions will be explored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more in depth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to better understand the connection between different forms of pre-conditions and the activities of the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DIHs,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and what successful approaches are, depending on the regional pre-conditions. 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56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>
          <a:xfrm>
            <a:off x="674336" y="317741"/>
            <a:ext cx="6794270" cy="74270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1pPr>
          </a:lstStyle>
          <a:p>
            <a:pPr algn="l"/>
            <a:r>
              <a:rPr lang="en-GB" sz="3200" dirty="0" smtClean="0"/>
              <a:t>DIH Catalogue under S3P</a:t>
            </a:r>
            <a:endParaRPr lang="en-GB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973647" y="2354069"/>
            <a:ext cx="1051316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Repository with more </a:t>
            </a: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than </a:t>
            </a:r>
            <a:r>
              <a:rPr lang="en-US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400 hubs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Hosted under the </a:t>
            </a:r>
            <a:r>
              <a:rPr lang="en-GB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S3P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207 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Fully Operational and 205 In Preparation DIHs (Oct.2018)</a:t>
            </a:r>
          </a:p>
          <a:p>
            <a:endParaRPr lang="en-GB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Dynamically growing database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It serves as a 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'yellow pages of DIHs' in </a:t>
            </a:r>
            <a:r>
              <a:rPr lang="en-GB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Europe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Searchable tool through map, key words and categories 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</a:t>
            </a:r>
            <a:r>
              <a:rPr lang="en-GB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13069" y="1644121"/>
            <a:ext cx="843432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hlinkClick r:id="rId2"/>
              </a:rPr>
              <a:t>http://</a:t>
            </a:r>
            <a:r>
              <a:rPr lang="en-GB" sz="2400" dirty="0" smtClean="0">
                <a:hlinkClick r:id="rId2"/>
              </a:rPr>
              <a:t>s3platform.jrc.ec.europa.eu/digital-innovation-hubs-tool</a:t>
            </a:r>
            <a:endParaRPr lang="en-GB" sz="2400" dirty="0" smtClean="0"/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068961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480177" y="413116"/>
            <a:ext cx="8445652" cy="74270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1pPr>
          </a:lstStyle>
          <a:p>
            <a:pPr algn="r"/>
            <a:r>
              <a:rPr lang="en-GB" sz="2800" smtClean="0"/>
              <a:t>Criteria for fully operational DIHs</a:t>
            </a:r>
            <a:endParaRPr lang="en-GB" sz="2800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34885" y="1559132"/>
            <a:ext cx="11343051" cy="485792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b="0" i="0" kern="1200">
                <a:solidFill>
                  <a:schemeClr val="tx1"/>
                </a:solidFill>
                <a:latin typeface="Verdana Standaard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b="0" i="0" kern="1200">
                <a:solidFill>
                  <a:schemeClr val="tx1"/>
                </a:solidFill>
                <a:latin typeface="Verdana Standaard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b="0" i="0" kern="1200">
                <a:solidFill>
                  <a:schemeClr val="tx1"/>
                </a:solidFill>
                <a:latin typeface="Verdana Standaard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 Standaard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 Standaard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GB" sz="2000" dirty="0" smtClean="0">
                <a:solidFill>
                  <a:srgbClr val="0F5494"/>
                </a:solidFill>
                <a:latin typeface="Verdana" pitchFamily="34" charset="0"/>
              </a:rPr>
              <a:t>Be part of a regional, national or European policy initiative to digitise the industry</a:t>
            </a:r>
          </a:p>
          <a:p>
            <a:pPr lvl="1"/>
            <a:endParaRPr lang="en-GB" sz="2000" dirty="0" smtClean="0">
              <a:solidFill>
                <a:srgbClr val="0F5494"/>
              </a:solidFill>
              <a:latin typeface="Verdana" pitchFamily="34" charset="0"/>
            </a:endParaRPr>
          </a:p>
          <a:p>
            <a:pPr lvl="1"/>
            <a:r>
              <a:rPr lang="en-GB" sz="2000" dirty="0" smtClean="0">
                <a:solidFill>
                  <a:srgbClr val="0F5494"/>
                </a:solidFill>
                <a:latin typeface="Verdana" pitchFamily="34" charset="0"/>
              </a:rPr>
              <a:t>Be a non-profit organisation</a:t>
            </a:r>
          </a:p>
          <a:p>
            <a:pPr lvl="1"/>
            <a:endParaRPr lang="en-GB" sz="2000" dirty="0" smtClean="0">
              <a:solidFill>
                <a:srgbClr val="0F5494"/>
              </a:solidFill>
              <a:latin typeface="Verdana" pitchFamily="34" charset="0"/>
            </a:endParaRPr>
          </a:p>
          <a:p>
            <a:pPr lvl="1"/>
            <a:r>
              <a:rPr lang="en-GB" sz="2000" dirty="0" smtClean="0">
                <a:solidFill>
                  <a:srgbClr val="0F5494"/>
                </a:solidFill>
                <a:latin typeface="Verdana" pitchFamily="34" charset="0"/>
              </a:rPr>
              <a:t>Have a physical presence in the region and present an updated website clearly explaining the DIHs’ activities and services provided related to the digital transformation of SMEs/Midcaps or industrial sectors currently insufficiently taking up digital technologies</a:t>
            </a:r>
          </a:p>
          <a:p>
            <a:pPr lvl="1"/>
            <a:endParaRPr lang="en-GB" sz="2000" dirty="0" smtClean="0">
              <a:solidFill>
                <a:srgbClr val="0F5494"/>
              </a:solidFill>
              <a:latin typeface="Verdana" pitchFamily="34" charset="0"/>
            </a:endParaRPr>
          </a:p>
          <a:p>
            <a:pPr lvl="1"/>
            <a:r>
              <a:rPr lang="en-GB" sz="2000" dirty="0" smtClean="0">
                <a:solidFill>
                  <a:srgbClr val="0F5494"/>
                </a:solidFill>
                <a:latin typeface="Verdana" pitchFamily="34" charset="0"/>
              </a:rPr>
              <a:t>Have at least 3 examples of how the DIH has helped a company with their digital transformation, referring to publicly available information, identifying for each:</a:t>
            </a:r>
          </a:p>
          <a:p>
            <a:pPr lvl="2"/>
            <a:r>
              <a:rPr lang="en-GB" dirty="0" smtClean="0">
                <a:solidFill>
                  <a:srgbClr val="0F5494"/>
                </a:solidFill>
                <a:latin typeface="Verdana" pitchFamily="34" charset="0"/>
              </a:rPr>
              <a:t>Client profile</a:t>
            </a:r>
          </a:p>
          <a:p>
            <a:pPr lvl="2"/>
            <a:r>
              <a:rPr lang="en-GB" dirty="0" smtClean="0">
                <a:solidFill>
                  <a:srgbClr val="0F5494"/>
                </a:solidFill>
                <a:latin typeface="Verdana" pitchFamily="34" charset="0"/>
              </a:rPr>
              <a:t>Client needs</a:t>
            </a:r>
          </a:p>
          <a:p>
            <a:pPr lvl="2"/>
            <a:r>
              <a:rPr lang="en-GB" dirty="0" smtClean="0">
                <a:solidFill>
                  <a:srgbClr val="0F5494"/>
                </a:solidFill>
                <a:latin typeface="Verdana" pitchFamily="34" charset="0"/>
              </a:rPr>
              <a:t>Provided solution to meet the needs</a:t>
            </a:r>
          </a:p>
          <a:p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252634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4708477" y="249345"/>
            <a:ext cx="7244647" cy="74270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1pPr>
          </a:lstStyle>
          <a:p>
            <a:pPr algn="r"/>
            <a:r>
              <a:rPr lang="en-GB" sz="3200" dirty="0" smtClean="0"/>
              <a:t>Categories of data of DIHs</a:t>
            </a:r>
            <a:endParaRPr lang="en-GB" sz="3200" dirty="0"/>
          </a:p>
        </p:txBody>
      </p:sp>
      <p:sp>
        <p:nvSpPr>
          <p:cNvPr id="4" name="Rectangle 3"/>
          <p:cNvSpPr/>
          <p:nvPr/>
        </p:nvSpPr>
        <p:spPr>
          <a:xfrm>
            <a:off x="564105" y="1669914"/>
            <a:ext cx="984913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Contact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Short description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Organisational</a:t>
            </a:r>
            <a:r>
              <a:rPr lang="en-US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form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Evolutionary stage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Geographical scope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Funding sources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Partners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Link to national or regional initiative for </a:t>
            </a:r>
            <a:r>
              <a:rPr lang="en-US" sz="24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digitising</a:t>
            </a:r>
            <a:r>
              <a:rPr lang="en-US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industry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Markets &amp; Services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Technological competences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Service examples</a:t>
            </a:r>
            <a:endParaRPr lang="en-GB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9507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500" y="27297"/>
            <a:ext cx="8629366" cy="6841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975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679" y="13649"/>
            <a:ext cx="8570811" cy="680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7800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440" y="-122830"/>
            <a:ext cx="11353800" cy="719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39310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024455" y="274638"/>
            <a:ext cx="10972800" cy="612466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fr-FR" altLang="en-US" sz="3200" dirty="0" err="1" smtClean="0"/>
              <a:t>Identifying</a:t>
            </a:r>
            <a:r>
              <a:rPr lang="fr-FR" altLang="en-US" sz="3200" dirty="0" smtClean="0"/>
              <a:t> synergies </a:t>
            </a:r>
            <a:r>
              <a:rPr lang="fr-FR" altLang="en-US" sz="3200" dirty="0" err="1" smtClean="0"/>
              <a:t>between</a:t>
            </a:r>
            <a:r>
              <a:rPr lang="fr-FR" altLang="en-US" sz="3200" dirty="0" smtClean="0"/>
              <a:t> RIS3 </a:t>
            </a:r>
            <a:r>
              <a:rPr lang="fr-FR" altLang="en-US" sz="3200" dirty="0"/>
              <a:t>&amp; </a:t>
            </a:r>
            <a:r>
              <a:rPr lang="fr-FR" altLang="en-US" sz="3200" dirty="0" err="1" smtClean="0"/>
              <a:t>DIHs</a:t>
            </a:r>
            <a:endParaRPr lang="en-GB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8888" y="1519097"/>
            <a:ext cx="5009599" cy="4874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0913" y="1519095"/>
            <a:ext cx="3935383" cy="4874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34" t="16978" r="36330" b="10634"/>
          <a:stretch/>
        </p:blipFill>
        <p:spPr bwMode="auto">
          <a:xfrm rot="-600000">
            <a:off x="299878" y="1919843"/>
            <a:ext cx="2658433" cy="3778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Ορθογώνιο 2"/>
          <p:cNvSpPr/>
          <p:nvPr/>
        </p:nvSpPr>
        <p:spPr>
          <a:xfrm>
            <a:off x="-27501" y="6443685"/>
            <a:ext cx="119738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hlinkClick r:id="rId5"/>
              </a:rPr>
              <a:t>http://s3platform.jrc.ec.europa.eu/-/</a:t>
            </a:r>
            <a:r>
              <a:rPr lang="fr-FR" dirty="0" smtClean="0">
                <a:hlinkClick r:id="rId5"/>
              </a:rPr>
              <a:t>digital-innovation-hubs-in-smart-specialisation-strategies?inheritRedirect=true</a:t>
            </a:r>
            <a:endParaRPr lang="fr-FR" dirty="0" smtClean="0"/>
          </a:p>
          <a:p>
            <a:r>
              <a:rPr lang="en-US" dirty="0" smtClean="0"/>
              <a:t>9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67493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Ορθογώνιο 1"/>
          <p:cNvSpPr/>
          <p:nvPr/>
        </p:nvSpPr>
        <p:spPr>
          <a:xfrm>
            <a:off x="4665268" y="483651"/>
            <a:ext cx="2932213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sz="3200" b="1" dirty="0" smtClean="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rPr>
              <a:t>Conclusions</a:t>
            </a:r>
            <a:endParaRPr lang="en-US" sz="3200" b="1" dirty="0">
              <a:solidFill>
                <a:schemeClr val="bg1"/>
              </a:solidFill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5" name="Rectangle 3"/>
          <p:cNvSpPr/>
          <p:nvPr/>
        </p:nvSpPr>
        <p:spPr>
          <a:xfrm>
            <a:off x="1674772" y="2096070"/>
            <a:ext cx="84737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Trust building – adequate support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Adequate service delivery network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Attractive services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Multilevel governance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Financing models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Communication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335" y="5572493"/>
            <a:ext cx="1202848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4799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III. DIHs in Digital Europe program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8329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414" y="791557"/>
            <a:ext cx="11673385" cy="1119101"/>
          </a:xfrm>
        </p:spPr>
        <p:txBody>
          <a:bodyPr/>
          <a:lstStyle/>
          <a:p>
            <a:r>
              <a:rPr lang="en-US" sz="4000" dirty="0" smtClean="0">
                <a:latin typeface="+mj-lt"/>
              </a:rPr>
              <a:t>Digital Innovation Hubs – An overview</a:t>
            </a:r>
            <a:r>
              <a:rPr lang="en-US" sz="3200" dirty="0">
                <a:latin typeface="+mj-lt"/>
              </a:rPr>
              <a:t/>
            </a:r>
            <a:br>
              <a:rPr lang="en-US" sz="3200" dirty="0">
                <a:latin typeface="+mj-lt"/>
              </a:rPr>
            </a:br>
            <a:r>
              <a:rPr lang="en-US" sz="3200" dirty="0">
                <a:latin typeface="+mj-lt"/>
              </a:rPr>
              <a:t/>
            </a:r>
            <a:br>
              <a:rPr lang="en-US" sz="3200" dirty="0">
                <a:latin typeface="+mj-lt"/>
              </a:rPr>
            </a:br>
            <a:r>
              <a:rPr lang="en-US" sz="3600" dirty="0">
                <a:latin typeface="+mj-lt"/>
              </a:rPr>
              <a:t/>
            </a:r>
            <a:br>
              <a:rPr lang="en-US" sz="3600" dirty="0">
                <a:latin typeface="+mj-lt"/>
              </a:rPr>
            </a:br>
            <a:r>
              <a:rPr lang="en-US" sz="3600" dirty="0" smtClean="0">
                <a:solidFill>
                  <a:srgbClr val="FFFF00"/>
                </a:solidFill>
                <a:latin typeface="+mj-lt"/>
              </a:rPr>
              <a:t>Parallel session in </a:t>
            </a:r>
            <a:r>
              <a:rPr lang="en-US" sz="3600" dirty="0" err="1" smtClean="0">
                <a:solidFill>
                  <a:srgbClr val="FFFF00"/>
                </a:solidFill>
                <a:latin typeface="+mj-lt"/>
              </a:rPr>
              <a:t>Agri</a:t>
            </a:r>
            <a:r>
              <a:rPr lang="en-US" sz="3600" dirty="0" smtClean="0">
                <a:solidFill>
                  <a:srgbClr val="FFFF00"/>
                </a:solidFill>
                <a:latin typeface="+mj-lt"/>
              </a:rPr>
              <a:t>-Food Working Committee</a:t>
            </a:r>
            <a:r>
              <a:rPr lang="en-US" sz="3200" dirty="0" smtClean="0">
                <a:solidFill>
                  <a:srgbClr val="FFFF00"/>
                </a:solidFill>
                <a:latin typeface="+mj-lt"/>
              </a:rPr>
              <a:t/>
            </a:r>
            <a:br>
              <a:rPr lang="en-US" sz="3200" dirty="0" smtClean="0">
                <a:solidFill>
                  <a:srgbClr val="FFFF00"/>
                </a:solidFill>
                <a:latin typeface="+mj-lt"/>
              </a:rPr>
            </a:br>
            <a:r>
              <a:rPr lang="en-US" sz="2800" b="0" dirty="0" smtClean="0">
                <a:solidFill>
                  <a:srgbClr val="FFFF00"/>
                </a:solidFill>
              </a:rPr>
              <a:t>Bilbao</a:t>
            </a:r>
            <a:r>
              <a:rPr lang="en-US" sz="2800" b="0" dirty="0" smtClean="0">
                <a:solidFill>
                  <a:srgbClr val="FFFF00"/>
                </a:solidFill>
              </a:rPr>
              <a:t>, 28</a:t>
            </a:r>
            <a:r>
              <a:rPr lang="en-US" sz="2800" b="0" dirty="0" smtClean="0">
                <a:solidFill>
                  <a:srgbClr val="FFFF00"/>
                </a:solidFill>
                <a:latin typeface="+mj-lt"/>
              </a:rPr>
              <a:t> </a:t>
            </a:r>
            <a:r>
              <a:rPr lang="en-US" sz="2800" b="0" dirty="0">
                <a:solidFill>
                  <a:srgbClr val="FFFF00"/>
                </a:solidFill>
                <a:latin typeface="+mj-lt"/>
              </a:rPr>
              <a:t>November 2018</a:t>
            </a:r>
            <a:r>
              <a:rPr lang="en-US" sz="2800" b="0" dirty="0">
                <a:latin typeface="+mj-lt"/>
              </a:rPr>
              <a:t/>
            </a:r>
            <a:br>
              <a:rPr lang="en-US" sz="2800" b="0" dirty="0">
                <a:latin typeface="+mj-lt"/>
              </a:rPr>
            </a:br>
            <a:r>
              <a:rPr lang="en-US" sz="3200" dirty="0" smtClean="0">
                <a:latin typeface="+mj-lt"/>
              </a:rPr>
              <a:t/>
            </a:r>
            <a:br>
              <a:rPr lang="en-US" sz="3200" dirty="0" smtClean="0">
                <a:latin typeface="+mj-lt"/>
              </a:rPr>
            </a:br>
            <a:r>
              <a:rPr lang="en-US" sz="3200" dirty="0">
                <a:latin typeface="+mj-lt"/>
              </a:rPr>
              <a:t/>
            </a:r>
            <a:br>
              <a:rPr lang="en-US" sz="3200" dirty="0">
                <a:latin typeface="+mj-lt"/>
              </a:rPr>
            </a:br>
            <a:r>
              <a:rPr lang="en-US" sz="3200" dirty="0" smtClean="0">
                <a:latin typeface="+mj-lt"/>
              </a:rPr>
              <a:t>Annita </a:t>
            </a:r>
            <a:r>
              <a:rPr lang="en-US" sz="3200" dirty="0" err="1" smtClean="0">
                <a:latin typeface="+mj-lt"/>
              </a:rPr>
              <a:t>Kalpaka</a:t>
            </a:r>
            <a:r>
              <a:rPr lang="en-US" sz="3200" dirty="0" smtClean="0">
                <a:latin typeface="+mj-lt"/>
              </a:rPr>
              <a:t>, Policy Analyst JRC </a:t>
            </a:r>
            <a:r>
              <a:rPr lang="en-US" sz="3200" dirty="0">
                <a:latin typeface="+mj-lt"/>
              </a:rPr>
              <a:t>Unit </a:t>
            </a:r>
            <a:r>
              <a:rPr lang="en-US" sz="3200" dirty="0" smtClean="0">
                <a:latin typeface="+mj-lt"/>
              </a:rPr>
              <a:t>B3, S3P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7749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97733" y="289491"/>
            <a:ext cx="10097041" cy="6349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232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216431" y="1254879"/>
            <a:ext cx="10031703" cy="852778"/>
          </a:xfrm>
          <a:prstGeom prst="rect">
            <a:avLst/>
          </a:prstGeom>
          <a:solidFill>
            <a:srgbClr val="002060"/>
          </a:solidFill>
          <a:ln/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GB" altLang="en-US" sz="1600" i="0" dirty="0">
                <a:solidFill>
                  <a:srgbClr val="FFFFFF"/>
                </a:solidFill>
              </a:rPr>
              <a:t>Digital Innovation Hubs will diffuse digital capacities </a:t>
            </a:r>
            <a:r>
              <a:rPr lang="en-GB" altLang="en-US" sz="1600" i="0" dirty="0" smtClean="0">
                <a:solidFill>
                  <a:srgbClr val="FFFFFF"/>
                </a:solidFill>
              </a:rPr>
              <a:t>– high </a:t>
            </a:r>
            <a:r>
              <a:rPr lang="en-GB" altLang="en-US" sz="1600" i="0" dirty="0">
                <a:solidFill>
                  <a:srgbClr val="FFFFFF"/>
                </a:solidFill>
              </a:rPr>
              <a:t>performance computing, artificial intelligence, cybersecurity, digital skills </a:t>
            </a:r>
            <a:r>
              <a:rPr lang="en-GB" altLang="en-US" sz="1600" i="0" dirty="0" smtClean="0">
                <a:solidFill>
                  <a:srgbClr val="FFFFFF"/>
                </a:solidFill>
              </a:rPr>
              <a:t>– across </a:t>
            </a:r>
            <a:r>
              <a:rPr lang="en-GB" altLang="en-US" sz="1600" i="0" dirty="0">
                <a:solidFill>
                  <a:srgbClr val="FFFFFF"/>
                </a:solidFill>
              </a:rPr>
              <a:t>the economy enabling the digital transformation of </a:t>
            </a:r>
            <a:r>
              <a:rPr lang="en-GB" altLang="en-US" sz="1600" i="0" dirty="0" smtClean="0">
                <a:solidFill>
                  <a:srgbClr val="FFFFFF"/>
                </a:solidFill>
              </a:rPr>
              <a:t>industry </a:t>
            </a:r>
            <a:r>
              <a:rPr lang="en-GB" altLang="en-US" sz="1600" i="0" dirty="0">
                <a:solidFill>
                  <a:srgbClr val="FFFFFF"/>
                </a:solidFill>
              </a:rPr>
              <a:t>and public </a:t>
            </a:r>
            <a:r>
              <a:rPr lang="en-GB" altLang="en-US" sz="1600" i="0" dirty="0" smtClean="0">
                <a:solidFill>
                  <a:srgbClr val="FFFFFF"/>
                </a:solidFill>
              </a:rPr>
              <a:t>sector</a:t>
            </a:r>
            <a:endParaRPr lang="fr-FR" altLang="en-US" sz="1600" b="1" i="0" dirty="0" smtClean="0">
              <a:solidFill>
                <a:srgbClr val="FFFFFF"/>
              </a:solidFill>
            </a:endParaRPr>
          </a:p>
        </p:txBody>
      </p:sp>
      <p:pic>
        <p:nvPicPr>
          <p:cNvPr id="5" name="Picture 5" descr="Graphs new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4" t="11479" r="8775" b="8609"/>
          <a:stretch>
            <a:fillRect/>
          </a:stretch>
        </p:blipFill>
        <p:spPr bwMode="auto">
          <a:xfrm>
            <a:off x="2536508" y="2192914"/>
            <a:ext cx="7251445" cy="4661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Ορθογώνιο 5"/>
          <p:cNvSpPr/>
          <p:nvPr/>
        </p:nvSpPr>
        <p:spPr>
          <a:xfrm>
            <a:off x="345934" y="306038"/>
            <a:ext cx="9664825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sz="3200" b="1" dirty="0" smtClean="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rPr>
              <a:t>Digital Innovation Hubs in Digital Europe</a:t>
            </a:r>
            <a:endParaRPr lang="en-US" sz="3200" b="1" dirty="0">
              <a:solidFill>
                <a:schemeClr val="bg1"/>
              </a:solidFill>
              <a:latin typeface="Verdana" charset="0"/>
              <a:ea typeface="Verdana" charset="0"/>
              <a:cs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1696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ιμένου 1"/>
          <p:cNvSpPr>
            <a:spLocks noGrp="1"/>
          </p:cNvSpPr>
          <p:nvPr>
            <p:ph type="body" sz="quarter" idx="11"/>
          </p:nvPr>
        </p:nvSpPr>
        <p:spPr>
          <a:xfrm>
            <a:off x="501919" y="419988"/>
            <a:ext cx="10896600" cy="993310"/>
          </a:xfrm>
        </p:spPr>
        <p:txBody>
          <a:bodyPr/>
          <a:lstStyle/>
          <a:p>
            <a:r>
              <a:rPr lang="en-US" sz="3200" b="1" dirty="0" smtClean="0"/>
              <a:t>Joint support and co-investment</a:t>
            </a:r>
            <a:endParaRPr lang="el-GR" sz="32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443" y="1966350"/>
            <a:ext cx="9186845" cy="3455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565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399" y="1580012"/>
            <a:ext cx="7827963" cy="4576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1"/>
          <p:cNvSpPr txBox="1">
            <a:spLocks noGrp="1"/>
          </p:cNvSpPr>
          <p:nvPr>
            <p:ph type="body" sz="quarter" idx="11"/>
          </p:nvPr>
        </p:nvSpPr>
        <p:spPr bwMode="auto">
          <a:xfrm>
            <a:off x="939800" y="265113"/>
            <a:ext cx="1089660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Digital Europe for Digital Innovation Hubs at a glance</a:t>
            </a:r>
          </a:p>
        </p:txBody>
      </p:sp>
    </p:spTree>
    <p:extLst>
      <p:ext uri="{BB962C8B-B14F-4D97-AF65-F5344CB8AC3E}">
        <p14:creationId xmlns:p14="http://schemas.microsoft.com/office/powerpoint/2010/main" val="120341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ιμένου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457200" lvl="1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>
                <a:tab pos="6103938" algn="l"/>
              </a:tabLst>
              <a:defRPr/>
            </a:pPr>
            <a:r>
              <a:rPr lang="en-US" sz="2800" dirty="0">
                <a:latin typeface="Arial"/>
              </a:rPr>
              <a:t>Key Messages: DIH in Digital Europe</a:t>
            </a:r>
            <a:endParaRPr lang="en-GB" sz="2800" dirty="0">
              <a:latin typeface="Arial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474" y="1516330"/>
            <a:ext cx="8913813" cy="419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250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ιμένου 1"/>
          <p:cNvSpPr>
            <a:spLocks noGrp="1"/>
          </p:cNvSpPr>
          <p:nvPr>
            <p:ph type="body" sz="quarter" idx="11"/>
          </p:nvPr>
        </p:nvSpPr>
        <p:spPr>
          <a:xfrm>
            <a:off x="617828" y="273306"/>
            <a:ext cx="5216302" cy="993310"/>
          </a:xfrm>
        </p:spPr>
        <p:txBody>
          <a:bodyPr/>
          <a:lstStyle/>
          <a:p>
            <a:r>
              <a:rPr lang="en-GB" dirty="0"/>
              <a:t>Further information</a:t>
            </a:r>
            <a:endParaRPr lang="el-GR" dirty="0"/>
          </a:p>
        </p:txBody>
      </p:sp>
      <p:sp>
        <p:nvSpPr>
          <p:cNvPr id="4" name="Ορθογώνιο 3"/>
          <p:cNvSpPr/>
          <p:nvPr/>
        </p:nvSpPr>
        <p:spPr>
          <a:xfrm>
            <a:off x="617828" y="1619362"/>
            <a:ext cx="108966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Font typeface="Arial" pitchFamily="34" charset="0"/>
              <a:buChar char="•"/>
            </a:pPr>
            <a:r>
              <a:rPr lang="en-GB" sz="2000" b="1" kern="0" dirty="0">
                <a:solidFill>
                  <a:srgbClr val="0D3F89"/>
                </a:solidFill>
                <a:latin typeface="Arial" charset="0"/>
              </a:rPr>
              <a:t>Digital Innovation Hubs</a:t>
            </a: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</a:pPr>
            <a:r>
              <a:rPr lang="en-GB" sz="2000" kern="0" dirty="0">
                <a:solidFill>
                  <a:srgbClr val="0D3F89"/>
                </a:solidFill>
                <a:latin typeface="Arial" charset="0"/>
                <a:hlinkClick r:id="rId2"/>
              </a:rPr>
              <a:t>https://ec.europa.eu/digital-single-market/en/digital-innovation-hubs</a:t>
            </a:r>
            <a:endParaRPr lang="en-GB" sz="2000" kern="0" dirty="0">
              <a:solidFill>
                <a:srgbClr val="0D3F89"/>
              </a:solidFill>
              <a:latin typeface="Arial" charset="0"/>
            </a:endParaRP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</a:pPr>
            <a:endParaRPr lang="en-GB" sz="2000" b="1" kern="0" dirty="0">
              <a:solidFill>
                <a:srgbClr val="0D3F89"/>
              </a:solidFill>
              <a:latin typeface="Arial" charset="0"/>
            </a:endParaRP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Font typeface="Arial" pitchFamily="34" charset="0"/>
              <a:buChar char="•"/>
            </a:pPr>
            <a:r>
              <a:rPr lang="en-GB" sz="2000" b="1" kern="0" dirty="0">
                <a:solidFill>
                  <a:srgbClr val="0D3F89"/>
                </a:solidFill>
                <a:latin typeface="Arial" charset="0"/>
              </a:rPr>
              <a:t>Brochure on Digitising European Industry</a:t>
            </a: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</a:pPr>
            <a:r>
              <a:rPr lang="en-GB" sz="2000" kern="0" dirty="0">
                <a:solidFill>
                  <a:srgbClr val="0D3F89"/>
                </a:solidFill>
                <a:latin typeface="Arial" charset="0"/>
                <a:hlinkClick r:id="rId3"/>
              </a:rPr>
              <a:t>https://ec.europa.eu/digital-single-market/en/news/digitising-european-industry-2-years-brochure</a:t>
            </a:r>
            <a:endParaRPr lang="en-GB" sz="2000" kern="0" dirty="0">
              <a:solidFill>
                <a:srgbClr val="0D3F89"/>
              </a:solidFill>
              <a:latin typeface="Arial" charset="0"/>
            </a:endParaRP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</a:pPr>
            <a:endParaRPr lang="en-GB" sz="2000" b="1" kern="0" dirty="0">
              <a:solidFill>
                <a:srgbClr val="0D3F89"/>
              </a:solidFill>
              <a:latin typeface="Arial" charset="0"/>
            </a:endParaRP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Font typeface="Arial" pitchFamily="34" charset="0"/>
              <a:buChar char="•"/>
            </a:pPr>
            <a:r>
              <a:rPr lang="en-GB" sz="2000" b="1" kern="0" dirty="0">
                <a:solidFill>
                  <a:srgbClr val="0D3F89"/>
                </a:solidFill>
                <a:latin typeface="Arial" charset="0"/>
              </a:rPr>
              <a:t>Catalogue of Digital Innovation Hubs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</a:pPr>
            <a:r>
              <a:rPr lang="en-GB" sz="2000" kern="0" dirty="0">
                <a:solidFill>
                  <a:srgbClr val="0D3F89"/>
                </a:solidFill>
                <a:latin typeface="Arial" charset="0"/>
                <a:hlinkClick r:id="rId4"/>
              </a:rPr>
              <a:t>http://s3platform.jrc.ec.europa.eu/digital-innovation-hubs-tool</a:t>
            </a:r>
            <a:endParaRPr lang="en-GB" sz="2000" kern="0" dirty="0">
              <a:solidFill>
                <a:srgbClr val="0D3F89"/>
              </a:solidFill>
              <a:latin typeface="Arial" charset="0"/>
            </a:endParaRP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</a:pPr>
            <a:endParaRPr lang="en-GB" sz="2000" kern="0" dirty="0">
              <a:solidFill>
                <a:srgbClr val="0D3F89"/>
              </a:solidFill>
              <a:latin typeface="Arial" charset="0"/>
            </a:endParaRP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Font typeface="Arial" pitchFamily="34" charset="0"/>
              <a:buChar char="•"/>
            </a:pPr>
            <a:r>
              <a:rPr lang="en-GB" sz="2000" b="1" kern="0" dirty="0">
                <a:solidFill>
                  <a:srgbClr val="0D3F89"/>
                </a:solidFill>
                <a:latin typeface="Arial" charset="0"/>
              </a:rPr>
              <a:t>Digital Europe Programme</a:t>
            </a: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</a:pPr>
            <a:r>
              <a:rPr lang="en-GB" sz="2000" kern="0" dirty="0">
                <a:solidFill>
                  <a:srgbClr val="0D3F89"/>
                </a:solidFill>
                <a:latin typeface="Arial" charset="0"/>
                <a:hlinkClick r:id="rId5"/>
              </a:rPr>
              <a:t>https://ec.europa.eu/commission/publications/connecting-europe-facility-digital-europe-and-space-programmes_en</a:t>
            </a:r>
            <a:r>
              <a:rPr lang="en-GB" sz="2000" kern="0" dirty="0">
                <a:solidFill>
                  <a:srgbClr val="0D3F89"/>
                </a:solidFill>
                <a:latin typeface="Arial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37043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272955" y="2360385"/>
            <a:ext cx="11403788" cy="3614738"/>
          </a:xfrm>
        </p:spPr>
        <p:txBody>
          <a:bodyPr/>
          <a:lstStyle/>
          <a:p>
            <a:pPr marL="0" indent="0" algn="ctr">
              <a:buNone/>
            </a:pPr>
            <a:r>
              <a:rPr lang="en-GB" sz="5400" b="1" dirty="0"/>
              <a:t>Thank </a:t>
            </a:r>
            <a:r>
              <a:rPr lang="en-GB" sz="5400" b="1" dirty="0" smtClean="0"/>
              <a:t>you for the attention!</a:t>
            </a:r>
            <a:endParaRPr lang="en-GB" sz="5400" b="1" dirty="0"/>
          </a:p>
          <a:p>
            <a:pPr marL="0" indent="0" algn="ctr">
              <a:buNone/>
            </a:pPr>
            <a:endParaRPr lang="en-GB" sz="4000" b="1" dirty="0"/>
          </a:p>
          <a:p>
            <a:pPr marL="0" indent="0" algn="ctr">
              <a:buNone/>
            </a:pPr>
            <a:r>
              <a:rPr lang="en-GB" sz="4000" b="1" dirty="0" smtClean="0"/>
              <a:t>annita.kalpaka@ec.europa.eu</a:t>
            </a:r>
            <a:endParaRPr lang="en-GB" sz="4000" b="1" dirty="0"/>
          </a:p>
        </p:txBody>
      </p:sp>
    </p:spTree>
    <p:extLst>
      <p:ext uri="{BB962C8B-B14F-4D97-AF65-F5344CB8AC3E}">
        <p14:creationId xmlns:p14="http://schemas.microsoft.com/office/powerpoint/2010/main" val="1050188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b="1" dirty="0" smtClean="0"/>
              <a:t>Topics</a:t>
            </a:r>
            <a:endParaRPr lang="en-GB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682329" y="2476588"/>
            <a:ext cx="907576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28700" lvl="1" indent="-571500">
              <a:buFont typeface="Arial"/>
              <a:buAutoNum type="romanUcPeriod"/>
            </a:pPr>
            <a:r>
              <a:rPr lang="es-ES" sz="3600" b="1" dirty="0" smtClean="0">
                <a:latin typeface="+mj-lt"/>
              </a:rPr>
              <a:t>DIH </a:t>
            </a:r>
            <a:r>
              <a:rPr lang="es-ES" sz="3600" b="1" dirty="0" err="1">
                <a:latin typeface="+mj-lt"/>
              </a:rPr>
              <a:t>initiative</a:t>
            </a:r>
            <a:r>
              <a:rPr lang="es-ES" sz="3600" b="1" dirty="0">
                <a:latin typeface="+mj-lt"/>
              </a:rPr>
              <a:t> </a:t>
            </a:r>
            <a:endParaRPr lang="es-ES" sz="3600" b="1" dirty="0" smtClean="0">
              <a:latin typeface="+mj-lt"/>
            </a:endParaRPr>
          </a:p>
          <a:p>
            <a:pPr marL="1028700" lvl="1" indent="-571500">
              <a:buFont typeface="Arial"/>
              <a:buAutoNum type="romanUcPeriod"/>
            </a:pPr>
            <a:r>
              <a:rPr lang="en-US" sz="3600" b="1" dirty="0">
                <a:latin typeface="+mj-lt"/>
              </a:rPr>
              <a:t>S3 &amp; DIH project </a:t>
            </a:r>
            <a:r>
              <a:rPr lang="en-US" sz="3600" b="1" dirty="0" smtClean="0">
                <a:latin typeface="+mj-lt"/>
              </a:rPr>
              <a:t>in a nutshell</a:t>
            </a:r>
          </a:p>
          <a:p>
            <a:pPr marL="1028700" lvl="1" indent="-571500">
              <a:buFont typeface="Arial"/>
              <a:buAutoNum type="romanUcPeriod"/>
            </a:pPr>
            <a:r>
              <a:rPr lang="en-US" sz="3600" b="1" dirty="0" smtClean="0">
                <a:latin typeface="+mj-lt"/>
              </a:rPr>
              <a:t>DIHs in Digital Europe program</a:t>
            </a:r>
          </a:p>
          <a:p>
            <a:pPr marL="571500" indent="-571500">
              <a:buFont typeface="Arial"/>
              <a:buAutoNum type="romanUcPeriod"/>
            </a:pPr>
            <a:endParaRPr lang="es-ES" b="1" dirty="0" smtClean="0"/>
          </a:p>
          <a:p>
            <a:pPr marL="571500" indent="-571500">
              <a:buFont typeface="Arial"/>
              <a:buAutoNum type="romanUcPeriod"/>
            </a:pPr>
            <a:endParaRPr lang="es-ES" b="1" dirty="0"/>
          </a:p>
        </p:txBody>
      </p:sp>
    </p:spTree>
    <p:extLst>
      <p:ext uri="{BB962C8B-B14F-4D97-AF65-F5344CB8AC3E}">
        <p14:creationId xmlns:p14="http://schemas.microsoft.com/office/powerpoint/2010/main" val="222116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I. DIH Initiative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137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-6316" y="1662440"/>
            <a:ext cx="6318915" cy="527772"/>
          </a:xfrm>
          <a:prstGeom prst="rect">
            <a:avLst/>
          </a:prstGeom>
        </p:spPr>
        <p:txBody>
          <a:bodyPr lIns="87974" tIns="43987" rIns="87974" bIns="43987"/>
          <a:lstStyle>
            <a:lvl1pPr algn="l" defTabSz="9450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4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15627" lvl="2" algn="ctr"/>
            <a:r>
              <a:rPr lang="en-US" sz="2000" b="1" dirty="0" smtClean="0">
                <a:latin typeface="Verdana"/>
                <a:ea typeface="Arial" charset="0"/>
                <a:cs typeface="Verdana"/>
              </a:rPr>
              <a:t>Digital transformation of industry</a:t>
            </a:r>
            <a:endParaRPr lang="en-GB" sz="2000" b="1" dirty="0">
              <a:latin typeface="Verdana"/>
              <a:ea typeface="Arial" charset="0"/>
              <a:cs typeface="Verdan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716" y="2350805"/>
            <a:ext cx="585665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New </a:t>
            </a: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industrial </a:t>
            </a:r>
            <a:r>
              <a:rPr lang="en-US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revolution </a:t>
            </a: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driven by new generations of digital technologies </a:t>
            </a:r>
            <a:endParaRPr lang="en-US" sz="2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New ways to design</a:t>
            </a: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produce, </a:t>
            </a:r>
            <a:r>
              <a:rPr lang="en-US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commercialise</a:t>
            </a: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and generate value from products and </a:t>
            </a:r>
            <a:r>
              <a:rPr lang="en-US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services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ensure </a:t>
            </a: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long term </a:t>
            </a:r>
            <a:r>
              <a:rPr lang="en-US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competitiveness, European </a:t>
            </a: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industry </a:t>
            </a:r>
            <a:r>
              <a:rPr lang="en-US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needs to seize </a:t>
            </a: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fully and swiftly </a:t>
            </a:r>
            <a:r>
              <a:rPr lang="en-US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digital opportunities</a:t>
            </a:r>
            <a:endParaRPr lang="en-GB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574" y="1119120"/>
            <a:ext cx="5552545" cy="5153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03372" y="190751"/>
            <a:ext cx="11242543" cy="527772"/>
          </a:xfrm>
          <a:prstGeom prst="rect">
            <a:avLst/>
          </a:prstGeom>
        </p:spPr>
        <p:txBody>
          <a:bodyPr lIns="87974" tIns="43987" rIns="87974" bIns="43987"/>
          <a:lstStyle>
            <a:lvl1pPr algn="l" defTabSz="9450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4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15627" lvl="2" algn="ctr"/>
            <a:r>
              <a:rPr lang="en-US" sz="3200" b="1" dirty="0" err="1" smtClean="0">
                <a:solidFill>
                  <a:prstClr val="white"/>
                </a:solidFill>
                <a:latin typeface="Verdana"/>
                <a:ea typeface="Arial" charset="0"/>
                <a:cs typeface="Verdana"/>
              </a:rPr>
              <a:t>Digitising</a:t>
            </a:r>
            <a:r>
              <a:rPr lang="en-US" sz="3200" b="1" dirty="0" smtClean="0">
                <a:solidFill>
                  <a:prstClr val="white"/>
                </a:solidFill>
                <a:latin typeface="Verdana"/>
                <a:ea typeface="Arial" charset="0"/>
                <a:cs typeface="Verdana"/>
              </a:rPr>
              <a:t> European Industry initiative (DEI)</a:t>
            </a:r>
            <a:endParaRPr lang="en-GB" sz="3200" b="1" dirty="0">
              <a:solidFill>
                <a:prstClr val="white"/>
              </a:solidFill>
              <a:latin typeface="Verdana"/>
              <a:ea typeface="Arial" charset="0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269321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91"/>
          <a:stretch/>
        </p:blipFill>
        <p:spPr bwMode="auto">
          <a:xfrm>
            <a:off x="3022234" y="1095500"/>
            <a:ext cx="9169019" cy="4615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3359221" y="44748"/>
            <a:ext cx="8640960" cy="74270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1pPr>
          </a:lstStyle>
          <a:p>
            <a:pPr algn="r"/>
            <a:r>
              <a:rPr lang="en-GB" sz="2800" dirty="0" smtClean="0">
                <a:latin typeface="Calibri" panose="020F0502020204030204" pitchFamily="34" charset="0"/>
              </a:rPr>
              <a:t>Existing National Initiatives </a:t>
            </a:r>
            <a:br>
              <a:rPr lang="en-GB" sz="2800" dirty="0" smtClean="0">
                <a:latin typeface="Calibri" panose="020F0502020204030204" pitchFamily="34" charset="0"/>
              </a:rPr>
            </a:br>
            <a:r>
              <a:rPr lang="en-GB" sz="2800" dirty="0" smtClean="0">
                <a:latin typeface="Calibri" panose="020F0502020204030204" pitchFamily="34" charset="0"/>
              </a:rPr>
              <a:t>for digitising industry across the EU</a:t>
            </a:r>
            <a:endParaRPr lang="en-GB" sz="2800" dirty="0">
              <a:latin typeface="Calibri" panose="020F050202020403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0313" y="5925111"/>
            <a:ext cx="116564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Analysis of National Initiatives on Digitising Industry</a:t>
            </a:r>
          </a:p>
          <a:p>
            <a:pPr defTabSz="360363"/>
            <a:r>
              <a:rPr lang="en-GB" b="1" dirty="0" smtClean="0">
                <a:hlinkClick r:id="rId3"/>
              </a:rPr>
              <a:t>https</a:t>
            </a:r>
            <a:r>
              <a:rPr lang="en-GB" b="1" dirty="0">
                <a:hlinkClick r:id="rId3"/>
              </a:rPr>
              <a:t>://</a:t>
            </a:r>
            <a:r>
              <a:rPr lang="en-GB" b="1" dirty="0" smtClean="0">
                <a:hlinkClick r:id="rId3"/>
              </a:rPr>
              <a:t>ec.europa.eu/futurium/en/implementing-digitising-european-industry-actions/national-initiatives-digitising-industry</a:t>
            </a:r>
            <a:endParaRPr lang="en-GB" b="1" dirty="0" smtClean="0"/>
          </a:p>
          <a:p>
            <a:pPr defTabSz="360363"/>
            <a:endParaRPr lang="en-GB" dirty="0"/>
          </a:p>
        </p:txBody>
      </p:sp>
      <p:sp>
        <p:nvSpPr>
          <p:cNvPr id="14" name="TextBox 13"/>
          <p:cNvSpPr txBox="1"/>
          <p:nvPr/>
        </p:nvSpPr>
        <p:spPr>
          <a:xfrm>
            <a:off x="-2" y="3617339"/>
            <a:ext cx="3055025" cy="2031325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txBody>
          <a:bodyPr wrap="square" rtlCol="0">
            <a:spAutoFit/>
          </a:bodyPr>
          <a:lstStyle/>
          <a:p>
            <a:pPr marL="180975" indent="-18097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Coherence, collective steer, co-ordination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1400" dirty="0" smtClean="0">
              <a:solidFill>
                <a:srgbClr val="002060"/>
              </a:solidFill>
              <a:latin typeface="+mj-lt"/>
              <a:cs typeface="Arial" panose="020B0604020202020204" pitchFamily="34" charset="0"/>
            </a:endParaRPr>
          </a:p>
          <a:p>
            <a:pPr marL="180975" indent="-18097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1400" dirty="0" smtClean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Monitoring actions at all levels: EU, MSs, regional and industrial</a:t>
            </a:r>
          </a:p>
          <a:p>
            <a:pPr marL="180975" indent="-18097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GB" sz="1400" dirty="0" smtClean="0">
              <a:solidFill>
                <a:srgbClr val="002060"/>
              </a:solidFill>
              <a:latin typeface="+mj-lt"/>
              <a:cs typeface="Arial" panose="020B0604020202020204" pitchFamily="34" charset="0"/>
            </a:endParaRPr>
          </a:p>
          <a:p>
            <a:pPr marL="180975" indent="-18097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1400" dirty="0" smtClean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Diffusion of Best Practices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1400" dirty="0" smtClean="0">
              <a:solidFill>
                <a:srgbClr val="002060"/>
              </a:solidFill>
              <a:latin typeface="+mj-lt"/>
              <a:cs typeface="Arial" panose="020B0604020202020204" pitchFamily="34" charset="0"/>
            </a:endParaRPr>
          </a:p>
          <a:p>
            <a:pPr marL="180975" indent="-18097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1400" dirty="0" smtClean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Pool investments</a:t>
            </a:r>
          </a:p>
        </p:txBody>
      </p:sp>
      <p:pic>
        <p:nvPicPr>
          <p:cNvPr id="15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9786" y="269566"/>
            <a:ext cx="3834591" cy="2876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70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690" y="1519885"/>
            <a:ext cx="10205935" cy="5466904"/>
          </a:xfrm>
          <a:prstGeom prst="rect">
            <a:avLst/>
          </a:prstGeom>
        </p:spPr>
      </p:pic>
      <p:sp>
        <p:nvSpPr>
          <p:cNvPr id="5" name="Rectangle 6"/>
          <p:cNvSpPr/>
          <p:nvPr/>
        </p:nvSpPr>
        <p:spPr>
          <a:xfrm>
            <a:off x="5907110" y="77630"/>
            <a:ext cx="6284890" cy="1294238"/>
          </a:xfrm>
          <a:prstGeom prst="rect">
            <a:avLst/>
          </a:prstGeom>
          <a:solidFill>
            <a:srgbClr val="0D4A8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Aft>
                <a:spcPts val="1000"/>
              </a:spcAft>
              <a:defRPr/>
            </a:pPr>
            <a:r>
              <a:rPr lang="en-US" sz="18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Digital Innovation Hubs support companies – in particular SMEs – </a:t>
            </a:r>
            <a:br>
              <a:rPr lang="en-US" sz="18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</a:br>
            <a:r>
              <a:rPr lang="en-US" sz="18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and public </a:t>
            </a:r>
            <a:r>
              <a:rPr lang="en-US" sz="1800" dirty="0" err="1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organisations</a:t>
            </a:r>
            <a:r>
              <a:rPr lang="en-US" sz="18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in their digital transformation</a:t>
            </a:r>
            <a:endParaRPr lang="en-GB" sz="1100" i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82038" y="285373"/>
            <a:ext cx="5261619" cy="74270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1pPr>
          </a:lstStyle>
          <a:p>
            <a:r>
              <a:rPr lang="en-GB" sz="2800" dirty="0" smtClean="0">
                <a:latin typeface="Calibri" panose="020F0502020204030204" pitchFamily="34" charset="0"/>
              </a:rPr>
              <a:t>What is a Digital Innovation Hub?</a:t>
            </a:r>
            <a:endParaRPr lang="en-GB" sz="28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6979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8"/>
          <p:cNvSpPr/>
          <p:nvPr/>
        </p:nvSpPr>
        <p:spPr>
          <a:xfrm>
            <a:off x="241027" y="1486864"/>
            <a:ext cx="6816596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marR="0" lvl="0" indent="-171450" algn="just" defTabSz="914400" rtl="0" eaLnBrk="1" fontAlgn="base" latinLnBrk="0" hangingPunct="1">
              <a:spcBef>
                <a:spcPct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a-DK" sz="1600" b="1" i="0" u="none" strike="noStrike" kern="1200" cap="none" spc="0" normalizeH="0" baseline="0" noProof="0" dirty="0">
                <a:ln>
                  <a:noFill/>
                </a:ln>
                <a:solidFill>
                  <a:srgbClr val="0D4A81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€500 million EU </a:t>
            </a:r>
            <a:r>
              <a:rPr kumimoji="0" lang="da-DK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D4A81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funding</a:t>
            </a:r>
            <a:r>
              <a:rPr kumimoji="0" lang="da-DK" sz="1600" b="1" i="0" u="none" strike="noStrike" kern="1200" cap="none" spc="0" normalizeH="0" baseline="0" noProof="0" dirty="0">
                <a:ln>
                  <a:noFill/>
                </a:ln>
                <a:solidFill>
                  <a:srgbClr val="0D4A81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da-DK" sz="1600" b="0" i="0" u="none" strike="noStrike" kern="1200" cap="none" spc="0" normalizeH="0" baseline="0" noProof="0" dirty="0">
                <a:ln>
                  <a:noFill/>
                </a:ln>
                <a:solidFill>
                  <a:srgbClr val="0D4A81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for Digital Innovation Hubs (2016-2020)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0D4A81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71450" marR="0" lvl="0" indent="-171450" algn="just" defTabSz="914400" rtl="0" eaLnBrk="1" fontAlgn="base" latinLnBrk="0" hangingPunct="1">
              <a:spcBef>
                <a:spcPct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0D4A81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 pan-European network of over 200 operational Digital Innovation </a:t>
            </a:r>
            <a:r>
              <a:rPr kumimoji="0" lang="en-GB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D4A81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Hubs </a:t>
            </a:r>
          </a:p>
          <a:p>
            <a:pPr marR="0" lvl="0" algn="just" defTabSz="914400" rtl="0" eaLnBrk="1" fontAlgn="base" latinLnBrk="0" hangingPunct="1">
              <a:spcBef>
                <a:spcPct val="0"/>
              </a:spcBef>
              <a:spcAft>
                <a:spcPts val="1200"/>
              </a:spcAft>
              <a:buClrTx/>
              <a:buSzTx/>
              <a:tabLst/>
              <a:defRPr/>
            </a:pPr>
            <a:endParaRPr kumimoji="0" lang="en-GB" sz="1600" b="1" i="0" u="none" strike="noStrike" kern="1200" cap="none" spc="0" normalizeH="0" baseline="0" noProof="0" dirty="0" smtClean="0">
              <a:ln>
                <a:noFill/>
              </a:ln>
              <a:solidFill>
                <a:srgbClr val="0D4A81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 lvl="0" algn="just" defTabSz="914400" rtl="0" eaLnBrk="1" fontAlgn="base" latinLnBrk="0" hangingPunct="1">
              <a:spcBef>
                <a:spcPct val="0"/>
              </a:spcBef>
              <a:spcAft>
                <a:spcPts val="1200"/>
              </a:spcAft>
              <a:buClrTx/>
              <a:buSzTx/>
              <a:tabLst/>
              <a:defRPr/>
            </a:pPr>
            <a:endParaRPr kumimoji="0" lang="en-GB" sz="1600" b="1" i="0" u="none" strike="noStrike" kern="1200" cap="none" spc="0" normalizeH="0" baseline="0" noProof="0" dirty="0" smtClean="0">
              <a:ln>
                <a:noFill/>
              </a:ln>
              <a:solidFill>
                <a:srgbClr val="0D4A81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71450" marR="0" lvl="0" indent="-171450" algn="just" defTabSz="914400" rtl="0" eaLnBrk="1" fontAlgn="base" latinLnBrk="0" hangingPunct="1">
              <a:spcBef>
                <a:spcPct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D4A81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500 </a:t>
            </a: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0D4A81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Start-ups, SMEs and mid-caps tested digital innovations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D4A81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in collaboration with more than 150 Digital Innovation Hubs in 370 innovation </a:t>
            </a:r>
            <a:r>
              <a:rPr kumimoji="0" lang="en-GB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D4A81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experiments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D4A81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</a:p>
          <a:p>
            <a:pPr marL="171450" marR="0" lvl="0" indent="-171450" algn="just" defTabSz="914400" rtl="0" eaLnBrk="1" fontAlgn="base" latinLnBrk="0" hangingPunct="1">
              <a:spcBef>
                <a:spcPct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D4A81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13 EU countries </a:t>
            </a:r>
            <a:r>
              <a:rPr kumimoji="0" lang="en-GB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D4A81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included </a:t>
            </a:r>
            <a:r>
              <a:rPr kumimoji="0" lang="en-GB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D4A81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Digital Innovation Hubs in national digitalisation strategies</a:t>
            </a:r>
            <a:r>
              <a:rPr kumimoji="0" lang="en-GB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D4A81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</a:p>
          <a:p>
            <a:pPr marR="0" lvl="0" algn="just" defTabSz="914400" rtl="0" eaLnBrk="1" fontAlgn="base" latinLnBrk="0" hangingPunct="1">
              <a:spcBef>
                <a:spcPct val="0"/>
              </a:spcBef>
              <a:spcAft>
                <a:spcPts val="1200"/>
              </a:spcAft>
              <a:buClrTx/>
              <a:buSzTx/>
              <a:tabLst/>
              <a:defRPr/>
            </a:pP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0D4A81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 lvl="0" algn="just" defTabSz="914400" rtl="0" eaLnBrk="1" fontAlgn="base" latinLnBrk="0" hangingPunct="1">
              <a:spcBef>
                <a:spcPct val="0"/>
              </a:spcBef>
              <a:spcAft>
                <a:spcPts val="1200"/>
              </a:spcAft>
              <a:buClrTx/>
              <a:buSzTx/>
              <a:tabLst/>
              <a:defRPr/>
            </a:pPr>
            <a:endParaRPr kumimoji="0" lang="en-GB" sz="1600" b="1" i="0" u="none" strike="noStrike" kern="1200" cap="none" spc="0" normalizeH="0" baseline="0" noProof="0" dirty="0" smtClean="0">
              <a:ln>
                <a:noFill/>
              </a:ln>
              <a:solidFill>
                <a:srgbClr val="0D4A81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71450" marR="0" lvl="0" indent="-171450" algn="just" defTabSz="914400" rtl="0" eaLnBrk="1" fontAlgn="base" latinLnBrk="0" hangingPunct="1">
              <a:spcBef>
                <a:spcPct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600" b="1" i="0" u="none" strike="noStrike" kern="1200" cap="none" spc="0" normalizeH="0" baseline="0" noProof="0" dirty="0" smtClean="0">
              <a:ln>
                <a:noFill/>
              </a:ln>
              <a:solidFill>
                <a:srgbClr val="0D4A81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71450" marR="0" lvl="0" indent="-171450" algn="just" defTabSz="914400" rtl="0" eaLnBrk="1" fontAlgn="base" latinLnBrk="0" hangingPunct="1">
              <a:spcBef>
                <a:spcPct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D4A81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Coaching </a:t>
            </a: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0D4A81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more than 60 potential Digital Innovation Hubs 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D4A81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 regions with slower adoption of digital technologies, with focus on </a:t>
            </a:r>
            <a:r>
              <a:rPr kumimoji="0" lang="en-GB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D4A81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EU13. 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0D4A81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Box 72"/>
          <p:cNvSpPr txBox="1"/>
          <p:nvPr/>
        </p:nvSpPr>
        <p:spPr>
          <a:xfrm>
            <a:off x="7637173" y="283338"/>
            <a:ext cx="4069725" cy="1004552"/>
          </a:xfrm>
          <a:prstGeom prst="rect">
            <a:avLst/>
          </a:prstGeom>
          <a:solidFill>
            <a:schemeClr val="bg1">
              <a:alpha val="46000"/>
            </a:schemeClr>
          </a:solidFill>
          <a:ln w="6350">
            <a:solidFill>
              <a:srgbClr val="EAB200"/>
            </a:solidFill>
            <a:prstDash val="dash"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64880"/>
                </a:solidFill>
                <a:effectLst/>
                <a:uLnTx/>
                <a:uFillTx/>
                <a:latin typeface="Verdana"/>
                <a:ea typeface="Calibri" panose="020F0502020204030204" pitchFamily="34" charset="0"/>
                <a:cs typeface="Times New Roman" panose="02020603050405020304" pitchFamily="18" charset="0"/>
              </a:rPr>
              <a:t>European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364880"/>
                </a:solidFill>
                <a:effectLst/>
                <a:uLnTx/>
                <a:uFillTx/>
                <a:latin typeface="Verdana"/>
                <a:ea typeface="Calibri" panose="020F0502020204030204" pitchFamily="34" charset="0"/>
                <a:cs typeface="Times New Roman" panose="02020603050405020304" pitchFamily="18" charset="0"/>
              </a:rPr>
              <a:t>Catalogue </a:t>
            </a:r>
            <a:r>
              <a:rPr kumimoji="0" lang="en-GB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64880"/>
                </a:solidFill>
                <a:effectLst/>
                <a:uLnTx/>
                <a:uFillTx/>
                <a:latin typeface="Verdana"/>
                <a:ea typeface="Calibri" panose="020F0502020204030204" pitchFamily="34" charset="0"/>
                <a:cs typeface="Times New Roman" panose="02020603050405020304" pitchFamily="18" charset="0"/>
              </a:rPr>
              <a:t>(yellow pages) </a:t>
            </a:r>
            <a:br>
              <a:rPr kumimoji="0" lang="en-GB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64880"/>
                </a:solidFill>
                <a:effectLst/>
                <a:uLnTx/>
                <a:uFillTx/>
                <a:latin typeface="Verdana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en-GB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64880"/>
                </a:solidFill>
                <a:effectLst/>
                <a:uLnTx/>
                <a:uFillTx/>
                <a:latin typeface="Verdana"/>
                <a:ea typeface="Calibri" panose="020F0502020204030204" pitchFamily="34" charset="0"/>
                <a:cs typeface="Times New Roman" panose="02020603050405020304" pitchFamily="18" charset="0"/>
              </a:rPr>
              <a:t>of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364880"/>
                </a:solidFill>
                <a:effectLst/>
                <a:uLnTx/>
                <a:uFillTx/>
                <a:latin typeface="Verdana"/>
                <a:ea typeface="Calibri" panose="020F0502020204030204" pitchFamily="34" charset="0"/>
                <a:cs typeface="Times New Roman" panose="02020603050405020304" pitchFamily="18" charset="0"/>
              </a:rPr>
              <a:t>Digital Innovation Hubs: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srgbClr val="FFD624"/>
              </a:solidFill>
              <a:effectLst/>
              <a:uLnTx/>
              <a:uFillTx/>
              <a:latin typeface="Verdana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364880"/>
                </a:solidFill>
                <a:effectLst/>
                <a:uLnTx/>
                <a:uFillTx/>
                <a:latin typeface="Verdana"/>
                <a:ea typeface="Calibri" panose="020F0502020204030204" pitchFamily="34" charset="0"/>
                <a:cs typeface="Times New Roman" panose="02020603050405020304" pitchFamily="18" charset="0"/>
              </a:rPr>
              <a:t>Operational Hubs + Hubs in Preparation</a:t>
            </a:r>
            <a:endParaRPr kumimoji="0" lang="en-GB" sz="1600" b="1" i="0" u="none" strike="noStrike" kern="1200" cap="none" spc="0" normalizeH="0" baseline="0" noProof="0" dirty="0">
              <a:ln>
                <a:noFill/>
              </a:ln>
              <a:solidFill>
                <a:srgbClr val="FFD624"/>
              </a:solidFill>
              <a:effectLst/>
              <a:uLnTx/>
              <a:uFillTx/>
              <a:latin typeface="Verdana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364880"/>
                </a:solidFill>
                <a:effectLst/>
                <a:uLnTx/>
                <a:uFillTx/>
                <a:latin typeface="Verdana"/>
                <a:ea typeface="Calibri" panose="020F0502020204030204" pitchFamily="34" charset="0"/>
                <a:cs typeface="Times New Roman" panose="02020603050405020304" pitchFamily="18" charset="0"/>
              </a:rPr>
              <a:t>October </a:t>
            </a:r>
            <a:r>
              <a:rPr kumimoji="0" lang="en-GB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64880"/>
                </a:solidFill>
                <a:effectLst/>
                <a:uLnTx/>
                <a:uFillTx/>
                <a:latin typeface="Verdana"/>
                <a:ea typeface="Calibri" panose="020F0502020204030204" pitchFamily="34" charset="0"/>
                <a:cs typeface="Times New Roman" panose="02020603050405020304" pitchFamily="18" charset="0"/>
              </a:rPr>
              <a:t>2018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srgbClr val="FFD624"/>
              </a:solidFill>
              <a:effectLst/>
              <a:uLnTx/>
              <a:uFillTx/>
              <a:latin typeface="Verdana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7" descr="C:\Users\lemkema\AppData\Local\Microsoft\Windows\Temporary Internet Files\Content.Outlook\2QC0Z3GN\logo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879" y="2607889"/>
            <a:ext cx="1076375" cy="334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700" y="2512467"/>
            <a:ext cx="578244" cy="48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C:\Users\kornmar\AppData\Local\Local Documents - no backup\Pictures\ECHORD plusplu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4924" y="2472907"/>
            <a:ext cx="1287215" cy="55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kornmar\AppData\Local\Local Documents - no backup\Pictures\logo ACTPHAST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529987"/>
            <a:ext cx="740766" cy="485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879" y="4942049"/>
            <a:ext cx="1280829" cy="467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8640" y="4924519"/>
            <a:ext cx="1063220" cy="507075"/>
          </a:xfrm>
          <a:prstGeom prst="rect">
            <a:avLst/>
          </a:prstGeom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9892" y="4620717"/>
            <a:ext cx="1314883" cy="1004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" descr="C:\Users\kornmar\AppData\Local\Local Documents - no backup\Pictures\ODINE_Logo_RGB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507" y="2524423"/>
            <a:ext cx="1980220" cy="437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00" t="3631" r="22438" b="9955"/>
          <a:stretch/>
        </p:blipFill>
        <p:spPr>
          <a:xfrm>
            <a:off x="7521262" y="1525501"/>
            <a:ext cx="4319961" cy="4498419"/>
          </a:xfrm>
          <a:prstGeom prst="rect">
            <a:avLst/>
          </a:prstGeom>
        </p:spPr>
      </p:pic>
      <p:sp>
        <p:nvSpPr>
          <p:cNvPr id="17" name="Title 1"/>
          <p:cNvSpPr txBox="1">
            <a:spLocks/>
          </p:cNvSpPr>
          <p:nvPr/>
        </p:nvSpPr>
        <p:spPr>
          <a:xfrm>
            <a:off x="40369" y="285373"/>
            <a:ext cx="7339224" cy="74270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1pPr>
          </a:lstStyle>
          <a:p>
            <a:r>
              <a:rPr lang="en-GB" sz="4000" dirty="0" smtClean="0">
                <a:latin typeface="Calibri" panose="020F0502020204030204" pitchFamily="34" charset="0"/>
              </a:rPr>
              <a:t>Achievements since 2016</a:t>
            </a:r>
            <a:endParaRPr lang="en-GB" sz="4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70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II. S3 &amp; DIH </a:t>
            </a:r>
            <a:r>
              <a:rPr lang="en-US" dirty="0" smtClean="0"/>
              <a:t>project </a:t>
            </a:r>
            <a:r>
              <a:rPr lang="en-US" dirty="0">
                <a:latin typeface="Verdana"/>
                <a:ea typeface="Arial" charset="0"/>
                <a:cs typeface="Verdana"/>
              </a:rPr>
              <a:t>in a nutshell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3615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JRC-presentation_new-style_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-Times New Roman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JRC-presentation_new-style-Template" id="{A3811EC4-3CF2-294F-BA10-98A1FEBF725B}" vid="{04E8B2B6-6122-9247-9072-895CAD7B6100}"/>
    </a:ext>
  </a:extLst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JRC-presentation_new-style_template.potx</Template>
  <TotalTime>8821</TotalTime>
  <Words>719</Words>
  <Application>Microsoft Office PowerPoint</Application>
  <PresentationFormat>Custom</PresentationFormat>
  <Paragraphs>113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JRC-presentation_new-style_template</vt:lpstr>
      <vt:lpstr>PowerPoint Presentation</vt:lpstr>
      <vt:lpstr>Digital Innovation Hubs – An overview   Parallel session in Agri-Food Working Committee Bilbao, 28 November 2018   Annita Kalpaka, Policy Analyst JRC Unit B3, S3P</vt:lpstr>
      <vt:lpstr>PowerPoint Presentation</vt:lpstr>
      <vt:lpstr> I. DIH Initiative </vt:lpstr>
      <vt:lpstr>PowerPoint Presentation</vt:lpstr>
      <vt:lpstr>PowerPoint Presentation</vt:lpstr>
      <vt:lpstr>PowerPoint Presentation</vt:lpstr>
      <vt:lpstr>PowerPoint Presentation</vt:lpstr>
      <vt:lpstr> II. S3 &amp; DIH project in a nutshell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Identifying synergies between RIS3 &amp; DIHs</vt:lpstr>
      <vt:lpstr>PowerPoint Presentation</vt:lpstr>
      <vt:lpstr> III. DIHs in Digital Europe program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European Commission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RAKHMATULLIN Ruslan (JRC-SEVILLA)</dc:creator>
  <cp:lastModifiedBy>KALPAKA Annita (JRC-SEVILLA)</cp:lastModifiedBy>
  <cp:revision>293</cp:revision>
  <cp:lastPrinted>2018-03-05T19:02:15Z</cp:lastPrinted>
  <dcterms:created xsi:type="dcterms:W3CDTF">2017-04-24T08:06:23Z</dcterms:created>
  <dcterms:modified xsi:type="dcterms:W3CDTF">2018-11-30T11:38:12Z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Jive_VersionGuid">
    <vt:lpwstr>e4337213-35f5-41f6-b406-7fb74395720e</vt:lpwstr>
  </property>
  <property fmtid="{D5CDD505-2E9C-101B-9397-08002B2CF9AE}" pid="3" name="Offisync_ServerID">
    <vt:lpwstr>0d3b22a6-6203-4efc-8e8e-b5279256493b</vt:lpwstr>
  </property>
  <property fmtid="{D5CDD505-2E9C-101B-9397-08002B2CF9AE}" pid="4" name="Offisync_UpdateToken">
    <vt:lpwstr>3</vt:lpwstr>
  </property>
  <property fmtid="{D5CDD505-2E9C-101B-9397-08002B2CF9AE}" pid="5" name="Jive_LatestUserAccountName">
    <vt:lpwstr>rakhmru</vt:lpwstr>
  </property>
  <property fmtid="{D5CDD505-2E9C-101B-9397-08002B2CF9AE}" pid="6" name="Offisync_UniqueId">
    <vt:lpwstr>127154</vt:lpwstr>
  </property>
  <property fmtid="{D5CDD505-2E9C-101B-9397-08002B2CF9AE}" pid="7" name="Offisync_ProviderInitializationData">
    <vt:lpwstr>https://connected.cnect.cec.eu.int</vt:lpwstr>
  </property>
</Properties>
</file>