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handoutMasterIdLst>
    <p:handoutMasterId r:id="rId24"/>
  </p:handoutMasterIdLst>
  <p:sldIdLst>
    <p:sldId id="256" r:id="rId2"/>
    <p:sldId id="394" r:id="rId3"/>
    <p:sldId id="386" r:id="rId4"/>
    <p:sldId id="259" r:id="rId5"/>
    <p:sldId id="420" r:id="rId6"/>
    <p:sldId id="413" r:id="rId7"/>
    <p:sldId id="423" r:id="rId8"/>
    <p:sldId id="395" r:id="rId9"/>
    <p:sldId id="410" r:id="rId10"/>
    <p:sldId id="404" r:id="rId11"/>
    <p:sldId id="407" r:id="rId12"/>
    <p:sldId id="367" r:id="rId13"/>
    <p:sldId id="406" r:id="rId14"/>
    <p:sldId id="339" r:id="rId15"/>
    <p:sldId id="417" r:id="rId16"/>
    <p:sldId id="418" r:id="rId17"/>
    <p:sldId id="392" r:id="rId18"/>
    <p:sldId id="370" r:id="rId19"/>
    <p:sldId id="422" r:id="rId20"/>
    <p:sldId id="388" r:id="rId21"/>
    <p:sldId id="375" r:id="rId2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73">
          <p15:clr>
            <a:srgbClr val="A4A3A4"/>
          </p15:clr>
        </p15:guide>
        <p15:guide id="2" pos="385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C8E2"/>
    <a:srgbClr val="000000"/>
    <a:srgbClr val="37ACDE"/>
    <a:srgbClr val="21ADE4"/>
    <a:srgbClr val="F4773F"/>
    <a:srgbClr val="093B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45488" autoAdjust="0"/>
  </p:normalViewPr>
  <p:slideViewPr>
    <p:cSldViewPr snapToGrid="0" snapToObjects="1">
      <p:cViewPr varScale="1">
        <p:scale>
          <a:sx n="33" d="100"/>
          <a:sy n="33" d="100"/>
        </p:scale>
        <p:origin x="2514" y="60"/>
      </p:cViewPr>
      <p:guideLst>
        <p:guide orient="horz" pos="3773"/>
        <p:guide pos="385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6618"/>
    </p:cViewPr>
  </p:sorterViewPr>
  <p:notesViewPr>
    <p:cSldViewPr snapToGrid="0" snapToObjects="1">
      <p:cViewPr varScale="1">
        <p:scale>
          <a:sx n="84" d="100"/>
          <a:sy n="84" d="100"/>
        </p:scale>
        <p:origin x="-1746"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69DE467-252D-C340-B6D3-74553E62F086}" type="datetimeFigureOut">
              <a:rPr lang="nl-NL" smtClean="0"/>
              <a:t>28-11-2018</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CD94EF4-DA67-D04B-9845-EB080743160F}" type="slidenum">
              <a:rPr lang="nl-NL" smtClean="0"/>
              <a:t>‹Nº›</a:t>
            </a:fld>
            <a:endParaRPr lang="nl-NL"/>
          </a:p>
        </p:txBody>
      </p:sp>
    </p:spTree>
    <p:extLst>
      <p:ext uri="{BB962C8B-B14F-4D97-AF65-F5344CB8AC3E}">
        <p14:creationId xmlns:p14="http://schemas.microsoft.com/office/powerpoint/2010/main" val="1215975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Verdana Standaard" charset="0"/>
              </a:defRPr>
            </a:lvl1pPr>
          </a:lstStyle>
          <a:p>
            <a:endParaRPr lang="nl-NL" dirty="0"/>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Verdana Standaard" charset="0"/>
              </a:defRPr>
            </a:lvl1pPr>
          </a:lstStyle>
          <a:p>
            <a:fld id="{F0136DB9-5D27-1549-BD29-2B9C3D92BA6B}" type="datetimeFigureOut">
              <a:rPr lang="nl-NL" smtClean="0"/>
              <a:pPr/>
              <a:t>28-11-2018</a:t>
            </a:fld>
            <a:endParaRPr lang="nl-NL" dirty="0"/>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dirty="0"/>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Verdana Standaard" charset="0"/>
              </a:defRPr>
            </a:lvl1pPr>
          </a:lstStyle>
          <a:p>
            <a:endParaRPr lang="nl-NL" dirty="0"/>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Verdana Standaard" charset="0"/>
              </a:defRPr>
            </a:lvl1pPr>
          </a:lstStyle>
          <a:p>
            <a:fld id="{B724C359-F21C-5144-9CEB-BDBE24445460}" type="slidenum">
              <a:rPr lang="nl-NL" smtClean="0"/>
              <a:pPr/>
              <a:t>‹Nº›</a:t>
            </a:fld>
            <a:endParaRPr lang="nl-NL" dirty="0"/>
          </a:p>
        </p:txBody>
      </p:sp>
    </p:spTree>
    <p:extLst>
      <p:ext uri="{BB962C8B-B14F-4D97-AF65-F5344CB8AC3E}">
        <p14:creationId xmlns:p14="http://schemas.microsoft.com/office/powerpoint/2010/main" val="1898063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Verdana Standaard" charset="0"/>
        <a:ea typeface="+mn-ea"/>
        <a:cs typeface="+mn-cs"/>
      </a:defRPr>
    </a:lvl1pPr>
    <a:lvl2pPr marL="457200" algn="l" defTabSz="914400" rtl="0" eaLnBrk="1" latinLnBrk="0" hangingPunct="1">
      <a:defRPr sz="1200" b="0" i="0" kern="1200">
        <a:solidFill>
          <a:schemeClr val="tx1"/>
        </a:solidFill>
        <a:latin typeface="Verdana Standaard" charset="0"/>
        <a:ea typeface="+mn-ea"/>
        <a:cs typeface="+mn-cs"/>
      </a:defRPr>
    </a:lvl2pPr>
    <a:lvl3pPr marL="914400" algn="l" defTabSz="914400" rtl="0" eaLnBrk="1" latinLnBrk="0" hangingPunct="1">
      <a:defRPr sz="1200" b="0" i="0" kern="1200">
        <a:solidFill>
          <a:schemeClr val="tx1"/>
        </a:solidFill>
        <a:latin typeface="Verdana Standaard" charset="0"/>
        <a:ea typeface="+mn-ea"/>
        <a:cs typeface="+mn-cs"/>
      </a:defRPr>
    </a:lvl3pPr>
    <a:lvl4pPr marL="1371600" algn="l" defTabSz="914400" rtl="0" eaLnBrk="1" latinLnBrk="0" hangingPunct="1">
      <a:defRPr sz="1200" b="0" i="0" kern="1200">
        <a:solidFill>
          <a:schemeClr val="tx1"/>
        </a:solidFill>
        <a:latin typeface="Verdana Standaard" charset="0"/>
        <a:ea typeface="+mn-ea"/>
        <a:cs typeface="+mn-cs"/>
      </a:defRPr>
    </a:lvl4pPr>
    <a:lvl5pPr marL="1828800" algn="l" defTabSz="914400" rtl="0" eaLnBrk="1" latinLnBrk="0" hangingPunct="1">
      <a:defRPr sz="1200" b="0" i="0" kern="1200">
        <a:solidFill>
          <a:schemeClr val="tx1"/>
        </a:solidFill>
        <a:latin typeface="Verdana Standaard"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twitter.com/CCCBLab"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B724C359-F21C-5144-9CEB-BDBE24445460}" type="slidenum">
              <a:rPr lang="nl-NL" smtClean="0"/>
              <a:pPr/>
              <a:t>1</a:t>
            </a:fld>
            <a:endParaRPr lang="nl-NL" dirty="0"/>
          </a:p>
        </p:txBody>
      </p:sp>
    </p:spTree>
    <p:extLst>
      <p:ext uri="{BB962C8B-B14F-4D97-AF65-F5344CB8AC3E}">
        <p14:creationId xmlns:p14="http://schemas.microsoft.com/office/powerpoint/2010/main" val="5558649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fontScale="92500" lnSpcReduction="10000"/>
          </a:bodyPr>
          <a:lstStyle/>
          <a:p>
            <a:r>
              <a:rPr lang="en-US" b="1" dirty="0"/>
              <a:t>In this sense, in my opinion, Regional authorities should be involved in these partnerships. </a:t>
            </a:r>
            <a:r>
              <a:rPr lang="en-US" u="sng" dirty="0"/>
              <a:t>They have the mission of the territory and are responsible for drafting strategic documents and working on a shared vision among actors (entrepreneurial discovery process=.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u="sng" kern="1200" dirty="0">
                <a:solidFill>
                  <a:schemeClr val="tx1"/>
                </a:solidFill>
                <a:effectLst/>
                <a:latin typeface="+mn-lt"/>
                <a:ea typeface="+mn-ea"/>
                <a:cs typeface="+mn-cs"/>
              </a:rPr>
              <a:t>They must ensure an appropriate infrastructure, open interoperable data infrastructures and transparent and efficient procurement. </a:t>
            </a:r>
            <a:endParaRPr lang="es-ES" sz="1200" kern="1200" dirty="0">
              <a:solidFill>
                <a:schemeClr val="tx1"/>
              </a:solidFill>
              <a:effectLst/>
              <a:latin typeface="+mn-lt"/>
              <a:ea typeface="+mn-ea"/>
              <a:cs typeface="+mn-cs"/>
            </a:endParaRPr>
          </a:p>
          <a:p>
            <a:endParaRPr lang="en-US" u="sng" dirty="0"/>
          </a:p>
          <a:p>
            <a:r>
              <a:rPr lang="en-US" dirty="0"/>
              <a:t>And they must play a strategic role in these processes of cooperative regional development: </a:t>
            </a:r>
          </a:p>
          <a:p>
            <a:pPr marL="171450" indent="-171450">
              <a:buFontTx/>
              <a:buChar char="-"/>
            </a:pPr>
            <a:r>
              <a:rPr lang="en-US" b="1" dirty="0"/>
              <a:t>The governmental role has to shift to opening opportunities, removing barriers and ‘letting’ the entrepreneurship and the cooperation issues to society.</a:t>
            </a:r>
          </a:p>
          <a:p>
            <a:r>
              <a:rPr lang="en-US" dirty="0"/>
              <a:t>Traditionally, the process of including public funding started either with announcing a public call or writing a good proposal. The proposal was filed with a responsible government, who was judging it. If approved, the public administration applied its own rules and restrictions to its implementation. In a quadruple helix governance process, bids of actors are on the table at the same time and all adjacent restrictions are taken into the equation at the definition phase. This leaves no room for extra control positions of any actor, not even public governments. Therefore, the quadruple helix governance might be considered the best guarantee for involvement of large private funding in regional development processes. Private sector would not invest while leaving the steering to public administration which in most cases misses the entrepreneurial capacities and experience. In practice, there might be hybrid situations since public government and its policies are not yet fully adapted to this new role and position. The more governments dare to acquire a new role and invest public funds while leaving the control to the shared governance, the more effective the development projects and processes are in a real life society.</a:t>
            </a:r>
          </a:p>
          <a:p>
            <a:endParaRPr lang="en-US" dirty="0"/>
          </a:p>
          <a:p>
            <a:endParaRPr lang="es-ES" dirty="0"/>
          </a:p>
        </p:txBody>
      </p:sp>
      <p:sp>
        <p:nvSpPr>
          <p:cNvPr id="4" name="Marcador de número de diapositiva 3"/>
          <p:cNvSpPr>
            <a:spLocks noGrp="1"/>
          </p:cNvSpPr>
          <p:nvPr>
            <p:ph type="sldNum" sz="quarter" idx="5"/>
          </p:nvPr>
        </p:nvSpPr>
        <p:spPr/>
        <p:txBody>
          <a:bodyPr/>
          <a:lstStyle/>
          <a:p>
            <a:fld id="{952FED79-7EB3-4A87-9D7C-8A01969AFA92}" type="slidenum">
              <a:rPr lang="es-ES" smtClean="0"/>
              <a:pPr/>
              <a:t>11</a:t>
            </a:fld>
            <a:endParaRPr lang="es-ES"/>
          </a:p>
        </p:txBody>
      </p:sp>
    </p:spTree>
    <p:extLst>
      <p:ext uri="{BB962C8B-B14F-4D97-AF65-F5344CB8AC3E}">
        <p14:creationId xmlns:p14="http://schemas.microsoft.com/office/powerpoint/2010/main" val="8820205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b="1" i="1" dirty="0">
                <a:highlight>
                  <a:srgbClr val="FFFF00"/>
                </a:highlight>
              </a:rPr>
              <a:t>How</a:t>
            </a:r>
            <a:r>
              <a:rPr lang="en-US" b="1" i="1" dirty="0"/>
              <a:t> can we</a:t>
            </a:r>
            <a:r>
              <a:rPr lang="en-US" i="1" dirty="0"/>
              <a:t>, in our specific case (the partnership is composed out of clusters and no regional authorities), </a:t>
            </a:r>
            <a:r>
              <a:rPr lang="en-US" b="1" i="1" dirty="0">
                <a:highlight>
                  <a:srgbClr val="FFFF00"/>
                </a:highlight>
              </a:rPr>
              <a:t>involve more (regional) authorities </a:t>
            </a:r>
            <a:r>
              <a:rPr lang="en-US" i="1" dirty="0">
                <a:highlight>
                  <a:srgbClr val="FFFF00"/>
                </a:highlight>
              </a:rPr>
              <a:t>and policy makers?</a:t>
            </a:r>
          </a:p>
          <a:p>
            <a:endParaRPr lang="es-ES" sz="1200" kern="1200" dirty="0">
              <a:solidFill>
                <a:schemeClr val="tx1"/>
              </a:solidFill>
              <a:latin typeface="+mn-lt"/>
              <a:ea typeface="+mn-ea"/>
              <a:cs typeface="+mn-cs"/>
            </a:endParaRPr>
          </a:p>
          <a:p>
            <a:r>
              <a:rPr lang="es-ES" sz="1200" kern="1200" dirty="0" err="1">
                <a:solidFill>
                  <a:schemeClr val="tx1"/>
                </a:solidFill>
                <a:latin typeface="+mn-lt"/>
                <a:ea typeface="+mn-ea"/>
                <a:cs typeface="+mn-cs"/>
              </a:rPr>
              <a:t>Furthermore</a:t>
            </a:r>
            <a:r>
              <a:rPr lang="es-ES" sz="1200" kern="1200" dirty="0">
                <a:solidFill>
                  <a:schemeClr val="tx1"/>
                </a:solidFill>
                <a:latin typeface="+mn-lt"/>
                <a:ea typeface="+mn-ea"/>
                <a:cs typeface="+mn-cs"/>
              </a:rPr>
              <a:t>:</a:t>
            </a:r>
          </a:p>
          <a:p>
            <a:r>
              <a:rPr lang="en-GB" sz="1200" b="1" kern="1200" dirty="0">
                <a:solidFill>
                  <a:schemeClr val="tx1"/>
                </a:solidFill>
                <a:latin typeface="+mn-lt"/>
                <a:ea typeface="+mn-ea"/>
                <a:cs typeface="+mn-cs"/>
              </a:rPr>
              <a:t>Smart specialisation has offered European regions a good opportunity to designate the agri-food sector as a new territorial priority </a:t>
            </a:r>
            <a:r>
              <a:rPr lang="en-GB" sz="1200" kern="1200" dirty="0">
                <a:solidFill>
                  <a:schemeClr val="tx1"/>
                </a:solidFill>
                <a:latin typeface="+mn-lt"/>
                <a:ea typeface="+mn-ea"/>
                <a:cs typeface="+mn-cs"/>
              </a:rPr>
              <a:t>within their development strategies,</a:t>
            </a:r>
            <a:r>
              <a:rPr lang="en-GB" sz="1200" kern="1200" baseline="0" dirty="0">
                <a:solidFill>
                  <a:schemeClr val="tx1"/>
                </a:solidFill>
                <a:latin typeface="+mn-lt"/>
                <a:ea typeface="+mn-ea"/>
                <a:cs typeface="+mn-cs"/>
              </a:rPr>
              <a:t> allowing as well to provide </a:t>
            </a:r>
            <a:r>
              <a:rPr lang="en-GB" sz="1200" kern="1200" dirty="0">
                <a:solidFill>
                  <a:schemeClr val="tx1"/>
                </a:solidFill>
                <a:latin typeface="+mn-lt"/>
                <a:ea typeface="+mn-ea"/>
                <a:cs typeface="+mn-cs"/>
              </a:rPr>
              <a:t>visibility of the contribution</a:t>
            </a:r>
            <a:r>
              <a:rPr lang="en-GB" sz="1200" kern="1200" baseline="0" dirty="0">
                <a:solidFill>
                  <a:schemeClr val="tx1"/>
                </a:solidFill>
                <a:latin typeface="+mn-lt"/>
                <a:ea typeface="+mn-ea"/>
                <a:cs typeface="+mn-cs"/>
              </a:rPr>
              <a:t> that agriculture can offer to our societies, not </a:t>
            </a:r>
            <a:r>
              <a:rPr lang="en-GB" sz="1200" kern="1200" dirty="0">
                <a:solidFill>
                  <a:schemeClr val="tx1"/>
                </a:solidFill>
                <a:latin typeface="+mn-lt"/>
                <a:ea typeface="+mn-ea"/>
                <a:cs typeface="+mn-cs"/>
              </a:rPr>
              <a:t>only </a:t>
            </a:r>
            <a:r>
              <a:rPr lang="en-GB" sz="1200" u="sng" kern="1200" dirty="0">
                <a:solidFill>
                  <a:schemeClr val="tx1"/>
                </a:solidFill>
                <a:latin typeface="+mn-lt"/>
                <a:ea typeface="+mn-ea"/>
                <a:cs typeface="+mn-cs"/>
              </a:rPr>
              <a:t>in terms of agri-food production but also in relation with rural-urban balance, consumers’ health or environmental protection.</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HOW CAN PUBLIC AUTHORITIES NOT BE INVOLVED IN SUCH A STRATEGIC ALLIANCE, INVOLVING STRATEGIC TERRITORIAL GOALS AND INVESTMENTS?</a:t>
            </a:r>
          </a:p>
          <a:p>
            <a:pPr marL="0" marR="0" indent="0" algn="l" defTabSz="914400" rtl="0" eaLnBrk="1" fontAlgn="auto" latinLnBrk="0" hangingPunct="1">
              <a:lnSpc>
                <a:spcPct val="100000"/>
              </a:lnSpc>
              <a:spcBef>
                <a:spcPts val="0"/>
              </a:spcBef>
              <a:spcAft>
                <a:spcPts val="0"/>
              </a:spcAft>
              <a:buClrTx/>
              <a:buSzTx/>
              <a:buFontTx/>
              <a:buNone/>
              <a:tabLst/>
              <a:defRPr/>
            </a:pPr>
            <a:endParaRPr lang="es-ES" sz="1200" kern="1200" dirty="0">
              <a:solidFill>
                <a:schemeClr val="tx1"/>
              </a:solidFill>
              <a:latin typeface="+mn-lt"/>
              <a:ea typeface="+mn-ea"/>
              <a:cs typeface="+mn-cs"/>
            </a:endParaRPr>
          </a:p>
          <a:p>
            <a:endParaRPr lang="es-ES" dirty="0"/>
          </a:p>
          <a:p>
            <a:pPr marL="0" marR="0" indent="0" algn="l" defTabSz="914400" rtl="0" eaLnBrk="1" fontAlgn="auto" latinLnBrk="0" hangingPunct="1">
              <a:lnSpc>
                <a:spcPct val="100000"/>
              </a:lnSpc>
              <a:spcBef>
                <a:spcPts val="0"/>
              </a:spcBef>
              <a:spcAft>
                <a:spcPts val="0"/>
              </a:spcAft>
              <a:buClrTx/>
              <a:buSzTx/>
              <a:buFontTx/>
              <a:buNone/>
              <a:tabLst/>
              <a:defRPr/>
            </a:pPr>
            <a:endParaRPr lang="es-ES" sz="1200" b="1"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s-ES" sz="1200" b="1" kern="1200" baseline="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EAFED350-C7EB-4E2B-B4E8-C62EA1F17BC0}" type="slidenum">
              <a:rPr lang="es-ES" smtClean="0"/>
              <a:pPr/>
              <a:t>12</a:t>
            </a:fld>
            <a:endParaRPr lang="es-E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fontScale="77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BUT, AT THE END…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IT’S ALL ABOUT WILLINGNESS!!!!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this is related to another question that the Smart Sensors partnership asked:</a:t>
            </a:r>
          </a:p>
          <a:p>
            <a:pPr marL="0" marR="0" lvl="0" indent="0" algn="r" defTabSz="914400" rtl="0" eaLnBrk="1" fontAlgn="auto" latinLnBrk="0" hangingPunct="1">
              <a:lnSpc>
                <a:spcPct val="100000"/>
              </a:lnSpc>
              <a:spcBef>
                <a:spcPts val="0"/>
              </a:spcBef>
              <a:spcAft>
                <a:spcPts val="0"/>
              </a:spcAft>
              <a:buClrTx/>
              <a:buSzTx/>
              <a:buFontTx/>
              <a:buNone/>
              <a:tabLst/>
              <a:defRPr/>
            </a:pPr>
            <a:r>
              <a:rPr lang="en-US" b="1" i="1" dirty="0">
                <a:solidFill>
                  <a:schemeClr val="tx1">
                    <a:lumMod val="65000"/>
                    <a:lumOff val="35000"/>
                  </a:schemeClr>
                </a:solidFill>
                <a:highlight>
                  <a:srgbClr val="FFFF00"/>
                </a:highlight>
              </a:rPr>
              <a:t>Do we need to establish a steering committee and how should it be structured</a:t>
            </a:r>
            <a:r>
              <a:rPr lang="en-US" i="1" dirty="0">
                <a:solidFill>
                  <a:schemeClr val="tx1">
                    <a:lumMod val="65000"/>
                    <a:lumOff val="35000"/>
                  </a:schemeClr>
                </a:solidFill>
              </a:rPr>
              <a:t>? (How many members should it have? Which are the responsibilities of its members and the steering committee as a whole? </a:t>
            </a:r>
            <a:r>
              <a:rPr lang="en-US" b="1" i="1" dirty="0">
                <a:solidFill>
                  <a:schemeClr val="tx1">
                    <a:lumMod val="65000"/>
                    <a:lumOff val="35000"/>
                  </a:schemeClr>
                </a:solidFill>
                <a:highlight>
                  <a:srgbClr val="FFFF00"/>
                </a:highlight>
              </a:rPr>
              <a:t>How shall we distribute responsibilities </a:t>
            </a:r>
            <a:r>
              <a:rPr lang="en-US" i="1" dirty="0">
                <a:solidFill>
                  <a:schemeClr val="tx1">
                    <a:lumMod val="65000"/>
                    <a:lumOff val="35000"/>
                  </a:schemeClr>
                </a:solidFill>
              </a:rPr>
              <a:t>amongst the membership?)</a:t>
            </a:r>
          </a:p>
          <a:p>
            <a:pPr algn="r"/>
            <a:endParaRPr lang="en-US" i="1" dirty="0">
              <a:solidFill>
                <a:schemeClr val="tx1">
                  <a:lumMod val="65000"/>
                  <a:lumOff val="35000"/>
                </a:schemeClr>
              </a:solidFill>
            </a:endParaRPr>
          </a:p>
          <a:p>
            <a:r>
              <a:rPr lang="en-US" dirty="0"/>
              <a:t>JUST ASK!!!</a:t>
            </a:r>
          </a:p>
          <a:p>
            <a:r>
              <a:rPr lang="en-US" b="1" dirty="0"/>
              <a:t>An installed governance board has to be able to interconnect across all levels, from strategic to operational. I WOULD SAY It might be perceived as </a:t>
            </a:r>
            <a:r>
              <a:rPr lang="en-US" b="1" u="sng" dirty="0"/>
              <a:t>a ‘connecting board’ rather than a ‘steering board’.</a:t>
            </a:r>
          </a:p>
          <a:p>
            <a:endParaRPr lang="en-US" dirty="0"/>
          </a:p>
          <a:p>
            <a:r>
              <a:rPr lang="en-US" dirty="0"/>
              <a:t>Cooperation of all essential actors is a vital condition to achieve successful societal transition by implementing RIS3. It tarts already in the definition phase of a regional strategy, but it must continue through the phase of the operational programming and investment contracting and has to be sustained throughout many years of the operational phase. Here governance has a severe task to transmit the positive cooperative energy at the start of the RIS3 process into a much more ‘real deal’ situation of spending effort and money to achieve the promised tangible results.</a:t>
            </a:r>
          </a:p>
          <a:p>
            <a:endParaRPr lang="en-US" dirty="0"/>
          </a:p>
          <a:p>
            <a:r>
              <a:rPr lang="es-ES" sz="1200" b="1" kern="1200" dirty="0" err="1">
                <a:solidFill>
                  <a:srgbClr val="FF0000"/>
                </a:solidFill>
                <a:effectLst/>
                <a:latin typeface="+mn-lt"/>
                <a:ea typeface="+mn-ea"/>
                <a:cs typeface="+mn-cs"/>
              </a:rPr>
              <a:t>What</a:t>
            </a:r>
            <a:r>
              <a:rPr lang="es-ES" sz="1200" b="1" kern="1200" dirty="0">
                <a:solidFill>
                  <a:srgbClr val="FF0000"/>
                </a:solidFill>
                <a:effectLst/>
                <a:latin typeface="+mn-lt"/>
                <a:ea typeface="+mn-ea"/>
                <a:cs typeface="+mn-cs"/>
              </a:rPr>
              <a:t> role </a:t>
            </a:r>
            <a:r>
              <a:rPr lang="es-ES" sz="1200" b="1" kern="1200" dirty="0" err="1">
                <a:solidFill>
                  <a:srgbClr val="FF0000"/>
                </a:solidFill>
                <a:effectLst/>
                <a:latin typeface="+mn-lt"/>
                <a:ea typeface="+mn-ea"/>
                <a:cs typeface="+mn-cs"/>
              </a:rPr>
              <a:t>is</a:t>
            </a:r>
            <a:r>
              <a:rPr lang="es-ES" sz="1200" b="1" kern="1200" dirty="0">
                <a:solidFill>
                  <a:srgbClr val="FF0000"/>
                </a:solidFill>
                <a:effectLst/>
                <a:latin typeface="+mn-lt"/>
                <a:ea typeface="+mn-ea"/>
                <a:cs typeface="+mn-cs"/>
              </a:rPr>
              <a:t> </a:t>
            </a:r>
            <a:r>
              <a:rPr lang="es-ES" sz="1200" b="1" kern="1200" dirty="0" err="1">
                <a:solidFill>
                  <a:srgbClr val="FF0000"/>
                </a:solidFill>
                <a:effectLst/>
                <a:latin typeface="+mn-lt"/>
                <a:ea typeface="+mn-ea"/>
                <a:cs typeface="+mn-cs"/>
              </a:rPr>
              <a:t>your</a:t>
            </a:r>
            <a:r>
              <a:rPr lang="es-ES" sz="1200" b="1" kern="1200" dirty="0">
                <a:solidFill>
                  <a:srgbClr val="FF0000"/>
                </a:solidFill>
                <a:effectLst/>
                <a:latin typeface="+mn-lt"/>
                <a:ea typeface="+mn-ea"/>
                <a:cs typeface="+mn-cs"/>
              </a:rPr>
              <a:t> </a:t>
            </a:r>
            <a:r>
              <a:rPr lang="es-ES" sz="1200" b="1" kern="1200" dirty="0" err="1">
                <a:solidFill>
                  <a:srgbClr val="FF0000"/>
                </a:solidFill>
                <a:effectLst/>
                <a:latin typeface="+mn-lt"/>
                <a:ea typeface="+mn-ea"/>
                <a:cs typeface="+mn-cs"/>
              </a:rPr>
              <a:t>region</a:t>
            </a:r>
            <a:r>
              <a:rPr lang="es-ES" sz="1200" b="1" kern="1200" dirty="0">
                <a:solidFill>
                  <a:srgbClr val="FF0000"/>
                </a:solidFill>
                <a:effectLst/>
                <a:latin typeface="+mn-lt"/>
                <a:ea typeface="+mn-ea"/>
                <a:cs typeface="+mn-cs"/>
              </a:rPr>
              <a:t> </a:t>
            </a:r>
            <a:r>
              <a:rPr lang="es-ES" sz="1200" b="1" kern="1200" dirty="0" err="1">
                <a:solidFill>
                  <a:srgbClr val="FF0000"/>
                </a:solidFill>
                <a:effectLst/>
                <a:latin typeface="+mn-lt"/>
                <a:ea typeface="+mn-ea"/>
                <a:cs typeface="+mn-cs"/>
              </a:rPr>
              <a:t>willing</a:t>
            </a:r>
            <a:r>
              <a:rPr lang="es-ES" sz="1200" b="1" kern="1200" dirty="0">
                <a:solidFill>
                  <a:srgbClr val="FF0000"/>
                </a:solidFill>
                <a:effectLst/>
                <a:latin typeface="+mn-lt"/>
                <a:ea typeface="+mn-ea"/>
                <a:cs typeface="+mn-cs"/>
              </a:rPr>
              <a:t> </a:t>
            </a:r>
            <a:r>
              <a:rPr lang="es-ES" sz="1200" b="1" kern="1200" dirty="0" err="1">
                <a:solidFill>
                  <a:srgbClr val="FF0000"/>
                </a:solidFill>
                <a:effectLst/>
                <a:latin typeface="+mn-lt"/>
                <a:ea typeface="+mn-ea"/>
                <a:cs typeface="+mn-cs"/>
              </a:rPr>
              <a:t>to</a:t>
            </a:r>
            <a:r>
              <a:rPr lang="es-ES" sz="1200" b="1" kern="1200" dirty="0">
                <a:solidFill>
                  <a:srgbClr val="FF0000"/>
                </a:solidFill>
                <a:effectLst/>
                <a:latin typeface="+mn-lt"/>
                <a:ea typeface="+mn-ea"/>
                <a:cs typeface="+mn-cs"/>
              </a:rPr>
              <a:t> </a:t>
            </a:r>
            <a:r>
              <a:rPr lang="es-ES" sz="1200" b="1" kern="1200" dirty="0" err="1">
                <a:solidFill>
                  <a:srgbClr val="FF0000"/>
                </a:solidFill>
                <a:effectLst/>
                <a:latin typeface="+mn-lt"/>
                <a:ea typeface="+mn-ea"/>
                <a:cs typeface="+mn-cs"/>
              </a:rPr>
              <a:t>play</a:t>
            </a:r>
            <a:r>
              <a:rPr lang="es-ES" sz="1200" b="1" kern="1200" dirty="0">
                <a:solidFill>
                  <a:srgbClr val="FF0000"/>
                </a:solidFill>
                <a:effectLst/>
                <a:latin typeface="+mn-lt"/>
                <a:ea typeface="+mn-ea"/>
                <a:cs typeface="+mn-cs"/>
              </a:rPr>
              <a:t> in </a:t>
            </a:r>
            <a:r>
              <a:rPr lang="es-ES" sz="1200" b="1" kern="1200" dirty="0" err="1">
                <a:solidFill>
                  <a:srgbClr val="FF0000"/>
                </a:solidFill>
                <a:effectLst/>
                <a:latin typeface="+mn-lt"/>
                <a:ea typeface="+mn-ea"/>
                <a:cs typeface="+mn-cs"/>
              </a:rPr>
              <a:t>the</a:t>
            </a:r>
            <a:r>
              <a:rPr lang="es-ES" sz="1200" b="1" kern="1200" dirty="0">
                <a:solidFill>
                  <a:srgbClr val="FF0000"/>
                </a:solidFill>
                <a:effectLst/>
                <a:latin typeface="+mn-lt"/>
                <a:ea typeface="+mn-ea"/>
                <a:cs typeface="+mn-cs"/>
              </a:rPr>
              <a:t> </a:t>
            </a:r>
            <a:r>
              <a:rPr lang="es-ES" sz="1200" b="1" kern="1200" dirty="0" err="1">
                <a:solidFill>
                  <a:srgbClr val="FF0000"/>
                </a:solidFill>
                <a:effectLst/>
                <a:latin typeface="+mn-lt"/>
                <a:ea typeface="+mn-ea"/>
                <a:cs typeface="+mn-cs"/>
              </a:rPr>
              <a:t>future</a:t>
            </a:r>
            <a:r>
              <a:rPr lang="es-ES" sz="1200" b="1" kern="1200" dirty="0">
                <a:solidFill>
                  <a:srgbClr val="FF0000"/>
                </a:solidFill>
                <a:effectLst/>
                <a:latin typeface="+mn-lt"/>
                <a:ea typeface="+mn-ea"/>
                <a:cs typeface="+mn-cs"/>
              </a:rPr>
              <a:t> </a:t>
            </a:r>
            <a:r>
              <a:rPr lang="es-ES" sz="1200" b="1" kern="1200" dirty="0" err="1">
                <a:solidFill>
                  <a:srgbClr val="FF0000"/>
                </a:solidFill>
                <a:effectLst/>
                <a:latin typeface="+mn-lt"/>
                <a:ea typeface="+mn-ea"/>
                <a:cs typeface="+mn-cs"/>
              </a:rPr>
              <a:t>activities</a:t>
            </a:r>
            <a:r>
              <a:rPr lang="es-ES" sz="1200" b="1" kern="1200" dirty="0">
                <a:solidFill>
                  <a:srgbClr val="FF0000"/>
                </a:solidFill>
                <a:effectLst/>
                <a:latin typeface="+mn-lt"/>
                <a:ea typeface="+mn-ea"/>
                <a:cs typeface="+mn-cs"/>
              </a:rPr>
              <a:t>? (</a:t>
            </a:r>
            <a:r>
              <a:rPr lang="es-ES" sz="1200" b="1" kern="1200" dirty="0" err="1">
                <a:solidFill>
                  <a:srgbClr val="FF0000"/>
                </a:solidFill>
                <a:effectLst/>
                <a:latin typeface="+mn-lt"/>
                <a:ea typeface="+mn-ea"/>
                <a:cs typeface="+mn-cs"/>
              </a:rPr>
              <a:t>mark</a:t>
            </a:r>
            <a:r>
              <a:rPr lang="es-ES" sz="1200" b="1" kern="1200" dirty="0">
                <a:solidFill>
                  <a:srgbClr val="FF0000"/>
                </a:solidFill>
                <a:effectLst/>
                <a:latin typeface="+mn-lt"/>
                <a:ea typeface="+mn-ea"/>
                <a:cs typeface="+mn-cs"/>
              </a:rPr>
              <a:t> yes </a:t>
            </a:r>
            <a:r>
              <a:rPr lang="es-ES" sz="1200" b="1" kern="1200" dirty="0" err="1">
                <a:solidFill>
                  <a:srgbClr val="FF0000"/>
                </a:solidFill>
                <a:effectLst/>
                <a:latin typeface="+mn-lt"/>
                <a:ea typeface="+mn-ea"/>
                <a:cs typeface="+mn-cs"/>
              </a:rPr>
              <a:t>or</a:t>
            </a:r>
            <a:r>
              <a:rPr lang="es-ES" sz="1200" b="1" kern="1200" dirty="0">
                <a:solidFill>
                  <a:srgbClr val="FF0000"/>
                </a:solidFill>
                <a:effectLst/>
                <a:latin typeface="+mn-lt"/>
                <a:ea typeface="+mn-ea"/>
                <a:cs typeface="+mn-cs"/>
              </a:rPr>
              <a:t> </a:t>
            </a:r>
            <a:r>
              <a:rPr lang="es-ES" sz="1200" b="1" kern="1200" dirty="0" err="1">
                <a:solidFill>
                  <a:srgbClr val="FF0000"/>
                </a:solidFill>
                <a:effectLst/>
                <a:latin typeface="+mn-lt"/>
                <a:ea typeface="+mn-ea"/>
                <a:cs typeface="+mn-cs"/>
              </a:rPr>
              <a:t>not</a:t>
            </a:r>
            <a:r>
              <a:rPr lang="es-ES" sz="1200" b="1" kern="1200" dirty="0">
                <a:solidFill>
                  <a:srgbClr val="FF0000"/>
                </a:solidFill>
                <a:effectLst/>
                <a:latin typeface="+mn-lt"/>
                <a:ea typeface="+mn-ea"/>
                <a:cs typeface="+mn-cs"/>
              </a:rPr>
              <a:t> </a:t>
            </a:r>
            <a:r>
              <a:rPr lang="es-ES" sz="1200" b="1" kern="1200" dirty="0" err="1">
                <a:solidFill>
                  <a:srgbClr val="FF0000"/>
                </a:solidFill>
                <a:effectLst/>
                <a:latin typeface="+mn-lt"/>
                <a:ea typeface="+mn-ea"/>
                <a:cs typeface="+mn-cs"/>
              </a:rPr>
              <a:t>for</a:t>
            </a:r>
            <a:r>
              <a:rPr lang="es-ES" sz="1200" b="1" kern="1200" dirty="0">
                <a:solidFill>
                  <a:srgbClr val="FF0000"/>
                </a:solidFill>
                <a:effectLst/>
                <a:latin typeface="+mn-lt"/>
                <a:ea typeface="+mn-ea"/>
                <a:cs typeface="+mn-cs"/>
              </a:rPr>
              <a:t> </a:t>
            </a:r>
            <a:r>
              <a:rPr lang="es-ES" sz="1200" b="1" kern="1200" dirty="0" err="1">
                <a:solidFill>
                  <a:srgbClr val="FF0000"/>
                </a:solidFill>
                <a:effectLst/>
                <a:latin typeface="+mn-lt"/>
                <a:ea typeface="+mn-ea"/>
                <a:cs typeface="+mn-cs"/>
              </a:rPr>
              <a:t>each</a:t>
            </a:r>
            <a:r>
              <a:rPr lang="es-ES" sz="1200" b="1" kern="1200" dirty="0">
                <a:solidFill>
                  <a:srgbClr val="FF0000"/>
                </a:solidFill>
                <a:effectLst/>
                <a:latin typeface="+mn-lt"/>
                <a:ea typeface="+mn-ea"/>
                <a:cs typeface="+mn-cs"/>
              </a:rPr>
              <a:t> role </a:t>
            </a:r>
            <a:r>
              <a:rPr lang="es-ES" sz="1200" b="1" kern="1200" dirty="0" err="1">
                <a:solidFill>
                  <a:srgbClr val="FF0000"/>
                </a:solidFill>
                <a:effectLst/>
                <a:latin typeface="+mn-lt"/>
                <a:ea typeface="+mn-ea"/>
                <a:cs typeface="+mn-cs"/>
              </a:rPr>
              <a:t>please</a:t>
            </a:r>
            <a:r>
              <a:rPr lang="es-ES" sz="1200" b="1" kern="1200" dirty="0">
                <a:solidFill>
                  <a:srgbClr val="FF0000"/>
                </a:solidFill>
                <a:effectLst/>
                <a:latin typeface="+mn-lt"/>
                <a:ea typeface="+mn-ea"/>
                <a:cs typeface="+mn-cs"/>
              </a:rPr>
              <a:t>)</a:t>
            </a:r>
          </a:p>
          <a:p>
            <a:pPr marL="171450" indent="-171450">
              <a:buFont typeface="Arial" panose="020B0604020202020204" pitchFamily="34" charset="0"/>
              <a:buChar char="•"/>
            </a:pPr>
            <a:r>
              <a:rPr lang="es-ES" sz="1200" kern="1200" dirty="0">
                <a:solidFill>
                  <a:schemeClr val="tx1"/>
                </a:solidFill>
                <a:effectLst/>
                <a:latin typeface="+mn-lt"/>
                <a:ea typeface="+mn-ea"/>
                <a:cs typeface="+mn-cs"/>
              </a:rPr>
              <a:t> Lead </a:t>
            </a:r>
            <a:r>
              <a:rPr lang="es-ES" sz="1200" kern="1200" dirty="0" err="1">
                <a:solidFill>
                  <a:schemeClr val="tx1"/>
                </a:solidFill>
                <a:effectLst/>
                <a:latin typeface="+mn-lt"/>
                <a:ea typeface="+mn-ea"/>
                <a:cs typeface="+mn-cs"/>
              </a:rPr>
              <a:t>region</a:t>
            </a:r>
            <a:r>
              <a:rPr lang="es-ES" sz="1200" kern="1200" dirty="0">
                <a:solidFill>
                  <a:schemeClr val="tx1"/>
                </a:solidFill>
                <a:effectLst/>
                <a:latin typeface="+mn-lt"/>
                <a:ea typeface="+mn-ea"/>
                <a:cs typeface="+mn-cs"/>
              </a:rPr>
              <a:t> </a:t>
            </a:r>
            <a:r>
              <a:rPr lang="es-ES" sz="1200" kern="1200" dirty="0" err="1">
                <a:solidFill>
                  <a:schemeClr val="tx1"/>
                </a:solidFill>
                <a:effectLst/>
                <a:latin typeface="+mn-lt"/>
                <a:ea typeface="+mn-ea"/>
                <a:cs typeface="+mn-cs"/>
              </a:rPr>
              <a:t>for</a:t>
            </a:r>
            <a:r>
              <a:rPr lang="es-ES" sz="1200" kern="1200" dirty="0">
                <a:solidFill>
                  <a:schemeClr val="tx1"/>
                </a:solidFill>
                <a:effectLst/>
                <a:latin typeface="+mn-lt"/>
                <a:ea typeface="+mn-ea"/>
                <a:cs typeface="+mn-cs"/>
              </a:rPr>
              <a:t> a </a:t>
            </a:r>
            <a:r>
              <a:rPr lang="es-ES" sz="1200" kern="1200" dirty="0" err="1">
                <a:solidFill>
                  <a:schemeClr val="tx1"/>
                </a:solidFill>
                <a:effectLst/>
                <a:latin typeface="+mn-lt"/>
                <a:ea typeface="+mn-ea"/>
                <a:cs typeface="+mn-cs"/>
              </a:rPr>
              <a:t>topic</a:t>
            </a:r>
            <a:r>
              <a:rPr lang="es-ES" sz="1200" kern="1200" dirty="0">
                <a:solidFill>
                  <a:schemeClr val="tx1"/>
                </a:solidFill>
                <a:effectLst/>
                <a:latin typeface="+mn-lt"/>
                <a:ea typeface="+mn-ea"/>
                <a:cs typeface="+mn-cs"/>
              </a:rPr>
              <a:t> </a:t>
            </a:r>
            <a:r>
              <a:rPr lang="es-ES" sz="1200" kern="1200" dirty="0" err="1">
                <a:solidFill>
                  <a:schemeClr val="tx1"/>
                </a:solidFill>
                <a:effectLst/>
                <a:latin typeface="+mn-lt"/>
                <a:ea typeface="+mn-ea"/>
                <a:cs typeface="+mn-cs"/>
              </a:rPr>
              <a:t>or</a:t>
            </a:r>
            <a:r>
              <a:rPr lang="es-ES" sz="1200" kern="1200" dirty="0">
                <a:solidFill>
                  <a:schemeClr val="tx1"/>
                </a:solidFill>
                <a:effectLst/>
                <a:latin typeface="+mn-lt"/>
                <a:ea typeface="+mn-ea"/>
                <a:cs typeface="+mn-cs"/>
              </a:rPr>
              <a:t> “</a:t>
            </a:r>
            <a:r>
              <a:rPr lang="es-ES" sz="1200" kern="1200" dirty="0" err="1">
                <a:solidFill>
                  <a:schemeClr val="tx1"/>
                </a:solidFill>
                <a:effectLst/>
                <a:latin typeface="+mn-lt"/>
                <a:ea typeface="+mn-ea"/>
                <a:cs typeface="+mn-cs"/>
              </a:rPr>
              <a:t>fladship</a:t>
            </a:r>
            <a:r>
              <a:rPr lang="es-ES" sz="1200" kern="1200" dirty="0">
                <a:solidFill>
                  <a:schemeClr val="tx1"/>
                </a:solidFill>
                <a:effectLst/>
                <a:latin typeface="+mn-lt"/>
                <a:ea typeface="+mn-ea"/>
                <a:cs typeface="+mn-cs"/>
              </a:rPr>
              <a:t> </a:t>
            </a:r>
            <a:r>
              <a:rPr lang="es-ES" sz="1200" kern="1200" dirty="0" err="1">
                <a:solidFill>
                  <a:schemeClr val="tx1"/>
                </a:solidFill>
                <a:effectLst/>
                <a:latin typeface="+mn-lt"/>
                <a:ea typeface="+mn-ea"/>
                <a:cs typeface="+mn-cs"/>
              </a:rPr>
              <a:t>action</a:t>
            </a:r>
            <a:r>
              <a:rPr lang="es-ES"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s-ES" sz="1200" kern="1200" dirty="0" err="1">
                <a:solidFill>
                  <a:schemeClr val="tx1"/>
                </a:solidFill>
                <a:effectLst/>
                <a:latin typeface="+mn-lt"/>
                <a:ea typeface="+mn-ea"/>
                <a:cs typeface="+mn-cs"/>
              </a:rPr>
              <a:t>Co-finance</a:t>
            </a:r>
            <a:r>
              <a:rPr lang="es-ES" sz="1200" kern="1200" dirty="0">
                <a:solidFill>
                  <a:schemeClr val="tx1"/>
                </a:solidFill>
                <a:effectLst/>
                <a:latin typeface="+mn-lt"/>
                <a:ea typeface="+mn-ea"/>
                <a:cs typeface="+mn-cs"/>
              </a:rPr>
              <a:t> </a:t>
            </a:r>
            <a:r>
              <a:rPr lang="es-ES" sz="1200" kern="1200" dirty="0" err="1">
                <a:solidFill>
                  <a:schemeClr val="tx1"/>
                </a:solidFill>
                <a:effectLst/>
                <a:latin typeface="+mn-lt"/>
                <a:ea typeface="+mn-ea"/>
                <a:cs typeface="+mn-cs"/>
              </a:rPr>
              <a:t>future</a:t>
            </a:r>
            <a:r>
              <a:rPr lang="es-ES" sz="1200" kern="1200" dirty="0">
                <a:solidFill>
                  <a:schemeClr val="tx1"/>
                </a:solidFill>
                <a:effectLst/>
                <a:latin typeface="+mn-lt"/>
                <a:ea typeface="+mn-ea"/>
                <a:cs typeface="+mn-cs"/>
              </a:rPr>
              <a:t> </a:t>
            </a:r>
            <a:r>
              <a:rPr lang="es-ES" sz="1200" kern="1200" dirty="0" err="1">
                <a:solidFill>
                  <a:schemeClr val="tx1"/>
                </a:solidFill>
                <a:effectLst/>
                <a:latin typeface="+mn-lt"/>
                <a:ea typeface="+mn-ea"/>
                <a:cs typeface="+mn-cs"/>
              </a:rPr>
              <a:t>activities</a:t>
            </a:r>
            <a:r>
              <a:rPr lang="es-ES" sz="1200" kern="1200" dirty="0">
                <a:solidFill>
                  <a:schemeClr val="tx1"/>
                </a:solidFill>
                <a:effectLst/>
                <a:latin typeface="+mn-lt"/>
                <a:ea typeface="+mn-ea"/>
                <a:cs typeface="+mn-cs"/>
              </a:rPr>
              <a:t> (</a:t>
            </a:r>
            <a:r>
              <a:rPr lang="es-ES" sz="1200" kern="1200" dirty="0" err="1">
                <a:solidFill>
                  <a:schemeClr val="tx1"/>
                </a:solidFill>
                <a:effectLst/>
                <a:latin typeface="+mn-lt"/>
                <a:ea typeface="+mn-ea"/>
                <a:cs typeface="+mn-cs"/>
              </a:rPr>
              <a:t>e.g</a:t>
            </a:r>
            <a:r>
              <a:rPr lang="es-ES" sz="1200" kern="1200" dirty="0">
                <a:solidFill>
                  <a:schemeClr val="tx1"/>
                </a:solidFill>
                <a:effectLst/>
                <a:latin typeface="+mn-lt"/>
                <a:ea typeface="+mn-ea"/>
                <a:cs typeface="+mn-cs"/>
              </a:rPr>
              <a:t>. </a:t>
            </a:r>
            <a:r>
              <a:rPr lang="es-ES" sz="1200" kern="1200" dirty="0" err="1">
                <a:solidFill>
                  <a:schemeClr val="tx1"/>
                </a:solidFill>
                <a:effectLst/>
                <a:latin typeface="+mn-lt"/>
                <a:ea typeface="+mn-ea"/>
                <a:cs typeface="+mn-cs"/>
              </a:rPr>
              <a:t>studies</a:t>
            </a:r>
            <a:r>
              <a:rPr lang="es-ES" sz="1200" kern="1200" dirty="0">
                <a:solidFill>
                  <a:schemeClr val="tx1"/>
                </a:solidFill>
                <a:effectLst/>
                <a:latin typeface="+mn-lt"/>
                <a:ea typeface="+mn-ea"/>
                <a:cs typeface="+mn-cs"/>
              </a:rPr>
              <a:t>, </a:t>
            </a:r>
            <a:r>
              <a:rPr lang="es-ES" sz="1200" kern="1200" dirty="0" err="1">
                <a:solidFill>
                  <a:schemeClr val="tx1"/>
                </a:solidFill>
                <a:effectLst/>
                <a:latin typeface="+mn-lt"/>
                <a:ea typeface="+mn-ea"/>
                <a:cs typeface="+mn-cs"/>
              </a:rPr>
              <a:t>future</a:t>
            </a:r>
            <a:r>
              <a:rPr lang="es-ES" sz="1200" kern="1200" dirty="0">
                <a:solidFill>
                  <a:schemeClr val="tx1"/>
                </a:solidFill>
                <a:effectLst/>
                <a:latin typeface="+mn-lt"/>
                <a:ea typeface="+mn-ea"/>
                <a:cs typeface="+mn-cs"/>
              </a:rPr>
              <a:t> meetings, etc.)  </a:t>
            </a:r>
          </a:p>
          <a:p>
            <a:pPr marL="171450" indent="-171450">
              <a:buFont typeface="Arial" panose="020B0604020202020204" pitchFamily="34" charset="0"/>
              <a:buChar char="•"/>
            </a:pPr>
            <a:r>
              <a:rPr lang="es-ES" sz="1200" kern="1200" dirty="0">
                <a:solidFill>
                  <a:schemeClr val="tx1"/>
                </a:solidFill>
                <a:effectLst/>
                <a:latin typeface="+mn-lt"/>
                <a:ea typeface="+mn-ea"/>
                <a:cs typeface="+mn-cs"/>
              </a:rPr>
              <a:t>Host a match-</a:t>
            </a:r>
            <a:r>
              <a:rPr lang="es-ES" sz="1200" kern="1200" dirty="0" err="1">
                <a:solidFill>
                  <a:schemeClr val="tx1"/>
                </a:solidFill>
                <a:effectLst/>
                <a:latin typeface="+mn-lt"/>
                <a:ea typeface="+mn-ea"/>
                <a:cs typeface="+mn-cs"/>
              </a:rPr>
              <a:t>making</a:t>
            </a:r>
            <a:r>
              <a:rPr lang="es-ES" sz="1200" kern="1200" dirty="0">
                <a:solidFill>
                  <a:schemeClr val="tx1"/>
                </a:solidFill>
                <a:effectLst/>
                <a:latin typeface="+mn-lt"/>
                <a:ea typeface="+mn-ea"/>
                <a:cs typeface="+mn-cs"/>
              </a:rPr>
              <a:t> </a:t>
            </a:r>
            <a:r>
              <a:rPr lang="es-ES" sz="1200" kern="1200" dirty="0" err="1">
                <a:solidFill>
                  <a:schemeClr val="tx1"/>
                </a:solidFill>
                <a:effectLst/>
                <a:latin typeface="+mn-lt"/>
                <a:ea typeface="+mn-ea"/>
                <a:cs typeface="+mn-cs"/>
              </a:rPr>
              <a:t>event</a:t>
            </a:r>
            <a:r>
              <a:rPr lang="en-US" dirty="0"/>
              <a:t>JUST ASK!!!</a:t>
            </a:r>
          </a:p>
          <a:p>
            <a:endParaRPr lang="es-E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a:t>
            </a:r>
          </a:p>
          <a:p>
            <a:r>
              <a:rPr lang="es-ES" sz="1200" kern="1200" dirty="0">
                <a:solidFill>
                  <a:schemeClr val="tx1"/>
                </a:solidFill>
                <a:effectLst/>
                <a:latin typeface="+mn-lt"/>
                <a:ea typeface="+mn-ea"/>
                <a:cs typeface="+mn-cs"/>
              </a:rPr>
              <a:t> </a:t>
            </a:r>
          </a:p>
          <a:p>
            <a:endParaRPr lang="es-ES" dirty="0"/>
          </a:p>
        </p:txBody>
      </p:sp>
      <p:sp>
        <p:nvSpPr>
          <p:cNvPr id="4" name="Marcador de número de diapositiva 3"/>
          <p:cNvSpPr>
            <a:spLocks noGrp="1"/>
          </p:cNvSpPr>
          <p:nvPr>
            <p:ph type="sldNum" sz="quarter" idx="5"/>
          </p:nvPr>
        </p:nvSpPr>
        <p:spPr/>
        <p:txBody>
          <a:bodyPr/>
          <a:lstStyle/>
          <a:p>
            <a:fld id="{952FED79-7EB3-4A87-9D7C-8A01969AFA92}" type="slidenum">
              <a:rPr lang="es-ES" smtClean="0"/>
              <a:pPr/>
              <a:t>13</a:t>
            </a:fld>
            <a:endParaRPr lang="es-ES"/>
          </a:p>
        </p:txBody>
      </p:sp>
    </p:spTree>
    <p:extLst>
      <p:ext uri="{BB962C8B-B14F-4D97-AF65-F5344CB8AC3E}">
        <p14:creationId xmlns:p14="http://schemas.microsoft.com/office/powerpoint/2010/main" val="25485992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i="1" dirty="0">
                <a:solidFill>
                  <a:srgbClr val="00B050"/>
                </a:solidFill>
              </a:rPr>
              <a:t>We can create a </a:t>
            </a:r>
            <a:r>
              <a:rPr lang="en-US" sz="1200" b="1" i="1" dirty="0">
                <a:solidFill>
                  <a:srgbClr val="00B050"/>
                </a:solidFill>
              </a:rPr>
              <a:t>kind of steering committee. How many members should it have? Which are the responsibilities of its memb</a:t>
            </a:r>
            <a:r>
              <a:rPr lang="en-US" sz="1200" i="1" dirty="0">
                <a:solidFill>
                  <a:srgbClr val="00B050"/>
                </a:solidFill>
              </a:rPr>
              <a:t>ers and the steering committee as a whole? How shall we distribute responsibilities: topic wise (e.g. living labs, training and services, communication and awareness raising, …), depending on the role (e.g. screening for EU calls and funding opportunities, financial, overall management, …). </a:t>
            </a:r>
            <a:r>
              <a:rPr lang="en-US" sz="1200" b="1" i="1" dirty="0">
                <a:solidFill>
                  <a:srgbClr val="00B050"/>
                </a:solidFill>
              </a:rPr>
              <a:t>Which members should it have (e.g. members of the partnership (clusters), regional authorities representatives, other stakeholders</a:t>
            </a:r>
            <a:r>
              <a:rPr lang="en-US" sz="1200" i="1" dirty="0">
                <a:solidFill>
                  <a:srgbClr val="00B050"/>
                </a:solidFill>
              </a:rPr>
              <a:t>, …)?</a:t>
            </a:r>
            <a:endParaRPr lang="es-ES" sz="1200" i="1" dirty="0">
              <a:solidFill>
                <a:srgbClr val="00B050"/>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a:cs typeface="Arial"/>
            </a:endParaRPr>
          </a:p>
          <a:p>
            <a:endParaRPr lang="en-GB" sz="1200" b="0" kern="1200" dirty="0">
              <a:solidFill>
                <a:schemeClr val="tx1"/>
              </a:solidFill>
              <a:latin typeface="+mn-lt"/>
              <a:ea typeface="+mn-ea"/>
              <a:cs typeface="+mn-cs"/>
            </a:endParaRPr>
          </a:p>
          <a:p>
            <a:endParaRPr lang="en-GB" sz="1200" b="0" kern="1200" dirty="0">
              <a:solidFill>
                <a:schemeClr val="tx1"/>
              </a:solidFill>
              <a:latin typeface="+mn-lt"/>
              <a:ea typeface="+mn-ea"/>
              <a:cs typeface="+mn-cs"/>
            </a:endParaRPr>
          </a:p>
          <a:p>
            <a:r>
              <a:rPr lang="en-GB" sz="1200" b="0" kern="1200" dirty="0">
                <a:solidFill>
                  <a:schemeClr val="tx1"/>
                </a:solidFill>
                <a:latin typeface="+mn-lt"/>
                <a:ea typeface="+mn-ea"/>
                <a:cs typeface="+mn-cs"/>
              </a:rPr>
              <a:t>In the S3P TBD:</a:t>
            </a:r>
          </a:p>
          <a:p>
            <a:endParaRPr lang="en-GB" sz="1200" kern="1200" dirty="0">
              <a:solidFill>
                <a:schemeClr val="tx1"/>
              </a:solidFill>
              <a:latin typeface="+mn-lt"/>
              <a:ea typeface="+mn-ea"/>
              <a:cs typeface="+mn-cs"/>
            </a:endParaRPr>
          </a:p>
          <a:p>
            <a:r>
              <a:rPr lang="en-GB" sz="1200" u="sng" kern="1200" dirty="0">
                <a:solidFill>
                  <a:schemeClr val="tx1"/>
                </a:solidFill>
                <a:latin typeface="+mn-lt"/>
                <a:ea typeface="+mn-ea"/>
                <a:cs typeface="+mn-cs"/>
              </a:rPr>
              <a:t>Each working group has a </a:t>
            </a:r>
            <a:r>
              <a:rPr lang="en-GB" sz="1200" b="1" u="sng" kern="1200" dirty="0">
                <a:solidFill>
                  <a:schemeClr val="tx1"/>
                </a:solidFill>
                <a:latin typeface="+mn-lt"/>
                <a:ea typeface="+mn-ea"/>
                <a:cs typeface="+mn-cs"/>
              </a:rPr>
              <a:t>leader and co-leader region</a:t>
            </a:r>
            <a:r>
              <a:rPr lang="en-GB" sz="1200" u="sng" kern="1200" dirty="0">
                <a:solidFill>
                  <a:schemeClr val="tx1"/>
                </a:solidFill>
                <a:latin typeface="+mn-lt"/>
                <a:ea typeface="+mn-ea"/>
                <a:cs typeface="+mn-cs"/>
              </a:rPr>
              <a:t>, and each one of them is expected to create a </a:t>
            </a:r>
            <a:r>
              <a:rPr lang="en-GB" sz="1200" b="1" u="sng" kern="1200" dirty="0">
                <a:solidFill>
                  <a:schemeClr val="tx1"/>
                </a:solidFill>
                <a:latin typeface="+mn-lt"/>
                <a:ea typeface="+mn-ea"/>
                <a:cs typeface="+mn-cs"/>
              </a:rPr>
              <a:t>specific scoping n</a:t>
            </a:r>
            <a:r>
              <a:rPr lang="en-GB" sz="1200" u="sng" kern="1200" dirty="0">
                <a:solidFill>
                  <a:schemeClr val="tx1"/>
                </a:solidFill>
                <a:latin typeface="+mn-lt"/>
                <a:ea typeface="+mn-ea"/>
                <a:cs typeface="+mn-cs"/>
              </a:rPr>
              <a:t>ote and a specific work plan. </a:t>
            </a:r>
            <a:endParaRPr lang="es-ES" sz="1200" u="sng"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spc="-175" dirty="0">
                <a:latin typeface="Arial"/>
                <a:cs typeface="Arial"/>
              </a:rPr>
              <a:t>Lead </a:t>
            </a:r>
            <a:r>
              <a:rPr lang="en-US" sz="1200" spc="-130" dirty="0">
                <a:latin typeface="Arial"/>
                <a:cs typeface="Arial"/>
              </a:rPr>
              <a:t>and </a:t>
            </a:r>
            <a:r>
              <a:rPr lang="en-US" sz="1200" spc="-180" dirty="0">
                <a:latin typeface="Arial"/>
                <a:cs typeface="Arial"/>
              </a:rPr>
              <a:t>Co-  </a:t>
            </a:r>
            <a:r>
              <a:rPr lang="en-US" sz="1200" spc="-100" dirty="0">
                <a:latin typeface="Arial"/>
                <a:cs typeface="Arial"/>
              </a:rPr>
              <a:t>lead </a:t>
            </a:r>
            <a:r>
              <a:rPr lang="en-US" sz="1200" spc="-185" dirty="0">
                <a:latin typeface="Arial"/>
                <a:cs typeface="Arial"/>
              </a:rPr>
              <a:t>Regions  </a:t>
            </a:r>
            <a:r>
              <a:rPr lang="en-US" sz="1200" spc="-65" dirty="0">
                <a:latin typeface="Arial"/>
                <a:cs typeface="Arial"/>
              </a:rPr>
              <a:t>will</a:t>
            </a:r>
            <a:r>
              <a:rPr lang="en-US" sz="1200" spc="-65" baseline="0" dirty="0">
                <a:latin typeface="Arial"/>
                <a:cs typeface="Arial"/>
              </a:rPr>
              <a:t> therefore </a:t>
            </a:r>
            <a:r>
              <a:rPr lang="en-US" sz="1200" spc="-125" dirty="0">
                <a:latin typeface="Arial"/>
                <a:cs typeface="Arial"/>
              </a:rPr>
              <a:t>finance  </a:t>
            </a:r>
            <a:r>
              <a:rPr lang="en-US" sz="1200" spc="-90" dirty="0">
                <a:latin typeface="Arial"/>
                <a:cs typeface="Arial"/>
              </a:rPr>
              <a:t>work,  </a:t>
            </a:r>
            <a:r>
              <a:rPr lang="en-US" sz="1200" spc="-150" dirty="0">
                <a:latin typeface="Arial"/>
                <a:cs typeface="Arial"/>
              </a:rPr>
              <a:t>seminars  </a:t>
            </a:r>
            <a:r>
              <a:rPr lang="en-US" sz="1200" spc="-130" dirty="0">
                <a:latin typeface="Arial"/>
                <a:cs typeface="Arial"/>
              </a:rPr>
              <a:t>and events  </a:t>
            </a:r>
            <a:r>
              <a:rPr lang="en-US" sz="1200" spc="-200" dirty="0">
                <a:latin typeface="Arial"/>
                <a:cs typeface="Arial"/>
              </a:rPr>
              <a:t>as </a:t>
            </a:r>
            <a:r>
              <a:rPr lang="en-US" sz="1200" spc="-70" dirty="0">
                <a:latin typeface="Arial"/>
                <a:cs typeface="Arial"/>
              </a:rPr>
              <a:t>well </a:t>
            </a:r>
            <a:r>
              <a:rPr lang="en-US" sz="1200" spc="-200" dirty="0">
                <a:latin typeface="Arial"/>
                <a:cs typeface="Arial"/>
              </a:rPr>
              <a:t>as  </a:t>
            </a:r>
            <a:r>
              <a:rPr lang="en-US" sz="1200" spc="-70" dirty="0">
                <a:latin typeface="Arial"/>
                <a:cs typeface="Arial"/>
              </a:rPr>
              <a:t>the</a:t>
            </a:r>
            <a:r>
              <a:rPr lang="en-US" sz="1200" spc="-180" dirty="0">
                <a:latin typeface="Arial"/>
                <a:cs typeface="Arial"/>
              </a:rPr>
              <a:t> </a:t>
            </a:r>
            <a:r>
              <a:rPr lang="en-US" sz="1200" spc="-165" dirty="0">
                <a:latin typeface="Arial"/>
                <a:cs typeface="Arial"/>
              </a:rPr>
              <a:t>Technical  </a:t>
            </a:r>
            <a:r>
              <a:rPr lang="en-US" sz="1200" spc="-130" dirty="0">
                <a:latin typeface="Arial"/>
                <a:cs typeface="Arial"/>
              </a:rPr>
              <a:t>Secretariats  </a:t>
            </a:r>
            <a:r>
              <a:rPr lang="en-US" sz="1200" spc="-65" dirty="0">
                <a:latin typeface="Arial"/>
                <a:cs typeface="Arial"/>
              </a:rPr>
              <a:t>with their  </a:t>
            </a:r>
            <a:r>
              <a:rPr lang="en-US" sz="1200" spc="-110" dirty="0">
                <a:latin typeface="Arial"/>
                <a:cs typeface="Arial"/>
              </a:rPr>
              <a:t>own  </a:t>
            </a:r>
            <a:r>
              <a:rPr lang="en-US" sz="1200" spc="-165" dirty="0">
                <a:latin typeface="Arial"/>
                <a:cs typeface="Arial"/>
              </a:rPr>
              <a:t>resources.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spc="-165" dirty="0">
              <a:latin typeface="Arial"/>
              <a:cs typeface="Arial"/>
            </a:endParaRPr>
          </a:p>
          <a:p>
            <a:endParaRPr lang="en-US" dirty="0"/>
          </a:p>
        </p:txBody>
      </p:sp>
      <p:sp>
        <p:nvSpPr>
          <p:cNvPr id="4" name="3 Marcador de número de diapositiva"/>
          <p:cNvSpPr>
            <a:spLocks noGrp="1"/>
          </p:cNvSpPr>
          <p:nvPr>
            <p:ph type="sldNum" sz="quarter" idx="10"/>
          </p:nvPr>
        </p:nvSpPr>
        <p:spPr/>
        <p:txBody>
          <a:bodyPr/>
          <a:lstStyle/>
          <a:p>
            <a:fld id="{952FED79-7EB3-4A87-9D7C-8A01969AFA92}" type="slidenum">
              <a:rPr lang="es-ES" smtClean="0"/>
              <a:pPr/>
              <a:t>14</a:t>
            </a:fld>
            <a:endParaRPr lang="es-ES"/>
          </a:p>
        </p:txBody>
      </p:sp>
    </p:spTree>
    <p:extLst>
      <p:ext uri="{BB962C8B-B14F-4D97-AF65-F5344CB8AC3E}">
        <p14:creationId xmlns:p14="http://schemas.microsoft.com/office/powerpoint/2010/main" val="1207656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Sharing responsibilities within a common action plan and a governance scheme,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r>
              <a:rPr lang="en-GB" sz="1200" u="sng" kern="1200" dirty="0">
                <a:solidFill>
                  <a:schemeClr val="tx1"/>
                </a:solidFill>
                <a:latin typeface="+mn-lt"/>
                <a:ea typeface="+mn-ea"/>
                <a:cs typeface="+mn-cs"/>
              </a:rPr>
              <a:t>Sharing joint-investment-projects among actors in different territories need a reliable framework of trust and transparency.</a:t>
            </a:r>
          </a:p>
          <a:p>
            <a:endParaRPr lang="en-GB" sz="1200" u="sng"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Establishing clear, robust, open and transparent governance systems and structures </a:t>
            </a:r>
            <a:r>
              <a:rPr lang="en-US" sz="1200" b="0" i="0" u="sng" kern="1200" dirty="0">
                <a:solidFill>
                  <a:schemeClr val="tx1"/>
                </a:solidFill>
                <a:effectLst>
                  <a:outerShdw blurRad="38100" dist="38100" dir="2700000" algn="tl">
                    <a:srgbClr val="000000">
                      <a:alpha val="43137"/>
                    </a:srgbClr>
                  </a:outerShdw>
                </a:effectLst>
                <a:latin typeface="+mn-lt"/>
                <a:ea typeface="+mn-ea"/>
                <a:cs typeface="+mn-cs"/>
              </a:rPr>
              <a:t>creates a far better atmosphere and understanding </a:t>
            </a:r>
            <a:r>
              <a:rPr lang="en-US" sz="1200" b="0" i="0" kern="1200" dirty="0">
                <a:solidFill>
                  <a:schemeClr val="tx1"/>
                </a:solidFill>
                <a:effectLst/>
                <a:latin typeface="+mn-lt"/>
                <a:ea typeface="+mn-ea"/>
                <a:cs typeface="+mn-cs"/>
              </a:rPr>
              <a:t>of how innovation is being judged.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r>
              <a:rPr lang="en-GB" sz="1200" u="sng" kern="1200" dirty="0">
                <a:solidFill>
                  <a:schemeClr val="tx1"/>
                </a:solidFill>
                <a:latin typeface="+mn-lt"/>
                <a:ea typeface="+mn-ea"/>
                <a:cs typeface="+mn-cs"/>
              </a:rPr>
              <a:t>Partnerships need a firm foundation upon which joint-projects and opportunities </a:t>
            </a:r>
            <a:r>
              <a:rPr lang="en-GB" sz="1200" kern="1200" dirty="0">
                <a:solidFill>
                  <a:schemeClr val="tx1"/>
                </a:solidFill>
                <a:latin typeface="+mn-lt"/>
                <a:ea typeface="+mn-ea"/>
                <a:cs typeface="+mn-cs"/>
              </a:rPr>
              <a:t>for the European regions working on digitising the </a:t>
            </a:r>
            <a:r>
              <a:rPr lang="en-GB" sz="1200" kern="1200" dirty="0" err="1">
                <a:solidFill>
                  <a:schemeClr val="tx1"/>
                </a:solidFill>
                <a:latin typeface="+mn-lt"/>
                <a:ea typeface="+mn-ea"/>
                <a:cs typeface="+mn-cs"/>
              </a:rPr>
              <a:t>agrifood</a:t>
            </a:r>
            <a:r>
              <a:rPr lang="en-GB" sz="1200" kern="1200" dirty="0">
                <a:solidFill>
                  <a:schemeClr val="tx1"/>
                </a:solidFill>
                <a:latin typeface="+mn-lt"/>
                <a:ea typeface="+mn-ea"/>
                <a:cs typeface="+mn-cs"/>
              </a:rPr>
              <a:t> value chain, </a:t>
            </a:r>
            <a:r>
              <a:rPr lang="en-GB" sz="1200" u="sng" kern="1200" dirty="0">
                <a:solidFill>
                  <a:schemeClr val="tx1"/>
                </a:solidFill>
                <a:latin typeface="+mn-lt"/>
                <a:ea typeface="+mn-ea"/>
                <a:cs typeface="+mn-cs"/>
              </a:rPr>
              <a:t>can be developed</a:t>
            </a:r>
            <a:r>
              <a:rPr lang="en-GB" sz="1200" kern="1200" dirty="0">
                <a:solidFill>
                  <a:schemeClr val="tx1"/>
                </a:solidFill>
                <a:latin typeface="+mn-lt"/>
                <a:ea typeface="+mn-ea"/>
                <a:cs typeface="+mn-cs"/>
              </a:rPr>
              <a:t>. </a:t>
            </a:r>
          </a:p>
          <a:p>
            <a:endParaRPr lang="es-ES" dirty="0"/>
          </a:p>
        </p:txBody>
      </p:sp>
      <p:sp>
        <p:nvSpPr>
          <p:cNvPr id="4" name="Marcador de número de diapositiva 3"/>
          <p:cNvSpPr>
            <a:spLocks noGrp="1"/>
          </p:cNvSpPr>
          <p:nvPr>
            <p:ph type="sldNum" sz="quarter" idx="5"/>
          </p:nvPr>
        </p:nvSpPr>
        <p:spPr/>
        <p:txBody>
          <a:bodyPr/>
          <a:lstStyle/>
          <a:p>
            <a:fld id="{952FED79-7EB3-4A87-9D7C-8A01969AFA92}" type="slidenum">
              <a:rPr lang="es-ES" smtClean="0"/>
              <a:pPr/>
              <a:t>15</a:t>
            </a:fld>
            <a:endParaRPr lang="es-ES"/>
          </a:p>
        </p:txBody>
      </p:sp>
    </p:spTree>
    <p:extLst>
      <p:ext uri="{BB962C8B-B14F-4D97-AF65-F5344CB8AC3E}">
        <p14:creationId xmlns:p14="http://schemas.microsoft.com/office/powerpoint/2010/main" val="37532841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n-US" sz="1200" b="0" i="0" kern="1200" dirty="0">
                <a:solidFill>
                  <a:schemeClr val="tx1"/>
                </a:solidFill>
                <a:effectLst/>
                <a:latin typeface="+mn-lt"/>
                <a:ea typeface="+mn-ea"/>
                <a:cs typeface="+mn-cs"/>
              </a:rPr>
              <a:t>And they also need an effective monitoring system providing a better understanding of actions and results, of gaps and opportunities.</a:t>
            </a:r>
          </a:p>
          <a:p>
            <a:r>
              <a:rPr lang="en-US" sz="1200" b="0" i="0" kern="1200" dirty="0">
                <a:solidFill>
                  <a:schemeClr val="tx1"/>
                </a:solidFill>
                <a:effectLst/>
                <a:latin typeface="+mn-lt"/>
                <a:ea typeface="+mn-ea"/>
                <a:cs typeface="+mn-cs"/>
              </a:rPr>
              <a:t> </a:t>
            </a:r>
            <a:endParaRPr lang="es-ES" sz="1200" b="0" i="0" kern="1200" dirty="0">
              <a:solidFill>
                <a:schemeClr val="tx1"/>
              </a:solidFill>
              <a:effectLst/>
              <a:latin typeface="+mn-lt"/>
              <a:ea typeface="+mn-ea"/>
              <a:cs typeface="+mn-cs"/>
            </a:endParaRPr>
          </a:p>
          <a:p>
            <a:pPr algn="ctr"/>
            <a:r>
              <a:rPr lang="es-ES" sz="1200" b="0" i="0" kern="1200" dirty="0">
                <a:solidFill>
                  <a:schemeClr val="tx1"/>
                </a:solidFill>
                <a:effectLst/>
                <a:latin typeface="+mn-lt"/>
                <a:ea typeface="+mn-ea"/>
                <a:cs typeface="+mn-cs"/>
              </a:rPr>
              <a:t>IN GOD WE TRUST, FOR ANYTHING ELSE BRING DATA!!!</a:t>
            </a:r>
          </a:p>
          <a:p>
            <a:endParaRPr lang="es-E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p:txBody>
      </p:sp>
      <p:sp>
        <p:nvSpPr>
          <p:cNvPr id="4" name="Marcador de número de diapositiva 3"/>
          <p:cNvSpPr>
            <a:spLocks noGrp="1"/>
          </p:cNvSpPr>
          <p:nvPr>
            <p:ph type="sldNum" sz="quarter" idx="5"/>
          </p:nvPr>
        </p:nvSpPr>
        <p:spPr/>
        <p:txBody>
          <a:bodyPr/>
          <a:lstStyle/>
          <a:p>
            <a:fld id="{952FED79-7EB3-4A87-9D7C-8A01969AFA92}" type="slidenum">
              <a:rPr lang="es-ES" smtClean="0"/>
              <a:pPr/>
              <a:t>16</a:t>
            </a:fld>
            <a:endParaRPr lang="es-ES"/>
          </a:p>
        </p:txBody>
      </p:sp>
    </p:spTree>
    <p:extLst>
      <p:ext uri="{BB962C8B-B14F-4D97-AF65-F5344CB8AC3E}">
        <p14:creationId xmlns:p14="http://schemas.microsoft.com/office/powerpoint/2010/main" val="36282643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lnSpcReduction="100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b="1" i="1" u="none" dirty="0">
                <a:highlight>
                  <a:srgbClr val="FFFF00"/>
                </a:highlight>
              </a:rPr>
              <a:t>How are other partnerships dealing </a:t>
            </a:r>
            <a:r>
              <a:rPr lang="en-US" b="1" i="1" u="none" dirty="0"/>
              <a:t>with the governance structure</a:t>
            </a:r>
            <a:r>
              <a:rPr lang="en-US" i="1" u="none" dirty="0"/>
              <a:t>? </a:t>
            </a:r>
            <a:r>
              <a:rPr lang="en-US" i="1" u="none" dirty="0">
                <a:highlight>
                  <a:srgbClr val="FFFF00"/>
                </a:highlight>
              </a:rPr>
              <a:t>Do we need to set up a </a:t>
            </a:r>
            <a:r>
              <a:rPr lang="en-US" b="1" i="1" u="none" dirty="0">
                <a:highlight>
                  <a:srgbClr val="FFFF00"/>
                </a:highlight>
              </a:rPr>
              <a:t>separate advisory board </a:t>
            </a:r>
            <a:r>
              <a:rPr lang="en-US" i="1" u="none" dirty="0"/>
              <a:t>as a kind of ad hoc mirror group to the partnership?</a:t>
            </a:r>
          </a:p>
          <a:p>
            <a:pPr marL="0" marR="0" lvl="0" indent="0" algn="r"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creation of a small team supporting s3 partnership’s coordination is critical, both internally and inter-regionally</a:t>
            </a:r>
            <a:r>
              <a:rPr lang="en-GB" sz="1200" kern="1200" dirty="0">
                <a:solidFill>
                  <a:schemeClr val="tx1"/>
                </a:solidFill>
                <a:effectLst/>
                <a:latin typeface="+mn-lt"/>
                <a:ea typeface="+mn-ea"/>
                <a:cs typeface="+mn-cs"/>
              </a:rPr>
              <a:t>, and provide the necessary trust for </a:t>
            </a:r>
            <a:r>
              <a:rPr lang="en-GB" sz="1200" u="sng" kern="1200" dirty="0">
                <a:solidFill>
                  <a:schemeClr val="tx1"/>
                </a:solidFill>
                <a:effectLst/>
                <a:latin typeface="+mn-lt"/>
                <a:ea typeface="+mn-ea"/>
                <a:cs typeface="+mn-cs"/>
              </a:rPr>
              <a:t>launching and managing the project or, in the case of member regions, dedicated teams for monitoring the regional participation in the Partnership</a:t>
            </a:r>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a:p>
            <a:r>
              <a:rPr lang="en-US" dirty="0"/>
              <a:t>Installing a temporary taskforce is one of the </a:t>
            </a:r>
            <a:r>
              <a:rPr lang="en-US" b="1" dirty="0"/>
              <a:t>proven methods to set up governance for an operational RIS3</a:t>
            </a:r>
            <a:r>
              <a:rPr lang="en-US" dirty="0"/>
              <a:t>.</a:t>
            </a:r>
          </a:p>
          <a:p>
            <a:endParaRPr lang="en-US" dirty="0"/>
          </a:p>
          <a:p>
            <a:r>
              <a:rPr lang="en-US" dirty="0"/>
              <a:t>A purpose of the taskforce is to organize an operational program and its governance as a cooperation between all involved actors. </a:t>
            </a:r>
          </a:p>
          <a:p>
            <a:r>
              <a:rPr lang="en-US" b="1" dirty="0"/>
              <a:t>IN HOUSE:</a:t>
            </a:r>
          </a:p>
          <a:p>
            <a:r>
              <a:rPr lang="en-US" dirty="0"/>
              <a:t>Number of advisors, </a:t>
            </a:r>
            <a:r>
              <a:rPr lang="en-US" dirty="0" err="1"/>
              <a:t>organisations</a:t>
            </a:r>
            <a:r>
              <a:rPr lang="en-US" dirty="0"/>
              <a:t> and institutions proclaiming to know how to organize governance and offering such a service is increasing. Governance with its development is a change process in itself. </a:t>
            </a:r>
            <a:r>
              <a:rPr lang="en-US" b="1" dirty="0"/>
              <a:t>It is better to setting small steps on your own than to avoid it by hiring others and miss out potential collaborative learning opportunities.</a:t>
            </a:r>
            <a:endParaRPr lang="es-ES" b="1" dirty="0"/>
          </a:p>
          <a:p>
            <a:pPr marL="0" marR="0" lvl="0" indent="0" algn="l" defTabSz="914400" rtl="0" eaLnBrk="1" fontAlgn="auto" latinLnBrk="0" hangingPunct="1">
              <a:lnSpc>
                <a:spcPct val="100000"/>
              </a:lnSpc>
              <a:spcBef>
                <a:spcPct val="20000"/>
              </a:spcBef>
              <a:spcAft>
                <a:spcPts val="0"/>
              </a:spcAft>
              <a:buClrTx/>
              <a:buSzTx/>
              <a:buFont typeface="+mj-lt"/>
              <a:buNone/>
              <a:tabLst/>
              <a:defRPr/>
            </a:pPr>
            <a:endParaRPr kumimoji="0" lang="es-ES" sz="1200" b="0" i="0" u="none" strike="noStrike" kern="1200" cap="none" spc="0" normalizeH="0" baseline="0" noProof="0" dirty="0">
              <a:ln>
                <a:noFill/>
              </a:ln>
              <a:solidFill>
                <a:schemeClr val="tx1"/>
              </a:solidFill>
              <a:effectLst/>
              <a:uLnTx/>
              <a:uFillTx/>
              <a:latin typeface="+mn-lt"/>
              <a:ea typeface="+mn-ea"/>
              <a:cs typeface="+mn-cs"/>
            </a:endParaRPr>
          </a:p>
          <a:p>
            <a:endParaRPr lang="es-ES" dirty="0"/>
          </a:p>
          <a:p>
            <a:endParaRPr lang="es-ES" dirty="0"/>
          </a:p>
        </p:txBody>
      </p:sp>
      <p:sp>
        <p:nvSpPr>
          <p:cNvPr id="4" name="Marcador de número de diapositiva 3"/>
          <p:cNvSpPr>
            <a:spLocks noGrp="1"/>
          </p:cNvSpPr>
          <p:nvPr>
            <p:ph type="sldNum" sz="quarter" idx="5"/>
          </p:nvPr>
        </p:nvSpPr>
        <p:spPr/>
        <p:txBody>
          <a:bodyPr/>
          <a:lstStyle/>
          <a:p>
            <a:fld id="{952FED79-7EB3-4A87-9D7C-8A01969AFA92}" type="slidenum">
              <a:rPr lang="es-ES" smtClean="0"/>
              <a:pPr/>
              <a:t>17</a:t>
            </a:fld>
            <a:endParaRPr lang="es-ES"/>
          </a:p>
        </p:txBody>
      </p:sp>
    </p:spTree>
    <p:extLst>
      <p:ext uri="{BB962C8B-B14F-4D97-AF65-F5344CB8AC3E}">
        <p14:creationId xmlns:p14="http://schemas.microsoft.com/office/powerpoint/2010/main" val="6358058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n-US" sz="1200" kern="1200" dirty="0">
                <a:solidFill>
                  <a:schemeClr val="tx1"/>
                </a:solidFill>
                <a:latin typeface="+mn-lt"/>
                <a:ea typeface="+mn-ea"/>
                <a:cs typeface="+mn-cs"/>
              </a:rPr>
              <a:t>Devoting enough time to provide maturity to the partnership in the first phases, emerges as a strategic "</a:t>
            </a:r>
            <a:r>
              <a:rPr lang="en-US" sz="1200" kern="1200" dirty="0" err="1">
                <a:solidFill>
                  <a:schemeClr val="tx1"/>
                </a:solidFill>
                <a:latin typeface="+mn-lt"/>
                <a:ea typeface="+mn-ea"/>
                <a:cs typeface="+mn-cs"/>
              </a:rPr>
              <a:t>preinvestment</a:t>
            </a:r>
            <a:r>
              <a:rPr lang="en-US" sz="1200" kern="1200" dirty="0">
                <a:solidFill>
                  <a:schemeClr val="tx1"/>
                </a:solidFill>
                <a:latin typeface="+mn-lt"/>
                <a:ea typeface="+mn-ea"/>
                <a:cs typeface="+mn-cs"/>
              </a:rPr>
              <a:t>“,</a:t>
            </a:r>
            <a:r>
              <a:rPr lang="en-US" sz="1200" u="sng" kern="1200" dirty="0">
                <a:solidFill>
                  <a:schemeClr val="tx1"/>
                </a:solidFill>
                <a:latin typeface="+mn-lt"/>
                <a:ea typeface="+mn-ea"/>
                <a:cs typeface="+mn-cs"/>
              </a:rPr>
              <a:t>highly</a:t>
            </a:r>
            <a:r>
              <a:rPr lang="en-US" sz="1200" u="sng" kern="1200" baseline="0" dirty="0">
                <a:solidFill>
                  <a:schemeClr val="tx1"/>
                </a:solidFill>
                <a:latin typeface="+mn-lt"/>
                <a:ea typeface="+mn-ea"/>
                <a:cs typeface="+mn-cs"/>
              </a:rPr>
              <a:t> </a:t>
            </a:r>
            <a:r>
              <a:rPr lang="en-US" sz="1200" u="sng" kern="1200" baseline="0" dirty="0" err="1">
                <a:solidFill>
                  <a:schemeClr val="tx1"/>
                </a:solidFill>
                <a:latin typeface="+mn-lt"/>
                <a:ea typeface="+mn-ea"/>
                <a:cs typeface="+mn-cs"/>
              </a:rPr>
              <a:t>adviseable</a:t>
            </a:r>
            <a:r>
              <a:rPr lang="en-US" sz="1200" u="sng" kern="1200" baseline="0" dirty="0">
                <a:solidFill>
                  <a:schemeClr val="tx1"/>
                </a:solidFill>
                <a:latin typeface="+mn-lt"/>
                <a:ea typeface="+mn-ea"/>
                <a:cs typeface="+mn-cs"/>
              </a:rPr>
              <a:t> </a:t>
            </a:r>
            <a:r>
              <a:rPr lang="en-US" sz="1200" u="sng" kern="1200" dirty="0">
                <a:solidFill>
                  <a:schemeClr val="tx1"/>
                </a:solidFill>
                <a:latin typeface="+mn-lt"/>
                <a:ea typeface="+mn-ea"/>
                <a:cs typeface="+mn-cs"/>
              </a:rPr>
              <a:t>to ensure sufficient leadership and governance to</a:t>
            </a:r>
            <a:r>
              <a:rPr lang="en-US" sz="1200" u="sng" kern="1200" baseline="0" dirty="0">
                <a:solidFill>
                  <a:schemeClr val="tx1"/>
                </a:solidFill>
                <a:latin typeface="+mn-lt"/>
                <a:ea typeface="+mn-ea"/>
                <a:cs typeface="+mn-cs"/>
              </a:rPr>
              <a:t> face </a:t>
            </a:r>
            <a:r>
              <a:rPr lang="en-US" sz="1200" u="sng" kern="1200" dirty="0">
                <a:solidFill>
                  <a:schemeClr val="tx1"/>
                </a:solidFill>
                <a:latin typeface="+mn-lt"/>
                <a:ea typeface="+mn-ea"/>
                <a:cs typeface="+mn-cs"/>
              </a:rPr>
              <a:t>the final phases of the process</a:t>
            </a:r>
            <a:r>
              <a:rPr lang="en-US" sz="1200" u="sng" kern="1200" baseline="0" dirty="0">
                <a:solidFill>
                  <a:schemeClr val="tx1"/>
                </a:solidFill>
                <a:latin typeface="+mn-lt"/>
                <a:ea typeface="+mn-ea"/>
                <a:cs typeface="+mn-cs"/>
              </a:rPr>
              <a:t> and to provide cohesion and ownership among the partners.</a:t>
            </a:r>
          </a:p>
        </p:txBody>
      </p:sp>
      <p:sp>
        <p:nvSpPr>
          <p:cNvPr id="4" name="3 Marcador de número de diapositiva"/>
          <p:cNvSpPr>
            <a:spLocks noGrp="1"/>
          </p:cNvSpPr>
          <p:nvPr>
            <p:ph type="sldNum" sz="quarter" idx="10"/>
          </p:nvPr>
        </p:nvSpPr>
        <p:spPr/>
        <p:txBody>
          <a:bodyPr/>
          <a:lstStyle/>
          <a:p>
            <a:fld id="{E0C40124-329A-4A93-A1F3-9C137EE218F3}" type="slidenum">
              <a:rPr lang="es-ES" smtClean="0"/>
              <a:pPr/>
              <a:t>18</a:t>
            </a:fld>
            <a:endParaRPr lang="es-E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952FED79-7EB3-4A87-9D7C-8A01969AFA92}" type="slidenum">
              <a:rPr lang="es-ES" smtClean="0"/>
              <a:pPr/>
              <a:t>19</a:t>
            </a:fld>
            <a:endParaRPr lang="es-ES"/>
          </a:p>
        </p:txBody>
      </p:sp>
    </p:spTree>
    <p:extLst>
      <p:ext uri="{BB962C8B-B14F-4D97-AF65-F5344CB8AC3E}">
        <p14:creationId xmlns:p14="http://schemas.microsoft.com/office/powerpoint/2010/main" val="4841727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indent="0">
              <a:buNone/>
            </a:pPr>
            <a:r>
              <a:rPr lang="en-US" dirty="0"/>
              <a:t>In the search of a new culture of governance and change in public-private partnership, this idea has seemed to me revolutionary:  what about replacing rules with something "much more profound, versatile and less restrictive… like:</a:t>
            </a:r>
          </a:p>
          <a:p>
            <a:pPr marL="0" indent="0">
              <a:buNone/>
            </a:pPr>
            <a:endParaRPr lang="en-US" dirty="0"/>
          </a:p>
          <a:p>
            <a:pPr marL="0" indent="0">
              <a:buNone/>
            </a:pPr>
            <a:r>
              <a:rPr lang="en-US" dirty="0"/>
              <a:t>Values. </a:t>
            </a:r>
          </a:p>
          <a:p>
            <a:pPr marL="0" indent="0">
              <a:buNone/>
            </a:pPr>
            <a:endParaRPr lang="en-US" dirty="0"/>
          </a:p>
          <a:p>
            <a:pPr marL="0" indent="0" algn="r">
              <a:buNone/>
            </a:pPr>
            <a:r>
              <a:rPr lang="en-US" dirty="0"/>
              <a:t>Inspiring article by </a:t>
            </a:r>
            <a:r>
              <a:rPr lang="en-US" dirty="0">
                <a:hlinkClick r:id="rId3"/>
              </a:rPr>
              <a:t>@</a:t>
            </a:r>
            <a:r>
              <a:rPr lang="en-US" dirty="0" err="1">
                <a:hlinkClick r:id="rId3"/>
              </a:rPr>
              <a:t>CCCBLab</a:t>
            </a:r>
            <a:r>
              <a:rPr lang="en-US" dirty="0"/>
              <a:t>.</a:t>
            </a: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charset="0"/>
              </a:rPr>
              <a:t>It </a:t>
            </a:r>
            <a:r>
              <a:rPr lang="en-US" b="1" dirty="0">
                <a:latin typeface="Calibri" charset="0"/>
              </a:rPr>
              <a:t>is essential to introduce criteria not only of efficiency, effectiveness and impact, but also ethical and social </a:t>
            </a:r>
            <a:r>
              <a:rPr lang="en-US" dirty="0">
                <a:latin typeface="Calibri" charset="0"/>
              </a:rPr>
              <a:t>related to </a:t>
            </a:r>
            <a:r>
              <a:rPr lang="en-US" u="sng" dirty="0">
                <a:latin typeface="Calibri" charset="0"/>
              </a:rPr>
              <a:t>current and future expectations of the actors of the territorial systems.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charset="0"/>
              </a:rPr>
              <a:t>It is reasonable to expect changes in trends rather than net impacts.</a:t>
            </a: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latin typeface="Calibri" charset="0"/>
            </a:endParaRPr>
          </a:p>
        </p:txBody>
      </p:sp>
      <p:sp>
        <p:nvSpPr>
          <p:cNvPr id="4" name="3 Marcador de número de diapositiva"/>
          <p:cNvSpPr>
            <a:spLocks noGrp="1"/>
          </p:cNvSpPr>
          <p:nvPr>
            <p:ph type="sldNum" sz="quarter" idx="10"/>
          </p:nvPr>
        </p:nvSpPr>
        <p:spPr/>
        <p:txBody>
          <a:bodyPr/>
          <a:lstStyle/>
          <a:p>
            <a:fld id="{952FED79-7EB3-4A87-9D7C-8A01969AFA92}" type="slidenum">
              <a:rPr lang="es-ES" smtClean="0"/>
              <a:pPr/>
              <a:t>20</a:t>
            </a:fld>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a:p>
            <a:r>
              <a:rPr lang="en-US" dirty="0"/>
              <a:t>The Thematic Smart </a:t>
            </a:r>
            <a:r>
              <a:rPr lang="en-US" dirty="0" err="1"/>
              <a:t>Specialisation</a:t>
            </a:r>
            <a:r>
              <a:rPr lang="en-US" dirty="0"/>
              <a:t> Agri-food platform is based on bottom-up approaches and is composed of self-</a:t>
            </a:r>
            <a:r>
              <a:rPr lang="en-US" dirty="0" err="1"/>
              <a:t>organised</a:t>
            </a:r>
            <a:r>
              <a:rPr lang="en-US" dirty="0"/>
              <a:t> regions willing to co-invest in joint trans-regional projects. </a:t>
            </a:r>
          </a:p>
          <a:p>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To successfully achieve the goals of such a multi-sectoral and multi-stakeholder plan, it is essential to ensure the proper coordination of tasks involving all the partners;</a:t>
            </a:r>
          </a:p>
          <a:p>
            <a:r>
              <a:rPr lang="en-GB"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And it is also necessary to ensure an effective and transparent decision making process in order to carry out the representation role of this partnership at all levels.</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5"/>
          </p:nvPr>
        </p:nvSpPr>
        <p:spPr/>
        <p:txBody>
          <a:bodyPr/>
          <a:lstStyle/>
          <a:p>
            <a:fld id="{952FED79-7EB3-4A87-9D7C-8A01969AFA92}" type="slidenum">
              <a:rPr lang="es-ES" smtClean="0"/>
              <a:pPr/>
              <a:t>2</a:t>
            </a:fld>
            <a:endParaRPr lang="es-ES"/>
          </a:p>
        </p:txBody>
      </p:sp>
    </p:spTree>
    <p:extLst>
      <p:ext uri="{BB962C8B-B14F-4D97-AF65-F5344CB8AC3E}">
        <p14:creationId xmlns:p14="http://schemas.microsoft.com/office/powerpoint/2010/main" val="9530090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952FED79-7EB3-4A87-9D7C-8A01969AFA92}" type="slidenum">
              <a:rPr lang="es-ES" smtClean="0"/>
              <a:pPr/>
              <a:t>21</a:t>
            </a:fld>
            <a:endParaRPr lang="es-E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u="sng" baseline="0" dirty="0"/>
          </a:p>
          <a:p>
            <a:endParaRPr lang="es-ES" u="sng" baseline="0" dirty="0"/>
          </a:p>
          <a:p>
            <a:endParaRPr lang="es-ES" dirty="0"/>
          </a:p>
        </p:txBody>
      </p:sp>
      <p:sp>
        <p:nvSpPr>
          <p:cNvPr id="4" name="3 Marcador de número de diapositiva"/>
          <p:cNvSpPr>
            <a:spLocks noGrp="1"/>
          </p:cNvSpPr>
          <p:nvPr>
            <p:ph type="sldNum" sz="quarter" idx="10"/>
          </p:nvPr>
        </p:nvSpPr>
        <p:spPr/>
        <p:txBody>
          <a:bodyPr/>
          <a:lstStyle/>
          <a:p>
            <a:fld id="{EAFED350-C7EB-4E2B-B4E8-C62EA1F17BC0}" type="slidenum">
              <a:rPr lang="es-ES" smtClean="0"/>
              <a:pPr/>
              <a:t>3</a:t>
            </a:fld>
            <a:endParaRPr lang="es-E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Thus, governance has to combine a lot of individual, group and network ingredients as well as cooperation methodologies. Governance will be driven by: 1. </a:t>
            </a:r>
            <a:r>
              <a:rPr lang="en-US" b="1" dirty="0"/>
              <a:t>Actors playing a relevant group role </a:t>
            </a:r>
            <a:r>
              <a:rPr lang="en-US" dirty="0"/>
              <a:t>or a role in the relevant network; 2. Personal and shared consciousness about the reasons for action and causal relations connected to those; 3. The actors’ focus on specific areas needing action; 4. </a:t>
            </a:r>
            <a:r>
              <a:rPr lang="en-US" b="1" dirty="0"/>
              <a:t>Longer term commitment and appreciation of the value of long term network relations by all relevant actors</a:t>
            </a:r>
            <a:r>
              <a:rPr lang="en-US" dirty="0"/>
              <a:t>; 5. </a:t>
            </a:r>
            <a:r>
              <a:rPr lang="en-US" sz="2000" b="1" dirty="0"/>
              <a:t>Willingness</a:t>
            </a:r>
            <a:r>
              <a:rPr lang="en-US" dirty="0"/>
              <a:t> of actors to cooperate, share, learn and change; 6. </a:t>
            </a:r>
            <a:r>
              <a:rPr lang="en-US" dirty="0">
                <a:effectLst>
                  <a:outerShdw blurRad="38100" dist="38100" dir="2700000" algn="tl">
                    <a:srgbClr val="000000">
                      <a:alpha val="43137"/>
                    </a:srgbClr>
                  </a:outerShdw>
                </a:effectLst>
              </a:rPr>
              <a:t>Willingness of actors to advance together and to share methods and mechanisms of governance to make collaborative choices and steps forward; 7. Passion and other personal drives of each actor. </a:t>
            </a:r>
            <a:endParaRPr lang="es-ES" dirty="0">
              <a:effectLst>
                <a:outerShdw blurRad="38100" dist="38100" dir="2700000" algn="tl">
                  <a:srgbClr val="000000">
                    <a:alpha val="43137"/>
                  </a:srgbClr>
                </a:outerShdw>
              </a:effectLst>
            </a:endParaRPr>
          </a:p>
          <a:p>
            <a:endParaRPr lang="es-ES" dirty="0"/>
          </a:p>
        </p:txBody>
      </p:sp>
      <p:sp>
        <p:nvSpPr>
          <p:cNvPr id="4" name="Marcador de número de diapositiva 3"/>
          <p:cNvSpPr>
            <a:spLocks noGrp="1"/>
          </p:cNvSpPr>
          <p:nvPr>
            <p:ph type="sldNum" sz="quarter" idx="5"/>
          </p:nvPr>
        </p:nvSpPr>
        <p:spPr/>
        <p:txBody>
          <a:bodyPr/>
          <a:lstStyle/>
          <a:p>
            <a:fld id="{952FED79-7EB3-4A87-9D7C-8A01969AFA92}" type="slidenum">
              <a:rPr lang="es-ES" smtClean="0"/>
              <a:pPr/>
              <a:t>5</a:t>
            </a:fld>
            <a:endParaRPr lang="es-ES"/>
          </a:p>
        </p:txBody>
      </p:sp>
    </p:spTree>
    <p:extLst>
      <p:ext uri="{BB962C8B-B14F-4D97-AF65-F5344CB8AC3E}">
        <p14:creationId xmlns:p14="http://schemas.microsoft.com/office/powerpoint/2010/main" val="3762905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lnSpcReduction="100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i="1" dirty="0">
                <a:solidFill>
                  <a:schemeClr val="tx1">
                    <a:lumMod val="65000"/>
                    <a:lumOff val="35000"/>
                  </a:schemeClr>
                </a:solidFill>
              </a:rPr>
              <a:t>Do we need </a:t>
            </a:r>
            <a:r>
              <a:rPr lang="en-US" i="1" dirty="0">
                <a:solidFill>
                  <a:schemeClr val="tx1">
                    <a:lumMod val="65000"/>
                    <a:lumOff val="35000"/>
                  </a:schemeClr>
                </a:solidFill>
                <a:highlight>
                  <a:srgbClr val="FFFF00"/>
                </a:highlight>
              </a:rPr>
              <a:t>a kind of a </a:t>
            </a:r>
            <a:r>
              <a:rPr lang="en-US" b="1" i="1" dirty="0">
                <a:solidFill>
                  <a:schemeClr val="tx1">
                    <a:lumMod val="65000"/>
                    <a:lumOff val="35000"/>
                  </a:schemeClr>
                </a:solidFill>
                <a:highlight>
                  <a:srgbClr val="FFFF00"/>
                </a:highlight>
              </a:rPr>
              <a:t>contract or MoU</a:t>
            </a:r>
            <a:r>
              <a:rPr lang="en-US" i="1" dirty="0">
                <a:solidFill>
                  <a:schemeClr val="tx1">
                    <a:lumMod val="65000"/>
                    <a:lumOff val="35000"/>
                  </a:schemeClr>
                </a:solidFill>
              </a:rPr>
              <a:t>? How should it look like? What about </a:t>
            </a:r>
            <a:r>
              <a:rPr lang="en-US" i="1" dirty="0">
                <a:solidFill>
                  <a:schemeClr val="tx1">
                    <a:lumMod val="65000"/>
                    <a:lumOff val="35000"/>
                  </a:schemeClr>
                </a:solidFill>
                <a:highlight>
                  <a:srgbClr val="FFFF00"/>
                </a:highlight>
              </a:rPr>
              <a:t>the </a:t>
            </a:r>
            <a:r>
              <a:rPr lang="en-US" b="1" i="1" dirty="0">
                <a:solidFill>
                  <a:schemeClr val="tx1">
                    <a:lumMod val="65000"/>
                    <a:lumOff val="35000"/>
                  </a:schemeClr>
                </a:solidFill>
                <a:highlight>
                  <a:srgbClr val="FFFF00"/>
                </a:highlight>
              </a:rPr>
              <a:t>financial engagement</a:t>
            </a:r>
            <a:r>
              <a:rPr lang="en-US" i="1" dirty="0">
                <a:solidFill>
                  <a:schemeClr val="tx1">
                    <a:lumMod val="65000"/>
                    <a:lumOff val="35000"/>
                  </a:schemeClr>
                </a:solidFill>
              </a:rPr>
              <a:t>/support of the different regions/clusters to cover basic management costs of the network</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r>
              <a:rPr lang="en-US" sz="1200" b="1" kern="1200" dirty="0">
                <a:solidFill>
                  <a:schemeClr val="tx1"/>
                </a:solidFill>
                <a:effectLst/>
                <a:latin typeface="+mn-lt"/>
                <a:ea typeface="+mn-ea"/>
                <a:cs typeface="+mn-cs"/>
              </a:rPr>
              <a:t>What would be your preference for future governance arrangements? </a:t>
            </a:r>
            <a:r>
              <a:rPr lang="en-US" sz="1200" kern="1200" dirty="0">
                <a:solidFill>
                  <a:schemeClr val="tx1"/>
                </a:solidFill>
                <a:effectLst/>
                <a:latin typeface="+mn-lt"/>
                <a:ea typeface="+mn-ea"/>
                <a:cs typeface="+mn-cs"/>
              </a:rPr>
              <a:t>Please rank from 1 to 4, where 1 is the most preferred for your region and 4 is the least preferred.</a:t>
            </a:r>
            <a:endParaRPr lang="es-E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r>
              <a:rPr lang="en-US" sz="1200" b="1" kern="1200" dirty="0">
                <a:solidFill>
                  <a:schemeClr val="tx1"/>
                </a:solidFill>
                <a:effectLst/>
                <a:latin typeface="+mn-lt"/>
                <a:ea typeface="+mn-ea"/>
                <a:cs typeface="+mn-cs"/>
              </a:rPr>
              <a:t>Create a distinct legal entity</a:t>
            </a:r>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Signature of memorandum of understanding – cooperation agreement</a:t>
            </a:r>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Integrated in an existing network</a:t>
            </a:r>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Project based co-operation only (e.g. through existing European funding </a:t>
            </a:r>
            <a:r>
              <a:rPr lang="en-US" sz="1200" b="1" kern="1200" dirty="0" err="1">
                <a:solidFill>
                  <a:schemeClr val="tx1"/>
                </a:solidFill>
                <a:effectLst/>
                <a:latin typeface="+mn-lt"/>
                <a:ea typeface="+mn-ea"/>
                <a:cs typeface="+mn-cs"/>
              </a:rPr>
              <a:t>programmes</a:t>
            </a:r>
            <a:r>
              <a:rPr lang="en-US" sz="1200" b="1" kern="1200" dirty="0">
                <a:solidFill>
                  <a:schemeClr val="tx1"/>
                </a:solidFill>
                <a:effectLst/>
                <a:latin typeface="+mn-lt"/>
                <a:ea typeface="+mn-ea"/>
                <a:cs typeface="+mn-cs"/>
              </a:rPr>
              <a:t>)</a:t>
            </a:r>
            <a:endParaRPr lang="es-E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Pay a fee</a:t>
            </a:r>
          </a:p>
          <a:p>
            <a:endParaRPr lang="es-ES" sz="1200" kern="1200" dirty="0">
              <a:solidFill>
                <a:schemeClr val="tx1"/>
              </a:solidFill>
              <a:effectLst/>
              <a:latin typeface="+mn-lt"/>
              <a:ea typeface="+mn-ea"/>
              <a:cs typeface="+mn-cs"/>
            </a:endParaRPr>
          </a:p>
          <a:p>
            <a:r>
              <a:rPr lang="es-ES" b="1" dirty="0"/>
              <a:t>OR ANY ALTERNATIVE OPTION?</a:t>
            </a:r>
          </a:p>
          <a:p>
            <a:r>
              <a:rPr lang="es-ES" dirty="0"/>
              <a:t>……</a:t>
            </a:r>
          </a:p>
        </p:txBody>
      </p:sp>
      <p:sp>
        <p:nvSpPr>
          <p:cNvPr id="4" name="Marcador de número de diapositiva 3"/>
          <p:cNvSpPr>
            <a:spLocks noGrp="1"/>
          </p:cNvSpPr>
          <p:nvPr>
            <p:ph type="sldNum" sz="quarter" idx="5"/>
          </p:nvPr>
        </p:nvSpPr>
        <p:spPr/>
        <p:txBody>
          <a:bodyPr/>
          <a:lstStyle/>
          <a:p>
            <a:fld id="{952FED79-7EB3-4A87-9D7C-8A01969AFA92}" type="slidenum">
              <a:rPr lang="es-ES" smtClean="0"/>
              <a:pPr/>
              <a:t>6</a:t>
            </a:fld>
            <a:endParaRPr lang="es-ES"/>
          </a:p>
        </p:txBody>
      </p:sp>
    </p:spTree>
    <p:extLst>
      <p:ext uri="{BB962C8B-B14F-4D97-AF65-F5344CB8AC3E}">
        <p14:creationId xmlns:p14="http://schemas.microsoft.com/office/powerpoint/2010/main" val="1459913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lnSpcReduction="100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i="1" dirty="0">
                <a:solidFill>
                  <a:schemeClr val="tx1">
                    <a:lumMod val="65000"/>
                    <a:lumOff val="35000"/>
                  </a:schemeClr>
                </a:solidFill>
              </a:rPr>
              <a:t>Do we need </a:t>
            </a:r>
            <a:r>
              <a:rPr lang="en-US" i="1" dirty="0">
                <a:solidFill>
                  <a:schemeClr val="tx1">
                    <a:lumMod val="65000"/>
                    <a:lumOff val="35000"/>
                  </a:schemeClr>
                </a:solidFill>
                <a:highlight>
                  <a:srgbClr val="FFFF00"/>
                </a:highlight>
              </a:rPr>
              <a:t>a kind of a </a:t>
            </a:r>
            <a:r>
              <a:rPr lang="en-US" b="1" i="1" dirty="0">
                <a:solidFill>
                  <a:schemeClr val="tx1">
                    <a:lumMod val="65000"/>
                    <a:lumOff val="35000"/>
                  </a:schemeClr>
                </a:solidFill>
                <a:highlight>
                  <a:srgbClr val="FFFF00"/>
                </a:highlight>
              </a:rPr>
              <a:t>contract or MoU</a:t>
            </a:r>
            <a:r>
              <a:rPr lang="en-US" i="1" dirty="0">
                <a:solidFill>
                  <a:schemeClr val="tx1">
                    <a:lumMod val="65000"/>
                    <a:lumOff val="35000"/>
                  </a:schemeClr>
                </a:solidFill>
              </a:rPr>
              <a:t>? How should it look like? What about </a:t>
            </a:r>
            <a:r>
              <a:rPr lang="en-US" i="1" dirty="0">
                <a:solidFill>
                  <a:schemeClr val="tx1">
                    <a:lumMod val="65000"/>
                    <a:lumOff val="35000"/>
                  </a:schemeClr>
                </a:solidFill>
                <a:highlight>
                  <a:srgbClr val="FFFF00"/>
                </a:highlight>
              </a:rPr>
              <a:t>the </a:t>
            </a:r>
            <a:r>
              <a:rPr lang="en-US" b="1" i="1" dirty="0">
                <a:solidFill>
                  <a:schemeClr val="tx1">
                    <a:lumMod val="65000"/>
                    <a:lumOff val="35000"/>
                  </a:schemeClr>
                </a:solidFill>
                <a:highlight>
                  <a:srgbClr val="FFFF00"/>
                </a:highlight>
              </a:rPr>
              <a:t>financial engagement</a:t>
            </a:r>
            <a:r>
              <a:rPr lang="en-US" i="1" dirty="0">
                <a:solidFill>
                  <a:schemeClr val="tx1">
                    <a:lumMod val="65000"/>
                    <a:lumOff val="35000"/>
                  </a:schemeClr>
                </a:solidFill>
              </a:rPr>
              <a:t>/support of the different regions/clusters to cover basic management costs of the network</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r>
              <a:rPr lang="en-US" sz="1200" b="1" kern="1200" dirty="0">
                <a:solidFill>
                  <a:schemeClr val="tx1"/>
                </a:solidFill>
                <a:effectLst/>
                <a:latin typeface="+mn-lt"/>
                <a:ea typeface="+mn-ea"/>
                <a:cs typeface="+mn-cs"/>
              </a:rPr>
              <a:t>What would be your preference for future governance arrangements? </a:t>
            </a:r>
            <a:r>
              <a:rPr lang="en-US" sz="1200" kern="1200" dirty="0">
                <a:solidFill>
                  <a:schemeClr val="tx1"/>
                </a:solidFill>
                <a:effectLst/>
                <a:latin typeface="+mn-lt"/>
                <a:ea typeface="+mn-ea"/>
                <a:cs typeface="+mn-cs"/>
              </a:rPr>
              <a:t>Please rank from 1 to 4, where 1 is the most preferred for your region and 4 is the least preferred.</a:t>
            </a:r>
            <a:endParaRPr lang="es-E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r>
              <a:rPr lang="en-US" sz="1200" b="1" kern="1200" dirty="0">
                <a:solidFill>
                  <a:schemeClr val="tx1"/>
                </a:solidFill>
                <a:effectLst/>
                <a:latin typeface="+mn-lt"/>
                <a:ea typeface="+mn-ea"/>
                <a:cs typeface="+mn-cs"/>
              </a:rPr>
              <a:t>Create a distinct legal entity</a:t>
            </a:r>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Signature of memorandum of understanding – cooperation agreement</a:t>
            </a:r>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Integrated in an existing network</a:t>
            </a:r>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Project based co-operation only (e.g. through existing European funding </a:t>
            </a:r>
            <a:r>
              <a:rPr lang="en-US" sz="1200" b="1" kern="1200" dirty="0" err="1">
                <a:solidFill>
                  <a:schemeClr val="tx1"/>
                </a:solidFill>
                <a:effectLst/>
                <a:latin typeface="+mn-lt"/>
                <a:ea typeface="+mn-ea"/>
                <a:cs typeface="+mn-cs"/>
              </a:rPr>
              <a:t>programmes</a:t>
            </a:r>
            <a:r>
              <a:rPr lang="en-US" sz="1200" b="1" kern="1200" dirty="0">
                <a:solidFill>
                  <a:schemeClr val="tx1"/>
                </a:solidFill>
                <a:effectLst/>
                <a:latin typeface="+mn-lt"/>
                <a:ea typeface="+mn-ea"/>
                <a:cs typeface="+mn-cs"/>
              </a:rPr>
              <a:t>)</a:t>
            </a:r>
            <a:endParaRPr lang="es-E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Pay a fee</a:t>
            </a:r>
          </a:p>
          <a:p>
            <a:endParaRPr lang="es-ES" sz="1200" kern="1200" dirty="0">
              <a:solidFill>
                <a:schemeClr val="tx1"/>
              </a:solidFill>
              <a:effectLst/>
              <a:latin typeface="+mn-lt"/>
              <a:ea typeface="+mn-ea"/>
              <a:cs typeface="+mn-cs"/>
            </a:endParaRPr>
          </a:p>
          <a:p>
            <a:r>
              <a:rPr lang="es-ES" b="1" dirty="0"/>
              <a:t>OR ANY ALTERNATIVE OPTION?</a:t>
            </a:r>
          </a:p>
          <a:p>
            <a:r>
              <a:rPr lang="es-ES" dirty="0"/>
              <a:t>……</a:t>
            </a:r>
          </a:p>
        </p:txBody>
      </p:sp>
      <p:sp>
        <p:nvSpPr>
          <p:cNvPr id="4" name="Marcador de número de diapositiva 3"/>
          <p:cNvSpPr>
            <a:spLocks noGrp="1"/>
          </p:cNvSpPr>
          <p:nvPr>
            <p:ph type="sldNum" sz="quarter" idx="5"/>
          </p:nvPr>
        </p:nvSpPr>
        <p:spPr/>
        <p:txBody>
          <a:bodyPr/>
          <a:lstStyle/>
          <a:p>
            <a:fld id="{952FED79-7EB3-4A87-9D7C-8A01969AFA92}" type="slidenum">
              <a:rPr lang="es-ES" smtClean="0"/>
              <a:pPr/>
              <a:t>7</a:t>
            </a:fld>
            <a:endParaRPr lang="es-ES"/>
          </a:p>
        </p:txBody>
      </p:sp>
    </p:spTree>
    <p:extLst>
      <p:ext uri="{BB962C8B-B14F-4D97-AF65-F5344CB8AC3E}">
        <p14:creationId xmlns:p14="http://schemas.microsoft.com/office/powerpoint/2010/main" val="460776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r>
              <a:rPr lang="en-US" dirty="0"/>
              <a:t>During this first phase, the coordinating/leading region(s) together with their partnering regions prepare the first drafts of the scoping notes (table 3). The scoping note is a reference document prepared by the thematic partnership that defines the vision on opportunities in specific domains for interregional cooperation. </a:t>
            </a:r>
          </a:p>
          <a:p>
            <a:endParaRPr lang="en-US" dirty="0"/>
          </a:p>
          <a:p>
            <a:r>
              <a:rPr lang="en-US" u="sng" dirty="0"/>
              <a:t>While a scoping note supports the process of articulating the common understanding of the opportunities and challenges </a:t>
            </a:r>
            <a:r>
              <a:rPr lang="en-US" dirty="0"/>
              <a:t>in cooperation and co-investment in the targeted areas, </a:t>
            </a:r>
            <a:r>
              <a:rPr lang="en-US" b="1" u="sng" dirty="0"/>
              <a:t>a consolidated scoping note also includes the description of the governance structure</a:t>
            </a:r>
            <a:r>
              <a:rPr lang="en-US" u="sng" dirty="0"/>
              <a:t>, the overall management and communication</a:t>
            </a:r>
            <a:r>
              <a:rPr lang="en-US" dirty="0"/>
              <a:t> within the partnership, as well as roles of facilitators/project manager(s). </a:t>
            </a:r>
            <a:endParaRPr lang="es-ES" dirty="0"/>
          </a:p>
        </p:txBody>
      </p:sp>
      <p:sp>
        <p:nvSpPr>
          <p:cNvPr id="4" name="Marcador de número de diapositiva 3"/>
          <p:cNvSpPr>
            <a:spLocks noGrp="1"/>
          </p:cNvSpPr>
          <p:nvPr>
            <p:ph type="sldNum" sz="quarter" idx="5"/>
          </p:nvPr>
        </p:nvSpPr>
        <p:spPr/>
        <p:txBody>
          <a:bodyPr/>
          <a:lstStyle/>
          <a:p>
            <a:fld id="{952FED79-7EB3-4A87-9D7C-8A01969AFA92}" type="slidenum">
              <a:rPr lang="es-ES" smtClean="0"/>
              <a:pPr/>
              <a:t>8</a:t>
            </a:fld>
            <a:endParaRPr lang="es-ES"/>
          </a:p>
        </p:txBody>
      </p:sp>
    </p:spTree>
    <p:extLst>
      <p:ext uri="{BB962C8B-B14F-4D97-AF65-F5344CB8AC3E}">
        <p14:creationId xmlns:p14="http://schemas.microsoft.com/office/powerpoint/2010/main" val="301480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fontScale="92500" lnSpcReduction="20000"/>
          </a:bodyPr>
          <a:lstStyle/>
          <a:p>
            <a:r>
              <a:rPr lang="en-US" b="1" dirty="0"/>
              <a:t>In the new systems of governance </a:t>
            </a:r>
            <a:r>
              <a:rPr lang="en-US" dirty="0"/>
              <a:t>of public-private partnerships, </a:t>
            </a:r>
            <a:r>
              <a:rPr lang="en-US" b="1" dirty="0"/>
              <a:t>the role of active leadership at the highest level has a singular importance</a:t>
            </a:r>
          </a:p>
          <a:p>
            <a:endParaRPr lang="en-US" b="1" dirty="0"/>
          </a:p>
          <a:p>
            <a:r>
              <a:rPr lang="en-US" b="1" dirty="0"/>
              <a:t>This multilevel governance system includes the following features</a:t>
            </a:r>
            <a:r>
              <a:rPr lang="en-US" dirty="0"/>
              <a:t>: </a:t>
            </a:r>
          </a:p>
          <a:p>
            <a:endParaRPr lang="en-US" u="none" dirty="0"/>
          </a:p>
          <a:p>
            <a:r>
              <a:rPr lang="en-US" u="sng" dirty="0"/>
              <a:t>Simple and operational: avoiding excessive centralization </a:t>
            </a:r>
            <a:r>
              <a:rPr lang="en-US" dirty="0"/>
              <a:t>which could mean an erosion of diversity and scope of initiatives. </a:t>
            </a:r>
          </a:p>
          <a:p>
            <a:endParaRPr lang="en-US" dirty="0"/>
          </a:p>
          <a:p>
            <a:r>
              <a:rPr lang="en-US" u="sng" dirty="0"/>
              <a:t>Open, transparent and proactive: </a:t>
            </a:r>
            <a:r>
              <a:rPr lang="en-US" dirty="0"/>
              <a:t>and </a:t>
            </a:r>
            <a:r>
              <a:rPr lang="en-US" u="sng" dirty="0"/>
              <a:t>facilitating consensus and support for strategic ideas and priorities </a:t>
            </a:r>
            <a:r>
              <a:rPr lang="en-US" dirty="0"/>
              <a:t>established in the Plan.</a:t>
            </a:r>
          </a:p>
          <a:p>
            <a:endParaRPr lang="en-US" dirty="0"/>
          </a:p>
          <a:p>
            <a:r>
              <a:rPr lang="en-US" u="sng" dirty="0"/>
              <a:t>Reliable and efficient: measuring results through the implementation of mechanisms for ex-ante and ex-post evaluation of projects</a:t>
            </a:r>
            <a:r>
              <a:rPr lang="en-US" dirty="0"/>
              <a:t>, </a:t>
            </a:r>
            <a:r>
              <a:rPr lang="en-US" dirty="0" err="1"/>
              <a:t>programmes</a:t>
            </a:r>
            <a:r>
              <a:rPr lang="en-US" dirty="0"/>
              <a:t> and policies in the ecosystem, to ensure their effectiveness. </a:t>
            </a:r>
          </a:p>
          <a:p>
            <a:r>
              <a:rPr lang="en-US" dirty="0"/>
              <a:t>---</a:t>
            </a:r>
          </a:p>
          <a:p>
            <a:r>
              <a:rPr lang="en-GB" sz="1200" b="1" u="none" kern="1200" dirty="0">
                <a:solidFill>
                  <a:schemeClr val="tx1"/>
                </a:solidFill>
                <a:effectLst/>
                <a:latin typeface="+mn-lt"/>
                <a:ea typeface="+mn-ea"/>
                <a:cs typeface="+mn-cs"/>
              </a:rPr>
              <a:t>How encompassing or selective should stakeholder involvement be? A good starting point is to begin with the most motivated individuals and organisations and then enlarge the group incrementally </a:t>
            </a:r>
            <a:r>
              <a:rPr lang="en-GB" sz="1200" b="0" u="none" kern="1200" dirty="0">
                <a:solidFill>
                  <a:schemeClr val="tx1"/>
                </a:solidFill>
                <a:effectLst/>
                <a:latin typeface="+mn-lt"/>
                <a:ea typeface="+mn-ea"/>
                <a:cs typeface="+mn-cs"/>
              </a:rPr>
              <a:t>(snowball method). </a:t>
            </a:r>
            <a:r>
              <a:rPr lang="en-GB" sz="1200" b="0" u="sng" kern="1200" dirty="0">
                <a:solidFill>
                  <a:schemeClr val="tx1"/>
                </a:solidFill>
                <a:effectLst/>
                <a:latin typeface="+mn-lt"/>
                <a:ea typeface="+mn-ea"/>
                <a:cs typeface="+mn-cs"/>
              </a:rPr>
              <a:t>One way to do this is to identify the entire eco-system of large and regionally relevant companies connected through supply chains</a:t>
            </a:r>
            <a:r>
              <a:rPr lang="en-GB" sz="1200" b="0" u="none" kern="1200" dirty="0">
                <a:solidFill>
                  <a:schemeClr val="tx1"/>
                </a:solidFill>
                <a:effectLst/>
                <a:latin typeface="+mn-lt"/>
                <a:ea typeface="+mn-ea"/>
                <a:cs typeface="+mn-cs"/>
              </a:rPr>
              <a:t>. Avoiding a bias towards large corporations is important to ensure inclusiveness and representativeness. It is vital for the success of a strategy to adopt an inclusive approach involving all relevant stakeholders. </a:t>
            </a:r>
            <a:endParaRPr lang="es-ES" sz="1200" b="0" u="none" kern="1200" dirty="0">
              <a:solidFill>
                <a:schemeClr val="tx1"/>
              </a:solidFill>
              <a:effectLst/>
              <a:latin typeface="+mn-lt"/>
              <a:ea typeface="+mn-ea"/>
              <a:cs typeface="+mn-cs"/>
            </a:endParaRPr>
          </a:p>
          <a:p>
            <a:r>
              <a:rPr lang="en-GB" sz="1200" b="0" u="sng" kern="1200" dirty="0">
                <a:solidFill>
                  <a:schemeClr val="tx1"/>
                </a:solidFill>
                <a:effectLst/>
                <a:latin typeface="+mn-lt"/>
                <a:ea typeface="+mn-ea"/>
                <a:cs typeface="+mn-cs"/>
              </a:rPr>
              <a:t>Public consultations and focus groups, for instance, are suitable governance tools to engage stakeholders</a:t>
            </a:r>
            <a:r>
              <a:rPr lang="en-GB" sz="1200" b="0" u="none" kern="1200" dirty="0">
                <a:solidFill>
                  <a:schemeClr val="tx1"/>
                </a:solidFill>
                <a:effectLst/>
                <a:latin typeface="+mn-lt"/>
                <a:ea typeface="+mn-ea"/>
                <a:cs typeface="+mn-cs"/>
              </a:rPr>
              <a:t>; but they are only the starting point for the governance process that should be continued also during the implementation stage of the strategy.   </a:t>
            </a:r>
            <a:endParaRPr lang="en-US" dirty="0"/>
          </a:p>
          <a:p>
            <a:endParaRPr lang="en-US" dirty="0"/>
          </a:p>
          <a:p>
            <a:endParaRPr lang="es-ES" dirty="0"/>
          </a:p>
        </p:txBody>
      </p:sp>
      <p:sp>
        <p:nvSpPr>
          <p:cNvPr id="4" name="Marcador de número de diapositiva 3"/>
          <p:cNvSpPr>
            <a:spLocks noGrp="1"/>
          </p:cNvSpPr>
          <p:nvPr>
            <p:ph type="sldNum" sz="quarter" idx="5"/>
          </p:nvPr>
        </p:nvSpPr>
        <p:spPr/>
        <p:txBody>
          <a:bodyPr/>
          <a:lstStyle/>
          <a:p>
            <a:fld id="{952FED79-7EB3-4A87-9D7C-8A01969AFA92}" type="slidenum">
              <a:rPr lang="es-ES" smtClean="0"/>
              <a:pPr/>
              <a:t>9</a:t>
            </a:fld>
            <a:endParaRPr lang="es-ES"/>
          </a:p>
        </p:txBody>
      </p:sp>
    </p:spTree>
    <p:extLst>
      <p:ext uri="{BB962C8B-B14F-4D97-AF65-F5344CB8AC3E}">
        <p14:creationId xmlns:p14="http://schemas.microsoft.com/office/powerpoint/2010/main" val="1592363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another critical element, very connected with the active leadership, is the importance of involving key actors in the governance scheme.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Every individual stakeholder brings his own culture, values, references, perspectives, energy and effort into the </a:t>
            </a:r>
            <a:r>
              <a:rPr lang="en-US" u="sng" dirty="0"/>
              <a:t>multi-actor pool.</a:t>
            </a:r>
            <a:r>
              <a:rPr lang="en-US" dirty="0"/>
              <a:t> It seems improbable that all actors strive for exactly the same goal. Even though an actor speaks for his organization it is still his individual thinking and acting that determines his position in the play. And even if they think they do, </a:t>
            </a:r>
            <a:r>
              <a:rPr lang="en-US" u="sng" dirty="0">
                <a:effectLst>
                  <a:outerShdw blurRad="38100" dist="38100" dir="2700000" algn="tl">
                    <a:srgbClr val="000000">
                      <a:alpha val="43137"/>
                    </a:srgbClr>
                  </a:outerShdw>
                </a:effectLst>
              </a:rPr>
              <a:t>there is a tendency to act differently based on their own individual preferences and perspectives</a:t>
            </a:r>
            <a:r>
              <a:rPr lang="en-US" u="sng" dirty="0"/>
              <a:t>.</a:t>
            </a:r>
          </a:p>
          <a:p>
            <a:endParaRPr lang="en-US" dirty="0"/>
          </a:p>
          <a:p>
            <a:r>
              <a:rPr lang="en-US" u="sng" dirty="0"/>
              <a:t>Finding individuals </a:t>
            </a:r>
            <a:r>
              <a:rPr lang="en-US" dirty="0"/>
              <a:t>within an organization that have a sufficient amount of freedom to devote part of their attention to something outside and whose influence on organizational movements is relatively large contributes to opening up an organization.</a:t>
            </a:r>
          </a:p>
          <a:p>
            <a:endParaRPr lang="en-US" dirty="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s-ES" u="sng" dirty="0" err="1"/>
              <a:t>Importance</a:t>
            </a:r>
            <a:r>
              <a:rPr lang="es-ES" u="sng" dirty="0"/>
              <a:t> </a:t>
            </a:r>
            <a:r>
              <a:rPr lang="es-ES" u="sng" dirty="0" err="1"/>
              <a:t>of</a:t>
            </a:r>
            <a:r>
              <a:rPr lang="es-ES" u="sng" dirty="0"/>
              <a:t> </a:t>
            </a:r>
            <a:r>
              <a:rPr lang="es-ES" u="sng" dirty="0" err="1"/>
              <a:t>involving</a:t>
            </a:r>
            <a:r>
              <a:rPr lang="es-ES" u="sng" dirty="0"/>
              <a:t> ke</a:t>
            </a:r>
            <a:r>
              <a:rPr lang="en-GB" sz="1200" u="sng" kern="1200" dirty="0">
                <a:solidFill>
                  <a:schemeClr val="tx1"/>
                </a:solidFill>
                <a:latin typeface="+mn-lt"/>
                <a:ea typeface="+mn-ea"/>
                <a:cs typeface="+mn-cs"/>
              </a:rPr>
              <a:t>y actors with relevant authority, connections and </a:t>
            </a:r>
            <a:r>
              <a:rPr lang="en-GB" sz="1200" b="1" u="sng" kern="1200" dirty="0">
                <a:solidFill>
                  <a:schemeClr val="tx1"/>
                </a:solidFill>
                <a:latin typeface="+mn-lt"/>
                <a:ea typeface="+mn-ea"/>
                <a:cs typeface="+mn-cs"/>
              </a:rPr>
              <a:t>social skills</a:t>
            </a:r>
            <a:r>
              <a:rPr lang="en-GB" sz="1200" b="1" u="sng" kern="1200" baseline="0" dirty="0">
                <a:solidFill>
                  <a:schemeClr val="tx1"/>
                </a:solidFill>
                <a:latin typeface="+mn-lt"/>
                <a:ea typeface="+mn-ea"/>
                <a:cs typeface="+mn-cs"/>
              </a:rPr>
              <a:t> to act as connectors and to facilitate the governance agreements</a:t>
            </a:r>
            <a:r>
              <a:rPr lang="en-GB" sz="1200" b="1" kern="1200" baseline="0" dirty="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GB" sz="1200" b="1" kern="1200" baseline="0" dirty="0">
              <a:solidFill>
                <a:schemeClr val="tx1"/>
              </a:solidFill>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 typeface="Arial" pitchFamily="34" charset="0"/>
              <a:buNone/>
              <a:tabLst/>
              <a:defRPr/>
            </a:pPr>
            <a:r>
              <a:rPr lang="en-GB" sz="1200" b="1" kern="1200" baseline="0" dirty="0">
                <a:solidFill>
                  <a:schemeClr val="tx1"/>
                </a:solidFill>
                <a:latin typeface="+mn-lt"/>
                <a:ea typeface="+mn-ea"/>
                <a:cs typeface="+mn-cs"/>
              </a:rPr>
              <a:t>This, actually, has been one of the key findings of a research I have been conducting in the past  months about the TBD partnership: all the regions interviewed in this process confirmed the importance of at least one specific person in the creation of the regional node in facilitating the creation of the network and the distribution of responsibilities within the regional governance scheme.</a:t>
            </a:r>
            <a:endParaRPr lang="es-ES" b="1" dirty="0"/>
          </a:p>
        </p:txBody>
      </p:sp>
      <p:sp>
        <p:nvSpPr>
          <p:cNvPr id="4" name="Marcador de número de diapositiva 3"/>
          <p:cNvSpPr>
            <a:spLocks noGrp="1"/>
          </p:cNvSpPr>
          <p:nvPr>
            <p:ph type="sldNum" sz="quarter" idx="5"/>
          </p:nvPr>
        </p:nvSpPr>
        <p:spPr/>
        <p:txBody>
          <a:bodyPr/>
          <a:lstStyle/>
          <a:p>
            <a:fld id="{952FED79-7EB3-4A87-9D7C-8A01969AFA92}" type="slidenum">
              <a:rPr lang="es-ES" smtClean="0"/>
              <a:pPr/>
              <a:t>10</a:t>
            </a:fld>
            <a:endParaRPr lang="es-ES"/>
          </a:p>
        </p:txBody>
      </p:sp>
    </p:spTree>
    <p:extLst>
      <p:ext uri="{BB962C8B-B14F-4D97-AF65-F5344CB8AC3E}">
        <p14:creationId xmlns:p14="http://schemas.microsoft.com/office/powerpoint/2010/main" val="34519358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JRC introduction">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1028" name="Picture 4" descr="H:\Desktop\ppt fondo2.pn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8046"/>
          <a:stretch/>
        </p:blipFill>
        <p:spPr bwMode="auto">
          <a:xfrm>
            <a:off x="-12700" y="0"/>
            <a:ext cx="12192000" cy="598963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userDrawn="1"/>
        </p:nvSpPr>
        <p:spPr bwMode="auto">
          <a:xfrm>
            <a:off x="-12700" y="6010175"/>
            <a:ext cx="12192000" cy="847825"/>
          </a:xfrm>
          <a:prstGeom prst="rect">
            <a:avLst/>
          </a:prstGeom>
          <a:solidFill>
            <a:schemeClr val="bg1"/>
          </a:solidFill>
          <a:ln>
            <a:solidFill>
              <a:schemeClr val="bg1"/>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pitchFamily="34" charset="0"/>
            </a:endParaRPr>
          </a:p>
        </p:txBody>
      </p:sp>
      <p:pic>
        <p:nvPicPr>
          <p:cNvPr id="11" name="Picture 10" descr="EC-JRC-logo_horizontal_EN_pos_transparent-background.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86451" y="6059233"/>
            <a:ext cx="2463229" cy="720080"/>
          </a:xfrm>
          <a:prstGeom prst="rect">
            <a:avLst/>
          </a:prstGeom>
        </p:spPr>
      </p:pic>
      <p:pic>
        <p:nvPicPr>
          <p:cNvPr id="8" name="Picture 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3161" y="6093295"/>
            <a:ext cx="2296591" cy="728187"/>
          </a:xfrm>
          <a:prstGeom prst="rect">
            <a:avLst/>
          </a:prstGeom>
        </p:spPr>
      </p:pic>
      <p:sp>
        <p:nvSpPr>
          <p:cNvPr id="9" name="Rectangle 8"/>
          <p:cNvSpPr/>
          <p:nvPr userDrawn="1"/>
        </p:nvSpPr>
        <p:spPr>
          <a:xfrm>
            <a:off x="505556" y="6213754"/>
            <a:ext cx="1565126" cy="507831"/>
          </a:xfrm>
          <a:prstGeom prst="rect">
            <a:avLst/>
          </a:prstGeom>
          <a:solidFill>
            <a:schemeClr val="bg1"/>
          </a:solidFill>
        </p:spPr>
        <p:txBody>
          <a:bodyPr wrap="square">
            <a:spAutoFit/>
          </a:bodyPr>
          <a:lstStyle/>
          <a:p>
            <a:pPr algn="l">
              <a:lnSpc>
                <a:spcPct val="100000"/>
              </a:lnSpc>
            </a:pPr>
            <a:r>
              <a:rPr lang="en-GB" sz="900" b="0" kern="0" dirty="0">
                <a:solidFill>
                  <a:srgbClr val="0070C0"/>
                </a:solidFill>
                <a:latin typeface="EC Square Sans Pro" panose="020B0506040000020004" pitchFamily="34" charset="0"/>
                <a:cs typeface="Verdana"/>
              </a:rPr>
              <a:t>@S3Platform</a:t>
            </a:r>
          </a:p>
          <a:p>
            <a:pPr algn="l">
              <a:lnSpc>
                <a:spcPct val="100000"/>
              </a:lnSpc>
            </a:pPr>
            <a:r>
              <a:rPr lang="en-GB" sz="900" b="0" kern="0" dirty="0">
                <a:solidFill>
                  <a:srgbClr val="0070C0"/>
                </a:solidFill>
                <a:latin typeface="EC Square Sans Pro" panose="020B0506040000020004" pitchFamily="34" charset="0"/>
                <a:cs typeface="Verdana"/>
              </a:rPr>
              <a:t>s3platform.jrc.ec.europa.eu</a:t>
            </a:r>
            <a:endParaRPr lang="es-ES" sz="900" b="0" kern="0" dirty="0">
              <a:solidFill>
                <a:srgbClr val="0070C0"/>
              </a:solidFill>
              <a:latin typeface="EC Square Sans Pro" panose="020B0506040000020004" pitchFamily="34" charset="0"/>
              <a:cs typeface="Verdana"/>
            </a:endParaRPr>
          </a:p>
          <a:p>
            <a:pPr algn="l">
              <a:lnSpc>
                <a:spcPct val="100000"/>
              </a:lnSpc>
            </a:pPr>
            <a:r>
              <a:rPr lang="es-ES" sz="900" b="0" u="sng" kern="0" dirty="0">
                <a:solidFill>
                  <a:srgbClr val="0070C0"/>
                </a:solidFill>
                <a:latin typeface="EC Square Sans Pro" panose="020B0506040000020004" pitchFamily="34" charset="0"/>
                <a:cs typeface="Verdana"/>
              </a:rPr>
              <a:t>JRC-B3-S3P@ec.europa.eu</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3" name="Rechthoek 7"/>
          <p:cNvSpPr/>
          <p:nvPr userDrawn="1"/>
        </p:nvSpPr>
        <p:spPr>
          <a:xfrm>
            <a:off x="0" y="0"/>
            <a:ext cx="12192000" cy="1439056"/>
          </a:xfrm>
          <a:prstGeom prst="rect">
            <a:avLst/>
          </a:prstGeom>
          <a:solidFill>
            <a:srgbClr val="B4C8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b="0" i="0" dirty="0">
              <a:solidFill>
                <a:schemeClr val="accent1">
                  <a:lumMod val="50000"/>
                </a:schemeClr>
              </a:solidFill>
              <a:latin typeface="Verdana Standaard" charset="0"/>
            </a:endParaRPr>
          </a:p>
        </p:txBody>
      </p:sp>
      <p:sp>
        <p:nvSpPr>
          <p:cNvPr id="5" name="Tijdelijke aanduiding voor tekst 17"/>
          <p:cNvSpPr>
            <a:spLocks noGrp="1"/>
          </p:cNvSpPr>
          <p:nvPr>
            <p:ph type="body" sz="quarter" idx="11" hasCustomPrompt="1"/>
          </p:nvPr>
        </p:nvSpPr>
        <p:spPr>
          <a:xfrm>
            <a:off x="495300" y="318746"/>
            <a:ext cx="11341100" cy="993310"/>
          </a:xfrm>
          <a:prstGeom prst="rect">
            <a:avLst/>
          </a:prstGeom>
        </p:spPr>
        <p:txBody>
          <a:bodyPr anchor="ctr"/>
          <a:lstStyle>
            <a:lvl1pPr marL="0" indent="0">
              <a:buNone/>
              <a:defRPr sz="3600" b="0">
                <a:solidFill>
                  <a:schemeClr val="bg1"/>
                </a:solidFill>
                <a:latin typeface="Verdana"/>
                <a:cs typeface="Verdana"/>
              </a:defRPr>
            </a:lvl1pPr>
            <a:lvl2pPr>
              <a:defRPr sz="3600" b="1">
                <a:solidFill>
                  <a:schemeClr val="bg1"/>
                </a:solidFill>
              </a:defRPr>
            </a:lvl2pPr>
            <a:lvl3pPr>
              <a:defRPr sz="3600" b="1">
                <a:solidFill>
                  <a:schemeClr val="bg1"/>
                </a:solidFill>
              </a:defRPr>
            </a:lvl3pPr>
            <a:lvl4pPr>
              <a:defRPr sz="3600" b="1">
                <a:solidFill>
                  <a:schemeClr val="bg1"/>
                </a:solidFill>
              </a:defRPr>
            </a:lvl4pPr>
            <a:lvl5pPr>
              <a:defRPr sz="3600" b="1">
                <a:solidFill>
                  <a:schemeClr val="bg1"/>
                </a:solidFill>
              </a:defRPr>
            </a:lvl5pPr>
          </a:lstStyle>
          <a:p>
            <a:pPr lvl="0"/>
            <a:r>
              <a:rPr lang="nl-NL" dirty="0" err="1"/>
              <a:t>Heading</a:t>
            </a:r>
            <a:endParaRPr lang="nl-NL" dirty="0"/>
          </a:p>
        </p:txBody>
      </p:sp>
      <p:sp>
        <p:nvSpPr>
          <p:cNvPr id="7" name="Text Placeholder 6"/>
          <p:cNvSpPr>
            <a:spLocks noGrp="1"/>
          </p:cNvSpPr>
          <p:nvPr>
            <p:ph type="body" sz="quarter" idx="12"/>
          </p:nvPr>
        </p:nvSpPr>
        <p:spPr>
          <a:xfrm>
            <a:off x="495300" y="1765300"/>
            <a:ext cx="11341100" cy="3614738"/>
          </a:xfrm>
          <a:prstGeom prst="rect">
            <a:avLst/>
          </a:prstGeom>
        </p:spPr>
        <p:txBody>
          <a:bodyPr/>
          <a:lstStyle>
            <a:lvl1pPr>
              <a:buClr>
                <a:schemeClr val="accent6"/>
              </a:buClr>
              <a:defRPr lang="en-US" sz="2800" b="0" i="0" kern="1200" dirty="0" smtClean="0">
                <a:solidFill>
                  <a:srgbClr val="093B37"/>
                </a:solidFill>
                <a:latin typeface="Verdana"/>
                <a:ea typeface="+mn-ea"/>
                <a:cs typeface="Verdana"/>
              </a:defRPr>
            </a:lvl1pPr>
            <a:lvl2pPr>
              <a:buClr>
                <a:schemeClr val="accent6">
                  <a:lumMod val="60000"/>
                  <a:lumOff val="40000"/>
                </a:schemeClr>
              </a:buClr>
              <a:defRPr lang="en-US" sz="2800" b="0" i="0" kern="1200" dirty="0" smtClean="0">
                <a:solidFill>
                  <a:srgbClr val="093B37"/>
                </a:solidFill>
                <a:latin typeface="Verdana"/>
                <a:ea typeface="+mn-ea"/>
                <a:cs typeface="Verdana"/>
              </a:defRPr>
            </a:lvl2pPr>
            <a:lvl3pPr>
              <a:buClr>
                <a:srgbClr val="89A8D1"/>
              </a:buClr>
              <a:defRPr lang="en-US" sz="2800" b="0" i="0" kern="1200" dirty="0" smtClean="0">
                <a:solidFill>
                  <a:srgbClr val="093B37"/>
                </a:solidFill>
                <a:latin typeface="Verdana"/>
                <a:ea typeface="+mn-ea"/>
                <a:cs typeface="Verdana"/>
              </a:defRPr>
            </a:lvl3pPr>
            <a:lvl4pPr>
              <a:buClr>
                <a:srgbClr val="B4C8E2"/>
              </a:buClr>
              <a:defRPr lang="en-US" sz="2800" b="0" i="0" kern="1200" dirty="0" smtClean="0">
                <a:solidFill>
                  <a:srgbClr val="093B37"/>
                </a:solidFill>
                <a:latin typeface="Verdana"/>
                <a:ea typeface="+mn-ea"/>
                <a:cs typeface="Verdana"/>
              </a:defRPr>
            </a:lvl4pPr>
            <a:lvl5pPr>
              <a:buClr>
                <a:schemeClr val="accent4">
                  <a:lumMod val="75000"/>
                </a:schemeClr>
              </a:buClr>
              <a:defRPr lang="en-GB" sz="2800" b="0" i="0" kern="1200" dirty="0">
                <a:solidFill>
                  <a:srgbClr val="093B37"/>
                </a:solidFill>
                <a:latin typeface="Verdana"/>
                <a:ea typeface="+mn-ea"/>
                <a:cs typeface="Verdana"/>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9" name="Picture 8" descr="EC-JRC-logo_horizontal_EN_pos_transparent-background.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586451" y="6059233"/>
            <a:ext cx="2463229" cy="720080"/>
          </a:xfrm>
          <a:prstGeom prst="rect">
            <a:avLst/>
          </a:prstGeom>
        </p:spPr>
      </p:pic>
      <p:sp>
        <p:nvSpPr>
          <p:cNvPr id="8" name="Slide Number Placeholder 6"/>
          <p:cNvSpPr>
            <a:spLocks noGrp="1"/>
          </p:cNvSpPr>
          <p:nvPr>
            <p:ph type="sldNum" sz="quarter" idx="13"/>
          </p:nvPr>
        </p:nvSpPr>
        <p:spPr>
          <a:xfrm>
            <a:off x="4671781" y="6381328"/>
            <a:ext cx="2844800" cy="288000"/>
          </a:xfrm>
          <a:prstGeom prst="rect">
            <a:avLst/>
          </a:prstGeom>
        </p:spPr>
        <p:txBody>
          <a:bodyPr/>
          <a:lstStyle>
            <a:lvl1pPr algn="ctr">
              <a:defRPr sz="1200">
                <a:latin typeface="Verdana" panose="020B0604030504040204" pitchFamily="34" charset="0"/>
                <a:ea typeface="Verdana" panose="020B0604030504040204" pitchFamily="34" charset="0"/>
                <a:cs typeface="Verdana" panose="020B0604030504040204" pitchFamily="34" charset="0"/>
              </a:defRPr>
            </a:lvl1pPr>
          </a:lstStyle>
          <a:p>
            <a:fld id="{F73B5C1F-481D-4CA5-9E93-29911E4888C6}" type="slidenum">
              <a:rPr lang="en-GB" altLang="en-US" smtClean="0"/>
              <a:pPr/>
              <a:t>‹Nº›</a:t>
            </a:fld>
            <a:endParaRPr lang="en-GB" altLang="en-US"/>
          </a:p>
        </p:txBody>
      </p:sp>
    </p:spTree>
    <p:extLst>
      <p:ext uri="{BB962C8B-B14F-4D97-AF65-F5344CB8AC3E}">
        <p14:creationId xmlns:p14="http://schemas.microsoft.com/office/powerpoint/2010/main" val="3713377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ouble heading with object slide">
    <p:spTree>
      <p:nvGrpSpPr>
        <p:cNvPr id="1" name=""/>
        <p:cNvGrpSpPr/>
        <p:nvPr/>
      </p:nvGrpSpPr>
      <p:grpSpPr>
        <a:xfrm>
          <a:off x="0" y="0"/>
          <a:ext cx="0" cy="0"/>
          <a:chOff x="0" y="0"/>
          <a:chExt cx="0" cy="0"/>
        </a:xfrm>
      </p:grpSpPr>
      <p:sp>
        <p:nvSpPr>
          <p:cNvPr id="3" name="Tijdelijke aanduiding voor afbeelding 2"/>
          <p:cNvSpPr>
            <a:spLocks noGrp="1"/>
          </p:cNvSpPr>
          <p:nvPr>
            <p:ph type="pic" sz="quarter" idx="10" hasCustomPrompt="1"/>
          </p:nvPr>
        </p:nvSpPr>
        <p:spPr>
          <a:xfrm>
            <a:off x="0" y="2514600"/>
            <a:ext cx="12192000" cy="3475038"/>
          </a:xfrm>
          <a:prstGeom prst="rect">
            <a:avLst/>
          </a:prstGeom>
        </p:spPr>
        <p:txBody>
          <a:bodyPr anchor="ctr"/>
          <a:lstStyle>
            <a:lvl1pPr marL="0" indent="0" algn="ctr">
              <a:buNone/>
              <a:defRPr sz="1800" i="0"/>
            </a:lvl1pPr>
          </a:lstStyle>
          <a:p>
            <a:r>
              <a:rPr lang="nl-NL" dirty="0"/>
              <a:t>Image</a:t>
            </a:r>
          </a:p>
        </p:txBody>
      </p:sp>
      <p:sp>
        <p:nvSpPr>
          <p:cNvPr id="23" name="Tijdelijke aanduiding voor tekst 22"/>
          <p:cNvSpPr>
            <a:spLocks noGrp="1"/>
          </p:cNvSpPr>
          <p:nvPr>
            <p:ph type="body" sz="quarter" idx="16" hasCustomPrompt="1"/>
          </p:nvPr>
        </p:nvSpPr>
        <p:spPr>
          <a:xfrm>
            <a:off x="495300" y="1562100"/>
            <a:ext cx="11341100" cy="952500"/>
          </a:xfrm>
          <a:prstGeom prst="rect">
            <a:avLst/>
          </a:prstGeom>
        </p:spPr>
        <p:txBody>
          <a:bodyPr anchor="ctr"/>
          <a:lstStyle>
            <a:lvl1pPr marL="0" indent="0">
              <a:buNone/>
              <a:defRPr sz="2400">
                <a:solidFill>
                  <a:srgbClr val="093B37"/>
                </a:solidFill>
                <a:latin typeface="Verdana"/>
                <a:cs typeface="Verdana"/>
              </a:defRPr>
            </a:lvl1pPr>
            <a:lvl3pPr marL="914400" indent="0" algn="l">
              <a:buNone/>
              <a:defRPr sz="2400">
                <a:solidFill>
                  <a:srgbClr val="093B37"/>
                </a:solidFill>
              </a:defRPr>
            </a:lvl3pPr>
          </a:lstStyle>
          <a:p>
            <a:pPr lvl="0"/>
            <a:r>
              <a:rPr lang="nl-NL" dirty="0"/>
              <a:t>Heading2</a:t>
            </a:r>
          </a:p>
        </p:txBody>
      </p:sp>
      <p:sp>
        <p:nvSpPr>
          <p:cNvPr id="6" name="Rechthoek 7"/>
          <p:cNvSpPr/>
          <p:nvPr userDrawn="1"/>
        </p:nvSpPr>
        <p:spPr>
          <a:xfrm>
            <a:off x="0" y="0"/>
            <a:ext cx="12192000" cy="1439056"/>
          </a:xfrm>
          <a:prstGeom prst="rect">
            <a:avLst/>
          </a:prstGeom>
          <a:solidFill>
            <a:srgbClr val="B4C8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b="0" i="0" dirty="0">
              <a:solidFill>
                <a:schemeClr val="accent1">
                  <a:lumMod val="50000"/>
                </a:schemeClr>
              </a:solidFill>
              <a:latin typeface="Verdana Standaard" charset="0"/>
            </a:endParaRPr>
          </a:p>
        </p:txBody>
      </p:sp>
      <p:sp>
        <p:nvSpPr>
          <p:cNvPr id="8" name="Tijdelijke aanduiding voor tekst 17"/>
          <p:cNvSpPr>
            <a:spLocks noGrp="1"/>
          </p:cNvSpPr>
          <p:nvPr>
            <p:ph type="body" sz="quarter" idx="11" hasCustomPrompt="1"/>
          </p:nvPr>
        </p:nvSpPr>
        <p:spPr>
          <a:xfrm>
            <a:off x="495300" y="318746"/>
            <a:ext cx="11341100" cy="993310"/>
          </a:xfrm>
          <a:prstGeom prst="rect">
            <a:avLst/>
          </a:prstGeom>
        </p:spPr>
        <p:txBody>
          <a:bodyPr anchor="ctr"/>
          <a:lstStyle>
            <a:lvl1pPr marL="0" indent="0">
              <a:buNone/>
              <a:defRPr sz="3600" b="0">
                <a:solidFill>
                  <a:schemeClr val="bg1"/>
                </a:solidFill>
                <a:latin typeface="Verdana"/>
                <a:cs typeface="Verdana"/>
              </a:defRPr>
            </a:lvl1pPr>
            <a:lvl2pPr>
              <a:defRPr sz="3600" b="1">
                <a:solidFill>
                  <a:schemeClr val="bg1"/>
                </a:solidFill>
              </a:defRPr>
            </a:lvl2pPr>
            <a:lvl3pPr>
              <a:defRPr sz="3600" b="1">
                <a:solidFill>
                  <a:schemeClr val="bg1"/>
                </a:solidFill>
              </a:defRPr>
            </a:lvl3pPr>
            <a:lvl4pPr>
              <a:defRPr sz="3600" b="1">
                <a:solidFill>
                  <a:schemeClr val="bg1"/>
                </a:solidFill>
              </a:defRPr>
            </a:lvl4pPr>
            <a:lvl5pPr>
              <a:defRPr sz="3600" b="1">
                <a:solidFill>
                  <a:schemeClr val="bg1"/>
                </a:solidFill>
              </a:defRPr>
            </a:lvl5pPr>
          </a:lstStyle>
          <a:p>
            <a:pPr lvl="0"/>
            <a:r>
              <a:rPr lang="nl-NL" dirty="0" err="1"/>
              <a:t>Heading</a:t>
            </a:r>
            <a:endParaRPr lang="nl-NL" dirty="0"/>
          </a:p>
        </p:txBody>
      </p:sp>
    </p:spTree>
    <p:extLst>
      <p:ext uri="{BB962C8B-B14F-4D97-AF65-F5344CB8AC3E}">
        <p14:creationId xmlns:p14="http://schemas.microsoft.com/office/powerpoint/2010/main" val="213951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95300" y="1578756"/>
            <a:ext cx="5499100" cy="4332289"/>
          </a:xfrm>
          <a:prstGeom prst="rect">
            <a:avLst/>
          </a:prstGeom>
        </p:spPr>
        <p:txBody>
          <a:bodyPr/>
          <a:lstStyle>
            <a:lvl1pPr>
              <a:buClr>
                <a:schemeClr val="accent6"/>
              </a:buClr>
              <a:defRPr sz="2800"/>
            </a:lvl1pPr>
            <a:lvl2pPr>
              <a:buClr>
                <a:schemeClr val="accent6">
                  <a:lumMod val="60000"/>
                  <a:lumOff val="40000"/>
                </a:schemeClr>
              </a:buClr>
              <a:defRPr sz="2400"/>
            </a:lvl2pPr>
            <a:lvl3pPr>
              <a:buClr>
                <a:srgbClr val="89A8D1"/>
              </a:buClr>
              <a:defRPr sz="2000"/>
            </a:lvl3pPr>
            <a:lvl4pPr>
              <a:buClr>
                <a:srgbClr val="B4C8E2"/>
              </a:buClr>
              <a:defRPr sz="1800"/>
            </a:lvl4pPr>
            <a:lvl5pPr>
              <a:buClr>
                <a:schemeClr val="accent2">
                  <a:lumMod val="60000"/>
                  <a:lumOff val="40000"/>
                </a:schemeClr>
              </a:buCl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a:xfrm>
            <a:off x="4671781" y="6381328"/>
            <a:ext cx="2844800" cy="288000"/>
          </a:xfrm>
          <a:prstGeom prst="rect">
            <a:avLst/>
          </a:prstGeom>
        </p:spPr>
        <p:txBody>
          <a:bodyPr/>
          <a:lstStyle>
            <a:lvl1pPr algn="ctr">
              <a:defRPr>
                <a:latin typeface="Verdana" panose="020B0604030504040204" pitchFamily="34" charset="0"/>
                <a:ea typeface="Verdana" panose="020B0604030504040204" pitchFamily="34" charset="0"/>
                <a:cs typeface="Verdana" panose="020B0604030504040204" pitchFamily="34" charset="0"/>
              </a:defRPr>
            </a:lvl1pPr>
          </a:lstStyle>
          <a:p>
            <a:fld id="{F73B5C1F-481D-4CA5-9E93-29911E4888C6}" type="slidenum">
              <a:rPr lang="en-GB" altLang="en-US" smtClean="0"/>
              <a:pPr/>
              <a:t>‹Nº›</a:t>
            </a:fld>
            <a:endParaRPr lang="en-GB" altLang="en-US"/>
          </a:p>
        </p:txBody>
      </p:sp>
      <p:sp>
        <p:nvSpPr>
          <p:cNvPr id="6" name="Rechthoek 7"/>
          <p:cNvSpPr/>
          <p:nvPr userDrawn="1"/>
        </p:nvSpPr>
        <p:spPr>
          <a:xfrm>
            <a:off x="0" y="0"/>
            <a:ext cx="12192000" cy="1439056"/>
          </a:xfrm>
          <a:prstGeom prst="rect">
            <a:avLst/>
          </a:prstGeom>
          <a:solidFill>
            <a:srgbClr val="B4C8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b="0" i="0" dirty="0">
              <a:solidFill>
                <a:schemeClr val="accent1">
                  <a:lumMod val="50000"/>
                </a:schemeClr>
              </a:solidFill>
              <a:latin typeface="Verdana Standaard" charset="0"/>
            </a:endParaRPr>
          </a:p>
        </p:txBody>
      </p:sp>
      <p:sp>
        <p:nvSpPr>
          <p:cNvPr id="9" name="Tijdelijke aanduiding voor tekst 17"/>
          <p:cNvSpPr>
            <a:spLocks noGrp="1"/>
          </p:cNvSpPr>
          <p:nvPr>
            <p:ph type="body" sz="quarter" idx="11" hasCustomPrompt="1"/>
          </p:nvPr>
        </p:nvSpPr>
        <p:spPr>
          <a:xfrm>
            <a:off x="495300" y="318746"/>
            <a:ext cx="11341100" cy="993310"/>
          </a:xfrm>
          <a:prstGeom prst="rect">
            <a:avLst/>
          </a:prstGeom>
        </p:spPr>
        <p:txBody>
          <a:bodyPr anchor="ctr"/>
          <a:lstStyle>
            <a:lvl1pPr marL="0" indent="0">
              <a:buNone/>
              <a:defRPr sz="3600" b="0">
                <a:solidFill>
                  <a:schemeClr val="bg1"/>
                </a:solidFill>
                <a:latin typeface="Verdana"/>
                <a:cs typeface="Verdana"/>
              </a:defRPr>
            </a:lvl1pPr>
            <a:lvl2pPr>
              <a:defRPr sz="3600" b="1">
                <a:solidFill>
                  <a:schemeClr val="bg1"/>
                </a:solidFill>
              </a:defRPr>
            </a:lvl2pPr>
            <a:lvl3pPr>
              <a:defRPr sz="3600" b="1">
                <a:solidFill>
                  <a:schemeClr val="bg1"/>
                </a:solidFill>
              </a:defRPr>
            </a:lvl3pPr>
            <a:lvl4pPr>
              <a:defRPr sz="3600" b="1">
                <a:solidFill>
                  <a:schemeClr val="bg1"/>
                </a:solidFill>
              </a:defRPr>
            </a:lvl4pPr>
            <a:lvl5pPr>
              <a:defRPr sz="3600" b="1">
                <a:solidFill>
                  <a:schemeClr val="bg1"/>
                </a:solidFill>
              </a:defRPr>
            </a:lvl5pPr>
          </a:lstStyle>
          <a:p>
            <a:pPr lvl="0"/>
            <a:r>
              <a:rPr lang="nl-NL" dirty="0" err="1"/>
              <a:t>Heading</a:t>
            </a:r>
            <a:endParaRPr lang="nl-NL" dirty="0"/>
          </a:p>
        </p:txBody>
      </p:sp>
      <p:sp>
        <p:nvSpPr>
          <p:cNvPr id="8" name="Content Placeholder 2"/>
          <p:cNvSpPr>
            <a:spLocks noGrp="1"/>
          </p:cNvSpPr>
          <p:nvPr>
            <p:ph sz="half" idx="13"/>
          </p:nvPr>
        </p:nvSpPr>
        <p:spPr>
          <a:xfrm>
            <a:off x="6235700" y="1578756"/>
            <a:ext cx="5600700" cy="4332289"/>
          </a:xfrm>
          <a:prstGeom prst="rect">
            <a:avLst/>
          </a:prstGeom>
        </p:spPr>
        <p:txBody>
          <a:bodyPr/>
          <a:lstStyle>
            <a:lvl1pPr>
              <a:buClr>
                <a:schemeClr val="accent6"/>
              </a:buClr>
              <a:defRPr sz="2800"/>
            </a:lvl1pPr>
            <a:lvl2pPr>
              <a:buClr>
                <a:schemeClr val="accent6">
                  <a:lumMod val="60000"/>
                  <a:lumOff val="40000"/>
                </a:schemeClr>
              </a:buClr>
              <a:defRPr sz="2400"/>
            </a:lvl2pPr>
            <a:lvl3pPr>
              <a:buClr>
                <a:srgbClr val="89A8D1"/>
              </a:buClr>
              <a:defRPr sz="2000"/>
            </a:lvl3pPr>
            <a:lvl4pPr>
              <a:buClr>
                <a:srgbClr val="B4C8E2"/>
              </a:buClr>
              <a:defRPr sz="1800"/>
            </a:lvl4pPr>
            <a:lvl5pPr>
              <a:buClr>
                <a:schemeClr val="accent2">
                  <a:lumMod val="60000"/>
                  <a:lumOff val="40000"/>
                </a:schemeClr>
              </a:buCl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652775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with title slide">
    <p:spTree>
      <p:nvGrpSpPr>
        <p:cNvPr id="1" name=""/>
        <p:cNvGrpSpPr/>
        <p:nvPr/>
      </p:nvGrpSpPr>
      <p:grpSpPr>
        <a:xfrm>
          <a:off x="0" y="0"/>
          <a:ext cx="0" cy="0"/>
          <a:chOff x="0" y="0"/>
          <a:chExt cx="0" cy="0"/>
        </a:xfrm>
      </p:grpSpPr>
      <p:sp>
        <p:nvSpPr>
          <p:cNvPr id="10" name="Rechthoek 2"/>
          <p:cNvSpPr/>
          <p:nvPr userDrawn="1"/>
        </p:nvSpPr>
        <p:spPr>
          <a:xfrm>
            <a:off x="-12700" y="0"/>
            <a:ext cx="12204700" cy="3149600"/>
          </a:xfrm>
          <a:prstGeom prst="rect">
            <a:avLst/>
          </a:prstGeom>
          <a:solidFill>
            <a:srgbClr val="B4C8E2"/>
          </a:solidFill>
          <a:ln>
            <a:noFill/>
          </a:ln>
        </p:spPr>
        <p:style>
          <a:lnRef idx="2">
            <a:schemeClr val="accent1">
              <a:shade val="50000"/>
            </a:schemeClr>
          </a:lnRef>
          <a:fillRef idx="1">
            <a:schemeClr val="accent1"/>
          </a:fillRef>
          <a:effectRef idx="0">
            <a:schemeClr val="accent1"/>
          </a:effectRef>
          <a:fontRef idx="minor">
            <a:schemeClr val="lt1"/>
          </a:fontRef>
        </p:style>
        <p:txBody>
          <a:bodyPr lIns="91356" tIns="45677" rIns="91356" bIns="45677" rtlCol="0" anchor="ctr"/>
          <a:lstStyle/>
          <a:p>
            <a:pPr fontAlgn="base">
              <a:lnSpc>
                <a:spcPct val="95000"/>
              </a:lnSpc>
              <a:spcBef>
                <a:spcPct val="20000"/>
              </a:spcBef>
              <a:spcAft>
                <a:spcPct val="20000"/>
              </a:spcAft>
              <a:buClr>
                <a:srgbClr val="0F3277"/>
              </a:buClr>
              <a:buSzPct val="115000"/>
            </a:pPr>
            <a:endParaRPr lang="en-US" b="0" i="0" dirty="0">
              <a:solidFill>
                <a:srgbClr val="FFFFFF"/>
              </a:solidFill>
              <a:latin typeface="Verdana Standaard" charset="0"/>
            </a:endParaRPr>
          </a:p>
        </p:txBody>
      </p:sp>
      <p:sp>
        <p:nvSpPr>
          <p:cNvPr id="15" name="Tijdelijke aanduiding voor afbeelding 2"/>
          <p:cNvSpPr>
            <a:spLocks noGrp="1"/>
          </p:cNvSpPr>
          <p:nvPr>
            <p:ph type="pic" idx="13" hasCustomPrompt="1"/>
          </p:nvPr>
        </p:nvSpPr>
        <p:spPr>
          <a:xfrm>
            <a:off x="0" y="3149600"/>
            <a:ext cx="12192000" cy="2840038"/>
          </a:xfrm>
          <a:prstGeom prst="rect">
            <a:avLst/>
          </a:prstGeom>
        </p:spPr>
        <p:txBody>
          <a:bodyPr anchor="ctr"/>
          <a:lstStyle>
            <a:lvl1pPr marL="0" indent="0" algn="ctr">
              <a:buNone/>
              <a:defRPr sz="1800">
                <a:latin typeface="Verdana"/>
                <a:cs typeface="Verdana"/>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dirty="0"/>
              <a:t>Image</a:t>
            </a:r>
          </a:p>
        </p:txBody>
      </p:sp>
      <p:sp>
        <p:nvSpPr>
          <p:cNvPr id="6" name="Tijdelijke aanduiding voor tekst 20"/>
          <p:cNvSpPr>
            <a:spLocks noGrp="1"/>
          </p:cNvSpPr>
          <p:nvPr>
            <p:ph type="body" sz="quarter" idx="15" hasCustomPrompt="1"/>
          </p:nvPr>
        </p:nvSpPr>
        <p:spPr>
          <a:xfrm>
            <a:off x="965200" y="1990725"/>
            <a:ext cx="11226800" cy="1438275"/>
          </a:xfrm>
          <a:prstGeom prst="rect">
            <a:avLst/>
          </a:prstGeom>
        </p:spPr>
        <p:txBody>
          <a:bodyPr anchor="ctr"/>
          <a:lstStyle>
            <a:lvl1pPr marL="0" indent="0" algn="l">
              <a:buFont typeface="Arial" charset="0"/>
              <a:buNone/>
              <a:defRPr sz="9600" b="1">
                <a:solidFill>
                  <a:schemeClr val="bg1"/>
                </a:solidFill>
                <a:latin typeface="Verdana"/>
                <a:cs typeface="Verdana"/>
              </a:defRPr>
            </a:lvl1pPr>
            <a:lvl3pPr marL="914400" indent="0" algn="l">
              <a:buNone/>
              <a:defRPr sz="3600">
                <a:solidFill>
                  <a:schemeClr val="bg1"/>
                </a:solidFill>
              </a:defRPr>
            </a:lvl3pPr>
          </a:lstStyle>
          <a:p>
            <a:pPr lvl="0"/>
            <a:r>
              <a:rPr lang="nl-NL" dirty="0" err="1"/>
              <a:t>Heading</a:t>
            </a:r>
            <a:endParaRPr lang="nl-NL" dirty="0"/>
          </a:p>
        </p:txBody>
      </p:sp>
      <p:pic>
        <p:nvPicPr>
          <p:cNvPr id="8" name="Picture 4" descr="H:\Desktop\ppt fondo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087" r="8046"/>
          <a:stretch/>
        </p:blipFill>
        <p:spPr bwMode="auto">
          <a:xfrm>
            <a:off x="-25400" y="3162300"/>
            <a:ext cx="12217400" cy="370840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9" name="Picture 8" descr="EC-JRC-logo_horizontal_EN_pos_transparent-background.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86451" y="6059233"/>
            <a:ext cx="2463229" cy="720080"/>
          </a:xfrm>
          <a:prstGeom prst="rect">
            <a:avLst/>
          </a:prstGeom>
        </p:spPr>
      </p:pic>
    </p:spTree>
    <p:extLst>
      <p:ext uri="{BB962C8B-B14F-4D97-AF65-F5344CB8AC3E}">
        <p14:creationId xmlns:p14="http://schemas.microsoft.com/office/powerpoint/2010/main" val="8467203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hank you and questions slide">
    <p:spTree>
      <p:nvGrpSpPr>
        <p:cNvPr id="1" name=""/>
        <p:cNvGrpSpPr/>
        <p:nvPr/>
      </p:nvGrpSpPr>
      <p:grpSpPr>
        <a:xfrm>
          <a:off x="0" y="0"/>
          <a:ext cx="0" cy="0"/>
          <a:chOff x="0" y="0"/>
          <a:chExt cx="0" cy="0"/>
        </a:xfrm>
      </p:grpSpPr>
      <p:sp>
        <p:nvSpPr>
          <p:cNvPr id="5" name="Rechthoek 2"/>
          <p:cNvSpPr/>
          <p:nvPr userDrawn="1"/>
        </p:nvSpPr>
        <p:spPr>
          <a:xfrm>
            <a:off x="1" y="0"/>
            <a:ext cx="12192000" cy="3114675"/>
          </a:xfrm>
          <a:prstGeom prst="rect">
            <a:avLst/>
          </a:prstGeom>
          <a:solidFill>
            <a:srgbClr val="B4C8E2"/>
          </a:solidFill>
          <a:ln>
            <a:noFill/>
          </a:ln>
        </p:spPr>
        <p:style>
          <a:lnRef idx="2">
            <a:schemeClr val="accent1">
              <a:shade val="50000"/>
            </a:schemeClr>
          </a:lnRef>
          <a:fillRef idx="1">
            <a:schemeClr val="accent1"/>
          </a:fillRef>
          <a:effectRef idx="0">
            <a:schemeClr val="accent1"/>
          </a:effectRef>
          <a:fontRef idx="minor">
            <a:schemeClr val="lt1"/>
          </a:fontRef>
        </p:style>
        <p:txBody>
          <a:bodyPr lIns="91356" tIns="45677" rIns="91356" bIns="45677" rtlCol="0" anchor="ctr"/>
          <a:lstStyle/>
          <a:p>
            <a:pPr fontAlgn="base">
              <a:lnSpc>
                <a:spcPct val="95000"/>
              </a:lnSpc>
              <a:spcBef>
                <a:spcPct val="20000"/>
              </a:spcBef>
              <a:spcAft>
                <a:spcPct val="20000"/>
              </a:spcAft>
              <a:buClr>
                <a:srgbClr val="0F3277"/>
              </a:buClr>
              <a:buSzPct val="115000"/>
            </a:pPr>
            <a:endParaRPr lang="en-US" b="0" i="0" dirty="0">
              <a:solidFill>
                <a:srgbClr val="093B37"/>
              </a:solidFill>
              <a:latin typeface="Verdana Standaard" charset="0"/>
            </a:endParaRPr>
          </a:p>
        </p:txBody>
      </p:sp>
      <p:pic>
        <p:nvPicPr>
          <p:cNvPr id="8" name="Shape 296" descr="photo-1434030216411-0b793f4b4173.jpg"/>
          <p:cNvPicPr preferRelativeResize="0"/>
          <p:nvPr userDrawn="1"/>
        </p:nvPicPr>
        <p:blipFill>
          <a:blip r:embed="rId2">
            <a:alphaModFix/>
          </a:blip>
          <a:stretch>
            <a:fillRect/>
          </a:stretch>
        </p:blipFill>
        <p:spPr>
          <a:xfrm>
            <a:off x="700017" y="2406354"/>
            <a:ext cx="1393799" cy="1393799"/>
          </a:xfrm>
          <a:prstGeom prst="ellipse">
            <a:avLst/>
          </a:prstGeom>
          <a:noFill/>
          <a:ln>
            <a:noFill/>
          </a:ln>
        </p:spPr>
      </p:pic>
      <p:sp>
        <p:nvSpPr>
          <p:cNvPr id="3" name="Tijdelijke aanduiding voor tekst 2"/>
          <p:cNvSpPr>
            <a:spLocks noGrp="1"/>
          </p:cNvSpPr>
          <p:nvPr>
            <p:ph type="body" sz="quarter" idx="10" hasCustomPrompt="1"/>
          </p:nvPr>
        </p:nvSpPr>
        <p:spPr>
          <a:xfrm>
            <a:off x="2419349" y="1987138"/>
            <a:ext cx="9029700" cy="1378362"/>
          </a:xfrm>
          <a:prstGeom prst="rect">
            <a:avLst/>
          </a:prstGeom>
        </p:spPr>
        <p:txBody>
          <a:bodyPr/>
          <a:lstStyle>
            <a:lvl1pPr marL="0" indent="0">
              <a:buNone/>
              <a:defRPr sz="9600" b="1">
                <a:solidFill>
                  <a:schemeClr val="bg1"/>
                </a:solidFill>
              </a:defRPr>
            </a:lvl1pPr>
          </a:lstStyle>
          <a:p>
            <a:pPr lvl="0"/>
            <a:r>
              <a:rPr lang="nl-NL" dirty="0" err="1"/>
              <a:t>Thanks</a:t>
            </a:r>
            <a:endParaRPr lang="nl-NL" dirty="0"/>
          </a:p>
        </p:txBody>
      </p:sp>
      <p:sp>
        <p:nvSpPr>
          <p:cNvPr id="2" name="Rectangle 1"/>
          <p:cNvSpPr/>
          <p:nvPr userDrawn="1"/>
        </p:nvSpPr>
        <p:spPr>
          <a:xfrm>
            <a:off x="2419349" y="3444766"/>
            <a:ext cx="6096000" cy="646331"/>
          </a:xfrm>
          <a:prstGeom prst="rect">
            <a:avLst/>
          </a:prstGeom>
        </p:spPr>
        <p:txBody>
          <a:bodyPr>
            <a:spAutoFit/>
          </a:bodyPr>
          <a:lstStyle/>
          <a:p>
            <a:r>
              <a:rPr lang="en-GB" sz="3600" dirty="0">
                <a:solidFill>
                  <a:srgbClr val="37ACDE"/>
                </a:solidFill>
                <a:latin typeface="Verdana" panose="020B0604030504040204" pitchFamily="34" charset="0"/>
                <a:ea typeface="Verdana" panose="020B0604030504040204" pitchFamily="34" charset="0"/>
                <a:cs typeface="Verdana" panose="020B0604030504040204" pitchFamily="34" charset="0"/>
              </a:rPr>
              <a:t>Any questions?</a:t>
            </a:r>
          </a:p>
        </p:txBody>
      </p:sp>
    </p:spTree>
    <p:extLst>
      <p:ext uri="{BB962C8B-B14F-4D97-AF65-F5344CB8AC3E}">
        <p14:creationId xmlns:p14="http://schemas.microsoft.com/office/powerpoint/2010/main" val="368754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C143ADA3-A77B-4246-9DEF-598C7D206FD7}" type="datetimeFigureOut">
              <a:rPr lang="es-ES" smtClean="0"/>
              <a:pPr/>
              <a:t>28/11/2018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EC09264E-F24F-4071-8C65-7D09CF2D411F}" type="slidenum">
              <a:rPr lang="es-ES" smtClean="0"/>
              <a:pPr/>
              <a:t>‹Nº›</a:t>
            </a:fld>
            <a:endParaRPr lang="es-ES"/>
          </a:p>
        </p:txBody>
      </p:sp>
    </p:spTree>
    <p:extLst>
      <p:ext uri="{BB962C8B-B14F-4D97-AF65-F5344CB8AC3E}">
        <p14:creationId xmlns:p14="http://schemas.microsoft.com/office/powerpoint/2010/main" val="2160756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jp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3"/>
          <p:cNvSpPr/>
          <p:nvPr userDrawn="1"/>
        </p:nvSpPr>
        <p:spPr bwMode="auto">
          <a:xfrm>
            <a:off x="-12700" y="6010175"/>
            <a:ext cx="12192000" cy="847825"/>
          </a:xfrm>
          <a:prstGeom prst="rect">
            <a:avLst/>
          </a:prstGeom>
          <a:solidFill>
            <a:schemeClr val="bg1"/>
          </a:solidFill>
          <a:ln>
            <a:solidFill>
              <a:schemeClr val="bg1"/>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a:ln>
                <a:noFill/>
              </a:ln>
              <a:solidFill>
                <a:srgbClr val="0F5494"/>
              </a:solidFill>
              <a:effectLst/>
              <a:latin typeface="Verdana" pitchFamily="34" charset="0"/>
            </a:endParaRPr>
          </a:p>
        </p:txBody>
      </p:sp>
      <p:pic>
        <p:nvPicPr>
          <p:cNvPr id="2" name="Picture 1"/>
          <p:cNvPicPr>
            <a:picLocks noChangeAspect="1"/>
          </p:cNvPicPr>
          <p:nvPr userDrawn="1"/>
        </p:nvPicPr>
        <p:blipFill rotWithShape="1">
          <a:blip r:embed="rId9">
            <a:extLst>
              <a:ext uri="{28A0092B-C50C-407E-A947-70E740481C1C}">
                <a14:useLocalDpi xmlns:a14="http://schemas.microsoft.com/office/drawing/2010/main" val="0"/>
              </a:ext>
            </a:extLst>
          </a:blip>
          <a:srcRect t="12662" r="20578"/>
          <a:stretch/>
        </p:blipFill>
        <p:spPr>
          <a:xfrm>
            <a:off x="3175" y="0"/>
            <a:ext cx="12192000" cy="5989638"/>
          </a:xfrm>
          <a:prstGeom prst="rect">
            <a:avLst/>
          </a:prstGeom>
        </p:spPr>
      </p:pic>
      <p:pic>
        <p:nvPicPr>
          <p:cNvPr id="6" name="Picture 5" descr="EC-JRC-logo_horizontal_EN_pos_transparent-background.p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586451" y="6059233"/>
            <a:ext cx="2463229" cy="720080"/>
          </a:xfrm>
          <a:prstGeom prst="rect">
            <a:avLst/>
          </a:prstGeom>
        </p:spPr>
      </p:pic>
      <p:pic>
        <p:nvPicPr>
          <p:cNvPr id="5" name="Picture 4"/>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43161" y="6093295"/>
            <a:ext cx="2296591" cy="728187"/>
          </a:xfrm>
          <a:prstGeom prst="rect">
            <a:avLst/>
          </a:prstGeom>
        </p:spPr>
      </p:pic>
      <p:sp>
        <p:nvSpPr>
          <p:cNvPr id="7" name="Rectangle 6"/>
          <p:cNvSpPr/>
          <p:nvPr userDrawn="1"/>
        </p:nvSpPr>
        <p:spPr>
          <a:xfrm>
            <a:off x="505556" y="6213754"/>
            <a:ext cx="1565126" cy="507831"/>
          </a:xfrm>
          <a:prstGeom prst="rect">
            <a:avLst/>
          </a:prstGeom>
          <a:solidFill>
            <a:schemeClr val="bg1"/>
          </a:solidFill>
        </p:spPr>
        <p:txBody>
          <a:bodyPr wrap="square">
            <a:spAutoFit/>
          </a:bodyPr>
          <a:lstStyle/>
          <a:p>
            <a:pPr algn="l">
              <a:lnSpc>
                <a:spcPct val="100000"/>
              </a:lnSpc>
            </a:pPr>
            <a:r>
              <a:rPr lang="en-GB" sz="900" b="0" kern="0" dirty="0">
                <a:solidFill>
                  <a:srgbClr val="0070C0"/>
                </a:solidFill>
                <a:latin typeface="EC Square Sans Pro" panose="020B0506040000020004" pitchFamily="34" charset="0"/>
                <a:cs typeface="Verdana"/>
              </a:rPr>
              <a:t>@S3Platform</a:t>
            </a:r>
          </a:p>
          <a:p>
            <a:pPr algn="l">
              <a:lnSpc>
                <a:spcPct val="100000"/>
              </a:lnSpc>
            </a:pPr>
            <a:r>
              <a:rPr lang="en-GB" sz="900" b="0" kern="0" dirty="0">
                <a:solidFill>
                  <a:srgbClr val="0070C0"/>
                </a:solidFill>
                <a:latin typeface="EC Square Sans Pro" panose="020B0506040000020004" pitchFamily="34" charset="0"/>
                <a:cs typeface="Verdana"/>
              </a:rPr>
              <a:t>s3platform.jrc.ec.europa.eu</a:t>
            </a:r>
            <a:endParaRPr lang="es-ES" sz="900" b="0" kern="0" dirty="0">
              <a:solidFill>
                <a:srgbClr val="0070C0"/>
              </a:solidFill>
              <a:latin typeface="EC Square Sans Pro" panose="020B0506040000020004" pitchFamily="34" charset="0"/>
              <a:cs typeface="Verdana"/>
            </a:endParaRPr>
          </a:p>
          <a:p>
            <a:pPr algn="l">
              <a:lnSpc>
                <a:spcPct val="100000"/>
              </a:lnSpc>
            </a:pPr>
            <a:r>
              <a:rPr lang="es-ES" sz="900" b="0" u="sng" kern="0" dirty="0">
                <a:solidFill>
                  <a:srgbClr val="0070C0"/>
                </a:solidFill>
                <a:latin typeface="EC Square Sans Pro" panose="020B0506040000020004" pitchFamily="34" charset="0"/>
                <a:cs typeface="Verdana"/>
              </a:rPr>
              <a:t>JRC-B3-S3P@ec.europa.eu</a:t>
            </a:r>
          </a:p>
        </p:txBody>
      </p:sp>
      <p:sp>
        <p:nvSpPr>
          <p:cNvPr id="8" name="Slide Number Placeholder 6"/>
          <p:cNvSpPr>
            <a:spLocks noGrp="1"/>
          </p:cNvSpPr>
          <p:nvPr>
            <p:ph type="sldNum" sz="quarter" idx="4"/>
          </p:nvPr>
        </p:nvSpPr>
        <p:spPr>
          <a:xfrm>
            <a:off x="4671781" y="6381328"/>
            <a:ext cx="2844800" cy="288000"/>
          </a:xfrm>
          <a:prstGeom prst="rect">
            <a:avLst/>
          </a:prstGeom>
        </p:spPr>
        <p:txBody>
          <a:bodyPr/>
          <a:lstStyle>
            <a:lvl1pPr algn="ctr">
              <a:defRPr sz="1200">
                <a:latin typeface="Verdana" panose="020B0604030504040204" pitchFamily="34" charset="0"/>
                <a:ea typeface="Verdana" panose="020B0604030504040204" pitchFamily="34" charset="0"/>
                <a:cs typeface="Verdana" panose="020B0604030504040204" pitchFamily="34" charset="0"/>
              </a:defRPr>
            </a:lvl1pPr>
          </a:lstStyle>
          <a:p>
            <a:fld id="{F73B5C1F-481D-4CA5-9E93-29911E4888C6}" type="slidenum">
              <a:rPr lang="en-GB" altLang="en-US" smtClean="0"/>
              <a:pPr/>
              <a:t>‹Nº›</a:t>
            </a:fld>
            <a:endParaRPr lang="en-GB" altLang="en-US"/>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50" r:id="rId3"/>
    <p:sldLayoutId id="2147483668" r:id="rId4"/>
    <p:sldLayoutId id="2147483653" r:id="rId5"/>
    <p:sldLayoutId id="2147483655" r:id="rId6"/>
    <p:sldLayoutId id="2147483669" r:id="rId7"/>
  </p:sldLayoutIdLst>
  <p:hf hdr="0" ftr="0" dt="0"/>
  <p:txStyles>
    <p:titleStyle>
      <a:lvl1pPr algn="ctr" defTabSz="914400" rtl="0" eaLnBrk="1" latinLnBrk="0" hangingPunct="1">
        <a:lnSpc>
          <a:spcPct val="90000"/>
        </a:lnSpc>
        <a:spcBef>
          <a:spcPct val="0"/>
        </a:spcBef>
        <a:buNone/>
        <a:defRPr sz="3600" b="1" kern="1200">
          <a:solidFill>
            <a:schemeClr val="bg1"/>
          </a:solidFill>
          <a:latin typeface="Verdana" charset="0"/>
          <a:ea typeface="Verdana" charset="0"/>
          <a:cs typeface="Verdana" charset="0"/>
        </a:defRPr>
      </a:lvl1pPr>
    </p:titleStyle>
    <p:bodyStyle>
      <a:lvl1pPr marL="228600" indent="-228600" algn="l" defTabSz="914400" rtl="0" eaLnBrk="1" latinLnBrk="0" hangingPunct="1">
        <a:lnSpc>
          <a:spcPct val="90000"/>
        </a:lnSpc>
        <a:spcBef>
          <a:spcPts val="1000"/>
        </a:spcBef>
        <a:buFont typeface="Arial"/>
        <a:buChar char="•"/>
        <a:defRPr sz="2800" b="0" i="0" kern="1200">
          <a:solidFill>
            <a:schemeClr val="tx1"/>
          </a:solidFill>
          <a:latin typeface="Verdana Standaard" charset="0"/>
          <a:ea typeface="+mn-ea"/>
          <a:cs typeface="+mn-cs"/>
        </a:defRPr>
      </a:lvl1pPr>
      <a:lvl2pPr marL="685800" indent="-228600" algn="l" defTabSz="914400" rtl="0" eaLnBrk="1" latinLnBrk="0" hangingPunct="1">
        <a:lnSpc>
          <a:spcPct val="90000"/>
        </a:lnSpc>
        <a:spcBef>
          <a:spcPts val="500"/>
        </a:spcBef>
        <a:buFont typeface="Arial"/>
        <a:buChar char="•"/>
        <a:defRPr sz="2400" b="0" i="0" kern="1200">
          <a:solidFill>
            <a:schemeClr val="tx1"/>
          </a:solidFill>
          <a:latin typeface="Verdana Standaard" charset="0"/>
          <a:ea typeface="+mn-ea"/>
          <a:cs typeface="+mn-cs"/>
        </a:defRPr>
      </a:lvl2pPr>
      <a:lvl3pPr marL="1143000" indent="-228600" algn="l" defTabSz="914400" rtl="0" eaLnBrk="1" latinLnBrk="0" hangingPunct="1">
        <a:lnSpc>
          <a:spcPct val="90000"/>
        </a:lnSpc>
        <a:spcBef>
          <a:spcPts val="500"/>
        </a:spcBef>
        <a:buFont typeface="Arial"/>
        <a:buChar char="•"/>
        <a:defRPr sz="2000" b="0" i="0" kern="1200">
          <a:solidFill>
            <a:schemeClr val="tx1"/>
          </a:solidFill>
          <a:latin typeface="Verdana Standaard" charset="0"/>
          <a:ea typeface="+mn-ea"/>
          <a:cs typeface="+mn-cs"/>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Verdana Standaard" charset="0"/>
          <a:ea typeface="+mn-ea"/>
          <a:cs typeface="+mn-cs"/>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Verdana Standaard"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Desktop\S3titre.png"/>
          <p:cNvPicPr>
            <a:picLocks noChangeAspect="1" noChangeArrowheads="1"/>
          </p:cNvPicPr>
          <p:nvPr/>
        </p:nvPicPr>
        <p:blipFill rotWithShape="1">
          <a:blip r:embed="rId3">
            <a:extLst>
              <a:ext uri="{28A0092B-C50C-407E-A947-70E740481C1C}">
                <a14:useLocalDpi xmlns:a14="http://schemas.microsoft.com/office/drawing/2010/main" val="0"/>
              </a:ext>
            </a:extLst>
          </a:blip>
          <a:srcRect l="9098" t="11476" r="9723" b="9583"/>
          <a:stretch/>
        </p:blipFill>
        <p:spPr bwMode="auto">
          <a:xfrm>
            <a:off x="7899400" y="1844948"/>
            <a:ext cx="3949700" cy="240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txBox="1">
            <a:spLocks noChangeArrowheads="1"/>
          </p:cNvSpPr>
          <p:nvPr/>
        </p:nvSpPr>
        <p:spPr>
          <a:xfrm>
            <a:off x="877830" y="692696"/>
            <a:ext cx="11199869" cy="1728192"/>
          </a:xfrm>
          <a:prstGeom prst="rect">
            <a:avLst/>
          </a:prstGeom>
        </p:spPr>
        <p:txBody>
          <a:bodyPr anchor="t"/>
          <a:lstStyle>
            <a:lvl1pPr algn="ctr" defTabSz="914400" rtl="0" eaLnBrk="1" latinLnBrk="0" hangingPunct="1">
              <a:lnSpc>
                <a:spcPct val="90000"/>
              </a:lnSpc>
              <a:spcBef>
                <a:spcPct val="0"/>
              </a:spcBef>
              <a:buNone/>
              <a:defRPr sz="3600" b="1" kern="1200">
                <a:solidFill>
                  <a:schemeClr val="bg1"/>
                </a:solidFill>
                <a:latin typeface="Verdana" charset="0"/>
                <a:ea typeface="Verdana" charset="0"/>
                <a:cs typeface="Verdana" charset="0"/>
              </a:defRPr>
            </a:lvl1pPr>
          </a:lstStyle>
          <a:p>
            <a:pPr algn="l"/>
            <a:r>
              <a:rPr lang="es-ES" sz="4600" dirty="0">
                <a:solidFill>
                  <a:schemeClr val="tx2">
                    <a:lumMod val="60000"/>
                    <a:lumOff val="40000"/>
                  </a:schemeClr>
                </a:solidFill>
              </a:rPr>
              <a:t>Good </a:t>
            </a:r>
            <a:r>
              <a:rPr lang="es-ES" sz="4600" dirty="0" err="1">
                <a:solidFill>
                  <a:schemeClr val="tx2">
                    <a:lumMod val="60000"/>
                    <a:lumOff val="40000"/>
                  </a:schemeClr>
                </a:solidFill>
              </a:rPr>
              <a:t>Partnership</a:t>
            </a:r>
            <a:r>
              <a:rPr lang="es-ES" sz="4600" dirty="0">
                <a:solidFill>
                  <a:schemeClr val="tx2">
                    <a:lumMod val="60000"/>
                    <a:lumOff val="40000"/>
                  </a:schemeClr>
                </a:solidFill>
              </a:rPr>
              <a:t> </a:t>
            </a:r>
            <a:r>
              <a:rPr lang="es-ES" sz="4600" dirty="0" err="1">
                <a:solidFill>
                  <a:schemeClr val="tx2">
                    <a:lumMod val="60000"/>
                    <a:lumOff val="40000"/>
                  </a:schemeClr>
                </a:solidFill>
              </a:rPr>
              <a:t>Governance</a:t>
            </a:r>
            <a:br>
              <a:rPr lang="es-ES" sz="4600" dirty="0">
                <a:solidFill>
                  <a:schemeClr val="tx2">
                    <a:lumMod val="60000"/>
                    <a:lumOff val="40000"/>
                  </a:schemeClr>
                </a:solidFill>
              </a:rPr>
            </a:br>
            <a:endParaRPr lang="es-ES" sz="4600" dirty="0">
              <a:solidFill>
                <a:schemeClr val="tx2">
                  <a:lumMod val="60000"/>
                  <a:lumOff val="40000"/>
                </a:schemeClr>
              </a:solidFill>
            </a:endParaRPr>
          </a:p>
          <a:p>
            <a:pPr algn="l"/>
            <a:r>
              <a:rPr lang="en-US" sz="2000" dirty="0">
                <a:solidFill>
                  <a:schemeClr val="accent5">
                    <a:lumMod val="75000"/>
                  </a:schemeClr>
                </a:solidFill>
              </a:rPr>
              <a:t>Key Principles and Challenges</a:t>
            </a:r>
            <a:br>
              <a:rPr lang="en-GB" sz="2000" dirty="0">
                <a:solidFill>
                  <a:srgbClr val="92BCDE"/>
                </a:solidFill>
              </a:rPr>
            </a:br>
            <a:endParaRPr lang="en-GB" sz="2000" dirty="0">
              <a:solidFill>
                <a:srgbClr val="92BCDE"/>
              </a:solidFill>
            </a:endParaRPr>
          </a:p>
          <a:p>
            <a:pPr algn="l"/>
            <a:r>
              <a:rPr lang="en-GB" sz="2000" b="0" dirty="0">
                <a:solidFill>
                  <a:schemeClr val="tx2"/>
                </a:solidFill>
                <a:latin typeface="Verdana" pitchFamily="34" charset="0"/>
                <a:ea typeface="+mn-ea"/>
                <a:cs typeface="+mn-cs"/>
              </a:rPr>
              <a:t>CECILIA GAÑÁN DE MOLINA</a:t>
            </a:r>
            <a:br>
              <a:rPr lang="en-GB" sz="1600" b="0" dirty="0">
                <a:solidFill>
                  <a:srgbClr val="0F5494"/>
                </a:solidFill>
                <a:latin typeface="Verdana" pitchFamily="34" charset="0"/>
                <a:ea typeface="+mn-ea"/>
                <a:cs typeface="+mn-cs"/>
              </a:rPr>
            </a:br>
            <a:endParaRPr lang="en-GB" altLang="en-US" sz="1600" b="0" dirty="0">
              <a:solidFill>
                <a:srgbClr val="0F5494"/>
              </a:solidFill>
              <a:latin typeface="Verdana" pitchFamily="34" charset="0"/>
              <a:ea typeface="+mn-ea"/>
              <a:cs typeface="+mn-cs"/>
            </a:endParaRPr>
          </a:p>
        </p:txBody>
      </p:sp>
    </p:spTree>
    <p:extLst>
      <p:ext uri="{BB962C8B-B14F-4D97-AF65-F5344CB8AC3E}">
        <p14:creationId xmlns:p14="http://schemas.microsoft.com/office/powerpoint/2010/main" val="8019110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B07B7B-A44A-4124-B6C1-63AE6B05B523}"/>
              </a:ext>
            </a:extLst>
          </p:cNvPr>
          <p:cNvSpPr>
            <a:spLocks noGrp="1"/>
          </p:cNvSpPr>
          <p:nvPr>
            <p:ph type="title"/>
          </p:nvPr>
        </p:nvSpPr>
        <p:spPr>
          <a:xfrm>
            <a:off x="1981200" y="2320815"/>
            <a:ext cx="8229600" cy="1143000"/>
          </a:xfrm>
        </p:spPr>
        <p:txBody>
          <a:bodyPr/>
          <a:lstStyle/>
          <a:p>
            <a:r>
              <a:rPr lang="es-ES" dirty="0" err="1">
                <a:solidFill>
                  <a:schemeClr val="bg1">
                    <a:lumMod val="50000"/>
                  </a:schemeClr>
                </a:solidFill>
              </a:rPr>
              <a:t>Involving</a:t>
            </a:r>
            <a:r>
              <a:rPr lang="es-ES" dirty="0">
                <a:solidFill>
                  <a:schemeClr val="bg1">
                    <a:lumMod val="50000"/>
                  </a:schemeClr>
                </a:solidFill>
              </a:rPr>
              <a:t> </a:t>
            </a:r>
            <a:r>
              <a:rPr lang="es-ES" dirty="0" err="1">
                <a:solidFill>
                  <a:schemeClr val="bg1">
                    <a:lumMod val="50000"/>
                  </a:schemeClr>
                </a:solidFill>
              </a:rPr>
              <a:t>key</a:t>
            </a:r>
            <a:r>
              <a:rPr lang="es-ES" dirty="0">
                <a:solidFill>
                  <a:schemeClr val="bg1">
                    <a:lumMod val="50000"/>
                  </a:schemeClr>
                </a:solidFill>
              </a:rPr>
              <a:t> </a:t>
            </a:r>
            <a:r>
              <a:rPr lang="es-ES" dirty="0" err="1">
                <a:solidFill>
                  <a:schemeClr val="bg1">
                    <a:lumMod val="50000"/>
                  </a:schemeClr>
                </a:solidFill>
              </a:rPr>
              <a:t>actors</a:t>
            </a:r>
            <a:endParaRPr lang="es-ES" dirty="0">
              <a:solidFill>
                <a:schemeClr val="bg1">
                  <a:lumMod val="50000"/>
                </a:schemeClr>
              </a:solidFill>
            </a:endParaRPr>
          </a:p>
        </p:txBody>
      </p:sp>
    </p:spTree>
    <p:extLst>
      <p:ext uri="{BB962C8B-B14F-4D97-AF65-F5344CB8AC3E}">
        <p14:creationId xmlns:p14="http://schemas.microsoft.com/office/powerpoint/2010/main" val="40754290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EE4EB8-97BA-4A13-B0D1-EC22F28AF456}"/>
              </a:ext>
            </a:extLst>
          </p:cNvPr>
          <p:cNvSpPr>
            <a:spLocks noGrp="1"/>
          </p:cNvSpPr>
          <p:nvPr>
            <p:ph type="title"/>
          </p:nvPr>
        </p:nvSpPr>
        <p:spPr>
          <a:xfrm>
            <a:off x="1524000" y="2286000"/>
            <a:ext cx="9144000" cy="1143000"/>
          </a:xfrm>
        </p:spPr>
        <p:txBody>
          <a:bodyPr/>
          <a:lstStyle/>
          <a:p>
            <a:r>
              <a:rPr lang="es-ES" dirty="0" err="1">
                <a:solidFill>
                  <a:schemeClr val="bg1">
                    <a:lumMod val="50000"/>
                  </a:schemeClr>
                </a:solidFill>
              </a:rPr>
              <a:t>The</a:t>
            </a:r>
            <a:r>
              <a:rPr lang="es-ES" dirty="0">
                <a:solidFill>
                  <a:schemeClr val="bg1">
                    <a:lumMod val="50000"/>
                  </a:schemeClr>
                </a:solidFill>
              </a:rPr>
              <a:t> regional </a:t>
            </a:r>
            <a:r>
              <a:rPr lang="es-ES" dirty="0" err="1">
                <a:solidFill>
                  <a:schemeClr val="bg1">
                    <a:lumMod val="50000"/>
                  </a:schemeClr>
                </a:solidFill>
              </a:rPr>
              <a:t>authorities</a:t>
            </a:r>
            <a:r>
              <a:rPr lang="es-ES" dirty="0">
                <a:solidFill>
                  <a:schemeClr val="bg1">
                    <a:lumMod val="50000"/>
                  </a:schemeClr>
                </a:solidFill>
              </a:rPr>
              <a:t> role</a:t>
            </a:r>
          </a:p>
        </p:txBody>
      </p:sp>
    </p:spTree>
    <p:extLst>
      <p:ext uri="{BB962C8B-B14F-4D97-AF65-F5344CB8AC3E}">
        <p14:creationId xmlns:p14="http://schemas.microsoft.com/office/powerpoint/2010/main" val="42276541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078873" y="2286000"/>
            <a:ext cx="8363272" cy="1143000"/>
          </a:xfrm>
        </p:spPr>
        <p:txBody>
          <a:bodyPr>
            <a:normAutofit fontScale="90000"/>
          </a:bodyPr>
          <a:lstStyle/>
          <a:p>
            <a:r>
              <a:rPr lang="es-ES" dirty="0">
                <a:solidFill>
                  <a:schemeClr val="bg1">
                    <a:lumMod val="50000"/>
                  </a:schemeClr>
                </a:solidFill>
              </a:rPr>
              <a:t>A new territorial </a:t>
            </a:r>
            <a:r>
              <a:rPr lang="es-ES" dirty="0" err="1">
                <a:solidFill>
                  <a:schemeClr val="bg1">
                    <a:lumMod val="50000"/>
                  </a:schemeClr>
                </a:solidFill>
              </a:rPr>
              <a:t>priority</a:t>
            </a:r>
            <a:br>
              <a:rPr lang="es-ES" dirty="0">
                <a:solidFill>
                  <a:schemeClr val="bg1">
                    <a:lumMod val="50000"/>
                  </a:schemeClr>
                </a:solidFill>
              </a:rPr>
            </a:br>
            <a:br>
              <a:rPr lang="es-ES" dirty="0">
                <a:solidFill>
                  <a:schemeClr val="bg1">
                    <a:lumMod val="50000"/>
                  </a:schemeClr>
                </a:solidFill>
              </a:rPr>
            </a:br>
            <a:br>
              <a:rPr lang="es-ES" dirty="0">
                <a:solidFill>
                  <a:schemeClr val="bg1">
                    <a:lumMod val="50000"/>
                  </a:schemeClr>
                </a:solidFill>
              </a:rPr>
            </a:br>
            <a:br>
              <a:rPr lang="es-ES" dirty="0">
                <a:solidFill>
                  <a:schemeClr val="bg1">
                    <a:lumMod val="50000"/>
                  </a:schemeClr>
                </a:solidFill>
              </a:rPr>
            </a:br>
            <a:br>
              <a:rPr lang="es-ES" dirty="0">
                <a:solidFill>
                  <a:schemeClr val="bg1">
                    <a:lumMod val="50000"/>
                  </a:schemeClr>
                </a:solidFill>
              </a:rPr>
            </a:br>
            <a:endParaRPr lang="es-ES" dirty="0">
              <a:solidFill>
                <a:schemeClr val="bg1">
                  <a:lumMod val="50000"/>
                </a:schemeClr>
              </a:solidFill>
            </a:endParaRPr>
          </a:p>
        </p:txBody>
      </p:sp>
      <p:pic>
        <p:nvPicPr>
          <p:cNvPr id="4" name="3 Marcador de contenido" descr="datos quinta revolución agraria"/>
          <p:cNvPicPr>
            <a:picLocks noGrp="1" noChangeAspect="1"/>
          </p:cNvPicPr>
          <p:nvPr>
            <p:ph idx="1"/>
          </p:nvPr>
        </p:nvPicPr>
        <p:blipFill>
          <a:blip r:embed="rId3" cstate="print"/>
          <a:stretch>
            <a:fillRect/>
          </a:stretch>
        </p:blipFill>
        <p:spPr>
          <a:xfrm>
            <a:off x="2078874" y="1600201"/>
            <a:ext cx="8034253" cy="4525963"/>
          </a:xfrm>
        </p:spPr>
      </p:pic>
      <p:pic>
        <p:nvPicPr>
          <p:cNvPr id="5" name="3 Marcador de contenido" descr="datos quinta revolución agraria">
            <a:extLst>
              <a:ext uri="{FF2B5EF4-FFF2-40B4-BE49-F238E27FC236}">
                <a16:creationId xmlns:a16="http://schemas.microsoft.com/office/drawing/2014/main" id="{96B0BC93-C535-440C-BF60-A490F754C1EC}"/>
              </a:ext>
            </a:extLst>
          </p:cNvPr>
          <p:cNvPicPr>
            <a:picLocks noChangeAspect="1"/>
          </p:cNvPicPr>
          <p:nvPr/>
        </p:nvPicPr>
        <p:blipFill>
          <a:blip r:embed="rId3" cstate="print"/>
          <a:stretch>
            <a:fillRect/>
          </a:stretch>
        </p:blipFill>
        <p:spPr>
          <a:xfrm>
            <a:off x="554873" y="1600200"/>
            <a:ext cx="8034253" cy="4525963"/>
          </a:xfrm>
        </p:spPr>
      </p:pic>
      <p:pic>
        <p:nvPicPr>
          <p:cNvPr id="6" name="3 Marcador de contenido" descr="datos quinta revolución agraria">
            <a:extLst>
              <a:ext uri="{FF2B5EF4-FFF2-40B4-BE49-F238E27FC236}">
                <a16:creationId xmlns:a16="http://schemas.microsoft.com/office/drawing/2014/main" id="{8DF65845-1338-4C17-8693-9A7A0B01DFAC}"/>
              </a:ext>
            </a:extLst>
          </p:cNvPr>
          <p:cNvPicPr>
            <a:picLocks noChangeAspect="1"/>
          </p:cNvPicPr>
          <p:nvPr/>
        </p:nvPicPr>
        <p:blipFill>
          <a:blip r:embed="rId3" cstate="print"/>
          <a:stretch>
            <a:fillRect/>
          </a:stretch>
        </p:blipFill>
        <p:spPr>
          <a:xfrm>
            <a:off x="707273" y="1752600"/>
            <a:ext cx="8034253" cy="4525963"/>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C79743-D2A8-4CF8-AAAC-49EDA98BBE76}"/>
              </a:ext>
            </a:extLst>
          </p:cNvPr>
          <p:cNvSpPr>
            <a:spLocks noGrp="1"/>
          </p:cNvSpPr>
          <p:nvPr>
            <p:ph type="title"/>
          </p:nvPr>
        </p:nvSpPr>
        <p:spPr>
          <a:xfrm>
            <a:off x="1981200" y="2286000"/>
            <a:ext cx="8229600" cy="1143000"/>
          </a:xfrm>
        </p:spPr>
        <p:txBody>
          <a:bodyPr>
            <a:normAutofit/>
          </a:bodyPr>
          <a:lstStyle/>
          <a:p>
            <a:r>
              <a:rPr lang="es-ES" dirty="0" err="1">
                <a:solidFill>
                  <a:schemeClr val="bg1">
                    <a:lumMod val="50000"/>
                  </a:schemeClr>
                </a:solidFill>
              </a:rPr>
              <a:t>The</a:t>
            </a:r>
            <a:r>
              <a:rPr lang="es-ES" dirty="0">
                <a:solidFill>
                  <a:schemeClr val="bg1">
                    <a:lumMod val="50000"/>
                  </a:schemeClr>
                </a:solidFill>
              </a:rPr>
              <a:t> role </a:t>
            </a:r>
            <a:r>
              <a:rPr lang="es-ES" dirty="0" err="1">
                <a:solidFill>
                  <a:schemeClr val="bg1">
                    <a:lumMod val="50000"/>
                  </a:schemeClr>
                </a:solidFill>
              </a:rPr>
              <a:t>of</a:t>
            </a:r>
            <a:r>
              <a:rPr lang="es-ES" dirty="0">
                <a:solidFill>
                  <a:schemeClr val="bg1">
                    <a:lumMod val="50000"/>
                  </a:schemeClr>
                </a:solidFill>
              </a:rPr>
              <a:t> </a:t>
            </a:r>
            <a:r>
              <a:rPr lang="es-ES" dirty="0" err="1">
                <a:solidFill>
                  <a:schemeClr val="bg1">
                    <a:lumMod val="50000"/>
                  </a:schemeClr>
                </a:solidFill>
              </a:rPr>
              <a:t>partners</a:t>
            </a:r>
            <a:endParaRPr lang="es-ES" dirty="0">
              <a:solidFill>
                <a:schemeClr val="bg1">
                  <a:lumMod val="50000"/>
                </a:schemeClr>
              </a:solidFill>
            </a:endParaRPr>
          </a:p>
        </p:txBody>
      </p:sp>
    </p:spTree>
    <p:extLst>
      <p:ext uri="{BB962C8B-B14F-4D97-AF65-F5344CB8AC3E}">
        <p14:creationId xmlns:p14="http://schemas.microsoft.com/office/powerpoint/2010/main" val="35378055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8 Imagen" descr="distributed leadership.jpg"/>
          <p:cNvPicPr>
            <a:picLocks noChangeAspect="1"/>
          </p:cNvPicPr>
          <p:nvPr/>
        </p:nvPicPr>
        <p:blipFill>
          <a:blip r:embed="rId3" cstate="print"/>
          <a:stretch>
            <a:fillRect/>
          </a:stretch>
        </p:blipFill>
        <p:spPr>
          <a:xfrm>
            <a:off x="1649506" y="1099195"/>
            <a:ext cx="8677835" cy="5174150"/>
          </a:xfrm>
          <a:prstGeom prst="rect">
            <a:avLst/>
          </a:prstGeom>
        </p:spPr>
      </p:pic>
      <p:sp>
        <p:nvSpPr>
          <p:cNvPr id="5" name="Título 1">
            <a:extLst>
              <a:ext uri="{FF2B5EF4-FFF2-40B4-BE49-F238E27FC236}">
                <a16:creationId xmlns:a16="http://schemas.microsoft.com/office/drawing/2014/main" id="{04F25652-9759-47C2-A077-99455AD55880}"/>
              </a:ext>
            </a:extLst>
          </p:cNvPr>
          <p:cNvSpPr txBox="1">
            <a:spLocks/>
          </p:cNvSpPr>
          <p:nvPr/>
        </p:nvSpPr>
        <p:spPr>
          <a:xfrm>
            <a:off x="1981200" y="33989"/>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 sz="3600" b="1" dirty="0" err="1">
                <a:solidFill>
                  <a:schemeClr val="bg1">
                    <a:lumMod val="50000"/>
                  </a:schemeClr>
                </a:solidFill>
              </a:rPr>
              <a:t>Shared</a:t>
            </a:r>
            <a:r>
              <a:rPr lang="es-ES" sz="3600" b="1" dirty="0">
                <a:solidFill>
                  <a:schemeClr val="bg1">
                    <a:lumMod val="50000"/>
                  </a:schemeClr>
                </a:solidFill>
              </a:rPr>
              <a:t> </a:t>
            </a:r>
            <a:r>
              <a:rPr lang="es-ES" sz="3600" b="1" dirty="0" err="1">
                <a:solidFill>
                  <a:schemeClr val="bg1">
                    <a:lumMod val="50000"/>
                  </a:schemeClr>
                </a:solidFill>
              </a:rPr>
              <a:t>goals</a:t>
            </a:r>
            <a:r>
              <a:rPr lang="es-ES" sz="3600" b="1" dirty="0">
                <a:solidFill>
                  <a:schemeClr val="bg1">
                    <a:lumMod val="50000"/>
                  </a:schemeClr>
                </a:solidFill>
              </a:rPr>
              <a:t> and </a:t>
            </a:r>
            <a:r>
              <a:rPr lang="es-ES" sz="3600" b="1" dirty="0" err="1">
                <a:solidFill>
                  <a:schemeClr val="bg1">
                    <a:lumMod val="50000"/>
                  </a:schemeClr>
                </a:solidFill>
              </a:rPr>
              <a:t>responsibilities</a:t>
            </a:r>
            <a:endParaRPr lang="es-ES" sz="3600" b="1" dirty="0">
              <a:solidFill>
                <a:schemeClr val="bg1">
                  <a:lumMod val="50000"/>
                </a:schemeClr>
              </a:solidFill>
            </a:endParaRPr>
          </a:p>
        </p:txBody>
      </p:sp>
    </p:spTree>
    <p:extLst>
      <p:ext uri="{BB962C8B-B14F-4D97-AF65-F5344CB8AC3E}">
        <p14:creationId xmlns:p14="http://schemas.microsoft.com/office/powerpoint/2010/main" val="32457490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F5A578-8981-464A-9ED4-3AB2D8DA04EA}"/>
              </a:ext>
            </a:extLst>
          </p:cNvPr>
          <p:cNvSpPr>
            <a:spLocks noGrp="1"/>
          </p:cNvSpPr>
          <p:nvPr>
            <p:ph type="title"/>
          </p:nvPr>
        </p:nvSpPr>
        <p:spPr>
          <a:xfrm>
            <a:off x="1522884" y="2438400"/>
            <a:ext cx="9144000" cy="1143000"/>
          </a:xfrm>
        </p:spPr>
        <p:txBody>
          <a:bodyPr/>
          <a:lstStyle/>
          <a:p>
            <a:r>
              <a:rPr lang="es-ES" dirty="0" err="1">
                <a:solidFill>
                  <a:schemeClr val="bg1">
                    <a:lumMod val="50000"/>
                  </a:schemeClr>
                </a:solidFill>
              </a:rPr>
              <a:t>Governance</a:t>
            </a:r>
            <a:r>
              <a:rPr lang="es-ES" dirty="0">
                <a:solidFill>
                  <a:schemeClr val="bg1">
                    <a:lumMod val="50000"/>
                  </a:schemeClr>
                </a:solidFill>
              </a:rPr>
              <a:t> </a:t>
            </a:r>
            <a:r>
              <a:rPr lang="es-ES" dirty="0" err="1">
                <a:solidFill>
                  <a:schemeClr val="bg1">
                    <a:lumMod val="50000"/>
                  </a:schemeClr>
                </a:solidFill>
              </a:rPr>
              <a:t>builds</a:t>
            </a:r>
            <a:r>
              <a:rPr lang="es-ES" dirty="0">
                <a:solidFill>
                  <a:schemeClr val="bg1">
                    <a:lumMod val="50000"/>
                  </a:schemeClr>
                </a:solidFill>
              </a:rPr>
              <a:t> </a:t>
            </a:r>
            <a:r>
              <a:rPr lang="es-ES" dirty="0" err="1">
                <a:solidFill>
                  <a:schemeClr val="bg1">
                    <a:lumMod val="50000"/>
                  </a:schemeClr>
                </a:solidFill>
              </a:rPr>
              <a:t>transparency</a:t>
            </a:r>
            <a:endParaRPr lang="es-ES" dirty="0">
              <a:solidFill>
                <a:schemeClr val="bg1">
                  <a:lumMod val="50000"/>
                </a:schemeClr>
              </a:solidFill>
            </a:endParaRPr>
          </a:p>
        </p:txBody>
      </p:sp>
    </p:spTree>
    <p:extLst>
      <p:ext uri="{BB962C8B-B14F-4D97-AF65-F5344CB8AC3E}">
        <p14:creationId xmlns:p14="http://schemas.microsoft.com/office/powerpoint/2010/main" val="17092182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D934B97-6B58-431B-85AC-73F9A6F008F3}"/>
              </a:ext>
            </a:extLst>
          </p:cNvPr>
          <p:cNvSpPr>
            <a:spLocks noGrp="1"/>
          </p:cNvSpPr>
          <p:nvPr>
            <p:ph type="title"/>
          </p:nvPr>
        </p:nvSpPr>
        <p:spPr>
          <a:xfrm>
            <a:off x="1361728" y="2514600"/>
            <a:ext cx="9468544" cy="1143000"/>
          </a:xfrm>
        </p:spPr>
        <p:txBody>
          <a:bodyPr/>
          <a:lstStyle/>
          <a:p>
            <a:r>
              <a:rPr lang="es-ES" dirty="0" err="1">
                <a:solidFill>
                  <a:schemeClr val="bg1">
                    <a:lumMod val="50000"/>
                  </a:schemeClr>
                </a:solidFill>
              </a:rPr>
              <a:t>Monitoring</a:t>
            </a:r>
            <a:r>
              <a:rPr lang="es-ES" dirty="0">
                <a:solidFill>
                  <a:schemeClr val="bg1">
                    <a:lumMod val="50000"/>
                  </a:schemeClr>
                </a:solidFill>
              </a:rPr>
              <a:t> </a:t>
            </a:r>
            <a:r>
              <a:rPr lang="es-ES" dirty="0" err="1">
                <a:solidFill>
                  <a:schemeClr val="bg1">
                    <a:lumMod val="50000"/>
                  </a:schemeClr>
                </a:solidFill>
              </a:rPr>
              <a:t>brings</a:t>
            </a:r>
            <a:r>
              <a:rPr lang="es-ES" dirty="0">
                <a:solidFill>
                  <a:schemeClr val="bg1">
                    <a:lumMod val="50000"/>
                  </a:schemeClr>
                </a:solidFill>
              </a:rPr>
              <a:t> </a:t>
            </a:r>
            <a:r>
              <a:rPr lang="es-ES" dirty="0" err="1">
                <a:solidFill>
                  <a:schemeClr val="bg1">
                    <a:lumMod val="50000"/>
                  </a:schemeClr>
                </a:solidFill>
              </a:rPr>
              <a:t>efficiency</a:t>
            </a:r>
            <a:endParaRPr lang="es-ES" dirty="0">
              <a:solidFill>
                <a:schemeClr val="bg1">
                  <a:lumMod val="50000"/>
                </a:schemeClr>
              </a:solidFill>
            </a:endParaRPr>
          </a:p>
        </p:txBody>
      </p:sp>
    </p:spTree>
    <p:extLst>
      <p:ext uri="{BB962C8B-B14F-4D97-AF65-F5344CB8AC3E}">
        <p14:creationId xmlns:p14="http://schemas.microsoft.com/office/powerpoint/2010/main" val="23727115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A116AB-F655-4A60-8BB5-9210C04BF076}"/>
              </a:ext>
            </a:extLst>
          </p:cNvPr>
          <p:cNvSpPr>
            <a:spLocks noGrp="1"/>
          </p:cNvSpPr>
          <p:nvPr>
            <p:ph type="title"/>
          </p:nvPr>
        </p:nvSpPr>
        <p:spPr>
          <a:xfrm>
            <a:off x="1981200" y="2315344"/>
            <a:ext cx="8229600" cy="1143000"/>
          </a:xfrm>
        </p:spPr>
        <p:txBody>
          <a:bodyPr/>
          <a:lstStyle/>
          <a:p>
            <a:r>
              <a:rPr lang="es-ES" dirty="0" err="1">
                <a:solidFill>
                  <a:schemeClr val="bg1">
                    <a:lumMod val="50000"/>
                  </a:schemeClr>
                </a:solidFill>
              </a:rPr>
              <a:t>Dedicated</a:t>
            </a:r>
            <a:r>
              <a:rPr lang="es-ES" dirty="0">
                <a:solidFill>
                  <a:schemeClr val="bg1">
                    <a:lumMod val="50000"/>
                  </a:schemeClr>
                </a:solidFill>
              </a:rPr>
              <a:t> </a:t>
            </a:r>
            <a:r>
              <a:rPr lang="es-ES" dirty="0" err="1">
                <a:solidFill>
                  <a:schemeClr val="bg1">
                    <a:lumMod val="50000"/>
                  </a:schemeClr>
                </a:solidFill>
              </a:rPr>
              <a:t>teams</a:t>
            </a:r>
            <a:endParaRPr lang="es-ES" dirty="0">
              <a:solidFill>
                <a:schemeClr val="bg1">
                  <a:lumMod val="50000"/>
                </a:schemeClr>
              </a:solidFill>
            </a:endParaRPr>
          </a:p>
        </p:txBody>
      </p:sp>
    </p:spTree>
    <p:extLst>
      <p:ext uri="{BB962C8B-B14F-4D97-AF65-F5344CB8AC3E}">
        <p14:creationId xmlns:p14="http://schemas.microsoft.com/office/powerpoint/2010/main" val="5039852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981200" y="2286000"/>
            <a:ext cx="8229600" cy="1143000"/>
          </a:xfrm>
        </p:spPr>
        <p:txBody>
          <a:bodyPr/>
          <a:lstStyle/>
          <a:p>
            <a:r>
              <a:rPr lang="es-ES" dirty="0">
                <a:solidFill>
                  <a:schemeClr val="bg1">
                    <a:lumMod val="50000"/>
                  </a:schemeClr>
                </a:solidFill>
              </a:rPr>
              <a:t>A </a:t>
            </a:r>
            <a:r>
              <a:rPr lang="es-ES" dirty="0" err="1">
                <a:solidFill>
                  <a:schemeClr val="bg1">
                    <a:lumMod val="50000"/>
                  </a:schemeClr>
                </a:solidFill>
              </a:rPr>
              <a:t>strategic</a:t>
            </a:r>
            <a:r>
              <a:rPr lang="es-ES" dirty="0">
                <a:solidFill>
                  <a:schemeClr val="bg1">
                    <a:lumMod val="50000"/>
                  </a:schemeClr>
                </a:solidFill>
              </a:rPr>
              <a:t> </a:t>
            </a:r>
            <a:r>
              <a:rPr lang="es-ES" dirty="0" err="1">
                <a:solidFill>
                  <a:schemeClr val="bg1">
                    <a:lumMod val="50000"/>
                  </a:schemeClr>
                </a:solidFill>
              </a:rPr>
              <a:t>pre-investment</a:t>
            </a:r>
            <a:r>
              <a:rPr lang="es-ES" dirty="0">
                <a:solidFill>
                  <a:schemeClr val="bg1">
                    <a:lumMod val="50000"/>
                  </a:schemeClr>
                </a:solidFill>
              </a:rPr>
              <a: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0234B0-D179-4757-8B61-C1F9435DDDFE}"/>
              </a:ext>
            </a:extLst>
          </p:cNvPr>
          <p:cNvSpPr>
            <a:spLocks noGrp="1"/>
          </p:cNvSpPr>
          <p:nvPr>
            <p:ph type="title"/>
          </p:nvPr>
        </p:nvSpPr>
        <p:spPr/>
        <p:txBody>
          <a:bodyPr/>
          <a:lstStyle/>
          <a:p>
            <a:endParaRPr lang="es-ES" dirty="0">
              <a:solidFill>
                <a:schemeClr val="tx1">
                  <a:lumMod val="65000"/>
                  <a:lumOff val="35000"/>
                </a:schemeClr>
              </a:solidFill>
            </a:endParaRPr>
          </a:p>
        </p:txBody>
      </p:sp>
      <p:sp>
        <p:nvSpPr>
          <p:cNvPr id="3" name="Marcador de contenido 2">
            <a:extLst>
              <a:ext uri="{FF2B5EF4-FFF2-40B4-BE49-F238E27FC236}">
                <a16:creationId xmlns:a16="http://schemas.microsoft.com/office/drawing/2014/main" id="{F2E43772-D7C5-4C31-8A58-34D50EA9CD66}"/>
              </a:ext>
            </a:extLst>
          </p:cNvPr>
          <p:cNvSpPr>
            <a:spLocks noGrp="1"/>
          </p:cNvSpPr>
          <p:nvPr>
            <p:ph idx="1"/>
          </p:nvPr>
        </p:nvSpPr>
        <p:spPr>
          <a:xfrm>
            <a:off x="3460376" y="1698324"/>
            <a:ext cx="8114900" cy="4525963"/>
          </a:xfrm>
        </p:spPr>
        <p:txBody>
          <a:bodyPr>
            <a:normAutofit fontScale="85000" lnSpcReduction="20000"/>
          </a:bodyPr>
          <a:lstStyle/>
          <a:p>
            <a:pPr>
              <a:buFont typeface="Courier New" panose="02070309020205020404" pitchFamily="49" charset="0"/>
              <a:buChar char="o"/>
            </a:pPr>
            <a:r>
              <a:rPr lang="es-ES" sz="2900" dirty="0" err="1">
                <a:solidFill>
                  <a:schemeClr val="bg1">
                    <a:lumMod val="50000"/>
                  </a:schemeClr>
                </a:solidFill>
                <a:latin typeface="Verdana "/>
              </a:rPr>
              <a:t>Choose</a:t>
            </a:r>
            <a:r>
              <a:rPr lang="es-ES" sz="2900" dirty="0">
                <a:solidFill>
                  <a:schemeClr val="bg1">
                    <a:lumMod val="50000"/>
                  </a:schemeClr>
                </a:solidFill>
                <a:latin typeface="Verdana "/>
              </a:rPr>
              <a:t> </a:t>
            </a:r>
            <a:r>
              <a:rPr lang="es-ES" sz="2900" dirty="0" err="1">
                <a:solidFill>
                  <a:schemeClr val="bg1">
                    <a:lumMod val="50000"/>
                  </a:schemeClr>
                </a:solidFill>
                <a:latin typeface="Verdana "/>
              </a:rPr>
              <a:t>your</a:t>
            </a:r>
            <a:r>
              <a:rPr lang="es-ES" sz="2900" dirty="0">
                <a:solidFill>
                  <a:schemeClr val="bg1">
                    <a:lumMod val="50000"/>
                  </a:schemeClr>
                </a:solidFill>
                <a:latin typeface="Verdana "/>
              </a:rPr>
              <a:t> </a:t>
            </a:r>
            <a:r>
              <a:rPr lang="es-ES" sz="2900" dirty="0" err="1">
                <a:solidFill>
                  <a:schemeClr val="bg1">
                    <a:lumMod val="50000"/>
                  </a:schemeClr>
                </a:solidFill>
                <a:latin typeface="Verdana "/>
              </a:rPr>
              <a:t>model</a:t>
            </a:r>
            <a:endParaRPr lang="es-ES" sz="2900" dirty="0">
              <a:solidFill>
                <a:schemeClr val="bg1">
                  <a:lumMod val="50000"/>
                </a:schemeClr>
              </a:solidFill>
              <a:latin typeface="Verdana "/>
            </a:endParaRPr>
          </a:p>
          <a:p>
            <a:pPr>
              <a:buFont typeface="Courier New" panose="02070309020205020404" pitchFamily="49" charset="0"/>
              <a:buChar char="o"/>
            </a:pPr>
            <a:r>
              <a:rPr lang="es-ES" sz="2900" dirty="0" err="1">
                <a:solidFill>
                  <a:schemeClr val="bg1">
                    <a:lumMod val="50000"/>
                  </a:schemeClr>
                </a:solidFill>
                <a:latin typeface="Verdana "/>
              </a:rPr>
              <a:t>Go</a:t>
            </a:r>
            <a:r>
              <a:rPr lang="es-ES" sz="2900" dirty="0">
                <a:solidFill>
                  <a:schemeClr val="bg1">
                    <a:lumMod val="50000"/>
                  </a:schemeClr>
                </a:solidFill>
                <a:latin typeface="Verdana "/>
              </a:rPr>
              <a:t> </a:t>
            </a:r>
            <a:r>
              <a:rPr lang="es-ES" sz="2900" dirty="0" err="1">
                <a:solidFill>
                  <a:schemeClr val="bg1">
                    <a:lumMod val="50000"/>
                  </a:schemeClr>
                </a:solidFill>
                <a:latin typeface="Verdana "/>
              </a:rPr>
              <a:t>for</a:t>
            </a:r>
            <a:r>
              <a:rPr lang="es-ES" sz="2900" dirty="0">
                <a:solidFill>
                  <a:schemeClr val="bg1">
                    <a:lumMod val="50000"/>
                  </a:schemeClr>
                </a:solidFill>
                <a:latin typeface="Verdana "/>
              </a:rPr>
              <a:t> </a:t>
            </a:r>
            <a:r>
              <a:rPr lang="es-ES" sz="2900" dirty="0" err="1">
                <a:solidFill>
                  <a:schemeClr val="bg1">
                    <a:lumMod val="50000"/>
                  </a:schemeClr>
                </a:solidFill>
                <a:latin typeface="Verdana "/>
              </a:rPr>
              <a:t>an</a:t>
            </a:r>
            <a:r>
              <a:rPr lang="es-ES" sz="2900" dirty="0">
                <a:solidFill>
                  <a:schemeClr val="bg1">
                    <a:lumMod val="50000"/>
                  </a:schemeClr>
                </a:solidFill>
                <a:latin typeface="Verdana "/>
              </a:rPr>
              <a:t> active </a:t>
            </a:r>
            <a:r>
              <a:rPr lang="es-ES" sz="2900" dirty="0" err="1">
                <a:solidFill>
                  <a:schemeClr val="bg1">
                    <a:lumMod val="50000"/>
                  </a:schemeClr>
                </a:solidFill>
                <a:latin typeface="Verdana "/>
              </a:rPr>
              <a:t>leadership</a:t>
            </a:r>
            <a:endParaRPr lang="es-ES" sz="2900" dirty="0">
              <a:solidFill>
                <a:schemeClr val="bg1">
                  <a:lumMod val="50000"/>
                </a:schemeClr>
              </a:solidFill>
              <a:latin typeface="Verdana "/>
            </a:endParaRPr>
          </a:p>
          <a:p>
            <a:pPr>
              <a:buFont typeface="Courier New" panose="02070309020205020404" pitchFamily="49" charset="0"/>
              <a:buChar char="o"/>
            </a:pPr>
            <a:r>
              <a:rPr lang="es-ES" sz="2900" dirty="0" err="1">
                <a:solidFill>
                  <a:schemeClr val="bg1">
                    <a:lumMod val="50000"/>
                  </a:schemeClr>
                </a:solidFill>
                <a:latin typeface="Verdana "/>
              </a:rPr>
              <a:t>Involve</a:t>
            </a:r>
            <a:r>
              <a:rPr lang="es-ES" sz="2900" dirty="0">
                <a:solidFill>
                  <a:schemeClr val="bg1">
                    <a:lumMod val="50000"/>
                  </a:schemeClr>
                </a:solidFill>
                <a:latin typeface="Verdana "/>
              </a:rPr>
              <a:t> </a:t>
            </a:r>
            <a:r>
              <a:rPr lang="es-ES" sz="2900" dirty="0" err="1">
                <a:solidFill>
                  <a:schemeClr val="bg1">
                    <a:lumMod val="50000"/>
                  </a:schemeClr>
                </a:solidFill>
                <a:latin typeface="Verdana "/>
              </a:rPr>
              <a:t>key</a:t>
            </a:r>
            <a:r>
              <a:rPr lang="es-ES" sz="2900" dirty="0">
                <a:solidFill>
                  <a:schemeClr val="bg1">
                    <a:lumMod val="50000"/>
                  </a:schemeClr>
                </a:solidFill>
                <a:latin typeface="Verdana "/>
              </a:rPr>
              <a:t> </a:t>
            </a:r>
            <a:r>
              <a:rPr lang="es-ES" sz="2900" dirty="0" err="1">
                <a:solidFill>
                  <a:schemeClr val="bg1">
                    <a:lumMod val="50000"/>
                  </a:schemeClr>
                </a:solidFill>
                <a:latin typeface="Verdana "/>
              </a:rPr>
              <a:t>actors</a:t>
            </a:r>
            <a:endParaRPr lang="es-ES" sz="2900" dirty="0">
              <a:solidFill>
                <a:schemeClr val="bg1">
                  <a:lumMod val="50000"/>
                </a:schemeClr>
              </a:solidFill>
              <a:latin typeface="Verdana "/>
            </a:endParaRPr>
          </a:p>
          <a:p>
            <a:pPr>
              <a:buFont typeface="Courier New" panose="02070309020205020404" pitchFamily="49" charset="0"/>
              <a:buChar char="o"/>
            </a:pPr>
            <a:r>
              <a:rPr lang="es-ES" sz="2900" dirty="0" err="1">
                <a:solidFill>
                  <a:schemeClr val="bg1">
                    <a:lumMod val="50000"/>
                  </a:schemeClr>
                </a:solidFill>
                <a:latin typeface="Verdana "/>
              </a:rPr>
              <a:t>Support</a:t>
            </a:r>
            <a:r>
              <a:rPr lang="es-ES" sz="2900" dirty="0">
                <a:solidFill>
                  <a:schemeClr val="bg1">
                    <a:lumMod val="50000"/>
                  </a:schemeClr>
                </a:solidFill>
                <a:latin typeface="Verdana "/>
              </a:rPr>
              <a:t> </a:t>
            </a:r>
            <a:r>
              <a:rPr lang="es-ES" sz="2900" dirty="0" err="1">
                <a:solidFill>
                  <a:schemeClr val="bg1">
                    <a:lumMod val="50000"/>
                  </a:schemeClr>
                </a:solidFill>
                <a:latin typeface="Verdana "/>
              </a:rPr>
              <a:t>different</a:t>
            </a:r>
            <a:r>
              <a:rPr lang="es-ES" sz="2900" dirty="0">
                <a:solidFill>
                  <a:schemeClr val="bg1">
                    <a:lumMod val="50000"/>
                  </a:schemeClr>
                </a:solidFill>
                <a:latin typeface="Verdana "/>
              </a:rPr>
              <a:t> roles </a:t>
            </a:r>
          </a:p>
          <a:p>
            <a:pPr>
              <a:buFont typeface="Courier New" panose="02070309020205020404" pitchFamily="49" charset="0"/>
              <a:buChar char="o"/>
            </a:pPr>
            <a:r>
              <a:rPr lang="es-ES" sz="2900" dirty="0" err="1">
                <a:solidFill>
                  <a:schemeClr val="bg1">
                    <a:lumMod val="50000"/>
                  </a:schemeClr>
                </a:solidFill>
                <a:latin typeface="Verdana "/>
              </a:rPr>
              <a:t>Distribute</a:t>
            </a:r>
            <a:r>
              <a:rPr lang="es-ES" sz="2900" dirty="0">
                <a:solidFill>
                  <a:schemeClr val="bg1">
                    <a:lumMod val="50000"/>
                  </a:schemeClr>
                </a:solidFill>
                <a:latin typeface="Verdana "/>
              </a:rPr>
              <a:t> </a:t>
            </a:r>
            <a:r>
              <a:rPr lang="es-ES" sz="2900" dirty="0" err="1">
                <a:solidFill>
                  <a:schemeClr val="bg1">
                    <a:lumMod val="50000"/>
                  </a:schemeClr>
                </a:solidFill>
                <a:latin typeface="Verdana "/>
              </a:rPr>
              <a:t>responsibilities</a:t>
            </a:r>
            <a:endParaRPr lang="es-ES" sz="2900" dirty="0">
              <a:solidFill>
                <a:schemeClr val="bg1">
                  <a:lumMod val="50000"/>
                </a:schemeClr>
              </a:solidFill>
              <a:latin typeface="Verdana "/>
            </a:endParaRPr>
          </a:p>
          <a:p>
            <a:pPr>
              <a:buFont typeface="Courier New" panose="02070309020205020404" pitchFamily="49" charset="0"/>
              <a:buChar char="o"/>
            </a:pPr>
            <a:r>
              <a:rPr lang="es-ES" sz="2900" dirty="0">
                <a:solidFill>
                  <a:schemeClr val="bg1">
                    <a:lumMod val="50000"/>
                  </a:schemeClr>
                </a:solidFill>
                <a:latin typeface="Verdana "/>
              </a:rPr>
              <a:t>Share </a:t>
            </a:r>
            <a:r>
              <a:rPr lang="es-ES" sz="2900" dirty="0" err="1">
                <a:solidFill>
                  <a:schemeClr val="bg1">
                    <a:lumMod val="50000"/>
                  </a:schemeClr>
                </a:solidFill>
                <a:latin typeface="Verdana "/>
              </a:rPr>
              <a:t>goals</a:t>
            </a:r>
            <a:r>
              <a:rPr lang="es-ES" sz="2900" dirty="0">
                <a:solidFill>
                  <a:schemeClr val="bg1">
                    <a:lumMod val="50000"/>
                  </a:schemeClr>
                </a:solidFill>
                <a:latin typeface="Verdana "/>
              </a:rPr>
              <a:t> and </a:t>
            </a:r>
            <a:r>
              <a:rPr lang="es-ES" sz="2900" dirty="0" err="1">
                <a:solidFill>
                  <a:schemeClr val="bg1">
                    <a:lumMod val="50000"/>
                  </a:schemeClr>
                </a:solidFill>
                <a:latin typeface="Verdana "/>
              </a:rPr>
              <a:t>processes</a:t>
            </a:r>
            <a:endParaRPr lang="es-ES" sz="2900" dirty="0">
              <a:solidFill>
                <a:schemeClr val="bg1">
                  <a:lumMod val="50000"/>
                </a:schemeClr>
              </a:solidFill>
              <a:latin typeface="Verdana "/>
            </a:endParaRPr>
          </a:p>
          <a:p>
            <a:pPr>
              <a:buFont typeface="Courier New" panose="02070309020205020404" pitchFamily="49" charset="0"/>
              <a:buChar char="o"/>
            </a:pPr>
            <a:r>
              <a:rPr lang="es-ES" sz="2900" dirty="0" err="1">
                <a:solidFill>
                  <a:schemeClr val="bg1">
                    <a:lumMod val="50000"/>
                  </a:schemeClr>
                </a:solidFill>
                <a:latin typeface="Verdana "/>
              </a:rPr>
              <a:t>Agree</a:t>
            </a:r>
            <a:r>
              <a:rPr lang="es-ES" sz="2900" dirty="0">
                <a:solidFill>
                  <a:schemeClr val="bg1">
                    <a:lumMod val="50000"/>
                  </a:schemeClr>
                </a:solidFill>
                <a:latin typeface="Verdana "/>
              </a:rPr>
              <a:t> </a:t>
            </a:r>
            <a:r>
              <a:rPr lang="es-ES" sz="2900" dirty="0" err="1">
                <a:solidFill>
                  <a:schemeClr val="bg1">
                    <a:lumMod val="50000"/>
                  </a:schemeClr>
                </a:solidFill>
                <a:latin typeface="Verdana "/>
              </a:rPr>
              <a:t>on</a:t>
            </a:r>
            <a:r>
              <a:rPr lang="es-ES" sz="2900" dirty="0">
                <a:solidFill>
                  <a:schemeClr val="bg1">
                    <a:lumMod val="50000"/>
                  </a:schemeClr>
                </a:solidFill>
                <a:latin typeface="Verdana "/>
              </a:rPr>
              <a:t> </a:t>
            </a:r>
            <a:r>
              <a:rPr lang="es-ES" sz="2900" dirty="0" err="1">
                <a:solidFill>
                  <a:schemeClr val="bg1">
                    <a:lumMod val="50000"/>
                  </a:schemeClr>
                </a:solidFill>
                <a:latin typeface="Verdana "/>
              </a:rPr>
              <a:t>clear</a:t>
            </a:r>
            <a:r>
              <a:rPr lang="es-ES" sz="2900" dirty="0">
                <a:solidFill>
                  <a:schemeClr val="bg1">
                    <a:lumMod val="50000"/>
                  </a:schemeClr>
                </a:solidFill>
                <a:latin typeface="Verdana "/>
              </a:rPr>
              <a:t> rules</a:t>
            </a:r>
          </a:p>
          <a:p>
            <a:pPr>
              <a:buFont typeface="Courier New" panose="02070309020205020404" pitchFamily="49" charset="0"/>
              <a:buChar char="o"/>
            </a:pPr>
            <a:r>
              <a:rPr lang="es-ES" sz="2900" dirty="0">
                <a:solidFill>
                  <a:schemeClr val="bg1">
                    <a:lumMod val="50000"/>
                  </a:schemeClr>
                </a:solidFill>
                <a:latin typeface="Verdana "/>
              </a:rPr>
              <a:t>Monitor </a:t>
            </a:r>
            <a:r>
              <a:rPr lang="es-ES" sz="2900" dirty="0" err="1">
                <a:solidFill>
                  <a:schemeClr val="bg1">
                    <a:lumMod val="50000"/>
                  </a:schemeClr>
                </a:solidFill>
                <a:latin typeface="Verdana "/>
              </a:rPr>
              <a:t>efficiency</a:t>
            </a:r>
            <a:endParaRPr lang="es-ES" sz="2900" dirty="0">
              <a:solidFill>
                <a:schemeClr val="bg1">
                  <a:lumMod val="50000"/>
                </a:schemeClr>
              </a:solidFill>
              <a:latin typeface="Verdana "/>
            </a:endParaRPr>
          </a:p>
          <a:p>
            <a:pPr>
              <a:buFont typeface="Courier New" panose="02070309020205020404" pitchFamily="49" charset="0"/>
              <a:buChar char="o"/>
            </a:pPr>
            <a:r>
              <a:rPr lang="es-ES" sz="2900" dirty="0" err="1">
                <a:solidFill>
                  <a:schemeClr val="bg1">
                    <a:lumMod val="50000"/>
                  </a:schemeClr>
                </a:solidFill>
                <a:latin typeface="Verdana "/>
              </a:rPr>
              <a:t>Dedicate</a:t>
            </a:r>
            <a:r>
              <a:rPr lang="es-ES" sz="2900" dirty="0">
                <a:solidFill>
                  <a:schemeClr val="bg1">
                    <a:lumMod val="50000"/>
                  </a:schemeClr>
                </a:solidFill>
                <a:latin typeface="Verdana "/>
              </a:rPr>
              <a:t> a </a:t>
            </a:r>
            <a:r>
              <a:rPr lang="es-ES" sz="2900" dirty="0" err="1">
                <a:solidFill>
                  <a:schemeClr val="bg1">
                    <a:lumMod val="50000"/>
                  </a:schemeClr>
                </a:solidFill>
                <a:latin typeface="Verdana "/>
              </a:rPr>
              <a:t>team</a:t>
            </a:r>
            <a:endParaRPr lang="es-ES" sz="2900" dirty="0">
              <a:solidFill>
                <a:schemeClr val="bg1">
                  <a:lumMod val="50000"/>
                </a:schemeClr>
              </a:solidFill>
              <a:latin typeface="Verdana "/>
            </a:endParaRPr>
          </a:p>
          <a:p>
            <a:pPr>
              <a:buFont typeface="Courier New" panose="02070309020205020404" pitchFamily="49" charset="0"/>
              <a:buChar char="o"/>
            </a:pPr>
            <a:r>
              <a:rPr lang="es-ES" sz="2900" dirty="0" err="1">
                <a:solidFill>
                  <a:schemeClr val="bg1">
                    <a:lumMod val="50000"/>
                  </a:schemeClr>
                </a:solidFill>
                <a:latin typeface="Verdana "/>
              </a:rPr>
              <a:t>Take</a:t>
            </a:r>
            <a:r>
              <a:rPr lang="es-ES" sz="2900" dirty="0">
                <a:solidFill>
                  <a:schemeClr val="bg1">
                    <a:lumMod val="50000"/>
                  </a:schemeClr>
                </a:solidFill>
                <a:latin typeface="Verdana "/>
              </a:rPr>
              <a:t> </a:t>
            </a:r>
            <a:r>
              <a:rPr lang="es-ES" sz="2900" dirty="0" err="1">
                <a:solidFill>
                  <a:schemeClr val="bg1">
                    <a:lumMod val="50000"/>
                  </a:schemeClr>
                </a:solidFill>
                <a:latin typeface="Verdana "/>
              </a:rPr>
              <a:t>care</a:t>
            </a:r>
            <a:r>
              <a:rPr lang="es-ES" sz="2900" dirty="0">
                <a:solidFill>
                  <a:schemeClr val="bg1">
                    <a:lumMod val="50000"/>
                  </a:schemeClr>
                </a:solidFill>
                <a:latin typeface="Verdana "/>
              </a:rPr>
              <a:t> </a:t>
            </a:r>
            <a:r>
              <a:rPr lang="es-ES" sz="2900" dirty="0" err="1">
                <a:solidFill>
                  <a:schemeClr val="bg1">
                    <a:lumMod val="50000"/>
                  </a:schemeClr>
                </a:solidFill>
                <a:latin typeface="Verdana "/>
              </a:rPr>
              <a:t>of</a:t>
            </a:r>
            <a:r>
              <a:rPr lang="es-ES" sz="2900" dirty="0">
                <a:solidFill>
                  <a:schemeClr val="bg1">
                    <a:lumMod val="50000"/>
                  </a:schemeClr>
                </a:solidFill>
                <a:latin typeface="Verdana "/>
              </a:rPr>
              <a:t> </a:t>
            </a:r>
            <a:r>
              <a:rPr lang="es-ES" sz="2900" dirty="0">
                <a:solidFill>
                  <a:schemeClr val="tx2"/>
                </a:solidFill>
                <a:latin typeface="Verdana "/>
              </a:rPr>
              <a:t>trust</a:t>
            </a:r>
          </a:p>
          <a:p>
            <a:pPr>
              <a:buFont typeface="Courier New" panose="02070309020205020404" pitchFamily="49" charset="0"/>
              <a:buChar char="o"/>
            </a:pPr>
            <a:r>
              <a:rPr lang="es-ES" sz="2900" dirty="0">
                <a:solidFill>
                  <a:schemeClr val="tx2"/>
                </a:solidFill>
                <a:latin typeface="Verdana "/>
              </a:rPr>
              <a:t>Be inclusive</a:t>
            </a:r>
          </a:p>
          <a:p>
            <a:endParaRPr lang="es-ES" dirty="0"/>
          </a:p>
        </p:txBody>
      </p:sp>
      <p:sp>
        <p:nvSpPr>
          <p:cNvPr id="4" name="Rectángulo 3">
            <a:extLst>
              <a:ext uri="{FF2B5EF4-FFF2-40B4-BE49-F238E27FC236}">
                <a16:creationId xmlns:a16="http://schemas.microsoft.com/office/drawing/2014/main" id="{5847BB95-E856-498E-98E9-8154D0AB2555}"/>
              </a:ext>
            </a:extLst>
          </p:cNvPr>
          <p:cNvSpPr/>
          <p:nvPr/>
        </p:nvSpPr>
        <p:spPr>
          <a:xfrm>
            <a:off x="519953" y="631227"/>
            <a:ext cx="9574306" cy="646331"/>
          </a:xfrm>
          <a:prstGeom prst="rect">
            <a:avLst/>
          </a:prstGeom>
        </p:spPr>
        <p:txBody>
          <a:bodyPr wrap="square">
            <a:spAutoFit/>
          </a:bodyPr>
          <a:lstStyle/>
          <a:p>
            <a:pPr algn="ctr"/>
            <a:r>
              <a:rPr lang="es-ES" sz="3600" b="1" dirty="0" err="1">
                <a:solidFill>
                  <a:schemeClr val="bg1">
                    <a:lumMod val="50000"/>
                  </a:schemeClr>
                </a:solidFill>
                <a:latin typeface="Verdana "/>
              </a:rPr>
              <a:t>To</a:t>
            </a:r>
            <a:r>
              <a:rPr lang="es-ES" sz="3600" b="1" dirty="0">
                <a:solidFill>
                  <a:schemeClr val="bg1">
                    <a:lumMod val="50000"/>
                  </a:schemeClr>
                </a:solidFill>
                <a:latin typeface="Verdana "/>
              </a:rPr>
              <a:t> sum up</a:t>
            </a:r>
            <a:r>
              <a:rPr lang="es-ES" sz="3600" dirty="0">
                <a:solidFill>
                  <a:schemeClr val="tx1">
                    <a:lumMod val="65000"/>
                    <a:lumOff val="35000"/>
                  </a:schemeClr>
                </a:solidFill>
                <a:latin typeface="Verdana "/>
              </a:rPr>
              <a:t>…</a:t>
            </a:r>
          </a:p>
        </p:txBody>
      </p:sp>
    </p:spTree>
    <p:extLst>
      <p:ext uri="{BB962C8B-B14F-4D97-AF65-F5344CB8AC3E}">
        <p14:creationId xmlns:p14="http://schemas.microsoft.com/office/powerpoint/2010/main" val="4204884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7CF976D-3DB0-4C5F-893B-3779C6B046E4}"/>
              </a:ext>
            </a:extLst>
          </p:cNvPr>
          <p:cNvSpPr>
            <a:spLocks noGrp="1"/>
          </p:cNvSpPr>
          <p:nvPr>
            <p:ph type="title"/>
          </p:nvPr>
        </p:nvSpPr>
        <p:spPr/>
        <p:txBody>
          <a:bodyPr/>
          <a:lstStyle/>
          <a:p>
            <a:endParaRPr lang="es-ES" dirty="0"/>
          </a:p>
        </p:txBody>
      </p:sp>
      <p:sp>
        <p:nvSpPr>
          <p:cNvPr id="3" name="Marcador de contenido 2">
            <a:extLst>
              <a:ext uri="{FF2B5EF4-FFF2-40B4-BE49-F238E27FC236}">
                <a16:creationId xmlns:a16="http://schemas.microsoft.com/office/drawing/2014/main" id="{ABAC16CC-2F03-4F0A-9046-8696F726013A}"/>
              </a:ext>
            </a:extLst>
          </p:cNvPr>
          <p:cNvSpPr>
            <a:spLocks noGrp="1"/>
          </p:cNvSpPr>
          <p:nvPr>
            <p:ph idx="1"/>
          </p:nvPr>
        </p:nvSpPr>
        <p:spPr/>
        <p:txBody>
          <a:bodyPr/>
          <a:lstStyle/>
          <a:p>
            <a:pPr marL="0" indent="0">
              <a:buNone/>
            </a:pPr>
            <a:endParaRPr lang="es-ES" dirty="0"/>
          </a:p>
        </p:txBody>
      </p:sp>
      <p:pic>
        <p:nvPicPr>
          <p:cNvPr id="5" name="Imagen 4">
            <a:extLst>
              <a:ext uri="{FF2B5EF4-FFF2-40B4-BE49-F238E27FC236}">
                <a16:creationId xmlns:a16="http://schemas.microsoft.com/office/drawing/2014/main" id="{EE9D5B5D-0B2A-4892-8021-B9CC3E1EBD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4190" y="1"/>
            <a:ext cx="7977809" cy="5983356"/>
          </a:xfrm>
          <a:prstGeom prst="rect">
            <a:avLst/>
          </a:prstGeom>
        </p:spPr>
      </p:pic>
    </p:spTree>
    <p:extLst>
      <p:ext uri="{BB962C8B-B14F-4D97-AF65-F5344CB8AC3E}">
        <p14:creationId xmlns:p14="http://schemas.microsoft.com/office/powerpoint/2010/main" val="26422318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24000" y="2173424"/>
            <a:ext cx="9144000" cy="2511152"/>
          </a:xfrm>
        </p:spPr>
        <p:txBody>
          <a:bodyPr>
            <a:normAutofit/>
          </a:bodyPr>
          <a:lstStyle/>
          <a:p>
            <a:r>
              <a:rPr lang="es-ES" sz="4000" dirty="0" err="1">
                <a:solidFill>
                  <a:schemeClr val="bg1">
                    <a:lumMod val="50000"/>
                  </a:schemeClr>
                </a:solidFill>
              </a:rPr>
              <a:t>The</a:t>
            </a:r>
            <a:r>
              <a:rPr lang="es-ES" sz="4000" dirty="0">
                <a:solidFill>
                  <a:schemeClr val="bg1">
                    <a:lumMod val="50000"/>
                  </a:schemeClr>
                </a:solidFill>
              </a:rPr>
              <a:t> intangible </a:t>
            </a:r>
            <a:r>
              <a:rPr lang="es-ES" sz="4000" dirty="0" err="1">
                <a:solidFill>
                  <a:schemeClr val="bg1">
                    <a:lumMod val="50000"/>
                  </a:schemeClr>
                </a:solidFill>
              </a:rPr>
              <a:t>values</a:t>
            </a:r>
            <a:r>
              <a:rPr lang="es-ES" sz="4000" dirty="0">
                <a:solidFill>
                  <a:schemeClr val="bg1">
                    <a:lumMod val="50000"/>
                  </a:schemeClr>
                </a:solidFill>
              </a:rPr>
              <a:t>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2E658992-6571-4462-A2AD-159FD7E6F3A0}"/>
              </a:ext>
            </a:extLst>
          </p:cNvPr>
          <p:cNvSpPr>
            <a:spLocks noGrp="1"/>
          </p:cNvSpPr>
          <p:nvPr>
            <p:ph type="title"/>
          </p:nvPr>
        </p:nvSpPr>
        <p:spPr/>
        <p:txBody>
          <a:bodyPr/>
          <a:lstStyle/>
          <a:p>
            <a:endParaRPr lang="es-ES" dirty="0"/>
          </a:p>
        </p:txBody>
      </p:sp>
      <p:sp>
        <p:nvSpPr>
          <p:cNvPr id="3" name="2 Marcador de contenido"/>
          <p:cNvSpPr>
            <a:spLocks noGrp="1"/>
          </p:cNvSpPr>
          <p:nvPr>
            <p:ph idx="1"/>
          </p:nvPr>
        </p:nvSpPr>
        <p:spPr/>
        <p:txBody>
          <a:bodyPr/>
          <a:lstStyle/>
          <a:p>
            <a:endParaRPr lang="es-ES" dirty="0"/>
          </a:p>
          <a:p>
            <a:endParaRPr lang="es-ES" dirty="0"/>
          </a:p>
          <a:p>
            <a:endParaRPr lang="es-ES" dirty="0"/>
          </a:p>
          <a:p>
            <a:pPr marL="0" indent="0">
              <a:buNone/>
            </a:pPr>
            <a:endParaRPr lang="es-ES" dirty="0"/>
          </a:p>
          <a:p>
            <a:endParaRPr lang="es-ES" dirty="0"/>
          </a:p>
        </p:txBody>
      </p:sp>
      <p:sp>
        <p:nvSpPr>
          <p:cNvPr id="6" name="1 Título">
            <a:extLst>
              <a:ext uri="{FF2B5EF4-FFF2-40B4-BE49-F238E27FC236}">
                <a16:creationId xmlns:a16="http://schemas.microsoft.com/office/drawing/2014/main" id="{A88C50A2-F715-45F8-8405-FB297250C8BC}"/>
              </a:ext>
            </a:extLst>
          </p:cNvPr>
          <p:cNvSpPr txBox="1">
            <a:spLocks/>
          </p:cNvSpPr>
          <p:nvPr/>
        </p:nvSpPr>
        <p:spPr>
          <a:xfrm>
            <a:off x="0" y="2024216"/>
            <a:ext cx="9758516" cy="1906229"/>
          </a:xfrm>
        </p:spPr>
        <p:txBody>
          <a:bodyPr/>
          <a:lstStyle>
            <a:lvl1pPr algn="ctr" defTabSz="914400" rtl="0" eaLnBrk="1" latinLnBrk="0" hangingPunct="1">
              <a:lnSpc>
                <a:spcPct val="90000"/>
              </a:lnSpc>
              <a:spcBef>
                <a:spcPct val="0"/>
              </a:spcBef>
              <a:buNone/>
              <a:defRPr sz="3600" b="1" kern="1200">
                <a:solidFill>
                  <a:schemeClr val="bg1"/>
                </a:solidFill>
                <a:latin typeface="Verdana" charset="0"/>
                <a:ea typeface="Verdana" charset="0"/>
                <a:cs typeface="Verdana" charset="0"/>
              </a:defRPr>
            </a:lvl1pPr>
          </a:lstStyle>
          <a:p>
            <a:pPr algn="r"/>
            <a:r>
              <a:rPr lang="es-ES" dirty="0" err="1">
                <a:solidFill>
                  <a:schemeClr val="bg1">
                    <a:lumMod val="50000"/>
                  </a:schemeClr>
                </a:solidFill>
              </a:rPr>
              <a:t>Thank</a:t>
            </a:r>
            <a:r>
              <a:rPr lang="es-ES" dirty="0">
                <a:solidFill>
                  <a:schemeClr val="bg1">
                    <a:lumMod val="50000"/>
                  </a:schemeClr>
                </a:solidFill>
              </a:rPr>
              <a:t> </a:t>
            </a:r>
            <a:r>
              <a:rPr lang="es-ES" dirty="0" err="1">
                <a:solidFill>
                  <a:schemeClr val="bg1">
                    <a:lumMod val="50000"/>
                  </a:schemeClr>
                </a:solidFill>
              </a:rPr>
              <a:t>you</a:t>
            </a:r>
            <a:r>
              <a:rPr lang="es-ES" dirty="0">
                <a:solidFill>
                  <a:schemeClr val="bg1">
                    <a:lumMod val="50000"/>
                  </a:schemeClr>
                </a:solidFill>
              </a:rPr>
              <a:t>!</a:t>
            </a:r>
          </a:p>
          <a:p>
            <a:pPr algn="r"/>
            <a:r>
              <a:rPr lang="es-ES" dirty="0">
                <a:solidFill>
                  <a:schemeClr val="bg1">
                    <a:lumMod val="50000"/>
                  </a:schemeClr>
                </a:solidFill>
              </a:rPr>
              <a:t> </a:t>
            </a:r>
          </a:p>
          <a:p>
            <a:pPr algn="r"/>
            <a:r>
              <a:rPr lang="es-ES" sz="3100" b="0" dirty="0">
                <a:solidFill>
                  <a:schemeClr val="bg1">
                    <a:lumMod val="50000"/>
                  </a:schemeClr>
                </a:solidFill>
              </a:rPr>
              <a:t>@ceciliaganan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215153" y="251012"/>
            <a:ext cx="11241741" cy="4715435"/>
          </a:xfrm>
        </p:spPr>
        <p:txBody>
          <a:bodyPr>
            <a:normAutofit/>
          </a:bodyPr>
          <a:lstStyle/>
          <a:p>
            <a:pPr algn="ctr">
              <a:buNone/>
            </a:pPr>
            <a:endParaRPr lang="es-ES" sz="2600" i="1" dirty="0">
              <a:solidFill>
                <a:schemeClr val="tx1">
                  <a:lumMod val="65000"/>
                  <a:lumOff val="35000"/>
                </a:schemeClr>
              </a:solidFill>
            </a:endParaRPr>
          </a:p>
          <a:p>
            <a:pPr algn="ctr">
              <a:buNone/>
            </a:pPr>
            <a:endParaRPr lang="es-ES" sz="2600" i="1" dirty="0">
              <a:solidFill>
                <a:schemeClr val="tx1">
                  <a:lumMod val="65000"/>
                  <a:lumOff val="35000"/>
                </a:schemeClr>
              </a:solidFill>
            </a:endParaRPr>
          </a:p>
          <a:p>
            <a:pPr algn="ctr">
              <a:buNone/>
            </a:pPr>
            <a:endParaRPr lang="es-ES" sz="2600" i="1" dirty="0">
              <a:solidFill>
                <a:schemeClr val="tx1">
                  <a:lumMod val="65000"/>
                  <a:lumOff val="35000"/>
                </a:schemeClr>
              </a:solidFill>
            </a:endParaRPr>
          </a:p>
          <a:p>
            <a:pPr algn="ctr">
              <a:buNone/>
            </a:pPr>
            <a:endParaRPr lang="es-ES" sz="3000" i="1" dirty="0">
              <a:solidFill>
                <a:schemeClr val="tx1">
                  <a:lumMod val="65000"/>
                  <a:lumOff val="35000"/>
                </a:schemeClr>
              </a:solidFill>
            </a:endParaRPr>
          </a:p>
          <a:p>
            <a:pPr algn="ctr">
              <a:buNone/>
            </a:pPr>
            <a:endParaRPr lang="es-ES" sz="3000" i="1" dirty="0">
              <a:solidFill>
                <a:schemeClr val="tx1">
                  <a:lumMod val="65000"/>
                  <a:lumOff val="35000"/>
                </a:schemeClr>
              </a:solidFill>
            </a:endParaRPr>
          </a:p>
          <a:p>
            <a:pPr algn="ctr">
              <a:buNone/>
            </a:pPr>
            <a:r>
              <a:rPr lang="es-ES" sz="3000" dirty="0" err="1">
                <a:solidFill>
                  <a:schemeClr val="bg1">
                    <a:lumMod val="50000"/>
                  </a:schemeClr>
                </a:solidFill>
                <a:latin typeface="Verdana "/>
              </a:rPr>
              <a:t>If</a:t>
            </a:r>
            <a:r>
              <a:rPr lang="es-ES" sz="3000" dirty="0">
                <a:solidFill>
                  <a:schemeClr val="bg1">
                    <a:lumMod val="50000"/>
                  </a:schemeClr>
                </a:solidFill>
                <a:latin typeface="Verdana "/>
              </a:rPr>
              <a:t> </a:t>
            </a:r>
            <a:r>
              <a:rPr lang="es-ES" sz="3000" dirty="0" err="1">
                <a:solidFill>
                  <a:schemeClr val="bg1">
                    <a:lumMod val="50000"/>
                  </a:schemeClr>
                </a:solidFill>
                <a:latin typeface="Verdana "/>
              </a:rPr>
              <a:t>you</a:t>
            </a:r>
            <a:r>
              <a:rPr lang="es-ES" sz="3000" dirty="0">
                <a:solidFill>
                  <a:schemeClr val="bg1">
                    <a:lumMod val="50000"/>
                  </a:schemeClr>
                </a:solidFill>
                <a:latin typeface="Verdana "/>
              </a:rPr>
              <a:t> </a:t>
            </a:r>
            <a:r>
              <a:rPr lang="es-ES" sz="3000" dirty="0" err="1">
                <a:solidFill>
                  <a:schemeClr val="bg1">
                    <a:lumMod val="50000"/>
                  </a:schemeClr>
                </a:solidFill>
                <a:latin typeface="Verdana "/>
              </a:rPr>
              <a:t>want</a:t>
            </a:r>
            <a:r>
              <a:rPr lang="es-ES" sz="3000" dirty="0">
                <a:solidFill>
                  <a:schemeClr val="bg1">
                    <a:lumMod val="50000"/>
                  </a:schemeClr>
                </a:solidFill>
                <a:latin typeface="Verdana "/>
              </a:rPr>
              <a:t> </a:t>
            </a:r>
            <a:r>
              <a:rPr lang="es-ES" sz="3000" dirty="0" err="1">
                <a:solidFill>
                  <a:schemeClr val="bg1">
                    <a:lumMod val="50000"/>
                  </a:schemeClr>
                </a:solidFill>
                <a:latin typeface="Verdana "/>
              </a:rPr>
              <a:t>to</a:t>
            </a:r>
            <a:r>
              <a:rPr lang="es-ES" sz="3000" dirty="0">
                <a:solidFill>
                  <a:schemeClr val="bg1">
                    <a:lumMod val="50000"/>
                  </a:schemeClr>
                </a:solidFill>
                <a:latin typeface="Verdana "/>
              </a:rPr>
              <a:t> </a:t>
            </a:r>
            <a:r>
              <a:rPr lang="es-ES" sz="3000" dirty="0" err="1">
                <a:solidFill>
                  <a:schemeClr val="bg1">
                    <a:lumMod val="50000"/>
                  </a:schemeClr>
                </a:solidFill>
                <a:latin typeface="Verdana "/>
              </a:rPr>
              <a:t>go</a:t>
            </a:r>
            <a:r>
              <a:rPr lang="es-ES" sz="3000" dirty="0">
                <a:solidFill>
                  <a:schemeClr val="bg1">
                    <a:lumMod val="50000"/>
                  </a:schemeClr>
                </a:solidFill>
                <a:latin typeface="Verdana "/>
              </a:rPr>
              <a:t> </a:t>
            </a:r>
            <a:r>
              <a:rPr lang="es-ES" sz="3000" dirty="0" err="1">
                <a:solidFill>
                  <a:schemeClr val="bg1">
                    <a:lumMod val="50000"/>
                  </a:schemeClr>
                </a:solidFill>
                <a:latin typeface="Verdana "/>
              </a:rPr>
              <a:t>fast</a:t>
            </a:r>
            <a:r>
              <a:rPr lang="es-ES" sz="3000" dirty="0">
                <a:solidFill>
                  <a:schemeClr val="bg1">
                    <a:lumMod val="50000"/>
                  </a:schemeClr>
                </a:solidFill>
                <a:latin typeface="Verdana "/>
              </a:rPr>
              <a:t>, </a:t>
            </a:r>
            <a:r>
              <a:rPr lang="es-ES" sz="3000" dirty="0" err="1">
                <a:solidFill>
                  <a:schemeClr val="bg1">
                    <a:lumMod val="50000"/>
                  </a:schemeClr>
                </a:solidFill>
                <a:latin typeface="Verdana "/>
              </a:rPr>
              <a:t>go</a:t>
            </a:r>
            <a:r>
              <a:rPr lang="es-ES" sz="3000" dirty="0">
                <a:solidFill>
                  <a:schemeClr val="bg1">
                    <a:lumMod val="50000"/>
                  </a:schemeClr>
                </a:solidFill>
                <a:latin typeface="Verdana "/>
              </a:rPr>
              <a:t> </a:t>
            </a:r>
            <a:r>
              <a:rPr lang="es-ES" sz="3000" dirty="0" err="1">
                <a:solidFill>
                  <a:schemeClr val="bg1">
                    <a:lumMod val="50000"/>
                  </a:schemeClr>
                </a:solidFill>
                <a:latin typeface="Verdana "/>
              </a:rPr>
              <a:t>alone</a:t>
            </a:r>
            <a:r>
              <a:rPr lang="es-ES" sz="3000" dirty="0">
                <a:solidFill>
                  <a:schemeClr val="bg1">
                    <a:lumMod val="50000"/>
                  </a:schemeClr>
                </a:solidFill>
                <a:latin typeface="Verdana "/>
              </a:rPr>
              <a:t>. </a:t>
            </a:r>
          </a:p>
          <a:p>
            <a:pPr algn="ctr">
              <a:buNone/>
            </a:pPr>
            <a:r>
              <a:rPr lang="es-ES" sz="3000" dirty="0" err="1">
                <a:solidFill>
                  <a:schemeClr val="bg1">
                    <a:lumMod val="50000"/>
                  </a:schemeClr>
                </a:solidFill>
                <a:latin typeface="Verdana "/>
              </a:rPr>
              <a:t>If</a:t>
            </a:r>
            <a:r>
              <a:rPr lang="es-ES" sz="3000" dirty="0">
                <a:solidFill>
                  <a:schemeClr val="bg1">
                    <a:lumMod val="50000"/>
                  </a:schemeClr>
                </a:solidFill>
                <a:latin typeface="Verdana "/>
              </a:rPr>
              <a:t> </a:t>
            </a:r>
            <a:r>
              <a:rPr lang="es-ES" sz="3000" dirty="0" err="1">
                <a:solidFill>
                  <a:schemeClr val="bg1">
                    <a:lumMod val="50000"/>
                  </a:schemeClr>
                </a:solidFill>
                <a:latin typeface="Verdana "/>
              </a:rPr>
              <a:t>you</a:t>
            </a:r>
            <a:r>
              <a:rPr lang="es-ES" sz="3000" dirty="0">
                <a:solidFill>
                  <a:schemeClr val="bg1">
                    <a:lumMod val="50000"/>
                  </a:schemeClr>
                </a:solidFill>
                <a:latin typeface="Verdana "/>
              </a:rPr>
              <a:t> </a:t>
            </a:r>
            <a:r>
              <a:rPr lang="es-ES" sz="3000" dirty="0" err="1">
                <a:solidFill>
                  <a:schemeClr val="bg1">
                    <a:lumMod val="50000"/>
                  </a:schemeClr>
                </a:solidFill>
                <a:latin typeface="Verdana "/>
              </a:rPr>
              <a:t>want</a:t>
            </a:r>
            <a:r>
              <a:rPr lang="es-ES" sz="3000" dirty="0">
                <a:solidFill>
                  <a:schemeClr val="bg1">
                    <a:lumMod val="50000"/>
                  </a:schemeClr>
                </a:solidFill>
                <a:latin typeface="Verdana "/>
              </a:rPr>
              <a:t> </a:t>
            </a:r>
            <a:r>
              <a:rPr lang="es-ES" sz="3000" dirty="0" err="1">
                <a:solidFill>
                  <a:schemeClr val="bg1">
                    <a:lumMod val="50000"/>
                  </a:schemeClr>
                </a:solidFill>
                <a:latin typeface="Verdana "/>
              </a:rPr>
              <a:t>to</a:t>
            </a:r>
            <a:r>
              <a:rPr lang="es-ES" sz="3000" dirty="0">
                <a:solidFill>
                  <a:schemeClr val="bg1">
                    <a:lumMod val="50000"/>
                  </a:schemeClr>
                </a:solidFill>
                <a:latin typeface="Verdana "/>
              </a:rPr>
              <a:t> fo </a:t>
            </a:r>
            <a:r>
              <a:rPr lang="es-ES" sz="3000" dirty="0" err="1">
                <a:solidFill>
                  <a:schemeClr val="bg1">
                    <a:lumMod val="50000"/>
                  </a:schemeClr>
                </a:solidFill>
                <a:latin typeface="Verdana "/>
              </a:rPr>
              <a:t>far</a:t>
            </a:r>
            <a:r>
              <a:rPr lang="es-ES" sz="3000" dirty="0">
                <a:solidFill>
                  <a:schemeClr val="bg1">
                    <a:lumMod val="50000"/>
                  </a:schemeClr>
                </a:solidFill>
                <a:latin typeface="Verdana "/>
              </a:rPr>
              <a:t>, </a:t>
            </a:r>
            <a:r>
              <a:rPr lang="es-ES" sz="3000" dirty="0" err="1">
                <a:solidFill>
                  <a:schemeClr val="bg1">
                    <a:lumMod val="50000"/>
                  </a:schemeClr>
                </a:solidFill>
                <a:latin typeface="Verdana "/>
              </a:rPr>
              <a:t>go</a:t>
            </a:r>
            <a:r>
              <a:rPr lang="es-ES" sz="3000" dirty="0">
                <a:solidFill>
                  <a:schemeClr val="bg1">
                    <a:lumMod val="50000"/>
                  </a:schemeClr>
                </a:solidFill>
                <a:latin typeface="Verdana "/>
              </a:rPr>
              <a:t> </a:t>
            </a:r>
            <a:r>
              <a:rPr lang="es-ES" sz="3000" dirty="0" err="1">
                <a:solidFill>
                  <a:schemeClr val="bg1">
                    <a:lumMod val="50000"/>
                  </a:schemeClr>
                </a:solidFill>
                <a:latin typeface="Verdana "/>
              </a:rPr>
              <a:t>together</a:t>
            </a:r>
            <a:r>
              <a:rPr lang="es-ES" sz="3000" dirty="0">
                <a:solidFill>
                  <a:schemeClr val="bg1">
                    <a:lumMod val="50000"/>
                  </a:schemeClr>
                </a:solidFill>
                <a:latin typeface="Verdana "/>
              </a:rPr>
              <a:t>…</a:t>
            </a:r>
            <a:endParaRPr lang="es-ES" sz="3000" b="1" dirty="0">
              <a:solidFill>
                <a:schemeClr val="bg1">
                  <a:lumMod val="50000"/>
                </a:schemeClr>
              </a:solidFill>
              <a:latin typeface="Verdana "/>
            </a:endParaRPr>
          </a:p>
          <a:p>
            <a:pPr algn="ctr">
              <a:buNone/>
            </a:pPr>
            <a:endParaRPr lang="es-ES" sz="3000" b="1" i="1" dirty="0">
              <a:solidFill>
                <a:schemeClr val="bg1">
                  <a:lumMod val="50000"/>
                </a:schemeClr>
              </a:solidFill>
              <a:latin typeface="Verdana "/>
            </a:endParaRPr>
          </a:p>
          <a:p>
            <a:pPr algn="ctr">
              <a:buNone/>
            </a:pPr>
            <a:r>
              <a:rPr lang="es-ES" sz="3000" dirty="0">
                <a:solidFill>
                  <a:schemeClr val="bg1">
                    <a:lumMod val="50000"/>
                  </a:schemeClr>
                </a:solidFill>
                <a:latin typeface="Verdana "/>
              </a:rPr>
              <a:t>				(</a:t>
            </a:r>
            <a:r>
              <a:rPr lang="es-ES" sz="3000" dirty="0" err="1">
                <a:solidFill>
                  <a:schemeClr val="bg1">
                    <a:lumMod val="50000"/>
                  </a:schemeClr>
                </a:solidFill>
                <a:latin typeface="Verdana "/>
              </a:rPr>
              <a:t>African</a:t>
            </a:r>
            <a:r>
              <a:rPr lang="es-ES" sz="3000" dirty="0">
                <a:solidFill>
                  <a:schemeClr val="bg1">
                    <a:lumMod val="50000"/>
                  </a:schemeClr>
                </a:solidFill>
                <a:latin typeface="Verdana "/>
              </a:rPr>
              <a:t> </a:t>
            </a:r>
            <a:r>
              <a:rPr lang="es-ES" sz="3000" dirty="0" err="1">
                <a:solidFill>
                  <a:schemeClr val="bg1">
                    <a:lumMod val="50000"/>
                  </a:schemeClr>
                </a:solidFill>
                <a:latin typeface="Verdana "/>
              </a:rPr>
              <a:t>proverb</a:t>
            </a:r>
            <a:r>
              <a:rPr lang="es-ES" sz="3000" dirty="0">
                <a:solidFill>
                  <a:schemeClr val="bg1">
                    <a:lumMod val="50000"/>
                  </a:schemeClr>
                </a:solidFill>
                <a:latin typeface="Verdana "/>
              </a:rPr>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130313" y="1182342"/>
            <a:ext cx="11226800" cy="1438275"/>
          </a:xfrm>
        </p:spPr>
        <p:txBody>
          <a:bodyPr/>
          <a:lstStyle/>
          <a:p>
            <a:r>
              <a:rPr lang="en-GB" sz="3200" dirty="0">
                <a:solidFill>
                  <a:schemeClr val="accent1"/>
                </a:solidFill>
              </a:rPr>
              <a:t>Governance</a:t>
            </a:r>
            <a:r>
              <a:rPr lang="en-GB" sz="3200" dirty="0">
                <a:solidFill>
                  <a:schemeClr val="tx1">
                    <a:lumMod val="65000"/>
                    <a:lumOff val="35000"/>
                  </a:schemeClr>
                </a:solidFill>
              </a:rPr>
              <a:t> </a:t>
            </a:r>
            <a:r>
              <a:rPr lang="en-GB" sz="3200" b="0" dirty="0">
                <a:solidFill>
                  <a:schemeClr val="bg1">
                    <a:lumMod val="50000"/>
                  </a:schemeClr>
                </a:solidFill>
              </a:rPr>
              <a:t>concerns the structures, functions, processes, and organisational practices within the interregional partnership to ensure that it is run in such a way that it achieves its objectives in an effective and transparent manner</a:t>
            </a:r>
            <a:r>
              <a:rPr lang="en-GB" sz="3200" dirty="0">
                <a:solidFill>
                  <a:schemeClr val="bg1">
                    <a:lumMod val="50000"/>
                  </a:schemeClr>
                </a:solidFill>
              </a:rPr>
              <a:t>. </a:t>
            </a:r>
            <a:endParaRPr lang="es-ES" sz="3200" dirty="0">
              <a:solidFill>
                <a:schemeClr val="bg1">
                  <a:lumMod val="50000"/>
                </a:schemeClr>
              </a:solidFill>
            </a:endParaRPr>
          </a:p>
        </p:txBody>
      </p:sp>
    </p:spTree>
    <p:extLst>
      <p:ext uri="{BB962C8B-B14F-4D97-AF65-F5344CB8AC3E}">
        <p14:creationId xmlns:p14="http://schemas.microsoft.com/office/powerpoint/2010/main" val="22205316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1532AC2-51C5-4103-868A-DDDF486A9ACD}"/>
              </a:ext>
            </a:extLst>
          </p:cNvPr>
          <p:cNvSpPr>
            <a:spLocks noGrp="1"/>
          </p:cNvSpPr>
          <p:nvPr>
            <p:ph type="title"/>
          </p:nvPr>
        </p:nvSpPr>
        <p:spPr/>
        <p:txBody>
          <a:bodyPr/>
          <a:lstStyle/>
          <a:p>
            <a:pPr algn="r"/>
            <a:r>
              <a:rPr lang="es-ES" dirty="0">
                <a:solidFill>
                  <a:schemeClr val="accent1"/>
                </a:solidFill>
              </a:rPr>
              <a:t>	</a:t>
            </a:r>
          </a:p>
        </p:txBody>
      </p:sp>
      <p:sp>
        <p:nvSpPr>
          <p:cNvPr id="3" name="Marcador de contenido 2">
            <a:extLst>
              <a:ext uri="{FF2B5EF4-FFF2-40B4-BE49-F238E27FC236}">
                <a16:creationId xmlns:a16="http://schemas.microsoft.com/office/drawing/2014/main" id="{D735D022-3C3A-49D1-8D51-34201B492B0F}"/>
              </a:ext>
            </a:extLst>
          </p:cNvPr>
          <p:cNvSpPr>
            <a:spLocks noGrp="1"/>
          </p:cNvSpPr>
          <p:nvPr>
            <p:ph idx="1"/>
          </p:nvPr>
        </p:nvSpPr>
        <p:spPr>
          <a:xfrm>
            <a:off x="2169459" y="788894"/>
            <a:ext cx="8426823" cy="4884186"/>
          </a:xfrm>
        </p:spPr>
        <p:txBody>
          <a:bodyPr>
            <a:normAutofit fontScale="92500" lnSpcReduction="10000"/>
          </a:bodyPr>
          <a:lstStyle/>
          <a:p>
            <a:pPr marL="0" indent="0" algn="ctr">
              <a:buClr>
                <a:schemeClr val="accent3"/>
              </a:buClr>
              <a:buNone/>
              <a:defRPr/>
            </a:pPr>
            <a:r>
              <a:rPr lang="en-CA" sz="3600" b="1" dirty="0">
                <a:solidFill>
                  <a:srgbClr val="B4C8E2"/>
                </a:solidFill>
                <a:latin typeface="Verdana "/>
              </a:rPr>
              <a:t>KEY</a:t>
            </a:r>
            <a:r>
              <a:rPr lang="en-CA" sz="3600" b="1" dirty="0">
                <a:solidFill>
                  <a:schemeClr val="bg1">
                    <a:lumMod val="50000"/>
                  </a:schemeClr>
                </a:solidFill>
                <a:latin typeface="Verdana "/>
              </a:rPr>
              <a:t> INGREDIENTS</a:t>
            </a:r>
          </a:p>
          <a:p>
            <a:pPr marL="0" indent="0" algn="ctr">
              <a:buClr>
                <a:schemeClr val="accent3"/>
              </a:buClr>
              <a:buNone/>
              <a:defRPr/>
            </a:pPr>
            <a:endParaRPr lang="en-CA" sz="3100" dirty="0">
              <a:solidFill>
                <a:schemeClr val="bg1">
                  <a:lumMod val="50000"/>
                </a:schemeClr>
              </a:solidFill>
            </a:endParaRPr>
          </a:p>
          <a:p>
            <a:pPr marL="274320" indent="-274320">
              <a:buClr>
                <a:schemeClr val="accent3"/>
              </a:buClr>
              <a:buFont typeface="Wingdings 2"/>
              <a:buChar char=""/>
              <a:defRPr/>
            </a:pPr>
            <a:r>
              <a:rPr lang="en-CA" sz="3600" dirty="0">
                <a:solidFill>
                  <a:schemeClr val="bg1">
                    <a:lumMod val="50000"/>
                  </a:schemeClr>
                </a:solidFill>
              </a:rPr>
              <a:t>Active leadership</a:t>
            </a:r>
          </a:p>
          <a:p>
            <a:pPr marL="274320" indent="-274320">
              <a:buClr>
                <a:schemeClr val="accent3"/>
              </a:buClr>
              <a:buFont typeface="Wingdings 2"/>
              <a:buChar char=""/>
              <a:defRPr/>
            </a:pPr>
            <a:r>
              <a:rPr lang="en-CA" sz="3600" dirty="0">
                <a:solidFill>
                  <a:schemeClr val="bg1">
                    <a:lumMod val="50000"/>
                  </a:schemeClr>
                </a:solidFill>
              </a:rPr>
              <a:t>Legitimated</a:t>
            </a:r>
          </a:p>
          <a:p>
            <a:pPr marL="274320" indent="-274320">
              <a:buClr>
                <a:schemeClr val="accent3"/>
              </a:buClr>
              <a:buFont typeface="Wingdings 2"/>
              <a:buChar char=""/>
              <a:defRPr/>
            </a:pPr>
            <a:r>
              <a:rPr lang="en-CA" sz="3600" dirty="0">
                <a:solidFill>
                  <a:schemeClr val="bg1">
                    <a:lumMod val="50000"/>
                  </a:schemeClr>
                </a:solidFill>
              </a:rPr>
              <a:t>Transparent: clear rules, roles and procedures. </a:t>
            </a:r>
          </a:p>
          <a:p>
            <a:pPr marL="274320" indent="-274320">
              <a:buClr>
                <a:schemeClr val="accent3"/>
              </a:buClr>
              <a:buFont typeface="Wingdings 2"/>
              <a:buChar char=""/>
              <a:defRPr/>
            </a:pPr>
            <a:r>
              <a:rPr lang="en-CA" sz="3600" dirty="0">
                <a:solidFill>
                  <a:schemeClr val="bg1">
                    <a:lumMod val="50000"/>
                  </a:schemeClr>
                </a:solidFill>
              </a:rPr>
              <a:t>Participative and open to a diversity of views</a:t>
            </a:r>
          </a:p>
          <a:p>
            <a:pPr marL="274320" indent="-274320">
              <a:buClr>
                <a:schemeClr val="accent3"/>
              </a:buClr>
              <a:buFont typeface="Wingdings 2"/>
              <a:buChar char=""/>
              <a:defRPr/>
            </a:pPr>
            <a:r>
              <a:rPr lang="en-CA" altLang="en-US" sz="3600" dirty="0">
                <a:solidFill>
                  <a:schemeClr val="bg1">
                    <a:lumMod val="50000"/>
                  </a:schemeClr>
                </a:solidFill>
                <a:cs typeface="Arial" panose="020B0604020202020204" pitchFamily="34" charset="0"/>
              </a:rPr>
              <a:t>Ethical and effective </a:t>
            </a:r>
          </a:p>
          <a:p>
            <a:pPr marL="274320" indent="-274320">
              <a:buClr>
                <a:schemeClr val="accent3"/>
              </a:buClr>
              <a:buFont typeface="Wingdings 2"/>
              <a:buChar char=""/>
              <a:defRPr/>
            </a:pPr>
            <a:r>
              <a:rPr lang="en-CA" sz="3600" dirty="0">
                <a:solidFill>
                  <a:schemeClr val="bg1">
                    <a:lumMod val="50000"/>
                  </a:schemeClr>
                </a:solidFill>
                <a:cs typeface="Arial" panose="020B0604020202020204" pitchFamily="34" charset="0"/>
              </a:rPr>
              <a:t>Accountable to members</a:t>
            </a:r>
          </a:p>
          <a:p>
            <a:pPr marL="274320" indent="-274320">
              <a:buClr>
                <a:schemeClr val="accent3"/>
              </a:buClr>
              <a:buFont typeface="Wingdings 2"/>
              <a:buChar char=""/>
              <a:defRPr/>
            </a:pPr>
            <a:r>
              <a:rPr lang="en-CA" sz="3600" dirty="0">
                <a:solidFill>
                  <a:schemeClr val="bg1">
                    <a:lumMod val="50000"/>
                  </a:schemeClr>
                </a:solidFill>
                <a:cs typeface="Arial" panose="020B0604020202020204" pitchFamily="34" charset="0"/>
              </a:rPr>
              <a:t>Focused on a shared vision and mission </a:t>
            </a:r>
          </a:p>
          <a:p>
            <a:pPr marL="0" indent="0">
              <a:buClr>
                <a:schemeClr val="accent3"/>
              </a:buClr>
              <a:buNone/>
              <a:defRPr/>
            </a:pPr>
            <a:endParaRPr lang="en-GB" altLang="en-US" sz="3100" dirty="0">
              <a:solidFill>
                <a:schemeClr val="tx1">
                  <a:lumMod val="65000"/>
                  <a:lumOff val="35000"/>
                </a:schemeClr>
              </a:solidFill>
              <a:cs typeface="Arial" panose="020B0604020202020204" pitchFamily="34" charset="0"/>
            </a:endParaRPr>
          </a:p>
          <a:p>
            <a:endParaRPr lang="es-ES" dirty="0"/>
          </a:p>
        </p:txBody>
      </p:sp>
    </p:spTree>
    <p:extLst>
      <p:ext uri="{BB962C8B-B14F-4D97-AF65-F5344CB8AC3E}">
        <p14:creationId xmlns:p14="http://schemas.microsoft.com/office/powerpoint/2010/main" val="1852295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03301B8-658D-4E12-B563-3A57E8F2C217}"/>
              </a:ext>
            </a:extLst>
          </p:cNvPr>
          <p:cNvSpPr>
            <a:spLocks noGrp="1"/>
          </p:cNvSpPr>
          <p:nvPr>
            <p:ph type="title"/>
          </p:nvPr>
        </p:nvSpPr>
        <p:spPr>
          <a:xfrm>
            <a:off x="1524000" y="2286000"/>
            <a:ext cx="9144000" cy="1143000"/>
          </a:xfrm>
        </p:spPr>
        <p:txBody>
          <a:bodyPr/>
          <a:lstStyle/>
          <a:p>
            <a:r>
              <a:rPr lang="es-ES" dirty="0" err="1">
                <a:solidFill>
                  <a:schemeClr val="bg1">
                    <a:lumMod val="50000"/>
                  </a:schemeClr>
                </a:solidFill>
              </a:rPr>
              <a:t>Governance</a:t>
            </a:r>
            <a:r>
              <a:rPr lang="es-ES" dirty="0">
                <a:solidFill>
                  <a:schemeClr val="bg1">
                    <a:lumMod val="50000"/>
                  </a:schemeClr>
                </a:solidFill>
              </a:rPr>
              <a:t> </a:t>
            </a:r>
            <a:r>
              <a:rPr lang="es-ES" dirty="0" err="1">
                <a:solidFill>
                  <a:schemeClr val="bg1">
                    <a:lumMod val="50000"/>
                  </a:schemeClr>
                </a:solidFill>
              </a:rPr>
              <a:t>options</a:t>
            </a:r>
            <a:endParaRPr lang="es-ES" dirty="0">
              <a:solidFill>
                <a:schemeClr val="bg1">
                  <a:lumMod val="50000"/>
                </a:schemeClr>
              </a:solidFill>
            </a:endParaRPr>
          </a:p>
        </p:txBody>
      </p:sp>
    </p:spTree>
    <p:extLst>
      <p:ext uri="{BB962C8B-B14F-4D97-AF65-F5344CB8AC3E}">
        <p14:creationId xmlns:p14="http://schemas.microsoft.com/office/powerpoint/2010/main" val="8346378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03301B8-658D-4E12-B563-3A57E8F2C217}"/>
              </a:ext>
            </a:extLst>
          </p:cNvPr>
          <p:cNvSpPr>
            <a:spLocks noGrp="1"/>
          </p:cNvSpPr>
          <p:nvPr>
            <p:ph type="title"/>
          </p:nvPr>
        </p:nvSpPr>
        <p:spPr>
          <a:xfrm>
            <a:off x="1524000" y="869577"/>
            <a:ext cx="9144000" cy="1143000"/>
          </a:xfrm>
        </p:spPr>
        <p:txBody>
          <a:bodyPr/>
          <a:lstStyle/>
          <a:p>
            <a:pPr algn="l"/>
            <a:r>
              <a:rPr lang="es-ES" dirty="0">
                <a:solidFill>
                  <a:schemeClr val="bg1">
                    <a:lumMod val="50000"/>
                  </a:schemeClr>
                </a:solidFill>
              </a:rPr>
              <a:t>A </a:t>
            </a:r>
            <a:r>
              <a:rPr lang="es-ES" dirty="0" err="1">
                <a:solidFill>
                  <a:schemeClr val="bg1">
                    <a:lumMod val="50000"/>
                  </a:schemeClr>
                </a:solidFill>
              </a:rPr>
              <a:t>regulated</a:t>
            </a:r>
            <a:r>
              <a:rPr lang="es-ES" dirty="0">
                <a:solidFill>
                  <a:schemeClr val="bg1">
                    <a:lumMod val="50000"/>
                  </a:schemeClr>
                </a:solidFill>
              </a:rPr>
              <a:t> </a:t>
            </a:r>
            <a:r>
              <a:rPr lang="es-ES" dirty="0" err="1">
                <a:solidFill>
                  <a:schemeClr val="bg1">
                    <a:lumMod val="50000"/>
                  </a:schemeClr>
                </a:solidFill>
              </a:rPr>
              <a:t>governance</a:t>
            </a:r>
            <a:r>
              <a:rPr lang="es-ES" dirty="0">
                <a:solidFill>
                  <a:schemeClr val="bg1">
                    <a:lumMod val="50000"/>
                  </a:schemeClr>
                </a:solidFill>
              </a:rPr>
              <a:t>…</a:t>
            </a:r>
            <a:br>
              <a:rPr lang="es-ES" dirty="0">
                <a:solidFill>
                  <a:schemeClr val="bg1">
                    <a:lumMod val="50000"/>
                  </a:schemeClr>
                </a:solidFill>
              </a:rPr>
            </a:br>
            <a:br>
              <a:rPr lang="es-ES" dirty="0">
                <a:solidFill>
                  <a:schemeClr val="bg1">
                    <a:lumMod val="50000"/>
                  </a:schemeClr>
                </a:solidFill>
              </a:rPr>
            </a:br>
            <a:r>
              <a:rPr lang="en-US" altLang="en-US" sz="2700" b="0" dirty="0">
                <a:solidFill>
                  <a:schemeClr val="bg1">
                    <a:lumMod val="50000"/>
                  </a:schemeClr>
                </a:solidFill>
                <a:cs typeface="Arial" panose="020B0604020202020204" pitchFamily="34" charset="0"/>
              </a:rPr>
              <a:t>Membership rules</a:t>
            </a:r>
            <a:br>
              <a:rPr lang="en-US" altLang="en-US" sz="2700" b="0" dirty="0">
                <a:solidFill>
                  <a:schemeClr val="bg1">
                    <a:lumMod val="50000"/>
                  </a:schemeClr>
                </a:solidFill>
                <a:cs typeface="Arial" panose="020B0604020202020204" pitchFamily="34" charset="0"/>
              </a:rPr>
            </a:br>
            <a:r>
              <a:rPr lang="en-US" altLang="en-US" sz="2700" b="0" dirty="0">
                <a:solidFill>
                  <a:schemeClr val="bg1">
                    <a:lumMod val="50000"/>
                  </a:schemeClr>
                </a:solidFill>
                <a:cs typeface="Arial" panose="020B0604020202020204" pitchFamily="34" charset="0"/>
              </a:rPr>
              <a:t>Board election processes</a:t>
            </a:r>
            <a:br>
              <a:rPr lang="en-US" altLang="en-US" sz="2700" b="0" dirty="0">
                <a:solidFill>
                  <a:schemeClr val="bg1">
                    <a:lumMod val="50000"/>
                  </a:schemeClr>
                </a:solidFill>
                <a:cs typeface="Arial" panose="020B0604020202020204" pitchFamily="34" charset="0"/>
              </a:rPr>
            </a:br>
            <a:r>
              <a:rPr lang="en-US" altLang="en-US" sz="2700" b="0" dirty="0">
                <a:solidFill>
                  <a:schemeClr val="bg1">
                    <a:lumMod val="50000"/>
                  </a:schemeClr>
                </a:solidFill>
                <a:cs typeface="Arial" panose="020B0604020202020204" pitchFamily="34" charset="0"/>
              </a:rPr>
              <a:t>Responsibilities of the board</a:t>
            </a:r>
            <a:br>
              <a:rPr lang="en-US" altLang="en-US" sz="2700" b="0" dirty="0">
                <a:solidFill>
                  <a:schemeClr val="bg1">
                    <a:lumMod val="50000"/>
                  </a:schemeClr>
                </a:solidFill>
                <a:cs typeface="Arial" panose="020B0604020202020204" pitchFamily="34" charset="0"/>
              </a:rPr>
            </a:br>
            <a:r>
              <a:rPr lang="en-US" altLang="en-US" sz="2700" b="0" dirty="0">
                <a:solidFill>
                  <a:schemeClr val="bg1">
                    <a:lumMod val="50000"/>
                  </a:schemeClr>
                </a:solidFill>
                <a:cs typeface="Arial" panose="020B0604020202020204" pitchFamily="34" charset="0"/>
              </a:rPr>
              <a:t>Decision making process</a:t>
            </a:r>
            <a:br>
              <a:rPr lang="en-US" altLang="en-US" sz="2700" b="0" dirty="0">
                <a:solidFill>
                  <a:schemeClr val="bg1">
                    <a:lumMod val="50000"/>
                  </a:schemeClr>
                </a:solidFill>
                <a:cs typeface="Arial" panose="020B0604020202020204" pitchFamily="34" charset="0"/>
              </a:rPr>
            </a:br>
            <a:r>
              <a:rPr lang="en-US" altLang="en-US" sz="2700" b="0" dirty="0">
                <a:solidFill>
                  <a:schemeClr val="bg1">
                    <a:lumMod val="50000"/>
                  </a:schemeClr>
                </a:solidFill>
                <a:cs typeface="Arial" panose="020B0604020202020204" pitchFamily="34" charset="0"/>
              </a:rPr>
              <a:t>Frequency and number of meetings per year</a:t>
            </a:r>
            <a:br>
              <a:rPr lang="en-US" altLang="en-US" sz="2700" b="0" dirty="0">
                <a:solidFill>
                  <a:schemeClr val="bg1">
                    <a:lumMod val="50000"/>
                  </a:schemeClr>
                </a:solidFill>
                <a:cs typeface="Arial" panose="020B0604020202020204" pitchFamily="34" charset="0"/>
              </a:rPr>
            </a:br>
            <a:r>
              <a:rPr lang="en-US" altLang="en-US" sz="2700" b="0" dirty="0">
                <a:solidFill>
                  <a:schemeClr val="bg1">
                    <a:lumMod val="50000"/>
                  </a:schemeClr>
                </a:solidFill>
                <a:cs typeface="Arial" panose="020B0604020202020204" pitchFamily="34" charset="0"/>
              </a:rPr>
              <a:t>Meeting quorum</a:t>
            </a:r>
            <a:br>
              <a:rPr lang="en-US" altLang="en-US" sz="2700" b="0" dirty="0">
                <a:solidFill>
                  <a:schemeClr val="bg1">
                    <a:lumMod val="50000"/>
                  </a:schemeClr>
                </a:solidFill>
                <a:cs typeface="Arial" panose="020B0604020202020204" pitchFamily="34" charset="0"/>
              </a:rPr>
            </a:br>
            <a:r>
              <a:rPr lang="en-US" altLang="en-US" sz="2700" b="0" dirty="0">
                <a:solidFill>
                  <a:schemeClr val="bg1">
                    <a:lumMod val="50000"/>
                  </a:schemeClr>
                </a:solidFill>
                <a:cs typeface="Arial" panose="020B0604020202020204" pitchFamily="34" charset="0"/>
              </a:rPr>
              <a:t>How meeting dates are set and agendas developed</a:t>
            </a:r>
            <a:br>
              <a:rPr lang="en-US" altLang="en-US" sz="2700" b="0" dirty="0">
                <a:solidFill>
                  <a:schemeClr val="bg1">
                    <a:lumMod val="50000"/>
                  </a:schemeClr>
                </a:solidFill>
                <a:cs typeface="Arial" panose="020B0604020202020204" pitchFamily="34" charset="0"/>
              </a:rPr>
            </a:br>
            <a:br>
              <a:rPr lang="es-ES" sz="2700" b="0" dirty="0">
                <a:solidFill>
                  <a:schemeClr val="bg1">
                    <a:lumMod val="50000"/>
                  </a:schemeClr>
                </a:solidFill>
              </a:rPr>
            </a:br>
            <a:br>
              <a:rPr lang="es-ES" sz="2700" b="0" dirty="0">
                <a:solidFill>
                  <a:schemeClr val="bg1">
                    <a:lumMod val="50000"/>
                  </a:schemeClr>
                </a:solidFill>
              </a:rPr>
            </a:br>
            <a:br>
              <a:rPr lang="es-ES" sz="2700" b="0" dirty="0">
                <a:solidFill>
                  <a:schemeClr val="bg1">
                    <a:lumMod val="50000"/>
                  </a:schemeClr>
                </a:solidFill>
              </a:rPr>
            </a:br>
            <a:endParaRPr lang="es-ES" sz="2700" b="0" dirty="0">
              <a:solidFill>
                <a:schemeClr val="bg1">
                  <a:lumMod val="50000"/>
                </a:schemeClr>
              </a:solidFill>
            </a:endParaRPr>
          </a:p>
        </p:txBody>
      </p:sp>
    </p:spTree>
    <p:extLst>
      <p:ext uri="{BB962C8B-B14F-4D97-AF65-F5344CB8AC3E}">
        <p14:creationId xmlns:p14="http://schemas.microsoft.com/office/powerpoint/2010/main" val="40067765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1D0A337-056F-45BB-95FF-2531733DCD16}"/>
              </a:ext>
            </a:extLst>
          </p:cNvPr>
          <p:cNvSpPr>
            <a:spLocks noGrp="1"/>
          </p:cNvSpPr>
          <p:nvPr>
            <p:ph type="title"/>
          </p:nvPr>
        </p:nvSpPr>
        <p:spPr>
          <a:xfrm>
            <a:off x="1986136" y="2132856"/>
            <a:ext cx="8229600" cy="1143000"/>
          </a:xfrm>
        </p:spPr>
        <p:txBody>
          <a:bodyPr>
            <a:normAutofit/>
          </a:bodyPr>
          <a:lstStyle/>
          <a:p>
            <a:r>
              <a:rPr lang="es-ES" dirty="0" err="1">
                <a:solidFill>
                  <a:schemeClr val="bg1">
                    <a:lumMod val="50000"/>
                  </a:schemeClr>
                </a:solidFill>
              </a:rPr>
              <a:t>Drafting</a:t>
            </a:r>
            <a:r>
              <a:rPr lang="es-ES" dirty="0">
                <a:solidFill>
                  <a:schemeClr val="bg1">
                    <a:lumMod val="50000"/>
                  </a:schemeClr>
                </a:solidFill>
              </a:rPr>
              <a:t> a </a:t>
            </a:r>
            <a:r>
              <a:rPr lang="es-ES" dirty="0" err="1">
                <a:solidFill>
                  <a:schemeClr val="bg1">
                    <a:lumMod val="50000"/>
                  </a:schemeClr>
                </a:solidFill>
              </a:rPr>
              <a:t>proposal</a:t>
            </a:r>
            <a:r>
              <a:rPr lang="es-ES" dirty="0">
                <a:solidFill>
                  <a:schemeClr val="bg1">
                    <a:lumMod val="50000"/>
                  </a:schemeClr>
                </a:solidFill>
              </a:rPr>
              <a:t> in </a:t>
            </a:r>
            <a:r>
              <a:rPr lang="es-ES" dirty="0" err="1">
                <a:solidFill>
                  <a:schemeClr val="bg1">
                    <a:lumMod val="50000"/>
                  </a:schemeClr>
                </a:solidFill>
              </a:rPr>
              <a:t>the</a:t>
            </a:r>
            <a:r>
              <a:rPr lang="es-ES" dirty="0">
                <a:solidFill>
                  <a:schemeClr val="bg1">
                    <a:lumMod val="50000"/>
                  </a:schemeClr>
                </a:solidFill>
              </a:rPr>
              <a:t> </a:t>
            </a:r>
            <a:r>
              <a:rPr lang="es-ES" dirty="0" err="1">
                <a:solidFill>
                  <a:schemeClr val="bg1">
                    <a:lumMod val="50000"/>
                  </a:schemeClr>
                </a:solidFill>
              </a:rPr>
              <a:t>scoping</a:t>
            </a:r>
            <a:r>
              <a:rPr lang="es-ES" dirty="0">
                <a:solidFill>
                  <a:schemeClr val="bg1">
                    <a:lumMod val="50000"/>
                  </a:schemeClr>
                </a:solidFill>
              </a:rPr>
              <a:t> note</a:t>
            </a:r>
          </a:p>
        </p:txBody>
      </p:sp>
    </p:spTree>
    <p:extLst>
      <p:ext uri="{BB962C8B-B14F-4D97-AF65-F5344CB8AC3E}">
        <p14:creationId xmlns:p14="http://schemas.microsoft.com/office/powerpoint/2010/main" val="16436115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2F6539-8462-4837-BEC7-53AFA1CED5FD}"/>
              </a:ext>
            </a:extLst>
          </p:cNvPr>
          <p:cNvSpPr>
            <a:spLocks noGrp="1"/>
          </p:cNvSpPr>
          <p:nvPr>
            <p:ph type="title"/>
          </p:nvPr>
        </p:nvSpPr>
        <p:spPr>
          <a:xfrm>
            <a:off x="1981200" y="2286000"/>
            <a:ext cx="8229600" cy="1143000"/>
          </a:xfrm>
        </p:spPr>
        <p:txBody>
          <a:bodyPr/>
          <a:lstStyle/>
          <a:p>
            <a:r>
              <a:rPr lang="es-ES" dirty="0">
                <a:solidFill>
                  <a:schemeClr val="bg1">
                    <a:lumMod val="50000"/>
                  </a:schemeClr>
                </a:solidFill>
              </a:rPr>
              <a:t>Active </a:t>
            </a:r>
            <a:r>
              <a:rPr lang="es-ES" dirty="0" err="1">
                <a:solidFill>
                  <a:schemeClr val="bg1">
                    <a:lumMod val="50000"/>
                  </a:schemeClr>
                </a:solidFill>
              </a:rPr>
              <a:t>leadership</a:t>
            </a:r>
            <a:endParaRPr lang="es-ES" dirty="0">
              <a:solidFill>
                <a:schemeClr val="bg1">
                  <a:lumMod val="50000"/>
                </a:schemeClr>
              </a:solidFill>
            </a:endParaRPr>
          </a:p>
        </p:txBody>
      </p:sp>
    </p:spTree>
    <p:extLst>
      <p:ext uri="{BB962C8B-B14F-4D97-AF65-F5344CB8AC3E}">
        <p14:creationId xmlns:p14="http://schemas.microsoft.com/office/powerpoint/2010/main" val="4221526933"/>
      </p:ext>
    </p:extLst>
  </p:cSld>
  <p:clrMapOvr>
    <a:masterClrMapping/>
  </p:clrMapOvr>
</p:sld>
</file>

<file path=ppt/theme/theme1.xml><?xml version="1.0" encoding="utf-8"?>
<a:theme xmlns:a="http://schemas.openxmlformats.org/drawingml/2006/main" name="JRC-presentation_new-style_templa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Times New Roman">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RC-presentation_new-style-Template" id="{A3811EC4-3CF2-294F-BA10-98A1FEBF725B}" vid="{04E8B2B6-6122-9247-9072-895CAD7B6100}"/>
    </a:ext>
  </a:ext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JRC-presentation_new-style_template.potx</Template>
  <TotalTime>3328</TotalTime>
  <Words>2408</Words>
  <Application>Microsoft Office PowerPoint</Application>
  <PresentationFormat>Panorámica</PresentationFormat>
  <Paragraphs>209</Paragraphs>
  <Slides>21</Slides>
  <Notes>20</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21</vt:i4>
      </vt:variant>
    </vt:vector>
  </HeadingPairs>
  <TitlesOfParts>
    <vt:vector size="31" baseType="lpstr">
      <vt:lpstr>Arial</vt:lpstr>
      <vt:lpstr>Calibri</vt:lpstr>
      <vt:lpstr>Courier New</vt:lpstr>
      <vt:lpstr>EC Square Sans Pro</vt:lpstr>
      <vt:lpstr>Times New Roman</vt:lpstr>
      <vt:lpstr>Verdana</vt:lpstr>
      <vt:lpstr>Verdana </vt:lpstr>
      <vt:lpstr>Verdana Standaard</vt:lpstr>
      <vt:lpstr>Wingdings 2</vt:lpstr>
      <vt:lpstr>JRC-presentation_new-style_template</vt:lpstr>
      <vt:lpstr>Presentación de PowerPoint</vt:lpstr>
      <vt:lpstr>Presentación de PowerPoint</vt:lpstr>
      <vt:lpstr>Presentación de PowerPoint</vt:lpstr>
      <vt:lpstr>Presentación de PowerPoint</vt:lpstr>
      <vt:lpstr> </vt:lpstr>
      <vt:lpstr>Governance options</vt:lpstr>
      <vt:lpstr>A regulated governance…  Membership rules Board election processes Responsibilities of the board Decision making process Frequency and number of meetings per year Meeting quorum How meeting dates are set and agendas developed    </vt:lpstr>
      <vt:lpstr>Drafting a proposal in the scoping note</vt:lpstr>
      <vt:lpstr>Active leadership</vt:lpstr>
      <vt:lpstr>Involving key actors</vt:lpstr>
      <vt:lpstr>The regional authorities role</vt:lpstr>
      <vt:lpstr>A new territorial priority     </vt:lpstr>
      <vt:lpstr>The role of partners</vt:lpstr>
      <vt:lpstr>Presentación de PowerPoint</vt:lpstr>
      <vt:lpstr>Governance builds transparency</vt:lpstr>
      <vt:lpstr>Monitoring brings efficiency</vt:lpstr>
      <vt:lpstr>Dedicated teams</vt:lpstr>
      <vt:lpstr>A strategic pre-investment…</vt:lpstr>
      <vt:lpstr>Presentación de PowerPoint</vt:lpstr>
      <vt:lpstr>The intangible values </vt:lpstr>
      <vt:lpstr>Presentación de PowerPoint</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Xenia.GARCIA-DOMINGUEZ@ec.europa.eu</dc:creator>
  <cp:lastModifiedBy>cecilia gañán de molina</cp:lastModifiedBy>
  <cp:revision>82</cp:revision>
  <dcterms:created xsi:type="dcterms:W3CDTF">2017-04-24T08:06:23Z</dcterms:created>
  <dcterms:modified xsi:type="dcterms:W3CDTF">2018-11-28T00:08:59Z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Jive_LatestUserAccountName">
    <vt:lpwstr>garcixe</vt:lpwstr>
  </property>
  <property fmtid="{D5CDD505-2E9C-101B-9397-08002B2CF9AE}" pid="3" name="Offisync_ServerID">
    <vt:lpwstr>0d3b22a6-6203-4efc-8e8e-b5279256493b</vt:lpwstr>
  </property>
  <property fmtid="{D5CDD505-2E9C-101B-9397-08002B2CF9AE}" pid="4" name="Offisync_UniqueId">
    <vt:lpwstr>127154</vt:lpwstr>
  </property>
  <property fmtid="{D5CDD505-2E9C-101B-9397-08002B2CF9AE}" pid="5" name="Offisync_ProviderInitializationData">
    <vt:lpwstr>https://connected.cnect.cec.eu.int</vt:lpwstr>
  </property>
  <property fmtid="{D5CDD505-2E9C-101B-9397-08002B2CF9AE}" pid="6" name="Jive_VersionGuid">
    <vt:lpwstr>ab9fcf99-04e9-4b1e-bb3b-518078e1b797</vt:lpwstr>
  </property>
  <property fmtid="{D5CDD505-2E9C-101B-9397-08002B2CF9AE}" pid="7" name="Offisync_UpdateToken">
    <vt:lpwstr>5</vt:lpwstr>
  </property>
</Properties>
</file>