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2_EE4F99A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5" r:id="rId5"/>
    <p:sldId id="286" r:id="rId6"/>
    <p:sldId id="266" r:id="rId7"/>
    <p:sldId id="287" r:id="rId8"/>
    <p:sldId id="289" r:id="rId9"/>
    <p:sldId id="293" r:id="rId10"/>
    <p:sldId id="294" r:id="rId11"/>
    <p:sldId id="292" r:id="rId12"/>
    <p:sldId id="290" r:id="rId13"/>
    <p:sldId id="291" r:id="rId14"/>
    <p:sldId id="296" r:id="rId15"/>
    <p:sldId id="295" r:id="rId16"/>
    <p:sldId id="297" r:id="rId17"/>
    <p:sldId id="284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4D768-55E9-E5EF-84CF-A3A756D2C9EA}" name="gerard carat" initials="gc" userId="S::gerard.carat@ec.europa.eu::b25036d1-52ff-4ec4-90ae-f77a200b65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C1"/>
    <a:srgbClr val="0356B1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E521C-ADCE-4417-9E71-F9265D541FDC}" v="1" dt="2022-12-12T08:40:41.561"/>
    <p1510:client id="{E2EF8FF9-65AB-89BB-279B-8CC5B6DC1855}" v="22" dt="2022-12-12T08:25:10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8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ANNE Marie (JRC-SEVILLA)" userId="S::marie.lalanne@ec.europa.eu::ab8d4c3d-33ea-45da-be69-b44f3a5b0022" providerId="AD" clId="Web-{800E521C-ADCE-4417-9E71-F9265D541FDC}"/>
    <pc:docChg chg="sldOrd">
      <pc:chgData name="LALANNE Marie (JRC-SEVILLA)" userId="S::marie.lalanne@ec.europa.eu::ab8d4c3d-33ea-45da-be69-b44f3a5b0022" providerId="AD" clId="Web-{800E521C-ADCE-4417-9E71-F9265D541FDC}" dt="2022-12-12T08:40:41.561" v="0"/>
      <pc:docMkLst>
        <pc:docMk/>
      </pc:docMkLst>
      <pc:sldChg chg="ord">
        <pc:chgData name="LALANNE Marie (JRC-SEVILLA)" userId="S::marie.lalanne@ec.europa.eu::ab8d4c3d-33ea-45da-be69-b44f3a5b0022" providerId="AD" clId="Web-{800E521C-ADCE-4417-9E71-F9265D541FDC}" dt="2022-12-12T08:40:41.561" v="0"/>
        <pc:sldMkLst>
          <pc:docMk/>
          <pc:sldMk cId="4273619315" sldId="284"/>
        </pc:sldMkLst>
      </pc:sldChg>
    </pc:docChg>
  </pc:docChgLst>
  <pc:docChgLst>
    <pc:chgData name="gerard carat" userId="S::gerard.carat@ec.europa.eu::b25036d1-52ff-4ec4-90ae-f77a200b6531" providerId="AD" clId="Web-{E2EF8FF9-65AB-89BB-279B-8CC5B6DC1855}"/>
    <pc:docChg chg="mod modSld">
      <pc:chgData name="gerard carat" userId="S::gerard.carat@ec.europa.eu::b25036d1-52ff-4ec4-90ae-f77a200b6531" providerId="AD" clId="Web-{E2EF8FF9-65AB-89BB-279B-8CC5B6DC1855}" dt="2022-12-12T08:25:10.920" v="20"/>
      <pc:docMkLst>
        <pc:docMk/>
      </pc:docMkLst>
      <pc:sldChg chg="modSp addCm modCm">
        <pc:chgData name="gerard carat" userId="S::gerard.carat@ec.europa.eu::b25036d1-52ff-4ec4-90ae-f77a200b6531" providerId="AD" clId="Web-{E2EF8FF9-65AB-89BB-279B-8CC5B6DC1855}" dt="2022-12-12T08:25:10.920" v="20"/>
        <pc:sldMkLst>
          <pc:docMk/>
          <pc:sldMk cId="3998194089" sldId="290"/>
        </pc:sldMkLst>
        <pc:spChg chg="mod">
          <ac:chgData name="gerard carat" userId="S::gerard.carat@ec.europa.eu::b25036d1-52ff-4ec4-90ae-f77a200b6531" providerId="AD" clId="Web-{E2EF8FF9-65AB-89BB-279B-8CC5B6DC1855}" dt="2022-12-12T08:24:52.560" v="19" actId="20577"/>
          <ac:spMkLst>
            <pc:docMk/>
            <pc:sldMk cId="3998194089" sldId="290"/>
            <ac:spMk id="35" creationId="{00000000-0000-0000-0000-000000000000}"/>
          </ac:spMkLst>
        </pc:spChg>
      </pc:sldChg>
    </pc:docChg>
  </pc:docChgLst>
</pc:chgInfo>
</file>

<file path=ppt/comments/modernComment_122_EE4F99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F45694-2D78-49E0-97C4-DFDBC9CD5399}" authorId="{3F54D768-55E9-E5EF-84CF-A3A756D2C9EA}" created="2022-12-12T08:24:15.0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98194089" sldId="290"/>
      <ac:spMk id="35" creationId="{00000000-0000-0000-0000-000000000000}"/>
    </ac:deMkLst>
    <p188:txBody>
      <a:bodyPr/>
      <a:lstStyle/>
      <a:p>
        <a:r>
          <a:rPr lang="en-GB"/>
          <a:t>clerical errors corrected for "S3 and RI policies"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3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Update/add/delete parts of the</a:t>
            </a:r>
            <a:r>
              <a:rPr lang="en-IE" baseline="0"/>
              <a:t> copy right notice where appropriate.</a:t>
            </a:r>
          </a:p>
          <a:p>
            <a:r>
              <a:rPr lang="en-IE" baseline="0"/>
              <a:t>More information: </a:t>
            </a:r>
            <a:r>
              <a:rPr lang="en-GB">
                <a:hlinkClick r:id="rId3"/>
              </a:rPr>
              <a:t>https://myintracomm.ec.europa.eu/corp/intellectual-property/Documents/2019_Reuse-guidelines%28CC-BY%29.pdf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8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  <a:br>
              <a:rPr lang="en-GB" noProof="0"/>
            </a:br>
            <a:r>
              <a:rPr lang="en-GB" noProof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890"/>
            <a:ext cx="12192000" cy="107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-learn.eu/documents/netwatch-policy-brief-no-3-1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era-learn.eu/documents/netwatch-policy-brief-no-3-1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2_EE4F99A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1482" y="2344050"/>
            <a:ext cx="10064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4º PRI Plenary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Interregional Cooperation event 1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5091" y="5557903"/>
            <a:ext cx="8300852" cy="10751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/>
              <a:t>Karel Haegeman</a:t>
            </a:r>
          </a:p>
          <a:p>
            <a:pPr>
              <a:spcAft>
                <a:spcPts val="0"/>
              </a:spcAft>
            </a:pPr>
            <a:r>
              <a:rPr lang="en-US" sz="2000"/>
              <a:t>PRI TEAM</a:t>
            </a:r>
          </a:p>
          <a:p>
            <a:pPr>
              <a:spcAft>
                <a:spcPts val="0"/>
              </a:spcAft>
            </a:pPr>
            <a:r>
              <a:rPr lang="en-GB" sz="2000"/>
              <a:t>JRC - European Commission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9683" y="4206436"/>
            <a:ext cx="10065224" cy="827380"/>
          </a:xfrm>
        </p:spPr>
        <p:txBody>
          <a:bodyPr/>
          <a:lstStyle/>
          <a:p>
            <a:pPr algn="ctr"/>
            <a:r>
              <a:rPr lang="en-US"/>
              <a:t>Introduction – PRI and interterritorial collaboration</a:t>
            </a:r>
          </a:p>
          <a:p>
            <a:pPr algn="ctr"/>
            <a:r>
              <a:rPr lang="en-GB" sz="1800"/>
              <a:t>14th of December 2022 </a:t>
            </a:r>
          </a:p>
        </p:txBody>
      </p:sp>
    </p:spTree>
    <p:extLst>
      <p:ext uri="{BB962C8B-B14F-4D97-AF65-F5344CB8AC3E}">
        <p14:creationId xmlns:p14="http://schemas.microsoft.com/office/powerpoint/2010/main" val="18907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03317" y="1339168"/>
            <a:ext cx="8282964" cy="40759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1" y="372025"/>
            <a:ext cx="10905699" cy="782357"/>
          </a:xfrm>
        </p:spPr>
        <p:txBody>
          <a:bodyPr/>
          <a:lstStyle/>
          <a:p>
            <a:r>
              <a:rPr lang="en-GB" sz="3200" b="1"/>
              <a:t>2.</a:t>
            </a:r>
            <a:r>
              <a:rPr lang="en-US" sz="3200" b="1"/>
              <a:t> Reinforcing ecosystems with policies and tools</a:t>
            </a:r>
            <a:r>
              <a:rPr lang="en-GB" sz="3200" b="1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3394" y="1856327"/>
            <a:ext cx="4728316" cy="4693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81153" y="1941361"/>
            <a:ext cx="4719782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2060"/>
                </a:solidFill>
              </a:rPr>
              <a:t>Standardisation practices for innovative transformation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07273" y="2819528"/>
            <a:ext cx="4780557" cy="3730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i="1">
                <a:solidFill>
                  <a:srgbClr val="002060"/>
                </a:solidFill>
              </a:rPr>
              <a:t>Disseminate</a:t>
            </a:r>
            <a:r>
              <a:rPr lang="en-US" sz="1600">
                <a:solidFill>
                  <a:srgbClr val="002060"/>
                </a:solidFill>
              </a:rPr>
              <a:t> results of research projects to </a:t>
            </a:r>
            <a:r>
              <a:rPr lang="en-US" sz="1600" b="1" i="1">
                <a:solidFill>
                  <a:srgbClr val="002060"/>
                </a:solidFill>
              </a:rPr>
              <a:t>standardisation bodies</a:t>
            </a:r>
          </a:p>
          <a:p>
            <a:pPr marL="0" indent="0" algn="ctr">
              <a:buNone/>
            </a:pPr>
            <a:r>
              <a:rPr lang="en-US" sz="1600" b="1" i="1">
                <a:solidFill>
                  <a:srgbClr val="002060"/>
                </a:solidFill>
              </a:rPr>
              <a:t>Align</a:t>
            </a:r>
            <a:r>
              <a:rPr lang="en-US" sz="1600">
                <a:solidFill>
                  <a:srgbClr val="002060"/>
                </a:solidFill>
              </a:rPr>
              <a:t> practices in </a:t>
            </a:r>
            <a:r>
              <a:rPr lang="en-US" sz="1600" b="1" i="1">
                <a:solidFill>
                  <a:srgbClr val="002060"/>
                </a:solidFill>
              </a:rPr>
              <a:t>academic</a:t>
            </a:r>
            <a:r>
              <a:rPr lang="en-US" sz="1600">
                <a:solidFill>
                  <a:srgbClr val="002060"/>
                </a:solidFill>
              </a:rPr>
              <a:t> environment with standards of </a:t>
            </a:r>
            <a:r>
              <a:rPr lang="en-US" sz="1600" b="1" i="1">
                <a:solidFill>
                  <a:srgbClr val="002060"/>
                </a:solidFill>
              </a:rPr>
              <a:t>industrial</a:t>
            </a:r>
            <a:r>
              <a:rPr lang="en-US" sz="1600">
                <a:solidFill>
                  <a:srgbClr val="002060"/>
                </a:solidFill>
              </a:rPr>
              <a:t> laboratories 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002060"/>
                </a:solidFill>
              </a:rPr>
              <a:t>Combine </a:t>
            </a:r>
            <a:r>
              <a:rPr lang="en-US" sz="1600" b="1" i="1">
                <a:solidFill>
                  <a:srgbClr val="002060"/>
                </a:solidFill>
              </a:rPr>
              <a:t>incremental</a:t>
            </a:r>
            <a:r>
              <a:rPr lang="en-US" sz="1600">
                <a:solidFill>
                  <a:srgbClr val="002060"/>
                </a:solidFill>
              </a:rPr>
              <a:t> development of existing standards with the development of </a:t>
            </a:r>
            <a:r>
              <a:rPr lang="en-US" sz="1600" b="1" i="1">
                <a:solidFill>
                  <a:srgbClr val="002060"/>
                </a:solidFill>
              </a:rPr>
              <a:t>new standards </a:t>
            </a:r>
            <a:r>
              <a:rPr lang="en-US" sz="1600">
                <a:solidFill>
                  <a:srgbClr val="002060"/>
                </a:solidFill>
              </a:rPr>
              <a:t>for new commodities and services</a:t>
            </a:r>
          </a:p>
          <a:p>
            <a:pPr marL="0" indent="0" algn="ctr">
              <a:buNone/>
            </a:pPr>
            <a:r>
              <a:rPr lang="en-US" sz="1600" b="1" i="1">
                <a:solidFill>
                  <a:srgbClr val="002060"/>
                </a:solidFill>
              </a:rPr>
              <a:t>Align research </a:t>
            </a:r>
            <a:r>
              <a:rPr lang="en-US" sz="1600">
                <a:solidFill>
                  <a:srgbClr val="002060"/>
                </a:solidFill>
              </a:rPr>
              <a:t>with both existing standards and those under development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002060"/>
                </a:solidFill>
              </a:rPr>
              <a:t>Contribute to </a:t>
            </a:r>
            <a:r>
              <a:rPr lang="en-US" sz="1600" b="1" i="1">
                <a:solidFill>
                  <a:srgbClr val="002060"/>
                </a:solidFill>
              </a:rPr>
              <a:t>renewing international standards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5511" y="1841378"/>
            <a:ext cx="4728316" cy="4693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63270" y="1926412"/>
            <a:ext cx="4719782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2060"/>
                </a:solidFill>
              </a:rPr>
              <a:t>Regulatory frameworks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63270" y="2457787"/>
            <a:ext cx="4780557" cy="3730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i="1">
                <a:solidFill>
                  <a:srgbClr val="002060"/>
                </a:solidFill>
              </a:rPr>
              <a:t>Train</a:t>
            </a:r>
            <a:r>
              <a:rPr lang="en-US" sz="1600">
                <a:solidFill>
                  <a:srgbClr val="002060"/>
                </a:solidFill>
              </a:rPr>
              <a:t> funded </a:t>
            </a:r>
            <a:r>
              <a:rPr lang="en-US" sz="1600" b="1" i="1">
                <a:solidFill>
                  <a:srgbClr val="002060"/>
                </a:solidFill>
              </a:rPr>
              <a:t>researchers</a:t>
            </a:r>
            <a:r>
              <a:rPr lang="en-US" sz="1600">
                <a:solidFill>
                  <a:srgbClr val="002060"/>
                </a:solidFill>
              </a:rPr>
              <a:t> on regulatory, ethical and safety issues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002060"/>
                </a:solidFill>
              </a:rPr>
              <a:t>Address </a:t>
            </a:r>
            <a:r>
              <a:rPr lang="en-US" sz="1600" b="1" i="1">
                <a:solidFill>
                  <a:srgbClr val="002060"/>
                </a:solidFill>
              </a:rPr>
              <a:t>differences in regulatory frameworks </a:t>
            </a:r>
            <a:r>
              <a:rPr lang="en-US" sz="1600">
                <a:solidFill>
                  <a:srgbClr val="002060"/>
                </a:solidFill>
              </a:rPr>
              <a:t>when they apply simultaneously to one product innovation: differences between </a:t>
            </a:r>
            <a:r>
              <a:rPr lang="en-US" sz="1600" i="1">
                <a:solidFill>
                  <a:srgbClr val="002060"/>
                </a:solidFill>
              </a:rPr>
              <a:t>application areas</a:t>
            </a:r>
            <a:r>
              <a:rPr lang="en-US" sz="1600">
                <a:solidFill>
                  <a:srgbClr val="002060"/>
                </a:solidFill>
              </a:rPr>
              <a:t>, between </a:t>
            </a:r>
            <a:r>
              <a:rPr lang="en-US" sz="1600" i="1">
                <a:solidFill>
                  <a:srgbClr val="002060"/>
                </a:solidFill>
              </a:rPr>
              <a:t>world regions</a:t>
            </a:r>
            <a:r>
              <a:rPr lang="en-US" sz="1600">
                <a:solidFill>
                  <a:srgbClr val="002060"/>
                </a:solidFill>
              </a:rPr>
              <a:t>, between </a:t>
            </a:r>
            <a:r>
              <a:rPr lang="en-US" sz="1600" i="1">
                <a:solidFill>
                  <a:srgbClr val="002060"/>
                </a:solidFill>
              </a:rPr>
              <a:t>professions</a:t>
            </a:r>
          </a:p>
          <a:p>
            <a:pPr marL="0" indent="0" algn="ctr">
              <a:buNone/>
            </a:pPr>
            <a:r>
              <a:rPr lang="en-US" sz="1600" b="1" i="1">
                <a:solidFill>
                  <a:srgbClr val="002060"/>
                </a:solidFill>
              </a:rPr>
              <a:t>Disseminate results </a:t>
            </a:r>
            <a:r>
              <a:rPr lang="en-US" sz="1600">
                <a:solidFill>
                  <a:srgbClr val="002060"/>
                </a:solidFill>
              </a:rPr>
              <a:t>of research projects to </a:t>
            </a:r>
            <a:r>
              <a:rPr lang="en-US" sz="1600" b="1" i="1">
                <a:solidFill>
                  <a:srgbClr val="002060"/>
                </a:solidFill>
              </a:rPr>
              <a:t>regulation developers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002060"/>
                </a:solidFill>
              </a:rPr>
              <a:t>Organise </a:t>
            </a:r>
            <a:r>
              <a:rPr lang="en-US" sz="1600" b="1" i="1">
                <a:solidFill>
                  <a:srgbClr val="002060"/>
                </a:solidFill>
              </a:rPr>
              <a:t>dialogue</a:t>
            </a:r>
            <a:r>
              <a:rPr lang="en-US" sz="1600">
                <a:solidFill>
                  <a:srgbClr val="002060"/>
                </a:solidFill>
              </a:rPr>
              <a:t> between academics, industry, citizens, regulatory agencies &amp; policy-makers</a:t>
            </a:r>
          </a:p>
          <a:p>
            <a:pPr marL="0" indent="0" algn="ctr">
              <a:buNone/>
            </a:pPr>
            <a:r>
              <a:rPr lang="en-US" sz="1600">
                <a:solidFill>
                  <a:srgbClr val="002060"/>
                </a:solidFill>
              </a:rPr>
              <a:t>Set up </a:t>
            </a:r>
            <a:r>
              <a:rPr lang="en-US" sz="1600" b="1" i="1">
                <a:solidFill>
                  <a:srgbClr val="002060"/>
                </a:solidFill>
              </a:rPr>
              <a:t>regulatory sandboxes </a:t>
            </a:r>
            <a:r>
              <a:rPr lang="en-US" sz="1600">
                <a:solidFill>
                  <a:srgbClr val="002060"/>
                </a:solidFill>
              </a:rPr>
              <a:t>to experiment with impacts of regulations under development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392" y="849143"/>
            <a:ext cx="1172886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46908" y="1195935"/>
            <a:ext cx="10908146" cy="47117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>
                <a:solidFill>
                  <a:schemeClr val="tx1"/>
                </a:solidFill>
              </a:rPr>
              <a:t>Examples of policy options developed in interregional context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99783" y="6428510"/>
            <a:ext cx="3760728" cy="38330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/>
              <a:t>Source:  Adapted from </a:t>
            </a:r>
            <a:r>
              <a:rPr lang="en-GB" sz="1600">
                <a:hlinkClick r:id="rId2"/>
              </a:rPr>
              <a:t>JRC82303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341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117315" y="3546024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366562" y="1644096"/>
            <a:ext cx="8282964" cy="4075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32" y="417567"/>
            <a:ext cx="10515600" cy="782357"/>
          </a:xfrm>
        </p:spPr>
        <p:txBody>
          <a:bodyPr/>
          <a:lstStyle/>
          <a:p>
            <a:r>
              <a:rPr lang="en-GB" sz="3200" b="1"/>
              <a:t>2. Reinforcing ecosystems with policies and 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8494" y="1662568"/>
            <a:ext cx="8122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>
                <a:solidFill>
                  <a:srgbClr val="035DC1"/>
                </a:solidFill>
                <a:cs typeface="Calibri" panose="020F0502020204030204" pitchFamily="34" charset="0"/>
              </a:rPr>
              <a:t>Tools</a:t>
            </a:r>
            <a:r>
              <a:rPr lang="en-US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600" b="1">
                <a:cs typeface="Calibri" panose="020F0502020204030204" pitchFamily="34" charset="0"/>
              </a:rPr>
              <a:t>to make innovation eco-systems more efficient</a:t>
            </a:r>
            <a:endParaRPr lang="en-GB" sz="1600" b="1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1035354" y="3805234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Foresight/Futures literacy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10123" y="2465557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1021498" y="2716902"/>
            <a:ext cx="2428260" cy="4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Localising SDGs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140407" y="4640529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1058446" y="4899739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Point reviews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135795" y="5735037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ontent Placeholder 4"/>
          <p:cNvSpPr txBox="1">
            <a:spLocks/>
          </p:cNvSpPr>
          <p:nvPr/>
        </p:nvSpPr>
        <p:spPr>
          <a:xfrm>
            <a:off x="1053834" y="5994247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Challenge-led mapping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837420" y="3559884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ntent Placeholder 4"/>
          <p:cNvSpPr txBox="1">
            <a:spLocks/>
          </p:cNvSpPr>
          <p:nvPr/>
        </p:nvSpPr>
        <p:spPr>
          <a:xfrm>
            <a:off x="3755459" y="3819094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SELFIE tools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830228" y="2479417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3769311" y="2730762"/>
            <a:ext cx="2428260" cy="4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Competences for the twin transition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860512" y="4654389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ontent Placeholder 4"/>
          <p:cNvSpPr txBox="1">
            <a:spLocks/>
          </p:cNvSpPr>
          <p:nvPr/>
        </p:nvSpPr>
        <p:spPr>
          <a:xfrm>
            <a:off x="3778551" y="4913599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Open Education Resources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55900" y="5748897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ontent Placeholder 4"/>
          <p:cNvSpPr txBox="1">
            <a:spLocks/>
          </p:cNvSpPr>
          <p:nvPr/>
        </p:nvSpPr>
        <p:spPr>
          <a:xfrm>
            <a:off x="3773939" y="6008107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Digital Innovation Hubs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603715" y="3555269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Content Placeholder 4"/>
          <p:cNvSpPr txBox="1">
            <a:spLocks/>
          </p:cNvSpPr>
          <p:nvPr/>
        </p:nvSpPr>
        <p:spPr>
          <a:xfrm>
            <a:off x="6512518" y="3759063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Small-scale experimentation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596523" y="2474802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ontent Placeholder 4"/>
          <p:cNvSpPr txBox="1">
            <a:spLocks/>
          </p:cNvSpPr>
          <p:nvPr/>
        </p:nvSpPr>
        <p:spPr>
          <a:xfrm>
            <a:off x="6507898" y="2726147"/>
            <a:ext cx="2428260" cy="4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Taxonomy for sustainable activities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626807" y="4649774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ontent Placeholder 4"/>
          <p:cNvSpPr txBox="1">
            <a:spLocks/>
          </p:cNvSpPr>
          <p:nvPr/>
        </p:nvSpPr>
        <p:spPr>
          <a:xfrm>
            <a:off x="6544846" y="4908984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Measuring and monitoring resilience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622195" y="5744282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Content Placeholder 4"/>
          <p:cNvSpPr txBox="1">
            <a:spLocks/>
          </p:cNvSpPr>
          <p:nvPr/>
        </p:nvSpPr>
        <p:spPr>
          <a:xfrm>
            <a:off x="6540234" y="6003492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Citizen science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383869" y="3546028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9301908" y="3805238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Start-up Villages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376677" y="2465561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ontent Placeholder 4"/>
          <p:cNvSpPr txBox="1">
            <a:spLocks/>
          </p:cNvSpPr>
          <p:nvPr/>
        </p:nvSpPr>
        <p:spPr>
          <a:xfrm>
            <a:off x="9288052" y="2716906"/>
            <a:ext cx="2428260" cy="4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Strategic Intervention Logic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406961" y="4640533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ontent Placeholder 4"/>
          <p:cNvSpPr txBox="1">
            <a:spLocks/>
          </p:cNvSpPr>
          <p:nvPr/>
        </p:nvSpPr>
        <p:spPr>
          <a:xfrm>
            <a:off x="9320388" y="4862908"/>
            <a:ext cx="2534488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Identifying local challenges/local missions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402349" y="5735041"/>
            <a:ext cx="2345132" cy="908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ontent Placeholder 4"/>
          <p:cNvSpPr txBox="1">
            <a:spLocks/>
          </p:cNvSpPr>
          <p:nvPr/>
        </p:nvSpPr>
        <p:spPr>
          <a:xfrm>
            <a:off x="9366568" y="5938835"/>
            <a:ext cx="2395924" cy="46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Tools for Sustainable 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7350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59" y="612170"/>
            <a:ext cx="10515600" cy="782357"/>
          </a:xfrm>
        </p:spPr>
        <p:txBody>
          <a:bodyPr/>
          <a:lstStyle/>
          <a:p>
            <a:r>
              <a:rPr lang="en-US" sz="3200" b="1"/>
              <a:t>2. Reinforcing ecosystems with policies and tools: some questions </a:t>
            </a:r>
            <a:endParaRPr lang="en-GB" sz="32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2471" y="2176607"/>
            <a:ext cx="9060873" cy="3891684"/>
          </a:xfrm>
        </p:spPr>
        <p:txBody>
          <a:bodyPr/>
          <a:lstStyle/>
          <a:p>
            <a:r>
              <a:rPr lang="en-GB"/>
              <a:t>Which policies and tools are most essential in accelerating transformative innovation?</a:t>
            </a:r>
          </a:p>
          <a:p>
            <a:endParaRPr lang="en-GB" sz="400"/>
          </a:p>
          <a:p>
            <a:r>
              <a:rPr lang="en-GB"/>
              <a:t>How can interregional collaboration support advancing those policies and tools?</a:t>
            </a:r>
          </a:p>
          <a:p>
            <a:endParaRPr lang="en-GB" sz="300"/>
          </a:p>
          <a:p>
            <a:r>
              <a:rPr lang="en-GB"/>
              <a:t>What multi-level governance is required?</a:t>
            </a:r>
          </a:p>
          <a:p>
            <a:endParaRPr lang="en-GB" sz="900"/>
          </a:p>
          <a:p>
            <a:r>
              <a:rPr lang="en-GB"/>
              <a:t>Differences between different industrial ecosystems?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59" y="612170"/>
            <a:ext cx="10515600" cy="782357"/>
          </a:xfrm>
        </p:spPr>
        <p:txBody>
          <a:bodyPr/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Links with EU Instruments</a:t>
            </a:r>
            <a:endParaRPr lang="en-GB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2471" y="2176607"/>
            <a:ext cx="9060873" cy="3891684"/>
          </a:xfrm>
        </p:spPr>
        <p:txBody>
          <a:bodyPr/>
          <a:lstStyle/>
          <a:p>
            <a:r>
              <a:rPr lang="en-GB" dirty="0" smtClean="0"/>
              <a:t>How can EU Instruments support interregional collaboration?</a:t>
            </a:r>
            <a:endParaRPr lang="en-GB" dirty="0"/>
          </a:p>
          <a:p>
            <a:endParaRPr lang="en-GB" sz="400" dirty="0"/>
          </a:p>
          <a:p>
            <a:r>
              <a:rPr lang="en-GB" dirty="0"/>
              <a:t>How can interregional collaboration support </a:t>
            </a:r>
            <a:r>
              <a:rPr lang="en-GB" dirty="0" smtClean="0"/>
              <a:t>EU instruments?</a:t>
            </a:r>
            <a:endParaRPr lang="en-GB" dirty="0"/>
          </a:p>
          <a:p>
            <a:endParaRPr lang="en-GB" sz="300" dirty="0"/>
          </a:p>
          <a:p>
            <a:r>
              <a:rPr lang="en-GB" dirty="0" smtClean="0"/>
              <a:t>How can EU Instruments be combined to support regions?</a:t>
            </a:r>
            <a:endParaRPr lang="en-GB" dirty="0"/>
          </a:p>
          <a:p>
            <a:endParaRPr lang="en-GB" sz="900" dirty="0"/>
          </a:p>
          <a:p>
            <a:r>
              <a:rPr lang="en-GB" dirty="0" smtClean="0"/>
              <a:t>How can EU Instruments be combined in regions?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3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/>
              <a:t>Slide </a:t>
            </a:r>
            <a:r>
              <a:rPr lang="en-US" sz="1050">
                <a:solidFill>
                  <a:schemeClr val="accent6"/>
                </a:solidFill>
              </a:rPr>
              <a:t>xx</a:t>
            </a:r>
            <a:r>
              <a:rPr lang="en-US" sz="1050"/>
              <a:t>: </a:t>
            </a:r>
            <a:r>
              <a:rPr lang="en-US" sz="1050">
                <a:solidFill>
                  <a:schemeClr val="accent6"/>
                </a:solidFill>
              </a:rPr>
              <a:t>element concerned</a:t>
            </a:r>
            <a:r>
              <a:rPr lang="en-US" sz="1050"/>
              <a:t>, source</a:t>
            </a:r>
            <a:r>
              <a:rPr lang="en-US" sz="1050">
                <a:solidFill>
                  <a:schemeClr val="accent6"/>
                </a:solidFill>
              </a:rPr>
              <a:t>: e.g. Fotolia.com</a:t>
            </a:r>
            <a:r>
              <a:rPr lang="en-US" sz="1050"/>
              <a:t>; Slide </a:t>
            </a:r>
            <a:r>
              <a:rPr lang="en-US" sz="1050">
                <a:solidFill>
                  <a:schemeClr val="accent6"/>
                </a:solidFill>
              </a:rPr>
              <a:t>xx</a:t>
            </a:r>
            <a:r>
              <a:rPr lang="en-US" sz="1050"/>
              <a:t>: </a:t>
            </a:r>
            <a:r>
              <a:rPr lang="en-US" sz="1050">
                <a:solidFill>
                  <a:schemeClr val="accent6"/>
                </a:solidFill>
              </a:rPr>
              <a:t>element concerned</a:t>
            </a:r>
            <a:r>
              <a:rPr lang="en-US" sz="1050"/>
              <a:t>, source: </a:t>
            </a:r>
            <a:r>
              <a:rPr lang="en-US" sz="1050">
                <a:solidFill>
                  <a:schemeClr val="accent6"/>
                </a:solidFill>
              </a:rPr>
              <a:t>e.g. iStock.com</a:t>
            </a:r>
            <a:endParaRPr lang="en-GB" sz="105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42687"/>
            <a:ext cx="10363200" cy="936625"/>
          </a:xfrm>
        </p:spPr>
        <p:txBody>
          <a:bodyPr/>
          <a:lstStyle/>
          <a:p>
            <a:r>
              <a:rPr lang="en-US" sz="3600" b="1">
                <a:solidFill>
                  <a:srgbClr val="034EA2"/>
                </a:solidFill>
                <a:cs typeface="Calibri" panose="020F0502020204030204" pitchFamily="34" charset="0"/>
              </a:rPr>
              <a:t>3. Links with EU instruments </a:t>
            </a:r>
            <a:endParaRPr lang="en-GB" sz="3600" b="1">
              <a:cs typeface="Calibri" panose="020F0502020204030204" pitchFamily="34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1542471" y="2176607"/>
            <a:ext cx="9060873" cy="3891684"/>
          </a:xfrm>
        </p:spPr>
        <p:txBody>
          <a:bodyPr/>
          <a:lstStyle/>
          <a:p>
            <a:r>
              <a:rPr lang="en-GB"/>
              <a:t>How can EU instruments support interregional collaboration?</a:t>
            </a:r>
          </a:p>
          <a:p>
            <a:endParaRPr lang="en-GB" sz="1600"/>
          </a:p>
          <a:p>
            <a:r>
              <a:rPr lang="en-GB"/>
              <a:t>How can interregional collaboration support EU Instruments?</a:t>
            </a:r>
          </a:p>
          <a:p>
            <a:endParaRPr lang="en-GB"/>
          </a:p>
          <a:p>
            <a:r>
              <a:rPr lang="en-GB"/>
              <a:t>How can EU instruments be combined to support regions?</a:t>
            </a:r>
          </a:p>
          <a:p>
            <a:endParaRPr lang="en-GB"/>
          </a:p>
          <a:p>
            <a:r>
              <a:rPr lang="en-GB"/>
              <a:t>How can EU Instruments be combined in regions?</a:t>
            </a:r>
          </a:p>
        </p:txBody>
      </p:sp>
    </p:spTree>
    <p:extLst>
      <p:ext uri="{BB962C8B-B14F-4D97-AF65-F5344CB8AC3E}">
        <p14:creationId xmlns:p14="http://schemas.microsoft.com/office/powerpoint/2010/main" val="31127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75" y="398069"/>
            <a:ext cx="10515600" cy="782357"/>
          </a:xfrm>
        </p:spPr>
        <p:txBody>
          <a:bodyPr/>
          <a:lstStyle/>
          <a:p>
            <a:r>
              <a:rPr lang="en-GB"/>
              <a:t>The EU interterritorial collaboration landscape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42" y="1546700"/>
            <a:ext cx="2390824" cy="1974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343" y="68380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727" y="3150573"/>
            <a:ext cx="1967758" cy="1288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12" y="1523330"/>
            <a:ext cx="2184675" cy="1223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834" y="2297146"/>
            <a:ext cx="2861621" cy="778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297" y="5094725"/>
            <a:ext cx="2289786" cy="1278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95" y="5364806"/>
            <a:ext cx="2325811" cy="1161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57" y="3159971"/>
            <a:ext cx="2342704" cy="1172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10" y="4862790"/>
            <a:ext cx="2236988" cy="1206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273" y="4170510"/>
            <a:ext cx="2214204" cy="6355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144" y="1544495"/>
            <a:ext cx="1208670" cy="1214805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73" y="3746238"/>
            <a:ext cx="1749337" cy="17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1" y="1694875"/>
            <a:ext cx="1747999" cy="13093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62" y="2648468"/>
            <a:ext cx="1990076" cy="9462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3456" y="5427887"/>
            <a:ext cx="2476066" cy="1238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6" y="4671310"/>
            <a:ext cx="2235338" cy="1375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32" y="4084870"/>
            <a:ext cx="1894386" cy="1260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0966" y="3065999"/>
            <a:ext cx="1881934" cy="12857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37" y="1319579"/>
            <a:ext cx="2105858" cy="1121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89" y="1308089"/>
            <a:ext cx="1359761" cy="90485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246707" y="6207298"/>
            <a:ext cx="8282964" cy="4075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9" name="Rectangle 28"/>
          <p:cNvSpPr/>
          <p:nvPr/>
        </p:nvSpPr>
        <p:spPr>
          <a:xfrm>
            <a:off x="2268639" y="6225770"/>
            <a:ext cx="8122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Twin Transition       Strategic Autonomy        Recovery and Resilience</a:t>
            </a:r>
            <a:endParaRPr lang="en-GB" sz="16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1523836"/>
            <a:ext cx="10905699" cy="3824019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i="1">
                <a:solidFill>
                  <a:srgbClr val="FFC000"/>
                </a:solidFill>
              </a:rPr>
              <a:t>Accelerate</a:t>
            </a:r>
            <a:r>
              <a:rPr lang="en-GB" sz="3600" b="1"/>
              <a:t> the </a:t>
            </a:r>
            <a:r>
              <a:rPr lang="en-GB" sz="3600" b="1" i="1">
                <a:solidFill>
                  <a:srgbClr val="FFC000"/>
                </a:solidFill>
              </a:rPr>
              <a:t>systemic transformation </a:t>
            </a:r>
            <a:r>
              <a:rPr lang="en-GB" sz="3600" b="1"/>
              <a:t>of EU value chains towards sustainability</a:t>
            </a:r>
          </a:p>
          <a:p>
            <a:pPr marL="0" indent="0" algn="ctr">
              <a:buNone/>
            </a:pPr>
            <a:endParaRPr lang="en-GB" sz="800"/>
          </a:p>
          <a:p>
            <a:pPr marL="0" indent="0" algn="ctr">
              <a:buNone/>
            </a:pPr>
            <a:r>
              <a:rPr lang="en-GB" sz="3600" i="1"/>
              <a:t>Which roles for EU territories and for territorial collaboration? (which </a:t>
            </a:r>
            <a:r>
              <a:rPr lang="en-GB" sz="3600" i="1" u="sng"/>
              <a:t>collaboration agenda</a:t>
            </a:r>
            <a:r>
              <a:rPr lang="en-GB" sz="3600" i="1"/>
              <a:t>?)</a:t>
            </a:r>
          </a:p>
          <a:p>
            <a:pPr marL="0" indent="0" algn="ctr">
              <a:buNone/>
            </a:pPr>
            <a:endParaRPr lang="en-GB" sz="1600" i="1"/>
          </a:p>
          <a:p>
            <a:pPr marL="0" indent="0" algn="ctr">
              <a:buNone/>
            </a:pPr>
            <a:r>
              <a:rPr lang="en-GB" sz="3600" i="1"/>
              <a:t>How can </a:t>
            </a:r>
            <a:r>
              <a:rPr lang="en-GB" sz="3600" i="1" u="sng"/>
              <a:t>EU Instruments </a:t>
            </a:r>
            <a:r>
              <a:rPr lang="en-GB" sz="3600" i="1"/>
              <a:t>be </a:t>
            </a:r>
            <a:r>
              <a:rPr lang="en-GB" sz="3600" i="1" u="sng"/>
              <a:t>combined</a:t>
            </a:r>
            <a:r>
              <a:rPr lang="en-GB" sz="3600" i="1"/>
              <a:t> in territories and </a:t>
            </a:r>
            <a:r>
              <a:rPr lang="en-GB" sz="3600" i="1" u="sng"/>
              <a:t>contribute</a:t>
            </a:r>
            <a:r>
              <a:rPr lang="en-GB" sz="3600" i="1"/>
              <a:t> to this collaboration agenda?</a:t>
            </a:r>
          </a:p>
          <a:p>
            <a:pPr marL="0" indent="0" algn="ctr">
              <a:buNone/>
            </a:pPr>
            <a:r>
              <a:rPr lang="en-GB" sz="3600"/>
              <a:t/>
            </a:r>
            <a:br>
              <a:rPr lang="en-GB" sz="3600"/>
            </a:br>
            <a:endParaRPr lang="en-GB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 twin challenge</a:t>
            </a:r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676" y="4014642"/>
            <a:ext cx="4655312" cy="1887394"/>
          </a:xfrm>
        </p:spPr>
        <p:txBody>
          <a:bodyPr/>
          <a:lstStyle/>
          <a:p>
            <a:pPr marL="0" indent="0" algn="ctr">
              <a:buNone/>
            </a:pPr>
            <a:endParaRPr lang="en-GB" sz="700"/>
          </a:p>
          <a:p>
            <a:pPr marL="0" indent="0" algn="ctr">
              <a:buNone/>
            </a:pPr>
            <a:endParaRPr lang="en-GB" sz="700"/>
          </a:p>
          <a:p>
            <a:pPr marL="0" indent="0" algn="ctr">
              <a:buNone/>
            </a:pPr>
            <a:r>
              <a:rPr lang="en-GB" sz="3200" i="1"/>
              <a:t>Mobilising and pooling funding</a:t>
            </a:r>
          </a:p>
          <a:p>
            <a:pPr marL="0" indent="0" algn="ctr">
              <a:buNone/>
            </a:pPr>
            <a:endParaRPr lang="en-GB" sz="3200" i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Two key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8146" y="4561237"/>
            <a:ext cx="5589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/>
              <a:t>Accelerate transformation of ecosystems with</a:t>
            </a:r>
          </a:p>
          <a:p>
            <a:pPr algn="ctr"/>
            <a:r>
              <a:rPr lang="en-GB" sz="3200" i="1"/>
              <a:t>policies and tools</a:t>
            </a:r>
            <a:endParaRPr lang="en-GB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5" y="2185212"/>
            <a:ext cx="4085936" cy="2145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64" y="2356646"/>
            <a:ext cx="3150178" cy="21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47317" y="1513479"/>
            <a:ext cx="4728316" cy="5025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1" y="258875"/>
            <a:ext cx="10904912" cy="782357"/>
          </a:xfrm>
        </p:spPr>
        <p:txBody>
          <a:bodyPr/>
          <a:lstStyle/>
          <a:p>
            <a:r>
              <a:rPr lang="en-GB" sz="3200" b="1"/>
              <a:t>1. Mobilising funding – transnational experiences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0187" y="1418789"/>
            <a:ext cx="6187465" cy="54523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>
                <a:solidFill>
                  <a:schemeClr val="tx2"/>
                </a:solidFill>
              </a:rPr>
              <a:t>Build on the longstanding experience in joint calls, joint programming and transnational partnerships</a:t>
            </a:r>
          </a:p>
          <a:p>
            <a:pPr marL="0" indent="0" algn="ctr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45666" y="2933208"/>
            <a:ext cx="4719782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FF0000"/>
                </a:solidFill>
              </a:rPr>
              <a:t>Thematic calls may discriminate smaller countries/regions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59114" y="2339613"/>
            <a:ext cx="4780557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B050"/>
                </a:solidFill>
              </a:rPr>
              <a:t>Increasing efficiency and excellence (fund nationally but evaluate internationally)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7170" y="4967674"/>
            <a:ext cx="5336172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B050"/>
                </a:solidFill>
              </a:rPr>
              <a:t>Too few players in a single territory for critical mass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89422" y="5898840"/>
            <a:ext cx="6199771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B050"/>
                </a:solidFill>
              </a:rPr>
              <a:t>Too small field for having calls in 1 territory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21222" y="3623622"/>
            <a:ext cx="5336172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B050"/>
                </a:solidFill>
              </a:rPr>
              <a:t>Better connect basic and applied research across territories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55358" y="5413076"/>
            <a:ext cx="7339795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FF0000"/>
                </a:solidFill>
              </a:rPr>
              <a:t>Time differences in programming cycles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38945" y="4354189"/>
            <a:ext cx="4700726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FF0000"/>
                </a:solidFill>
              </a:rPr>
              <a:t>High diversity in funding agencies and budgets available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894207" y="1525146"/>
            <a:ext cx="5262098" cy="54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</a:rPr>
              <a:t>Barriers</a:t>
            </a:r>
            <a:r>
              <a:rPr lang="en-US" sz="1800" b="1">
                <a:solidFill>
                  <a:schemeClr val="tx2"/>
                </a:solidFill>
              </a:rPr>
              <a:t> and </a:t>
            </a:r>
            <a:r>
              <a:rPr lang="en-US" sz="1800" b="1">
                <a:solidFill>
                  <a:srgbClr val="00B050"/>
                </a:solidFill>
              </a:rPr>
              <a:t>motivations</a:t>
            </a:r>
            <a:r>
              <a:rPr lang="en-US" sz="1800" b="1">
                <a:solidFill>
                  <a:schemeClr val="tx2"/>
                </a:solidFill>
              </a:rPr>
              <a:t> for joint calls between territories - Examples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0187" y="60892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Translate to an interregional context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11206" y="6474706"/>
            <a:ext cx="2780147" cy="337111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/>
              <a:t>Source: </a:t>
            </a:r>
            <a:r>
              <a:rPr lang="en-GB" sz="1400">
                <a:hlinkClick r:id="rId2"/>
              </a:rPr>
              <a:t>JRC82303</a:t>
            </a:r>
            <a:endParaRPr lang="en-GB" sz="1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4" y="1990790"/>
            <a:ext cx="4895272" cy="37340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36642" y="5620469"/>
            <a:ext cx="1515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/>
              <a:t>Source: ERA-Learn</a:t>
            </a:r>
          </a:p>
        </p:txBody>
      </p:sp>
    </p:spTree>
    <p:extLst>
      <p:ext uri="{BB962C8B-B14F-4D97-AF65-F5344CB8AC3E}">
        <p14:creationId xmlns:p14="http://schemas.microsoft.com/office/powerpoint/2010/main" val="494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43628" t="45965" r="30774" b="43045"/>
          <a:stretch/>
        </p:blipFill>
        <p:spPr bwMode="auto">
          <a:xfrm>
            <a:off x="994513" y="1034125"/>
            <a:ext cx="1681848" cy="592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32540" t="45913" r="56589" b="43647"/>
          <a:stretch/>
        </p:blipFill>
        <p:spPr bwMode="auto">
          <a:xfrm>
            <a:off x="585616" y="4126311"/>
            <a:ext cx="1016000" cy="526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/>
          <a:srcRect l="67667" t="69079" r="23163" b="24801"/>
          <a:stretch/>
        </p:blipFill>
        <p:spPr bwMode="auto">
          <a:xfrm>
            <a:off x="4406112" y="4864898"/>
            <a:ext cx="3561200" cy="1851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18320" y="5899417"/>
            <a:ext cx="2825328" cy="1048632"/>
            <a:chOff x="2537237" y="3932490"/>
            <a:chExt cx="2439024" cy="13169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7237" y="3932490"/>
              <a:ext cx="2343150" cy="7143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47910" y="4437740"/>
              <a:ext cx="2128351" cy="811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rgbClr val="777777"/>
                  </a:solidFill>
                  <a:latin typeface="PT Sans"/>
                </a:rPr>
                <a:t>Alliance for Batteries Technology, Training and Skills (ALBATTS)</a:t>
              </a:r>
              <a:endParaRPr lang="en-GB" sz="12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-342707" y="2600076"/>
            <a:ext cx="2473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/>
              <a:t>IPCEI on batteries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09551" y="3245481"/>
            <a:ext cx="1855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Horizon Europe European Partnership </a:t>
            </a:r>
            <a:r>
              <a:rPr lang="en-US" sz="1200"/>
              <a:t>for an Industrial Battery Value Chain</a:t>
            </a:r>
            <a:endParaRPr lang="en-GB" sz="12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377" y="5714563"/>
            <a:ext cx="2356145" cy="292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21092" y="4500690"/>
            <a:ext cx="3777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Interregional Smart Specialisation Partnership (31 members)</a:t>
            </a:r>
            <a:endParaRPr lang="en-GB" sz="1600" b="1"/>
          </a:p>
        </p:txBody>
      </p:sp>
      <p:sp>
        <p:nvSpPr>
          <p:cNvPr id="21" name="Rectangle 20"/>
          <p:cNvSpPr/>
          <p:nvPr/>
        </p:nvSpPr>
        <p:spPr>
          <a:xfrm>
            <a:off x="-99726" y="4634066"/>
            <a:ext cx="223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Large-scale and long-term European research initiative </a:t>
            </a:r>
            <a:endParaRPr lang="en-GB" sz="12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79" y="1851222"/>
            <a:ext cx="1462668" cy="7644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898" y="6143631"/>
            <a:ext cx="1921318" cy="53094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127400" y="1508235"/>
            <a:ext cx="2130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b="1"/>
              <a:t>IPCEI on European Battery Innovation</a:t>
            </a:r>
            <a:endParaRPr lang="en-GB" sz="1400"/>
          </a:p>
        </p:txBody>
      </p:sp>
      <p:grpSp>
        <p:nvGrpSpPr>
          <p:cNvPr id="28" name="Group 27"/>
          <p:cNvGrpSpPr/>
          <p:nvPr/>
        </p:nvGrpSpPr>
        <p:grpSpPr>
          <a:xfrm>
            <a:off x="9471476" y="4089853"/>
            <a:ext cx="2693631" cy="1631212"/>
            <a:chOff x="4525158" y="1430666"/>
            <a:chExt cx="3676483" cy="2097470"/>
          </a:xfrm>
        </p:grpSpPr>
        <p:pic>
          <p:nvPicPr>
            <p:cNvPr id="7" name="Picture 6"/>
            <p:cNvPicPr/>
            <p:nvPr/>
          </p:nvPicPr>
          <p:blipFill rotWithShape="1">
            <a:blip r:embed="rId2"/>
            <a:srcRect l="69342" t="45919" r="12275" b="42908"/>
            <a:stretch/>
          </p:blipFill>
          <p:spPr bwMode="auto">
            <a:xfrm>
              <a:off x="5082138" y="1430666"/>
              <a:ext cx="2636473" cy="857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/>
            <p:nvPr/>
          </p:nvPicPr>
          <p:blipFill rotWithShape="1">
            <a:blip r:embed="rId2"/>
            <a:srcRect l="64965" t="37247" r="24541" b="54534"/>
            <a:stretch/>
          </p:blipFill>
          <p:spPr bwMode="auto">
            <a:xfrm>
              <a:off x="4525158" y="2557771"/>
              <a:ext cx="1929291" cy="8583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892397" y="2241242"/>
              <a:ext cx="3006034" cy="601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/>
                <a:t>600 public and private actors from the battery value chain</a:t>
              </a:r>
              <a:endParaRPr lang="en-GB" sz="120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1400" y="2756955"/>
              <a:ext cx="1790241" cy="77118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0" y="2938630"/>
            <a:ext cx="1989026" cy="10954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06" y="5213726"/>
            <a:ext cx="2792964" cy="6693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9695" y="2185735"/>
            <a:ext cx="1503174" cy="8597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8099" y="1001376"/>
            <a:ext cx="1722903" cy="5138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1646" y="1644850"/>
            <a:ext cx="4062487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/>
              <a:t>Potential of thematic S3 partnerships</a:t>
            </a:r>
          </a:p>
          <a:p>
            <a:pPr algn="ctr"/>
            <a:endParaRPr lang="en-GB" sz="105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Thematic platforms are a </a:t>
            </a:r>
            <a:r>
              <a:rPr lang="en-GB" sz="1600" i="1" u="sng">
                <a:solidFill>
                  <a:schemeClr val="accent4">
                    <a:lumMod val="75000"/>
                  </a:schemeClr>
                </a:solidFill>
              </a:rPr>
              <a:t>pan-European network of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They match complementarities in innovation in </a:t>
            </a:r>
            <a:r>
              <a:rPr lang="en-GB" sz="1600" i="1" u="sng">
                <a:solidFill>
                  <a:schemeClr val="accent4">
                    <a:lumMod val="75000"/>
                  </a:schemeClr>
                </a:solidFill>
              </a:rPr>
              <a:t>areas at the core of the twin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They can be a </a:t>
            </a:r>
            <a:r>
              <a:rPr lang="en-US" sz="1600" i="1" u="sng">
                <a:solidFill>
                  <a:schemeClr val="accent4">
                    <a:lumMod val="75000"/>
                  </a:schemeClr>
                </a:solidFill>
              </a:rPr>
              <a:t>backbone</a:t>
            </a:r>
            <a:r>
              <a:rPr lang="en-US" sz="1600"/>
              <a:t> to build </a:t>
            </a:r>
            <a:r>
              <a:rPr lang="en-US" sz="1600" i="1" u="sng">
                <a:solidFill>
                  <a:schemeClr val="accent4">
                    <a:lumMod val="75000"/>
                  </a:schemeClr>
                </a:solidFill>
              </a:rPr>
              <a:t>new and renewed European value chains</a:t>
            </a:r>
            <a:r>
              <a:rPr lang="en-US" sz="1600"/>
              <a:t>, through connecting places, investments and innovative solutions</a:t>
            </a:r>
            <a:endParaRPr lang="en-GB" sz="1600"/>
          </a:p>
        </p:txBody>
      </p:sp>
      <p:sp>
        <p:nvSpPr>
          <p:cNvPr id="33" name="Rectangle 32"/>
          <p:cNvSpPr/>
          <p:nvPr/>
        </p:nvSpPr>
        <p:spPr>
          <a:xfrm>
            <a:off x="6024109" y="1649090"/>
            <a:ext cx="43848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/>
              <a:t>How could they be optimised for systemic innovation?</a:t>
            </a:r>
          </a:p>
          <a:p>
            <a:pPr algn="ctr"/>
            <a:endParaRPr lang="en-GB" sz="12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More involvement from </a:t>
            </a:r>
            <a:r>
              <a:rPr lang="en-US" sz="1600" i="1" u="sng">
                <a:solidFill>
                  <a:schemeClr val="accent4">
                    <a:lumMod val="75000"/>
                  </a:schemeClr>
                </a:solidFill>
              </a:rPr>
              <a:t>less advanced regions</a:t>
            </a:r>
            <a:r>
              <a:rPr lang="en-US" sz="1600"/>
              <a:t> would increase territorial diversity.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u="sng">
                <a:solidFill>
                  <a:schemeClr val="accent4">
                    <a:lumMod val="75000"/>
                  </a:schemeClr>
                </a:solidFill>
              </a:rPr>
              <a:t>Political commitment </a:t>
            </a:r>
            <a:r>
              <a:rPr lang="en-US" sz="1600"/>
              <a:t>related to continuous involvement could be reinforced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Advancing </a:t>
            </a:r>
            <a:r>
              <a:rPr lang="en-US" sz="1600" i="1" u="sng">
                <a:solidFill>
                  <a:schemeClr val="accent4">
                    <a:lumMod val="75000"/>
                  </a:schemeClr>
                </a:solidFill>
              </a:rPr>
              <a:t>collaboration beyond joint business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Seek </a:t>
            </a:r>
            <a:r>
              <a:rPr lang="en-US" sz="1600" i="1" u="sng">
                <a:solidFill>
                  <a:schemeClr val="accent4">
                    <a:lumMod val="75000"/>
                  </a:schemeClr>
                </a:solidFill>
              </a:rPr>
              <a:t>better connections</a:t>
            </a:r>
            <a:r>
              <a:rPr lang="en-US" sz="160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/>
              <a:t>with wider R&amp;I initiatives and EU Missions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46680" y="95587"/>
            <a:ext cx="1090491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1. Mobilising funding – interregional experiences</a:t>
            </a:r>
          </a:p>
        </p:txBody>
      </p:sp>
    </p:spTree>
    <p:extLst>
      <p:ext uri="{BB962C8B-B14F-4D97-AF65-F5344CB8AC3E}">
        <p14:creationId xmlns:p14="http://schemas.microsoft.com/office/powerpoint/2010/main" val="38384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90" y="1158006"/>
            <a:ext cx="5102165" cy="984830"/>
          </a:xfrm>
        </p:spPr>
        <p:txBody>
          <a:bodyPr/>
          <a:lstStyle/>
          <a:p>
            <a:r>
              <a:rPr lang="en-GB" sz="3200"/>
              <a:t>Interregional S3 partnerships and </a:t>
            </a:r>
            <a:br>
              <a:rPr lang="en-GB" sz="3200"/>
            </a:br>
            <a:r>
              <a:rPr lang="en-GB" sz="3200"/>
              <a:t>the twin transition ecosystems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91" y="181227"/>
            <a:ext cx="6452295" cy="6676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624525" y="2775742"/>
            <a:ext cx="4399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000000"/>
                </a:solidFill>
                <a:ea typeface="MS Mincho"/>
                <a:cs typeface="Arial" panose="020B0604020202020204" pitchFamily="34" charset="0"/>
              </a:rPr>
              <a:t>Many </a:t>
            </a:r>
            <a:r>
              <a:rPr lang="en-GB" sz="2000" b="1">
                <a:solidFill>
                  <a:srgbClr val="000000"/>
                </a:solidFill>
                <a:ea typeface="MS Mincho"/>
                <a:cs typeface="Arial" panose="020B0604020202020204" pitchFamily="34" charset="0"/>
              </a:rPr>
              <a:t>topics</a:t>
            </a:r>
            <a:r>
              <a:rPr lang="en-GB" sz="2000">
                <a:solidFill>
                  <a:srgbClr val="000000"/>
                </a:solidFill>
                <a:ea typeface="MS Mincho"/>
                <a:cs typeface="Arial" panose="020B0604020202020204" pitchFamily="34" charset="0"/>
              </a:rPr>
              <a:t> of the interregional S3 partnerships are at the core of the systems that are key for making the twin transition a reality. </a:t>
            </a:r>
          </a:p>
          <a:p>
            <a:endParaRPr lang="en-GB" sz="2000">
              <a:solidFill>
                <a:srgbClr val="000000"/>
              </a:solidFill>
              <a:ea typeface="MS Mincho"/>
              <a:cs typeface="Arial" panose="020B0604020202020204" pitchFamily="34" charset="0"/>
            </a:endParaRPr>
          </a:p>
          <a:p>
            <a:r>
              <a:rPr lang="en-GB" sz="2000">
                <a:solidFill>
                  <a:srgbClr val="000000"/>
                </a:solidFill>
                <a:ea typeface="MS Mincho"/>
                <a:cs typeface="Arial" panose="020B0604020202020204" pitchFamily="34" charset="0"/>
              </a:rPr>
              <a:t>The figure also reflects possible collaborations between partnerships within each of the systems.</a:t>
            </a:r>
            <a:endParaRPr lang="en-GB" sz="20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6689" y="6446996"/>
            <a:ext cx="2780147" cy="337111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/>
              <a:t>Source: JRC</a:t>
            </a:r>
          </a:p>
        </p:txBody>
      </p:sp>
    </p:spTree>
    <p:extLst>
      <p:ext uri="{BB962C8B-B14F-4D97-AF65-F5344CB8AC3E}">
        <p14:creationId xmlns:p14="http://schemas.microsoft.com/office/powerpoint/2010/main" val="17711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013" y="464388"/>
            <a:ext cx="10515600" cy="782357"/>
          </a:xfrm>
        </p:spPr>
        <p:txBody>
          <a:bodyPr/>
          <a:lstStyle/>
          <a:p>
            <a:r>
              <a:rPr lang="en-GB" b="1"/>
              <a:t>1. Mobilising funding: some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2471" y="2148898"/>
            <a:ext cx="9060873" cy="3891684"/>
          </a:xfrm>
        </p:spPr>
        <p:txBody>
          <a:bodyPr/>
          <a:lstStyle/>
          <a:p>
            <a:r>
              <a:rPr lang="en-GB"/>
              <a:t>How can interterritorial joint calls be </a:t>
            </a:r>
            <a:r>
              <a:rPr lang="en-GB" err="1"/>
              <a:t>upscaled</a:t>
            </a:r>
            <a:r>
              <a:rPr lang="en-GB"/>
              <a:t> for transformative innovation?</a:t>
            </a:r>
          </a:p>
          <a:p>
            <a:endParaRPr lang="en-GB" sz="400"/>
          </a:p>
          <a:p>
            <a:r>
              <a:rPr lang="en-GB"/>
              <a:t>What needs and activities should it focus on?</a:t>
            </a:r>
          </a:p>
          <a:p>
            <a:endParaRPr lang="en-GB" sz="300"/>
          </a:p>
          <a:p>
            <a:r>
              <a:rPr lang="en-GB"/>
              <a:t>How to diversify funding sources?</a:t>
            </a:r>
          </a:p>
          <a:p>
            <a:endParaRPr lang="en-GB" sz="900"/>
          </a:p>
          <a:p>
            <a:r>
              <a:rPr lang="en-GB"/>
              <a:t>Make or buy? What role for buying innovation services?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41857" y="5774149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63364" y="1644096"/>
            <a:ext cx="8282964" cy="4075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91" y="500915"/>
            <a:ext cx="10515600" cy="782357"/>
          </a:xfrm>
        </p:spPr>
        <p:txBody>
          <a:bodyPr/>
          <a:lstStyle/>
          <a:p>
            <a:r>
              <a:rPr lang="en-GB" sz="3200" b="1"/>
              <a:t>2. Reinforcing ecosystems with policies and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04913" y="5784807"/>
            <a:ext cx="2428260" cy="115772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1400" b="1"/>
              <a:t>Financing</a:t>
            </a:r>
          </a:p>
          <a:p>
            <a:pPr marL="0" indent="0" algn="ctr">
              <a:buNone/>
            </a:pPr>
            <a:r>
              <a:rPr lang="en-GB" sz="1200"/>
              <a:t>Seed capital, VC, BAN, green financing, incubators, private finance blending,…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5296" y="1662568"/>
            <a:ext cx="8122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>
                <a:solidFill>
                  <a:srgbClr val="035DC1"/>
                </a:solidFill>
                <a:cs typeface="Calibri" panose="020F0502020204030204" pitchFamily="34" charset="0"/>
              </a:rPr>
              <a:t>Policies</a:t>
            </a:r>
            <a:r>
              <a:rPr lang="en-US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600" b="1">
                <a:cs typeface="Calibri" panose="020F0502020204030204" pitchFamily="34" charset="0"/>
              </a:rPr>
              <a:t>to accelerate transformation of innovation eco-systems</a:t>
            </a:r>
            <a:endParaRPr lang="en-GB" sz="1600" b="1"/>
          </a:p>
        </p:txBody>
      </p:sp>
      <p:sp>
        <p:nvSpPr>
          <p:cNvPr id="9" name="Rounded Rectangle 8"/>
          <p:cNvSpPr/>
          <p:nvPr/>
        </p:nvSpPr>
        <p:spPr>
          <a:xfrm>
            <a:off x="596635" y="5755677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508" y="5755677"/>
            <a:ext cx="2428260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Technology transfer and research valorisation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IPR, industry-academy collaboration,…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89938" y="3564937"/>
            <a:ext cx="2549208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293920" y="3556634"/>
            <a:ext cx="2958844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Business support/ 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industrial policy</a:t>
            </a:r>
          </a:p>
          <a:p>
            <a:pPr marL="0" indent="0" algn="ctr">
              <a:buNone/>
            </a:pPr>
            <a:r>
              <a:rPr lang="en-GB" sz="1100"/>
              <a:t>Cluster policies, business fora, support to start-ups/SMEs, transition pathways…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1037" y="2450527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6484821" y="2438125"/>
            <a:ext cx="2616196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Education and training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Talent and skill development, reskilling, VET, talent attraction, entrepreneurship training,…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63564" y="2449047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9463564" y="2449047"/>
            <a:ext cx="2428260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Social policies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Ethical issues, societal acceptance, social innovation, RRI, inclusive innovation,…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82035" y="3557415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9482035" y="3557415"/>
            <a:ext cx="2428260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Employment policies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New job opportunities, employment schemes, economic reconversion,…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8220" y="4675018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9343722" y="4656546"/>
            <a:ext cx="2737446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Environmental/energy policies/urban planning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Climate adaptation, waste management, land use, resilience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6639" y="4665785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596639" y="4665785"/>
            <a:ext cx="2428260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Standardisation policies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Develop new standards, intersectoral, international agreements,…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0452" y="3548186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95039" y="3511241"/>
            <a:ext cx="2534488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Regulations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Urban, regional, national EU. Regulatory sandboxes, intersectoral regulations,…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8919" y="2467523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568919" y="2467523"/>
            <a:ext cx="2428260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Fiscal policy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Demand side policies, R</a:t>
            </a:r>
            <a:r>
              <a:rPr lang="en-GB" sz="1200" i="1"/>
              <a:t>&amp;</a:t>
            </a:r>
            <a:r>
              <a:rPr lang="en-GB" sz="1200"/>
              <a:t>D tax incentives, energy consumption taxation,…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80703" y="2464444"/>
            <a:ext cx="2539995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3378216" y="2413623"/>
            <a:ext cx="2846839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Innovation in public administration</a:t>
            </a:r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100"/>
              <a:t>Skills, capacity building, incentive schemes, whole-of-government, public sector innovation, green produrement,…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21867" y="5734001"/>
            <a:ext cx="2369680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9518983" y="5728083"/>
            <a:ext cx="2265437" cy="87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New models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New business models, new models of insurance, citizens as producers,…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03796" y="4676415"/>
            <a:ext cx="2539995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3508405" y="4670497"/>
            <a:ext cx="2428260" cy="87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Digital policies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Digital skills, digitalisation of business, digitalisation of public administration,…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04894" y="3545033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ontent Placeholder 4"/>
          <p:cNvSpPr txBox="1">
            <a:spLocks/>
          </p:cNvSpPr>
          <p:nvPr/>
        </p:nvSpPr>
        <p:spPr>
          <a:xfrm>
            <a:off x="6470970" y="3532631"/>
            <a:ext cx="2616196" cy="1157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GB" sz="1400" b="1"/>
              <a:t>S3 and R&amp;I policies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Thematic R&amp;I policies, support to internationalisation,…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600276" y="4685715"/>
            <a:ext cx="2345132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6531005" y="4673313"/>
            <a:ext cx="2451348" cy="11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Stakeholder engagement</a:t>
            </a:r>
          </a:p>
          <a:p>
            <a:pPr marL="0" indent="0" algn="ctr">
              <a:buNone/>
            </a:pPr>
            <a:r>
              <a:rPr lang="en-GB" sz="1200"/>
              <a:t>ODP, co-creation labs, collaborative platforms, participatory governance,…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17653" y="5789397"/>
            <a:ext cx="2539995" cy="90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>
          <a:xfrm>
            <a:off x="3439114" y="5783479"/>
            <a:ext cx="2683186" cy="87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400" b="1"/>
              <a:t>Fund attraction and funding synergies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Fund attraction capacity, governance for funding synergies,…</a:t>
            </a:r>
          </a:p>
        </p:txBody>
      </p:sp>
    </p:spTree>
    <p:extLst>
      <p:ext uri="{BB962C8B-B14F-4D97-AF65-F5344CB8AC3E}">
        <p14:creationId xmlns:p14="http://schemas.microsoft.com/office/powerpoint/2010/main" val="3998194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6950BFC3-D8DA-4A85-94F7-54DA5524770B}">
      <p188:commentRel xmlns=""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2b93a-a41f-449a-9492-9bc9f41ec6d7" xsi:nil="true"/>
    <lcf76f155ced4ddcb4097134ff3c332f xmlns="bf5373a9-3ae6-4627-894d-852f27c3d4f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8322858357ED4DB8ACEC003F271AA8" ma:contentTypeVersion="15" ma:contentTypeDescription="Create a new document." ma:contentTypeScope="" ma:versionID="84f6d5e91298ec1e764db8742688a55c">
  <xsd:schema xmlns:xsd="http://www.w3.org/2001/XMLSchema" xmlns:xs="http://www.w3.org/2001/XMLSchema" xmlns:p="http://schemas.microsoft.com/office/2006/metadata/properties" xmlns:ns2="bf5373a9-3ae6-4627-894d-852f27c3d4f0" xmlns:ns3="3b32b93a-a41f-449a-9492-9bc9f41ec6d7" targetNamespace="http://schemas.microsoft.com/office/2006/metadata/properties" ma:root="true" ma:fieldsID="181a4886e5efa90b362f7f9d1c10f845" ns2:_="" ns3:_="">
    <xsd:import namespace="bf5373a9-3ae6-4627-894d-852f27c3d4f0"/>
    <xsd:import namespace="3b32b93a-a41f-449a-9492-9bc9f41ec6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373a9-3ae6-4627-894d-852f27c3d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2b93a-a41f-449a-9492-9bc9f41ec6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367104c-7f0c-4c58-b42e-172cd2fed2e8}" ma:internalName="TaxCatchAll" ma:showField="CatchAllData" ma:web="3b32b93a-a41f-449a-9492-9bc9f41ec6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97F0F1-2E74-4FD7-A448-4713AA44902C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b32b93a-a41f-449a-9492-9bc9f41ec6d7"/>
    <ds:schemaRef ds:uri="bf5373a9-3ae6-4627-894d-852f27c3d4f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DD12E1-4417-4DB0-A962-D51A359FE29A}">
  <ds:schemaRefs>
    <ds:schemaRef ds:uri="3b32b93a-a41f-449a-9492-9bc9f41ec6d7"/>
    <ds:schemaRef ds:uri="bf5373a9-3ae6-4627-894d-852f27c3d4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407F97-7DB4-45F5-87A6-A1C193A4C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1120</Words>
  <Application>Microsoft Office PowerPoint</Application>
  <PresentationFormat>Widescreen</PresentationFormat>
  <Paragraphs>168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MS Mincho</vt:lpstr>
      <vt:lpstr>PT Sans</vt:lpstr>
      <vt:lpstr>Office Theme</vt:lpstr>
      <vt:lpstr>PowerPoint Presentation</vt:lpstr>
      <vt:lpstr>The EU interterritorial collaboration landscape</vt:lpstr>
      <vt:lpstr>A twin challenge</vt:lpstr>
      <vt:lpstr>Two key elements</vt:lpstr>
      <vt:lpstr>1. Mobilising funding – transnational experiences</vt:lpstr>
      <vt:lpstr>PowerPoint Presentation</vt:lpstr>
      <vt:lpstr>Interregional S3 partnerships and  the twin transition ecosystems </vt:lpstr>
      <vt:lpstr>1. Mobilising funding: some questions</vt:lpstr>
      <vt:lpstr>2. Reinforcing ecosystems with policies and tools</vt:lpstr>
      <vt:lpstr>2. Reinforcing ecosystems with policies and tools </vt:lpstr>
      <vt:lpstr>2. Reinforcing ecosystems with policies and tools</vt:lpstr>
      <vt:lpstr>2. Reinforcing ecosystems with policies and tools: some questions </vt:lpstr>
      <vt:lpstr>3. Links with EU Instruments</vt:lpstr>
      <vt:lpstr>Thank you</vt:lpstr>
      <vt:lpstr>3. Links with EU instruments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HAEGEMAN Karel Herman (JRC-SEVILLA)</dc:creator>
  <cp:lastModifiedBy>GARCIA DOMINGUEZ Xenia (JRC-SEVILLA)</cp:lastModifiedBy>
  <cp:revision>2</cp:revision>
  <dcterms:created xsi:type="dcterms:W3CDTF">2022-12-08T15:55:58Z</dcterms:created>
  <dcterms:modified xsi:type="dcterms:W3CDTF">2022-12-14T10:40:24Z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0x010100E98322858357ED4DB8ACEC003F271AA8</vt:lpwstr>
  </property>
  <property fmtid="{D5CDD505-2E9C-101B-9397-08002B2CF9AE}" pid="3" name="MediaServiceImageTags">
    <vt:lpwstr/>
  </property>
</Properties>
</file>