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7" r:id="rId2"/>
  </p:sldMasterIdLst>
  <p:notesMasterIdLst>
    <p:notesMasterId r:id="rId6"/>
  </p:notesMasterIdLst>
  <p:handoutMasterIdLst>
    <p:handoutMasterId r:id="rId7"/>
  </p:handoutMasterIdLst>
  <p:sldIdLst>
    <p:sldId id="337" r:id="rId3"/>
    <p:sldId id="343" r:id="rId4"/>
    <p:sldId id="34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4F0"/>
    <a:srgbClr val="66CCFF"/>
    <a:srgbClr val="931680"/>
    <a:srgbClr val="004494"/>
    <a:srgbClr val="034EA2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4" autoAdjust="0"/>
    <p:restoredTop sz="45445" autoAdjust="0"/>
  </p:normalViewPr>
  <p:slideViewPr>
    <p:cSldViewPr snapToGrid="0">
      <p:cViewPr varScale="1">
        <p:scale>
          <a:sx n="50" d="100"/>
          <a:sy n="50" d="100"/>
        </p:scale>
        <p:origin x="2272" y="-12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1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1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7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0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158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3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81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1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26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441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787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01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6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1994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7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761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0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4B434A0-9201-1341-97B0-B2265F794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39A71-165A-EC49-ACB3-23396EB86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3387" y="2075831"/>
            <a:ext cx="9144000" cy="118385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EUSAIR Facility Point project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0F823-E35B-7649-A287-8890D3316E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420" y="350860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Government Office for Development and </a:t>
            </a:r>
            <a:br>
              <a:rPr lang="en-GB" dirty="0"/>
            </a:br>
            <a:r>
              <a:rPr lang="en-GB" dirty="0"/>
              <a:t>EU Cohesion Policy, Slovenia Facility point Leader Partner</a:t>
            </a:r>
          </a:p>
        </p:txBody>
      </p:sp>
    </p:spTree>
    <p:extLst>
      <p:ext uri="{BB962C8B-B14F-4D97-AF65-F5344CB8AC3E}">
        <p14:creationId xmlns:p14="http://schemas.microsoft.com/office/powerpoint/2010/main" val="3917979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7C79DA2-56D6-164F-BDE7-03961195D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5A37877-1DF7-3C4B-AE92-F324BE348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5366" y="1857340"/>
            <a:ext cx="9144000" cy="63533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28B0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Subject title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933CE4F-61DB-D94D-A931-482F9606B5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420" y="2787805"/>
            <a:ext cx="9402136" cy="3568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4A56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30000"/>
              </a:lnSpc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the type and the size of the font: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can’t include all contents on the slide, make another 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change the positioning of the text boxes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template, especially not the title box on each slide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less is more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your imagination.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2400" kern="1200" dirty="0">
              <a:solidFill>
                <a:srgbClr val="4A56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79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8163332-9E86-ED42-B68B-F14179E60E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8528" y="1909731"/>
            <a:ext cx="3045625" cy="3018622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None/>
              <a:defRPr sz="2000" b="0" i="0" baseline="0">
                <a:solidFill>
                  <a:srgbClr val="4A56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description</a:t>
            </a:r>
            <a:br>
              <a:rPr lang="sl-S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it is needed</a:t>
            </a:r>
          </a:p>
        </p:txBody>
      </p:sp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786065F-3AF3-0D4D-BED2-642FE7466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70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E859667-3FD0-DD48-8001-E52DCDE4A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591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183D6-00B2-054C-B3BF-9A8A6900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198EB-7AA6-1941-B4B2-530022B08427}" type="datetimeFigureOut">
              <a:rPr lang="en-SI" smtClean="0"/>
              <a:t>05/25/2022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84073-9654-0542-B8C2-C45F8F72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FC77A-FDD3-4349-86BA-140025C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0058F0-3B76-2441-9B66-CB634BB935C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17932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EBB9-1368-1244-90C4-948470D5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E62-2DEA-4044-B41A-22E2D3D86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630" y="290988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4B755-CB73-B041-B342-7AB315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198EB-7AA6-1941-B4B2-530022B08427}" type="datetimeFigureOut">
              <a:rPr lang="en-SI" smtClean="0"/>
              <a:t>05/25/2022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3607-FA9E-004A-8231-5B43665C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765E-12F1-A344-BEA8-63EBCD1B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0058F0-3B76-2441-9B66-CB634BB935C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1992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206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83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18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41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10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5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95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s3platform.jrc.ec.europa.eu/blue-growth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80" y="496784"/>
            <a:ext cx="10515600" cy="564543"/>
          </a:xfrm>
        </p:spPr>
        <p:txBody>
          <a:bodyPr/>
          <a:lstStyle/>
          <a:p>
            <a:r>
              <a:rPr lang="en-GB" b="0" dirty="0" smtClean="0">
                <a:solidFill>
                  <a:srgbClr val="66CCFF"/>
                </a:solidFill>
              </a:rPr>
              <a:t>Smart Specialisation and Blue Economy</a:t>
            </a:r>
            <a:endParaRPr lang="en-GB" sz="3600" b="0" dirty="0">
              <a:solidFill>
                <a:srgbClr val="66CC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16180" y="1246124"/>
            <a:ext cx="11867535" cy="3205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JRC Science for Policy Reports </a:t>
            </a:r>
            <a:r>
              <a:rPr lang="en-US" sz="2000" b="0" dirty="0" smtClean="0">
                <a:solidFill>
                  <a:schemeClr val="tx2"/>
                </a:solidFill>
              </a:rPr>
              <a:t>-  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b="0" dirty="0">
                <a:solidFill>
                  <a:schemeClr val="tx2"/>
                </a:solidFill>
              </a:rPr>
              <a:t> - </a:t>
            </a:r>
            <a:r>
              <a:rPr lang="en-US" sz="2000" b="0" dirty="0" smtClean="0">
                <a:solidFill>
                  <a:schemeClr val="tx2"/>
                </a:solidFill>
              </a:rPr>
              <a:t>S3 </a:t>
            </a:r>
            <a:r>
              <a:rPr lang="en-US" sz="2000" b="0" dirty="0">
                <a:solidFill>
                  <a:schemeClr val="tx2"/>
                </a:solidFill>
              </a:rPr>
              <a:t>and Blue </a:t>
            </a:r>
            <a:r>
              <a:rPr lang="en-US" sz="2000" b="0" dirty="0" smtClean="0">
                <a:solidFill>
                  <a:schemeClr val="tx2"/>
                </a:solidFill>
              </a:rPr>
              <a:t>Biotechnology </a:t>
            </a:r>
            <a:r>
              <a:rPr lang="en-US" sz="2000" b="0" dirty="0">
                <a:solidFill>
                  <a:schemeClr val="tx2"/>
                </a:solidFill>
              </a:rPr>
              <a:t>in </a:t>
            </a:r>
            <a:r>
              <a:rPr lang="en-US" sz="2000" b="0" dirty="0" smtClean="0">
                <a:solidFill>
                  <a:schemeClr val="tx2"/>
                </a:solidFill>
              </a:rPr>
              <a:t>Europe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b="0" dirty="0">
                <a:solidFill>
                  <a:schemeClr val="tx2"/>
                </a:solidFill>
              </a:rPr>
              <a:t> - </a:t>
            </a:r>
            <a:r>
              <a:rPr lang="en-US" sz="2000" b="0" dirty="0" smtClean="0">
                <a:solidFill>
                  <a:schemeClr val="tx2"/>
                </a:solidFill>
              </a:rPr>
              <a:t>S3 </a:t>
            </a:r>
            <a:r>
              <a:rPr lang="en-US" sz="2000" b="0" dirty="0">
                <a:solidFill>
                  <a:schemeClr val="tx2"/>
                </a:solidFill>
              </a:rPr>
              <a:t>in the Context of Blue Economy – Analysis of </a:t>
            </a:r>
            <a:r>
              <a:rPr lang="en-US" sz="2000" b="0" dirty="0" smtClean="0">
                <a:solidFill>
                  <a:schemeClr val="tx2"/>
                </a:solidFill>
              </a:rPr>
              <a:t>Desalination </a:t>
            </a:r>
            <a:r>
              <a:rPr lang="en-US" sz="2000" b="0" dirty="0">
                <a:solidFill>
                  <a:schemeClr val="tx2"/>
                </a:solidFill>
              </a:rPr>
              <a:t>Sector</a:t>
            </a:r>
            <a:endParaRPr lang="en-US" sz="20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b="0" dirty="0">
                <a:solidFill>
                  <a:schemeClr val="tx2"/>
                </a:solidFill>
              </a:rPr>
              <a:t> </a:t>
            </a:r>
            <a:r>
              <a:rPr lang="en-US" sz="2000" b="0" dirty="0" smtClean="0">
                <a:solidFill>
                  <a:schemeClr val="tx2"/>
                </a:solidFill>
              </a:rPr>
              <a:t>- upcoming: </a:t>
            </a:r>
            <a:r>
              <a:rPr lang="en-US" sz="2000" b="0" dirty="0">
                <a:solidFill>
                  <a:schemeClr val="tx2"/>
                </a:solidFill>
              </a:rPr>
              <a:t>S3 in the Context of Blue Economy – </a:t>
            </a:r>
            <a:r>
              <a:rPr lang="en-US" sz="2000" b="0" dirty="0" smtClean="0">
                <a:solidFill>
                  <a:schemeClr val="tx2"/>
                </a:solidFill>
              </a:rPr>
              <a:t>Marine Environmental Protection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b="0" dirty="0">
                <a:solidFill>
                  <a:schemeClr val="tx2"/>
                </a:solidFill>
              </a:rPr>
              <a:t>	</a:t>
            </a:r>
            <a:r>
              <a:rPr lang="en-US" sz="2000" b="0" dirty="0" smtClean="0">
                <a:solidFill>
                  <a:schemeClr val="tx2"/>
                </a:solidFill>
              </a:rPr>
              <a:t>					      and Micro-Plastics</a:t>
            </a:r>
            <a:endParaRPr lang="en-US" sz="10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The EU Blue Economy Reports 2019 / 2020 / 2021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sz="2000" b="0" dirty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sz="11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fr-BE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fr-BE" dirty="0">
                <a:solidFill>
                  <a:schemeClr val="tx2"/>
                </a:solidFill>
                <a:hlinkClick r:id="rId3"/>
              </a:rPr>
              <a:t>://</a:t>
            </a:r>
            <a:r>
              <a:rPr lang="fr-BE" dirty="0" smtClean="0">
                <a:solidFill>
                  <a:schemeClr val="tx2"/>
                </a:solidFill>
                <a:hlinkClick r:id="rId3"/>
              </a:rPr>
              <a:t>s3platform.jrc.ec.europa.eu/blue-growth</a:t>
            </a:r>
            <a:endParaRPr lang="fr-BE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fr-BE" sz="20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039" y="3981435"/>
            <a:ext cx="1633097" cy="2108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821" y="496784"/>
            <a:ext cx="1616242" cy="217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5188" y="2633010"/>
            <a:ext cx="1703464" cy="230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0273" y="2983830"/>
            <a:ext cx="1752818" cy="2475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233" y="3905283"/>
            <a:ext cx="1522962" cy="2162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24" y="3883341"/>
            <a:ext cx="1568518" cy="22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79" y="591672"/>
            <a:ext cx="12746785" cy="469656"/>
          </a:xfrm>
        </p:spPr>
        <p:txBody>
          <a:bodyPr/>
          <a:lstStyle/>
          <a:p>
            <a:r>
              <a:rPr lang="en-GB" sz="3400" b="0" dirty="0" smtClean="0">
                <a:solidFill>
                  <a:srgbClr val="66CCFF"/>
                </a:solidFill>
              </a:rPr>
              <a:t>Self-assessment Toolbox for S3 interregional partnerships</a:t>
            </a:r>
            <a:endParaRPr lang="en-GB" sz="3400" b="0" dirty="0">
              <a:solidFill>
                <a:srgbClr val="66CC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16180" y="1604706"/>
            <a:ext cx="11867535" cy="3205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To help S3 Partners to measure</a:t>
            </a:r>
            <a:endParaRPr lang="en-US" sz="24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400" b="0" dirty="0">
                <a:solidFill>
                  <a:schemeClr val="tx2"/>
                </a:solidFill>
              </a:rPr>
              <a:t> - </a:t>
            </a:r>
            <a:r>
              <a:rPr lang="en-US" sz="2400" b="0" dirty="0" smtClean="0">
                <a:solidFill>
                  <a:schemeClr val="tx2"/>
                </a:solidFill>
              </a:rPr>
              <a:t>their own </a:t>
            </a:r>
            <a:r>
              <a:rPr lang="en-US" sz="2400" dirty="0" smtClean="0">
                <a:solidFill>
                  <a:schemeClr val="tx2"/>
                </a:solidFill>
              </a:rPr>
              <a:t>level of maturity </a:t>
            </a:r>
            <a:r>
              <a:rPr lang="en-US" sz="2400" b="0" dirty="0" smtClean="0">
                <a:solidFill>
                  <a:schemeClr val="tx2"/>
                </a:solidFill>
              </a:rPr>
              <a:t>of their collaborative activities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400" b="0" dirty="0">
                <a:solidFill>
                  <a:schemeClr val="tx2"/>
                </a:solidFill>
              </a:rPr>
              <a:t> - </a:t>
            </a:r>
            <a:r>
              <a:rPr lang="en-US" sz="2400" b="0" dirty="0" smtClean="0">
                <a:solidFill>
                  <a:schemeClr val="tx2"/>
                </a:solidFill>
              </a:rPr>
              <a:t>their effectiveness in putting forward joint investment proposals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400" b="0" dirty="0" smtClean="0">
                <a:solidFill>
                  <a:schemeClr val="tx2"/>
                </a:solidFill>
              </a:rPr>
              <a:t>To assess strategic and operational progress of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400" b="0" dirty="0" smtClean="0">
                <a:solidFill>
                  <a:schemeClr val="tx2"/>
                </a:solidFill>
              </a:rPr>
              <a:t> - the interregional activities of the partnerships as a whole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400" b="0" dirty="0" smtClean="0">
                <a:solidFill>
                  <a:schemeClr val="tx2"/>
                </a:solidFill>
              </a:rPr>
              <a:t> - the effects on interregional dynamics </a:t>
            </a:r>
            <a:endParaRPr lang="en-US" sz="2400" b="0" dirty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The toolbox can serve as a guidance for the effective development of both the partnership itself and its innovative ideas, and to pave the way for long-term solutions to improve their effectiveness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29" y="1966253"/>
            <a:ext cx="2330770" cy="21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3" y="1327064"/>
            <a:ext cx="5788025" cy="511556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180" y="496784"/>
            <a:ext cx="10515600" cy="564543"/>
          </a:xfrm>
        </p:spPr>
        <p:txBody>
          <a:bodyPr/>
          <a:lstStyle/>
          <a:p>
            <a:r>
              <a:rPr lang="en-US" b="0" dirty="0">
                <a:solidFill>
                  <a:srgbClr val="66CCFF"/>
                </a:solidFill>
              </a:rPr>
              <a:t>Response to PRI Pilot Action </a:t>
            </a:r>
            <a:r>
              <a:rPr lang="en-US" b="0" dirty="0" smtClean="0">
                <a:solidFill>
                  <a:srgbClr val="66CCFF"/>
                </a:solidFill>
              </a:rPr>
              <a:t>call</a:t>
            </a:r>
            <a:endParaRPr lang="en-GB" sz="3600" b="0" dirty="0">
              <a:solidFill>
                <a:srgbClr val="66CCFF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500721" y="1219490"/>
            <a:ext cx="5565775" cy="7404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Partnerships for Regional Innovation</a:t>
            </a:r>
            <a:endParaRPr lang="en-US" sz="2000" b="0" dirty="0" smtClean="0">
              <a:solidFill>
                <a:schemeClr val="tx2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Tx/>
              <a:buChar char="-"/>
            </a:pPr>
            <a:r>
              <a:rPr lang="en-US" sz="2000" b="0" dirty="0" smtClean="0">
                <a:solidFill>
                  <a:schemeClr val="tx2"/>
                </a:solidFill>
              </a:rPr>
              <a:t>Introducing local missions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Tx/>
              <a:buChar char="-"/>
            </a:pPr>
            <a:r>
              <a:rPr lang="en-US" sz="2000" b="0" dirty="0" smtClean="0">
                <a:solidFill>
                  <a:schemeClr val="tx2"/>
                </a:solidFill>
              </a:rPr>
              <a:t>A </a:t>
            </a:r>
            <a:r>
              <a:rPr lang="en-US" sz="2000" b="0" dirty="0">
                <a:solidFill>
                  <a:schemeClr val="tx2"/>
                </a:solidFill>
              </a:rPr>
              <a:t>single steer in the territory promoting synergies </a:t>
            </a:r>
            <a:r>
              <a:rPr lang="en-US" sz="2000" b="0" dirty="0" smtClean="0">
                <a:solidFill>
                  <a:schemeClr val="tx2"/>
                </a:solidFill>
              </a:rPr>
              <a:t>between:</a:t>
            </a:r>
          </a:p>
          <a:p>
            <a:pPr lvl="2">
              <a:spcBef>
                <a:spcPts val="1200"/>
              </a:spcBef>
              <a:buClr>
                <a:schemeClr val="accent2"/>
              </a:buClr>
            </a:pPr>
            <a:r>
              <a:rPr lang="en-US" sz="1800" b="0" u="sng" dirty="0" smtClean="0">
                <a:solidFill>
                  <a:schemeClr val="tx2"/>
                </a:solidFill>
              </a:rPr>
              <a:t>EU policies</a:t>
            </a:r>
            <a:r>
              <a:rPr lang="en-US" sz="1800" b="0" dirty="0" smtClean="0">
                <a:solidFill>
                  <a:schemeClr val="tx2"/>
                </a:solidFill>
              </a:rPr>
              <a:t>: Sustainable </a:t>
            </a:r>
            <a:r>
              <a:rPr lang="en-US" sz="1800" b="0" dirty="0">
                <a:solidFill>
                  <a:schemeClr val="tx2"/>
                </a:solidFill>
              </a:rPr>
              <a:t>Blue Economy Communication, the EU Industrial Strategy, the Innovation </a:t>
            </a:r>
            <a:r>
              <a:rPr lang="en-US" sz="1800" b="0" dirty="0" smtClean="0">
                <a:solidFill>
                  <a:schemeClr val="tx2"/>
                </a:solidFill>
              </a:rPr>
              <a:t>Communication,…</a:t>
            </a:r>
          </a:p>
          <a:p>
            <a:pPr lvl="2">
              <a:spcBef>
                <a:spcPts val="1200"/>
              </a:spcBef>
              <a:buClr>
                <a:schemeClr val="accent2"/>
              </a:buClr>
            </a:pPr>
            <a:r>
              <a:rPr lang="en-US" sz="1800" b="0" u="sng" dirty="0" smtClean="0">
                <a:solidFill>
                  <a:schemeClr val="tx2"/>
                </a:solidFill>
              </a:rPr>
              <a:t>EU funding </a:t>
            </a:r>
            <a:r>
              <a:rPr lang="en-US" sz="1800" b="0" u="sng" dirty="0">
                <a:solidFill>
                  <a:schemeClr val="tx2"/>
                </a:solidFill>
              </a:rPr>
              <a:t>and financing </a:t>
            </a:r>
            <a:r>
              <a:rPr lang="en-US" sz="1800" b="0" u="sng" dirty="0" smtClean="0">
                <a:solidFill>
                  <a:schemeClr val="tx2"/>
                </a:solidFill>
              </a:rPr>
              <a:t>opportunities</a:t>
            </a:r>
            <a:r>
              <a:rPr lang="en-US" sz="1800" b="0" dirty="0" smtClean="0">
                <a:solidFill>
                  <a:schemeClr val="tx2"/>
                </a:solidFill>
              </a:rPr>
              <a:t>: Horizon </a:t>
            </a:r>
            <a:r>
              <a:rPr lang="en-US" sz="1800" b="0" dirty="0">
                <a:solidFill>
                  <a:schemeClr val="tx2"/>
                </a:solidFill>
              </a:rPr>
              <a:t>Ocean Mission, Structural Funds, </a:t>
            </a:r>
            <a:r>
              <a:rPr lang="en-US" sz="1800" b="0" dirty="0" smtClean="0">
                <a:solidFill>
                  <a:schemeClr val="tx2"/>
                </a:solidFill>
              </a:rPr>
              <a:t>RRPs, Financial </a:t>
            </a:r>
            <a:r>
              <a:rPr lang="en-US" sz="1800" b="0" dirty="0">
                <a:solidFill>
                  <a:schemeClr val="tx2"/>
                </a:solidFill>
              </a:rPr>
              <a:t>support Invest EU / BlueInvest,…). </a:t>
            </a:r>
            <a:endParaRPr lang="en-US" sz="1000" b="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r>
              <a:rPr lang="en-US" sz="2000" dirty="0" smtClean="0">
                <a:solidFill>
                  <a:schemeClr val="tx2"/>
                </a:solidFill>
              </a:rPr>
              <a:t>Applications of 3 </a:t>
            </a:r>
            <a:r>
              <a:rPr lang="en-US" sz="2000" dirty="0">
                <a:solidFill>
                  <a:schemeClr val="tx2"/>
                </a:solidFill>
              </a:rPr>
              <a:t>Member </a:t>
            </a:r>
            <a:r>
              <a:rPr lang="en-US" sz="2000" dirty="0" smtClean="0">
                <a:solidFill>
                  <a:schemeClr val="tx2"/>
                </a:solidFill>
              </a:rPr>
              <a:t>States, 29 </a:t>
            </a:r>
            <a:r>
              <a:rPr lang="en-US" sz="2000" dirty="0">
                <a:solidFill>
                  <a:schemeClr val="tx2"/>
                </a:solidFill>
              </a:rPr>
              <a:t>single regions (NUTS2 or NUTS3</a:t>
            </a:r>
            <a:r>
              <a:rPr lang="en-US" sz="2000" dirty="0" smtClean="0">
                <a:solidFill>
                  <a:schemeClr val="tx2"/>
                </a:solidFill>
              </a:rPr>
              <a:t>) and 6 </a:t>
            </a:r>
            <a:r>
              <a:rPr lang="en-US" sz="2000" dirty="0">
                <a:solidFill>
                  <a:schemeClr val="tx2"/>
                </a:solidFill>
              </a:rPr>
              <a:t>networks of regions representing together around 50 additional regions </a:t>
            </a:r>
          </a:p>
        </p:txBody>
      </p:sp>
    </p:spTree>
    <p:extLst>
      <p:ext uri="{BB962C8B-B14F-4D97-AF65-F5344CB8AC3E}">
        <p14:creationId xmlns:p14="http://schemas.microsoft.com/office/powerpoint/2010/main" val="2953115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7917</TotalTime>
  <Words>252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</vt:lpstr>
      <vt:lpstr>1_Office Theme</vt:lpstr>
      <vt:lpstr>2_Custom Design</vt:lpstr>
      <vt:lpstr>Smart Specialisation and Blue Economy</vt:lpstr>
      <vt:lpstr>Self-assessment Toolbox for S3 interregional partnerships</vt:lpstr>
      <vt:lpstr>Response to PRI Pilot Action call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Ales.GNAMUS@ec.europa.eu</dc:creator>
  <cp:lastModifiedBy>GARCIA DOMINGUEZ Xenia (JRC-SEVILLA)</cp:lastModifiedBy>
  <cp:revision>212</cp:revision>
  <dcterms:created xsi:type="dcterms:W3CDTF">2020-12-04T09:35:19Z</dcterms:created>
  <dcterms:modified xsi:type="dcterms:W3CDTF">2022-05-25T09:05:45Z</dcterms:modified>
</cp:coreProperties>
</file>