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303" r:id="rId3"/>
    <p:sldId id="324" r:id="rId4"/>
    <p:sldId id="307" r:id="rId5"/>
    <p:sldId id="321" r:id="rId6"/>
    <p:sldId id="326" r:id="rId7"/>
    <p:sldId id="322" r:id="rId8"/>
    <p:sldId id="325" r:id="rId9"/>
    <p:sldId id="275" r:id="rId10"/>
    <p:sldId id="328" r:id="rId11"/>
    <p:sldId id="286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  <p15:guide id="8" pos="5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89"/>
    <a:srgbClr val="1D679F"/>
    <a:srgbClr val="FFC000"/>
    <a:srgbClr val="1F6DA6"/>
    <a:srgbClr val="1B5B87"/>
    <a:srgbClr val="227DC1"/>
    <a:srgbClr val="2178B9"/>
    <a:srgbClr val="2177B7"/>
    <a:srgbClr val="2175B3"/>
    <a:srgbClr val="E0A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1392" y="60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  <p:guide pos="5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1560" y="-13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10/02/2022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6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2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2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9144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5714" y="1992573"/>
            <a:ext cx="7894411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25715" y="4418049"/>
            <a:ext cx="7894410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09" y="5391727"/>
            <a:ext cx="4049315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14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0" y="6390001"/>
            <a:ext cx="697559" cy="467999"/>
          </a:xfrm>
          <a:prstGeom prst="rect">
            <a:avLst/>
          </a:prstGeom>
        </p:spPr>
      </p:pic>
      <p:pic>
        <p:nvPicPr>
          <p:cNvPr id="15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3849778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0536" y="1992573"/>
            <a:ext cx="6209589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sz="20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5" y="743802"/>
            <a:ext cx="544923" cy="5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6962" y="1825626"/>
            <a:ext cx="3623164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96961" y="586765"/>
            <a:ext cx="3623164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7460" y="-62165"/>
            <a:ext cx="923892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029" y="2840349"/>
            <a:ext cx="8083096" cy="59093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 marL="108000">
              <a:defRPr lang="en-GB" sz="3600" noProof="0" dirty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37029" y="3630614"/>
            <a:ext cx="8083096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 lang="en-GB" sz="2000" noProof="0" dirty="0"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91770F5-2782-1F4E-9454-6153424C24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059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3AF76D-F2BC-5E4D-A9D3-A407105363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59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F45C1D5-4486-4C46-BF7D-C6FF42ACD7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99360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D60560-2AA7-0544-86F2-721378D37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5360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1BFC467-D61E-CD49-9C65-588E3103E3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2812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8307C8-50CF-C64B-8F97-99A6B2FB9E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412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04481" y="1750537"/>
            <a:ext cx="2102400" cy="210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4481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7274" y="1750537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873668" y="3970485"/>
            <a:ext cx="17064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63562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37275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63562" y="3970486"/>
            <a:ext cx="17100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870068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91648" y="1122363"/>
            <a:ext cx="7515726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1648" y="1122363"/>
            <a:ext cx="7515726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oto">
            <a:extLst>
              <a:ext uri="{FF2B5EF4-FFF2-40B4-BE49-F238E27FC236}">
                <a16:creationId xmlns:a16="http://schemas.microsoft.com/office/drawing/2014/main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9145838" cy="6859200"/>
          </a:xfrm>
          <a:prstGeom prst="rect">
            <a:avLst/>
          </a:prstGeom>
        </p:spPr>
      </p:pic>
      <p:sp>
        <p:nvSpPr>
          <p:cNvPr id="11" name="Weißer Hintergrund">
            <a:extLst>
              <a:ext uri="{FF2B5EF4-FFF2-40B4-BE49-F238E27FC236}">
                <a16:creationId xmlns:a16="http://schemas.microsoft.com/office/drawing/2014/main" id="{D14D379F-C96C-4FFD-83FA-8E3D337CCB65}"/>
              </a:ext>
            </a:extLst>
          </p:cNvPr>
          <p:cNvSpPr/>
          <p:nvPr userDrawn="1"/>
        </p:nvSpPr>
        <p:spPr bwMode="white">
          <a:xfrm>
            <a:off x="-534" y="365128"/>
            <a:ext cx="6113951" cy="5959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41" name="Ort, Datum">
            <a:extLst>
              <a:ext uri="{FF2B5EF4-FFF2-40B4-BE49-F238E27FC236}">
                <a16:creationId xmlns:a16="http://schemas.microsoft.com/office/drawing/2014/main" id="{73D8737D-9D7D-4E7C-A483-1AF51AA9C3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5135" y="5819455"/>
            <a:ext cx="4569609" cy="19389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  <a:endParaRPr lang="de-AT" dirty="0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05135" y="5576073"/>
            <a:ext cx="4569609" cy="193899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Veranstaltung</a:t>
            </a:r>
            <a:endParaRPr lang="de-AT" dirty="0"/>
          </a:p>
        </p:txBody>
      </p: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05137" y="4548303"/>
            <a:ext cx="4569608" cy="27699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  <a:endParaRPr lang="de-AT" dirty="0"/>
          </a:p>
        </p:txBody>
      </p:sp>
      <p:cxnSp>
        <p:nvCxnSpPr>
          <p:cNvPr id="13" name="Trennlinie" hidden="1">
            <a:extLst>
              <a:ext uri="{FF2B5EF4-FFF2-40B4-BE49-F238E27FC236}">
                <a16:creationId xmlns:a16="http://schemas.microsoft.com/office/drawing/2014/main" id="{38635194-3F72-4D55-AB31-97A578314B1C}"/>
              </a:ext>
            </a:extLst>
          </p:cNvPr>
          <p:cNvCxnSpPr/>
          <p:nvPr userDrawn="1"/>
        </p:nvCxnSpPr>
        <p:spPr bwMode="auto">
          <a:xfrm>
            <a:off x="1205136" y="4136571"/>
            <a:ext cx="257003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5135" y="3422430"/>
            <a:ext cx="4569609" cy="20774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111" y="2869953"/>
            <a:ext cx="5006634" cy="33239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pic>
        <p:nvPicPr>
          <p:cNvPr id="14" name="WIFO-Logo engl." hidden="1">
            <a:extLst>
              <a:ext uri="{FF2B5EF4-FFF2-40B4-BE49-F238E27FC236}">
                <a16:creationId xmlns:a16="http://schemas.microsoft.com/office/drawing/2014/main" id="{76B655A7-3515-4BA4-BC5A-01D31F620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9" y="946044"/>
            <a:ext cx="2595348" cy="350281"/>
          </a:xfrm>
          <a:prstGeom prst="rect">
            <a:avLst/>
          </a:prstGeom>
        </p:spPr>
      </p:pic>
      <p:pic>
        <p:nvPicPr>
          <p:cNvPr id="15" name="WIFO-Logo dt." hidden="1">
            <a:extLst>
              <a:ext uri="{FF2B5EF4-FFF2-40B4-BE49-F238E27FC236}">
                <a16:creationId xmlns:a16="http://schemas.microsoft.com/office/drawing/2014/main" id="{6C1C4D43-D607-4F93-916C-D5955F55E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9" y="918828"/>
            <a:ext cx="3078956" cy="3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ntergrundbild">
            <a:extLst>
              <a:ext uri="{FF2B5EF4-FFF2-40B4-BE49-F238E27FC236}">
                <a16:creationId xmlns:a16="http://schemas.microsoft.com/office/drawing/2014/main" id="{0EBD6774-AA76-444B-B595-42CCBBD2379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665" y="0"/>
            <a:ext cx="9143999" cy="6859200"/>
          </a:xfrm>
          <a:prstGeom prst="rect">
            <a:avLst/>
          </a:prstGeom>
        </p:spPr>
      </p:pic>
      <p:sp>
        <p:nvSpPr>
          <p:cNvPr id="12" name="Inhalt weißer Hintergrund">
            <a:extLst>
              <a:ext uri="{FF2B5EF4-FFF2-40B4-BE49-F238E27FC236}">
                <a16:creationId xmlns:a16="http://schemas.microsoft.com/office/drawing/2014/main" id="{E2C5E946-816C-4235-92F6-5E746CD664B8}"/>
              </a:ext>
            </a:extLst>
          </p:cNvPr>
          <p:cNvSpPr/>
          <p:nvPr userDrawn="1"/>
        </p:nvSpPr>
        <p:spPr bwMode="white">
          <a:xfrm>
            <a:off x="0" y="1219201"/>
            <a:ext cx="9144000" cy="511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5344" y="6492352"/>
            <a:ext cx="1641044" cy="262081"/>
          </a:xfrm>
          <a:prstGeom prst="rect">
            <a:avLst/>
          </a:prstGeom>
        </p:spPr>
        <p:txBody>
          <a:bodyPr lIns="0" anchor="ctr" anchorCtr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9" name="Folientitel weißer Hintergrund">
            <a:extLst>
              <a:ext uri="{FF2B5EF4-FFF2-40B4-BE49-F238E27FC236}">
                <a16:creationId xmlns:a16="http://schemas.microsoft.com/office/drawing/2014/main" id="{732703C4-C247-4409-A86A-B64F164B39F7}"/>
              </a:ext>
            </a:extLst>
          </p:cNvPr>
          <p:cNvSpPr/>
          <p:nvPr userDrawn="1"/>
        </p:nvSpPr>
        <p:spPr bwMode="white">
          <a:xfrm>
            <a:off x="0" y="365129"/>
            <a:ext cx="9144000" cy="825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5344" y="1555754"/>
            <a:ext cx="7453313" cy="44449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white">
          <a:xfrm>
            <a:off x="845698" y="409659"/>
            <a:ext cx="7453313" cy="730429"/>
          </a:xfrm>
          <a:solidFill>
            <a:schemeClr val="bg1"/>
          </a:solidFill>
        </p:spPr>
        <p:txBody>
          <a:bodyPr/>
          <a:lstStyle>
            <a:lvl1pPr marL="0" indent="0">
              <a:defRPr sz="1800" b="1"/>
            </a:lvl1pPr>
          </a:lstStyle>
          <a:p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(Untertitel ggf. nicht fett)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D8AF06-4334-482D-AB74-0B3B89BD5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21" y="6470458"/>
            <a:ext cx="85073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7913964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161" y="3602038"/>
            <a:ext cx="7913964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98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intergrundbild">
            <a:extLst>
              <a:ext uri="{FF2B5EF4-FFF2-40B4-BE49-F238E27FC236}">
                <a16:creationId xmlns:a16="http://schemas.microsoft.com/office/drawing/2014/main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9145838" cy="6859200"/>
          </a:xfrm>
          <a:prstGeom prst="rect">
            <a:avLst/>
          </a:prstGeom>
        </p:spPr>
      </p:pic>
      <p:sp>
        <p:nvSpPr>
          <p:cNvPr id="31" name="Text weißer Hintergrund">
            <a:extLst>
              <a:ext uri="{FF2B5EF4-FFF2-40B4-BE49-F238E27FC236}">
                <a16:creationId xmlns:a16="http://schemas.microsoft.com/office/drawing/2014/main" id="{9F259CB0-D390-4C0A-9AB4-77FEFC53E2B6}"/>
              </a:ext>
            </a:extLst>
          </p:cNvPr>
          <p:cNvSpPr/>
          <p:nvPr userDrawn="1"/>
        </p:nvSpPr>
        <p:spPr bwMode="white">
          <a:xfrm>
            <a:off x="6" y="384328"/>
            <a:ext cx="6122441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13" dirty="0"/>
              <a:t>A</a:t>
            </a:r>
            <a:endParaRPr lang="de-AT" sz="1013" dirty="0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72502" y="4801492"/>
            <a:ext cx="1098058" cy="1661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" hidden="1">
            <a:extLst>
              <a:ext uri="{FF2B5EF4-FFF2-40B4-BE49-F238E27FC236}">
                <a16:creationId xmlns:a16="http://schemas.microsoft.com/office/drawing/2014/main" id="{BF740192-4E28-4B4C-B344-31067E7C40D3}"/>
              </a:ext>
            </a:extLst>
          </p:cNvPr>
          <p:cNvSpPr txBox="1"/>
          <p:nvPr userDrawn="1"/>
        </p:nvSpPr>
        <p:spPr>
          <a:xfrm>
            <a:off x="1930077" y="4746631"/>
            <a:ext cx="33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@ </a:t>
            </a:r>
            <a:endParaRPr lang="de-AT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6" name="Twitterlogo" hidden="1">
            <a:extLst>
              <a:ext uri="{FF2B5EF4-FFF2-40B4-BE49-F238E27FC236}">
                <a16:creationId xmlns:a16="http://schemas.microsoft.com/office/drawing/2014/main" id="{0CCCA2DB-05A9-4FA7-9689-69A7BC41C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6856" y="4818232"/>
            <a:ext cx="173645" cy="188821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76852" y="4554801"/>
            <a:ext cx="3821262" cy="1661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76853" y="4139034"/>
            <a:ext cx="3821261" cy="1661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6852" y="3842387"/>
            <a:ext cx="3821262" cy="221599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6852" y="3367047"/>
            <a:ext cx="3821262" cy="311268"/>
          </a:xfrm>
        </p:spPr>
        <p:txBody>
          <a:bodyPr wrap="none" numCol="1" spcCol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88786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bild">
            <a:extLst>
              <a:ext uri="{FF2B5EF4-FFF2-40B4-BE49-F238E27FC236}">
                <a16:creationId xmlns:a16="http://schemas.microsoft.com/office/drawing/2014/main" id="{973222D1-C872-4907-934C-2EE7A5D2A38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9145838" cy="6859200"/>
          </a:xfrm>
          <a:prstGeom prst="rect">
            <a:avLst/>
          </a:prstGeom>
        </p:spPr>
      </p:pic>
      <p:sp>
        <p:nvSpPr>
          <p:cNvPr id="21" name="Text weißer Hintergrund">
            <a:extLst>
              <a:ext uri="{FF2B5EF4-FFF2-40B4-BE49-F238E27FC236}">
                <a16:creationId xmlns:a16="http://schemas.microsoft.com/office/drawing/2014/main" id="{C47E494E-7AED-446F-B405-02B0436B2E7E}"/>
              </a:ext>
            </a:extLst>
          </p:cNvPr>
          <p:cNvSpPr/>
          <p:nvPr userDrawn="1"/>
        </p:nvSpPr>
        <p:spPr bwMode="white">
          <a:xfrm>
            <a:off x="6" y="356659"/>
            <a:ext cx="6122441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13" dirty="0"/>
              <a:t>A</a:t>
            </a:r>
            <a:endParaRPr lang="de-AT" sz="1013" dirty="0"/>
          </a:p>
        </p:txBody>
      </p:sp>
      <p:sp>
        <p:nvSpPr>
          <p:cNvPr id="17" name="Twitteraccount 2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67562" y="5173101"/>
            <a:ext cx="1274468" cy="1661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 2" hidden="1">
            <a:extLst>
              <a:ext uri="{FF2B5EF4-FFF2-40B4-BE49-F238E27FC236}">
                <a16:creationId xmlns:a16="http://schemas.microsoft.com/office/drawing/2014/main" id="{BF740192-4E28-4B4C-B344-31067E7C40D3}"/>
              </a:ext>
            </a:extLst>
          </p:cNvPr>
          <p:cNvSpPr txBox="1"/>
          <p:nvPr userDrawn="1"/>
        </p:nvSpPr>
        <p:spPr>
          <a:xfrm>
            <a:off x="3334666" y="5118244"/>
            <a:ext cx="27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900" dirty="0">
                <a:solidFill>
                  <a:schemeClr val="tx2"/>
                </a:solidFill>
                <a:latin typeface="+mj-lt"/>
              </a:rPr>
              <a:t> </a:t>
            </a:r>
            <a:endParaRPr lang="de-AT" sz="9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Twitterlogo 2" hidden="1">
            <a:extLst>
              <a:ext uri="{FF2B5EF4-FFF2-40B4-BE49-F238E27FC236}">
                <a16:creationId xmlns:a16="http://schemas.microsoft.com/office/drawing/2014/main" id="{87E66ECB-0E80-4DDE-B5FC-A8D76F80A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67845" y="5145993"/>
            <a:ext cx="176348" cy="235398"/>
          </a:xfrm>
          <a:prstGeom prst="rect">
            <a:avLst/>
          </a:prstGeom>
        </p:spPr>
      </p:pic>
      <p:sp>
        <p:nvSpPr>
          <p:cNvPr id="59" name="Persönliche Website 2">
            <a:extLst>
              <a:ext uri="{FF2B5EF4-FFF2-40B4-BE49-F238E27FC236}">
                <a16:creationId xmlns:a16="http://schemas.microsoft.com/office/drawing/2014/main" id="{250C95E5-7073-4285-A06E-06A2DC7DAD0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79980" y="4904826"/>
            <a:ext cx="2916322" cy="1661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55" name="E-Mail-Adresse 2">
            <a:extLst>
              <a:ext uri="{FF2B5EF4-FFF2-40B4-BE49-F238E27FC236}">
                <a16:creationId xmlns:a16="http://schemas.microsoft.com/office/drawing/2014/main" id="{72D4CA54-0FBD-46E9-AB57-42BBE972DE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79975" y="4101708"/>
            <a:ext cx="2916322" cy="211980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6" name="Telefonnummer 2">
            <a:extLst>
              <a:ext uri="{FF2B5EF4-FFF2-40B4-BE49-F238E27FC236}">
                <a16:creationId xmlns:a16="http://schemas.microsoft.com/office/drawing/2014/main" id="{3216EFC8-9666-4B57-8A4D-C1DD706DFE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179975" y="4389537"/>
            <a:ext cx="2916322" cy="1661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54" name="Vorname Nachname 2">
            <a:extLst>
              <a:ext uri="{FF2B5EF4-FFF2-40B4-BE49-F238E27FC236}">
                <a16:creationId xmlns:a16="http://schemas.microsoft.com/office/drawing/2014/main" id="{5D2B0D81-8C4C-45D4-86F4-785AEDA84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9976" y="3501009"/>
            <a:ext cx="2916322" cy="344704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witteraccount 1" hidden="1">
            <a:extLst>
              <a:ext uri="{FF2B5EF4-FFF2-40B4-BE49-F238E27FC236}">
                <a16:creationId xmlns:a16="http://schemas.microsoft.com/office/drawing/2014/main" id="{D754338C-2B95-4DA1-BFE4-B00DF079564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61420" y="5143075"/>
            <a:ext cx="1387408" cy="1661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62" name="@ 1" hidden="1">
            <a:extLst>
              <a:ext uri="{FF2B5EF4-FFF2-40B4-BE49-F238E27FC236}">
                <a16:creationId xmlns:a16="http://schemas.microsoft.com/office/drawing/2014/main" id="{B71B924C-3366-413C-8002-54A43DD08CDB}"/>
              </a:ext>
            </a:extLst>
          </p:cNvPr>
          <p:cNvSpPr txBox="1"/>
          <p:nvPr userDrawn="1"/>
        </p:nvSpPr>
        <p:spPr>
          <a:xfrm>
            <a:off x="407725" y="5085185"/>
            <a:ext cx="299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1050" dirty="0">
                <a:solidFill>
                  <a:schemeClr val="tx2"/>
                </a:solidFill>
                <a:latin typeface="+mj-lt"/>
              </a:rPr>
              <a:t> </a:t>
            </a:r>
            <a:endParaRPr lang="de-AT" sz="105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8" name="Twitterlogo 1" hidden="1">
            <a:extLst>
              <a:ext uri="{FF2B5EF4-FFF2-40B4-BE49-F238E27FC236}">
                <a16:creationId xmlns:a16="http://schemas.microsoft.com/office/drawing/2014/main" id="{6E5FC89B-0643-49C0-BCA7-6926836FF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521" y="5129275"/>
            <a:ext cx="191976" cy="235398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4" y="4813761"/>
            <a:ext cx="2808308" cy="3323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1524" y="4389538"/>
            <a:ext cx="2808308" cy="1661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23" y="4077072"/>
            <a:ext cx="2808310" cy="236616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3" y="3501009"/>
            <a:ext cx="2808310" cy="344705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24" name="WIFO-Logo mit Adresse" hidden="1">
            <a:extLst>
              <a:ext uri="{FF2B5EF4-FFF2-40B4-BE49-F238E27FC236}">
                <a16:creationId xmlns:a16="http://schemas.microsoft.com/office/drawing/2014/main" id="{BD2E5C3C-1EFA-4735-B4B3-0CFBB4395C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980729"/>
            <a:ext cx="3972093" cy="1181529"/>
          </a:xfrm>
          <a:prstGeom prst="rect">
            <a:avLst/>
          </a:prstGeom>
        </p:spPr>
      </p:pic>
      <p:pic>
        <p:nvPicPr>
          <p:cNvPr id="3" name="WIFO-Logo engl." hidden="1">
            <a:extLst>
              <a:ext uri="{FF2B5EF4-FFF2-40B4-BE49-F238E27FC236}">
                <a16:creationId xmlns:a16="http://schemas.microsoft.com/office/drawing/2014/main" id="{E991C0C1-A11C-4793-A8BF-BF5358622D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" y="982978"/>
            <a:ext cx="2214470" cy="978027"/>
          </a:xfrm>
          <a:prstGeom prst="rect">
            <a:avLst/>
          </a:prstGeom>
        </p:spPr>
      </p:pic>
      <p:pic>
        <p:nvPicPr>
          <p:cNvPr id="18" name="WIFO-Logo dt.">
            <a:extLst>
              <a:ext uri="{FF2B5EF4-FFF2-40B4-BE49-F238E27FC236}">
                <a16:creationId xmlns:a16="http://schemas.microsoft.com/office/drawing/2014/main" id="{0BA49917-CB67-4FAB-9FCF-979D5CD4E2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6" y="982979"/>
            <a:ext cx="2645632" cy="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7913964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6161" y="3602038"/>
            <a:ext cx="7913964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98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9276" y="1825625"/>
            <a:ext cx="807085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880" y="1825626"/>
            <a:ext cx="3945731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 sz="2000"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9878" y="1825625"/>
            <a:ext cx="39457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z="2000"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275" y="1825626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76000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07586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4" y="1681163"/>
            <a:ext cx="3924000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3564" y="2597728"/>
            <a:ext cx="3924000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49" y="1681163"/>
            <a:ext cx="394554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549" y="2597728"/>
            <a:ext cx="3945548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9144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6897932" y="6177847"/>
            <a:ext cx="1727997" cy="4672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64566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0595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5344" y="1772817"/>
            <a:ext cx="7400330" cy="1431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 20 Pt.</a:t>
            </a:r>
          </a:p>
          <a:p>
            <a:pPr lvl="1"/>
            <a:r>
              <a:rPr lang="de-DE" dirty="0"/>
              <a:t>2. Ebene 18 Pt.</a:t>
            </a:r>
          </a:p>
          <a:p>
            <a:pPr lvl="2"/>
            <a:r>
              <a:rPr lang="de-DE" dirty="0"/>
              <a:t>3. Ebene 16 Pt.</a:t>
            </a:r>
          </a:p>
          <a:p>
            <a:pPr lvl="3"/>
            <a:r>
              <a:rPr lang="de-DE" dirty="0"/>
              <a:t>4. Ebene 14 Pt.</a:t>
            </a:r>
          </a:p>
          <a:p>
            <a:pPr lvl="4"/>
            <a:r>
              <a:rPr lang="de-DE" dirty="0"/>
              <a:t>5. Ebene 12 Pt.</a:t>
            </a:r>
            <a:endParaRPr lang="en-US" dirty="0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845339" y="476672"/>
            <a:ext cx="7400330" cy="9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6951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marL="446044" indent="0" algn="l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2pPr>
      <a:lvl3pPr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3pPr>
      <a:lvl4pPr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4pPr>
      <a:lvl5pPr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5pPr>
      <a:lvl6pPr marL="457154"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6pPr>
      <a:lvl7pPr marL="914310"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7pPr>
      <a:lvl8pPr marL="1371464"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8pPr>
      <a:lvl9pPr marL="1828619" algn="r" defTabSz="947643" rtl="0" eaLnBrk="1" fontAlgn="base" hangingPunct="1">
        <a:spcBef>
          <a:spcPct val="0"/>
        </a:spcBef>
        <a:spcAft>
          <a:spcPct val="0"/>
        </a:spcAft>
        <a:tabLst>
          <a:tab pos="8463706" algn="r"/>
        </a:tabLs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225401" indent="-225401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563507" indent="-22381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1350" b="0">
          <a:solidFill>
            <a:schemeClr val="tx1"/>
          </a:solidFill>
          <a:latin typeface="+mn-lt"/>
        </a:defRPr>
      </a:lvl2pPr>
      <a:lvl3pPr marL="982567" indent="-22381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200">
          <a:solidFill>
            <a:schemeClr val="tx1"/>
          </a:solidFill>
          <a:latin typeface="+mn-lt"/>
        </a:defRPr>
      </a:lvl3pPr>
      <a:lvl4pPr marL="1357197" indent="-214313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050">
          <a:solidFill>
            <a:schemeClr val="tx1"/>
          </a:solidFill>
          <a:latin typeface="+mn-lt"/>
        </a:defRPr>
      </a:lvl4pPr>
      <a:lvl5pPr marL="1680995" indent="-16032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900">
          <a:solidFill>
            <a:schemeClr val="tx1"/>
          </a:solidFill>
          <a:latin typeface="+mn-lt"/>
        </a:defRPr>
      </a:lvl5pPr>
      <a:lvl6pPr marL="2138147" indent="-16032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595303" indent="-16032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052460" indent="-16032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509615" indent="-16032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 Package 4 - Overview of work and developments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HESS IV – 1st </a:t>
            </a:r>
            <a:r>
              <a:rPr lang="nl-NL" dirty="0" err="1"/>
              <a:t>Advisory</a:t>
            </a:r>
            <a:r>
              <a:rPr lang="nl-NL" dirty="0"/>
              <a:t> Group meeting 11.02.2022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9117" y="4939863"/>
            <a:ext cx="5961007" cy="1329320"/>
          </a:xfrm>
        </p:spPr>
        <p:txBody>
          <a:bodyPr/>
          <a:lstStyle/>
          <a:p>
            <a:r>
              <a:rPr lang="nl-NL" dirty="0"/>
              <a:t>Jayne Woolford (JRC)</a:t>
            </a:r>
          </a:p>
          <a:p>
            <a:r>
              <a:rPr lang="nl-NL" dirty="0"/>
              <a:t>Julia Bachtrögler-Unger (</a:t>
            </a:r>
            <a:r>
              <a:rPr lang="nl-NL" dirty="0" err="1"/>
              <a:t>external</a:t>
            </a:r>
            <a:r>
              <a:rPr lang="nl-NL" dirty="0"/>
              <a:t> expert) </a:t>
            </a:r>
          </a:p>
          <a:p>
            <a:r>
              <a:rPr lang="nl-NL" dirty="0"/>
              <a:t>Krzysztof Gulda (</a:t>
            </a:r>
            <a:r>
              <a:rPr lang="nl-NL" dirty="0" err="1"/>
              <a:t>external</a:t>
            </a:r>
            <a:r>
              <a:rPr lang="nl-NL" dirty="0"/>
              <a:t> expert)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0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540412" y="1716258"/>
            <a:ext cx="6540891" cy="4167188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accent2"/>
                </a:solidFill>
              </a:rPr>
              <a:t>EU Science Hub: </a:t>
            </a:r>
            <a:r>
              <a:rPr lang="en-GB" dirty="0" err="1"/>
              <a:t>ec.europa.eu</a:t>
            </a:r>
            <a:r>
              <a:rPr lang="en-GB" dirty="0"/>
              <a:t>/</a:t>
            </a:r>
            <a:r>
              <a:rPr lang="en-GB" dirty="0" err="1"/>
              <a:t>jrc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@</a:t>
            </a:r>
            <a:r>
              <a:rPr lang="en-GB" dirty="0" err="1"/>
              <a:t>EU_ScienceHub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EU Science Hub – Joint Research Centre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EU Science, Research and Innovation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EU Science Hub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Keep in touch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0" y="1696170"/>
            <a:ext cx="834639" cy="907677"/>
          </a:xfrm>
          <a:prstGeom prst="rect">
            <a:avLst/>
          </a:prstGeom>
        </p:spPr>
      </p:pic>
      <p:pic>
        <p:nvPicPr>
          <p:cNvPr id="26" name="Picture 25" descr="Twitter_Social_Icon_Rounded_Square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3" y="2660938"/>
            <a:ext cx="610199" cy="624058"/>
          </a:xfrm>
          <a:prstGeom prst="rect">
            <a:avLst/>
          </a:prstGeom>
        </p:spPr>
      </p:pic>
      <p:pic>
        <p:nvPicPr>
          <p:cNvPr id="28" name="Picture 27" descr="LI-In-Bu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6" y="4315401"/>
            <a:ext cx="752302" cy="634574"/>
          </a:xfrm>
          <a:prstGeom prst="rect">
            <a:avLst/>
          </a:prstGeom>
        </p:spPr>
      </p:pic>
      <p:pic>
        <p:nvPicPr>
          <p:cNvPr id="29" name="Picture 28" descr="yt_icon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1" y="5232002"/>
            <a:ext cx="745206" cy="521650"/>
          </a:xfrm>
          <a:prstGeom prst="rect">
            <a:avLst/>
          </a:prstGeom>
        </p:spPr>
      </p:pic>
      <p:pic>
        <p:nvPicPr>
          <p:cNvPr id="31" name="Picture 30" descr="f_logo_RGB-Blue_7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1" y="3410873"/>
            <a:ext cx="7184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wrap="square" anchor="b" anchorCtr="0"/>
          <a:lstStyle/>
          <a:p>
            <a:r>
              <a:rPr lang="en-GB" sz="1050" b="1" dirty="0"/>
              <a:t>© European Union 2021</a:t>
            </a:r>
          </a:p>
          <a:p>
            <a:r>
              <a:rPr lang="en-GB" sz="1050" dirty="0"/>
              <a:t>Unless otherwise noted the reuse of this presentation is authorised under the </a:t>
            </a:r>
            <a:r>
              <a:rPr lang="en-GB" sz="1050" dirty="0">
                <a:hlinkClick r:id="rId3"/>
              </a:rPr>
              <a:t>CC BY 4.0 </a:t>
            </a:r>
            <a:r>
              <a:rPr lang="en-GB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6" y="4043694"/>
            <a:ext cx="1021441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161" y="1122362"/>
            <a:ext cx="7913964" cy="3440013"/>
          </a:xfrm>
        </p:spPr>
        <p:txBody>
          <a:bodyPr/>
          <a:lstStyle/>
          <a:p>
            <a:r>
              <a:rPr lang="en-GB" i="1" dirty="0"/>
              <a:t>Human capital in European Structural and Investment Funds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5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357578"/>
            <a:ext cx="8070850" cy="487862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200" dirty="0"/>
              <a:t>Development of skills for smart specialisation and industrial transition – integral part of the S3 process.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200" dirty="0"/>
              <a:t>CPR 2021-2027: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200" dirty="0"/>
              <a:t>Policy Objective 1, Specific objective 4 </a:t>
            </a:r>
            <a:r>
              <a:rPr lang="en-GB" sz="2200" i="1" dirty="0"/>
              <a:t>Developing skills for smart specialisation, industrial transition and entrepreneurship</a:t>
            </a:r>
            <a:r>
              <a:rPr lang="en-GB" sz="2200" dirty="0">
                <a:solidFill>
                  <a:srgbClr val="FF0000"/>
                </a:solidFill>
              </a:rPr>
              <a:t>. </a:t>
            </a:r>
          </a:p>
          <a:p>
            <a:pPr marL="708025" indent="-269875" algn="just">
              <a:buFont typeface="Arial" panose="020B0604020202020204" pitchFamily="34" charset="0"/>
              <a:buChar char="•"/>
            </a:pPr>
            <a:r>
              <a:rPr lang="en-GB" sz="2200" dirty="0"/>
              <a:t>Intervention code 023: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US" sz="2200" i="1" dirty="0"/>
              <a:t>Skills development for smart </a:t>
            </a:r>
            <a:r>
              <a:rPr lang="en-US" sz="2200" i="1" dirty="0" err="1"/>
              <a:t>specialisation</a:t>
            </a:r>
            <a:r>
              <a:rPr lang="en-US" sz="2200" i="1" dirty="0"/>
              <a:t>, industrial transition, entrepreneurship, and adaptability of enterprises to change</a:t>
            </a:r>
            <a:r>
              <a:rPr lang="en-US" sz="2200" dirty="0"/>
              <a:t>. </a:t>
            </a:r>
            <a:endParaRPr lang="en-GB" sz="2200" dirty="0">
              <a:solidFill>
                <a:srgbClr val="FF00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200" dirty="0"/>
              <a:t>Skills investment in line with S3 and S3 domains and workforce transition in the light of the twin transitions</a:t>
            </a:r>
            <a:r>
              <a:rPr lang="en-GB" sz="2400" dirty="0"/>
              <a:t>.</a:t>
            </a:r>
          </a:p>
          <a:p>
            <a:pPr marL="457200" lvl="1" indent="0" algn="just"/>
            <a:r>
              <a:rPr lang="en-GB" dirty="0"/>
              <a:t> </a:t>
            </a:r>
            <a:endParaRPr lang="en-GB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28041" y="575221"/>
            <a:ext cx="7892084" cy="78235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Background context</a:t>
            </a:r>
          </a:p>
        </p:txBody>
      </p:sp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357579"/>
            <a:ext cx="8070850" cy="463841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/>
              <a:t>To analyse ESIF investments in human capital and skills in the 2021-2027 programming period - the level of financing, type of initiative funded and potential beneficiaries.</a:t>
            </a:r>
          </a:p>
          <a:p>
            <a:pPr indent="0" algn="just"/>
            <a:r>
              <a:rPr lang="en-GB" sz="2800" i="1" dirty="0"/>
              <a:t>BUT changing policy and economic context v timeframe of HESS IV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GB" sz="2800" dirty="0"/>
              <a:t>Delays to 2021-2027 ESIF programmes.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GB" sz="2800" dirty="0" err="1"/>
              <a:t>Covid</a:t>
            </a:r>
            <a:r>
              <a:rPr lang="en-GB" sz="2800" dirty="0"/>
              <a:t> pandemic and the launch of the Recovery and Resilience Facility.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28041" y="575221"/>
            <a:ext cx="7892084" cy="78235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WP objectives</a:t>
            </a:r>
          </a:p>
        </p:txBody>
      </p:sp>
    </p:spTree>
    <p:extLst>
      <p:ext uri="{BB962C8B-B14F-4D97-AF65-F5344CB8AC3E}">
        <p14:creationId xmlns:p14="http://schemas.microsoft.com/office/powerpoint/2010/main" val="360361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357579"/>
            <a:ext cx="8070850" cy="463841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Analysis of skills investment for S3 and industrial transition in 2014-2020 programming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Whole EU and 11 HESS case study regions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Analysis of skills investment for S3 and industrial transition in 2021-2027 programming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Whole EU and 11 HESS case study regions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i="1" dirty="0"/>
              <a:t>Analysis of skills investment for S3 and industrial transition under the RRF.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364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357579"/>
            <a:ext cx="8070850" cy="504322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/>
              <a:t>To what extent have regional/national administrations made use of the opportunity to fund human capital under ERDF: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800" dirty="0"/>
              <a:t>Under the 2014-2020 programmes?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800" dirty="0"/>
              <a:t>Under specific objective on S3 skills under PO1 in 2021-2027?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/>
              <a:t>Are there any geographical / socio-economic patterns or place-based factors in the funding allocations? 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 (1)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856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1627633"/>
            <a:ext cx="8070850" cy="436835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800" dirty="0"/>
              <a:t>What type of activities are included under the S3 skills specific objective and who are the expected beneficiaries? </a:t>
            </a:r>
            <a:endParaRPr lang="en-IE" sz="28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GB" sz="2800" dirty="0"/>
              <a:t>What complementarities and synergies can be identified with other EU initiatives and funding programme?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GB" sz="2800" dirty="0"/>
              <a:t>What policy lessons and best practice examples can be drawn? 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 (2)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298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3517242-6E1C-47EA-BC2D-2565721B6F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11 </a:t>
            </a:r>
            <a:r>
              <a:rPr lang="de-DE" dirty="0" err="1"/>
              <a:t>February</a:t>
            </a:r>
            <a:r>
              <a:rPr lang="de-DE" dirty="0"/>
              <a:t> 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DB853C-8F84-4CA8-A1AB-452703FA22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Advisory Group Meeting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14602B-56CE-4559-AFC0-5DBCC7C160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Julia Bachtrögler-Unger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3732B5-5B13-4C04-A0CC-1F3CD38B8F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5135" y="3424072"/>
            <a:ext cx="4569609" cy="415499"/>
          </a:xfrm>
        </p:spPr>
        <p:txBody>
          <a:bodyPr/>
          <a:lstStyle/>
          <a:p>
            <a:r>
              <a:rPr lang="en-US" dirty="0">
                <a:latin typeface="+mj-lt"/>
              </a:rPr>
              <a:t>Identification and analysis of corresponding ERDF support in the programming period 2014-2020</a:t>
            </a:r>
            <a:endParaRPr lang="de-AT" dirty="0">
              <a:latin typeface="+mj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8C8601F-49E4-49F1-A88F-FD2CFA658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111" y="2594217"/>
            <a:ext cx="5006634" cy="664798"/>
          </a:xfrm>
        </p:spPr>
        <p:txBody>
          <a:bodyPr/>
          <a:lstStyle/>
          <a:p>
            <a:r>
              <a:rPr lang="de-DE" dirty="0"/>
              <a:t>Higher Education </a:t>
            </a:r>
            <a:r>
              <a:rPr lang="de-DE" dirty="0" err="1"/>
              <a:t>for</a:t>
            </a:r>
            <a:r>
              <a:rPr lang="de-DE" dirty="0"/>
              <a:t> Smart </a:t>
            </a:r>
            <a:r>
              <a:rPr lang="de-DE" dirty="0" err="1"/>
              <a:t>Specialisation</a:t>
            </a:r>
            <a:r>
              <a:rPr lang="de-DE" dirty="0"/>
              <a:t> (HESS)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40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6" y="2029523"/>
            <a:ext cx="8070850" cy="396646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To analyse allocations under the 2021-2027 programming period to the specific objective 1.4 at EU level and any emerging patterns of investment, types of</a:t>
            </a:r>
            <a:r>
              <a:rPr lang="en-GB" sz="2400" b="1" dirty="0"/>
              <a:t> </a:t>
            </a:r>
            <a:r>
              <a:rPr lang="en-GB" sz="2400" dirty="0"/>
              <a:t>activities, beneficiaries etc.</a:t>
            </a:r>
            <a:endParaRPr lang="en-IE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Analysis of ERDF investments to support HEI engagement in S3 during the 2014-2020 and 2021-2027 period in the 11 HESS case study regions and the development of a typology of ESIF funding instruments and approaches to supporting higher education regional engagement.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958" y="423747"/>
            <a:ext cx="7979167" cy="1605776"/>
          </a:xfrm>
        </p:spPr>
        <p:txBody>
          <a:bodyPr/>
          <a:lstStyle/>
          <a:p>
            <a:pPr algn="just"/>
            <a:r>
              <a:rPr lang="en-GB" dirty="0"/>
              <a:t>Future activity on 2021-2027 programmes – Krzysztof Gulda (external expert)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001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6" id="{756473B1-749F-4B57-A785-47CF3B067821}" vid="{20DA867D-1840-4876-9DB8-E70D152977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560</Words>
  <Application>Microsoft Office PowerPoint</Application>
  <PresentationFormat>On-screen Show (4:3)</PresentationFormat>
  <Paragraphs>64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Wingdings</vt:lpstr>
      <vt:lpstr>Office Theme</vt:lpstr>
      <vt:lpstr>WIFO-Layout Foto</vt:lpstr>
      <vt:lpstr>Work Package 4 - Overview of work and developments</vt:lpstr>
      <vt:lpstr>Human capital in European Structural and Investment Funds</vt:lpstr>
      <vt:lpstr>Background context</vt:lpstr>
      <vt:lpstr>WP objectives</vt:lpstr>
      <vt:lpstr>Activities</vt:lpstr>
      <vt:lpstr>Research questions (1)</vt:lpstr>
      <vt:lpstr>Research questions (2)</vt:lpstr>
      <vt:lpstr>PowerPoint Presentation</vt:lpstr>
      <vt:lpstr>Future activity on 2021-2027 programmes – Krzysztof Gulda (external expert)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WOOLFORD Jayne (JRC-SEVILLA)</cp:lastModifiedBy>
  <cp:revision>214</cp:revision>
  <dcterms:created xsi:type="dcterms:W3CDTF">2019-08-09T12:06:42Z</dcterms:created>
  <dcterms:modified xsi:type="dcterms:W3CDTF">2022-02-10T17:17:25Z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pdateToken">
    <vt:lpwstr>6</vt:lpwstr>
  </property>
  <property fmtid="{D5CDD505-2E9C-101B-9397-08002B2CF9AE}" pid="4" name="Jive_LatestUserAccountName">
    <vt:lpwstr>woolfja</vt:lpwstr>
  </property>
  <property fmtid="{D5CDD505-2E9C-101B-9397-08002B2CF9AE}" pid="5" name="Offisync_ProviderInitializationData">
    <vt:lpwstr>https://webgate.ec.europa.eu/connected</vt:lpwstr>
  </property>
  <property fmtid="{D5CDD505-2E9C-101B-9397-08002B2CF9AE}" pid="6" name="Jive_VersionGuid">
    <vt:lpwstr>16fd52a6-4599-4faa-ab9a-88f73d16d1fe</vt:lpwstr>
  </property>
  <property fmtid="{D5CDD505-2E9C-101B-9397-08002B2CF9AE}" pid="7" name="Offisync_UniqueId">
    <vt:lpwstr>222314</vt:lpwstr>
  </property>
</Properties>
</file>