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3" r:id="rId2"/>
    <p:sldId id="305" r:id="rId3"/>
    <p:sldId id="307" r:id="rId4"/>
    <p:sldId id="337" r:id="rId5"/>
    <p:sldId id="334" r:id="rId6"/>
    <p:sldId id="360" r:id="rId7"/>
    <p:sldId id="366" r:id="rId8"/>
    <p:sldId id="336" r:id="rId9"/>
    <p:sldId id="338" r:id="rId10"/>
    <p:sldId id="339" r:id="rId11"/>
    <p:sldId id="344" r:id="rId12"/>
    <p:sldId id="343" r:id="rId13"/>
    <p:sldId id="340" r:id="rId14"/>
    <p:sldId id="341" r:id="rId15"/>
    <p:sldId id="342" r:id="rId16"/>
    <p:sldId id="345" r:id="rId17"/>
    <p:sldId id="346" r:id="rId18"/>
    <p:sldId id="31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guide id="8" pos="543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989"/>
    <a:srgbClr val="1D679F"/>
    <a:srgbClr val="FFC000"/>
    <a:srgbClr val="1F6DA6"/>
    <a:srgbClr val="1B5B87"/>
    <a:srgbClr val="227DC1"/>
    <a:srgbClr val="2178B9"/>
    <a:srgbClr val="2177B7"/>
    <a:srgbClr val="2175B3"/>
    <a:srgbClr val="E0A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9" autoAdjust="0"/>
    <p:restoredTop sz="76045" autoAdjust="0"/>
  </p:normalViewPr>
  <p:slideViewPr>
    <p:cSldViewPr snapToGrid="0">
      <p:cViewPr varScale="1">
        <p:scale>
          <a:sx n="130" d="100"/>
          <a:sy n="130" d="100"/>
        </p:scale>
        <p:origin x="2288" y="192"/>
      </p:cViewPr>
      <p:guideLst>
        <p:guide orient="horz" pos="2092"/>
        <p:guide pos="3840"/>
        <p:guide orient="horz" pos="3777"/>
        <p:guide pos="3839"/>
        <p:guide orient="horz" pos="2162"/>
        <p:guide pos="3835"/>
        <p:guide orient="horz" pos="1352"/>
        <p:guide pos="543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70" d="100"/>
          <a:sy n="70" d="100"/>
        </p:scale>
        <p:origin x="-281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10/02/2022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‹Nº›</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10/02/2022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‹Nº›</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pPr/>
              <a:t>2</a:t>
            </a:fld>
            <a:endParaRPr lang="en-GB"/>
          </a:p>
        </p:txBody>
      </p:sp>
    </p:spTree>
    <p:extLst>
      <p:ext uri="{BB962C8B-B14F-4D97-AF65-F5344CB8AC3E}">
        <p14:creationId xmlns:p14="http://schemas.microsoft.com/office/powerpoint/2010/main" val="94253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3</a:t>
            </a:fld>
            <a:endParaRPr lang="en-GB"/>
          </a:p>
        </p:txBody>
      </p:sp>
    </p:spTree>
    <p:extLst>
      <p:ext uri="{BB962C8B-B14F-4D97-AF65-F5344CB8AC3E}">
        <p14:creationId xmlns:p14="http://schemas.microsoft.com/office/powerpoint/2010/main" val="257474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44996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pPr/>
              <a:t>17</a:t>
            </a:fld>
            <a:endParaRPr lang="en-GB"/>
          </a:p>
        </p:txBody>
      </p:sp>
    </p:spTree>
    <p:extLst>
      <p:ext uri="{BB962C8B-B14F-4D97-AF65-F5344CB8AC3E}">
        <p14:creationId xmlns:p14="http://schemas.microsoft.com/office/powerpoint/2010/main" val="91063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9144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725714" y="1992573"/>
            <a:ext cx="7894411" cy="2149523"/>
          </a:xfrm>
          <a:prstGeom prst="rect">
            <a:avLst/>
          </a:prstGeom>
        </p:spPr>
        <p:txBody>
          <a:bodyPr wrap="square" anchor="t">
            <a:noAutofit/>
          </a:bodyPr>
          <a:lstStyle>
            <a:lvl1pPr algn="l">
              <a:defRPr sz="5400" b="0">
                <a:solidFill>
                  <a:schemeClr val="bg1"/>
                </a:solidFill>
              </a:defRPr>
            </a:lvl1pPr>
          </a:lstStyle>
          <a:p>
            <a:r>
              <a:rPr lang="en-GB" noProof="0" dirty="0"/>
              <a:t>Click to edit Master title style</a:t>
            </a:r>
          </a:p>
        </p:txBody>
      </p:sp>
      <p:cxnSp>
        <p:nvCxnSpPr>
          <p:cNvPr id="7" name="Straight Connector 6"/>
          <p:cNvCxnSpPr/>
          <p:nvPr userDrawn="1"/>
        </p:nvCxnSpPr>
        <p:spPr>
          <a:xfrm>
            <a:off x="55608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725715" y="4418049"/>
            <a:ext cx="7894410" cy="897754"/>
          </a:xfrm>
          <a:prstGeom prst="rect">
            <a:avLst/>
          </a:prstGeom>
        </p:spPr>
        <p:txBody>
          <a:bodyPr>
            <a:noAutofit/>
          </a:bodyPr>
          <a:lstStyle>
            <a:lvl1pPr marL="0" indent="0" algn="l">
              <a:buNone/>
              <a:defRPr sz="24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4570809" y="5391727"/>
            <a:ext cx="4049315" cy="877455"/>
          </a:xfrm>
          <a:prstGeom prst="rect">
            <a:avLst/>
          </a:prstGeom>
        </p:spPr>
        <p:txBody>
          <a:bodyPr>
            <a:noAutofit/>
          </a:bodyPr>
          <a:lstStyle>
            <a:lvl1pPr marL="0" indent="0" algn="r">
              <a:spcAft>
                <a:spcPts val="800"/>
              </a:spcAft>
              <a:buFontTx/>
              <a:buNone/>
              <a:defRPr sz="2000" i="1" baseline="0">
                <a:solidFill>
                  <a:schemeClr val="bg1"/>
                </a:solidFill>
              </a:defRPr>
            </a:lvl1pPr>
          </a:lstStyle>
          <a:p>
            <a:pPr lvl="0"/>
            <a:r>
              <a:rPr lang="en-GB" noProof="0" dirty="0"/>
              <a:t>Speaker</a:t>
            </a:r>
            <a:br>
              <a:rPr lang="en-GB" noProof="0" dirty="0"/>
            </a:br>
            <a:r>
              <a:rPr lang="en-GB" noProof="0" dirty="0"/>
              <a:t>Venue and date</a:t>
            </a:r>
          </a:p>
        </p:txBody>
      </p:sp>
      <p:pic>
        <p:nvPicPr>
          <p:cNvPr id="14"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220" y="6390001"/>
            <a:ext cx="697559" cy="467999"/>
          </a:xfrm>
          <a:prstGeom prst="rect">
            <a:avLst/>
          </a:prstGeom>
        </p:spPr>
      </p:pic>
      <p:pic>
        <p:nvPicPr>
          <p:cNvPr id="15"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3849778"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4726" y="-59635"/>
            <a:ext cx="4616726"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2410536" y="1992574"/>
            <a:ext cx="641274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2410536" y="1992573"/>
            <a:ext cx="6209589" cy="3616657"/>
          </a:xfrm>
          <a:prstGeom prst="rect">
            <a:avLst/>
          </a:prstGeom>
          <a:solidFill>
            <a:schemeClr val="bg1"/>
          </a:solidFill>
        </p:spPr>
        <p:txBody>
          <a:bodyPr lIns="360000" tIns="360000" rIns="360000" bIns="360000" anchor="ctr" anchorCtr="0">
            <a:noAutofit/>
          </a:bodyPr>
          <a:lstStyle>
            <a:lvl1pPr marL="0" indent="0">
              <a:buFontTx/>
              <a:buNone/>
              <a:defRPr sz="2000" i="1" baseline="0">
                <a:solidFill>
                  <a:schemeClr val="tx2"/>
                </a:solidFill>
              </a:defRPr>
            </a:lvl1pPr>
          </a:lstStyle>
          <a:p>
            <a:pPr lvl="0"/>
            <a:r>
              <a:rPr lang="en-GB" noProof="0" dirty="0"/>
              <a:t>Insert text</a:t>
            </a: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5105" y="743802"/>
            <a:ext cx="544923" cy="544923"/>
          </a:xfrm>
          <a:prstGeom prst="rect">
            <a:avLst/>
          </a:prstGeom>
        </p:spPr>
      </p:pic>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96962" y="1825626"/>
            <a:ext cx="3623164" cy="4170363"/>
          </a:xfrm>
          <a:prstGeom prst="rect">
            <a:avLst/>
          </a:prstGeom>
        </p:spPr>
        <p:txBody>
          <a:bodyPr>
            <a:noAutofit/>
          </a:bodyPr>
          <a:lstStyle>
            <a:lvl1pPr marL="0" indent="-342900">
              <a:buClr>
                <a:schemeClr val="accent5"/>
              </a:buClr>
              <a:buFont typeface="Arial"/>
              <a:buNone/>
              <a:defRPr sz="200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628650" y="6131287"/>
            <a:ext cx="2057400" cy="365125"/>
          </a:xfrm>
          <a:prstGeom prst="rect">
            <a:avLst/>
          </a:prstGeom>
        </p:spPr>
        <p:txBody>
          <a:bodyPr/>
          <a:lstStyle/>
          <a:p>
            <a:fld id="{F46C79FD-C571-418B-AB0F-5EE936C85276}" type="slidenum">
              <a:rPr lang="en-GB" smtClean="0"/>
              <a:pPr/>
              <a:t>‹Nº›</a:t>
            </a:fld>
            <a:endParaRPr lang="en-GB"/>
          </a:p>
        </p:txBody>
      </p:sp>
      <p:sp>
        <p:nvSpPr>
          <p:cNvPr id="10" name="Title Placeholder 1"/>
          <p:cNvSpPr>
            <a:spLocks noGrp="1"/>
          </p:cNvSpPr>
          <p:nvPr>
            <p:ph type="title"/>
          </p:nvPr>
        </p:nvSpPr>
        <p:spPr>
          <a:xfrm>
            <a:off x="4996961" y="586765"/>
            <a:ext cx="3623164"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
        <p:nvSpPr>
          <p:cNvPr id="7" name="Picture Placeholder 4"/>
          <p:cNvSpPr>
            <a:spLocks noGrp="1"/>
          </p:cNvSpPr>
          <p:nvPr>
            <p:ph type="pic" sz="quarter" idx="13"/>
          </p:nvPr>
        </p:nvSpPr>
        <p:spPr>
          <a:xfrm>
            <a:off x="-34787" y="-46383"/>
            <a:ext cx="4606787"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47460" y="-62165"/>
            <a:ext cx="923892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hasCustomPrompt="1"/>
          </p:nvPr>
        </p:nvSpPr>
        <p:spPr>
          <a:xfrm>
            <a:off x="537029" y="2840349"/>
            <a:ext cx="8083096" cy="590931"/>
          </a:xfrm>
          <a:prstGeom prst="rect">
            <a:avLst/>
          </a:prstGeom>
          <a:solidFill>
            <a:schemeClr val="bg1"/>
          </a:solidFill>
        </p:spPr>
        <p:txBody>
          <a:bodyPr wrap="square" anchor="b">
            <a:spAutoFit/>
          </a:bodyPr>
          <a:lstStyle>
            <a:lvl1pPr marL="108000">
              <a:defRPr lang="en-GB" sz="3600" noProof="0" dirty="0"/>
            </a:lvl1pPr>
          </a:lstStyle>
          <a:p>
            <a:r>
              <a:rPr lang="en-GB" noProof="0" dirty="0"/>
              <a:t>Click to edit Master title style</a:t>
            </a:r>
          </a:p>
        </p:txBody>
      </p:sp>
      <p:sp>
        <p:nvSpPr>
          <p:cNvPr id="6" name="Text Placeholder 5"/>
          <p:cNvSpPr>
            <a:spLocks noGrp="1"/>
          </p:cNvSpPr>
          <p:nvPr>
            <p:ph type="body" sz="quarter" idx="14" hasCustomPrompt="1"/>
          </p:nvPr>
        </p:nvSpPr>
        <p:spPr>
          <a:xfrm>
            <a:off x="537029" y="3630614"/>
            <a:ext cx="8083096" cy="2365375"/>
          </a:xfrm>
          <a:prstGeom prst="rect">
            <a:avLst/>
          </a:prstGeom>
        </p:spPr>
        <p:txBody>
          <a:bodyPr/>
          <a:lstStyle>
            <a:lvl1pPr marL="0" indent="-342900" algn="l">
              <a:buClr>
                <a:schemeClr val="accent5"/>
              </a:buClr>
              <a:buFont typeface="Arial"/>
              <a:buNone/>
              <a:defRPr lang="en-GB" sz="2000" noProof="0" dirty="0"/>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
        <p:nvSpPr>
          <p:cNvPr id="14" name="Picture Placeholder 2">
            <a:extLst>
              <a:ext uri="{FF2B5EF4-FFF2-40B4-BE49-F238E27FC236}">
                <a16:creationId xmlns:a16="http://schemas.microsoft.com/office/drawing/2014/main" id="{391770F5-2782-1F4E-9454-6153424C2421}"/>
              </a:ext>
            </a:extLst>
          </p:cNvPr>
          <p:cNvSpPr>
            <a:spLocks noGrp="1"/>
          </p:cNvSpPr>
          <p:nvPr>
            <p:ph type="pic" sz="quarter" idx="19"/>
          </p:nvPr>
        </p:nvSpPr>
        <p:spPr>
          <a:xfrm>
            <a:off x="570595" y="1750539"/>
            <a:ext cx="2592000" cy="3681431"/>
          </a:xfrm>
          <a:prstGeom prst="rect">
            <a:avLst/>
          </a:prstGeom>
          <a:solidFill>
            <a:schemeClr val="bg2"/>
          </a:solidFill>
        </p:spPr>
        <p:txBody>
          <a:bodyPr/>
          <a:lstStyle>
            <a:lvl1pPr marL="0" indent="0">
              <a:buNone/>
              <a:defRPr sz="1400"/>
            </a:lvl1pPr>
          </a:lstStyle>
          <a:p>
            <a:endParaRPr lang="en-GB" noProof="0" dirty="0"/>
          </a:p>
        </p:txBody>
      </p:sp>
      <p:sp>
        <p:nvSpPr>
          <p:cNvPr id="17" name="Text Placeholder 4">
            <a:extLst>
              <a:ext uri="{FF2B5EF4-FFF2-40B4-BE49-F238E27FC236}">
                <a16:creationId xmlns:a16="http://schemas.microsoft.com/office/drawing/2014/main" id="{843AF76D-F2BC-5E4D-A9D3-A40710536346}"/>
              </a:ext>
            </a:extLst>
          </p:cNvPr>
          <p:cNvSpPr>
            <a:spLocks noGrp="1"/>
          </p:cNvSpPr>
          <p:nvPr>
            <p:ph type="body" sz="quarter" idx="16"/>
          </p:nvPr>
        </p:nvSpPr>
        <p:spPr>
          <a:xfrm>
            <a:off x="786595" y="4549007"/>
            <a:ext cx="2160000" cy="1524235"/>
          </a:xfrm>
          <a:prstGeom prst="rect">
            <a:avLst/>
          </a:prstGeom>
          <a:solidFill>
            <a:schemeClr val="bg1"/>
          </a:solidFill>
        </p:spPr>
        <p:txBody>
          <a:bodyPr/>
          <a:lstStyle>
            <a:lvl1pPr marL="0" indent="0">
              <a:buNone/>
              <a:defRPr sz="1400"/>
            </a:lvl1pPr>
          </a:lstStyle>
          <a:p>
            <a:endParaRPr lang="en-GB" dirty="0"/>
          </a:p>
        </p:txBody>
      </p:sp>
      <p:sp>
        <p:nvSpPr>
          <p:cNvPr id="19" name="Picture Placeholder 2">
            <a:extLst>
              <a:ext uri="{FF2B5EF4-FFF2-40B4-BE49-F238E27FC236}">
                <a16:creationId xmlns:a16="http://schemas.microsoft.com/office/drawing/2014/main" id="{DF45C1D5-4486-4C46-BF7D-C6FF42ACD732}"/>
              </a:ext>
            </a:extLst>
          </p:cNvPr>
          <p:cNvSpPr>
            <a:spLocks noGrp="1"/>
          </p:cNvSpPr>
          <p:nvPr>
            <p:ph type="pic" sz="quarter" idx="20"/>
          </p:nvPr>
        </p:nvSpPr>
        <p:spPr>
          <a:xfrm>
            <a:off x="3299360" y="1750539"/>
            <a:ext cx="2592000" cy="3681431"/>
          </a:xfrm>
          <a:prstGeom prst="rect">
            <a:avLst/>
          </a:prstGeom>
          <a:solidFill>
            <a:schemeClr val="bg2"/>
          </a:solidFill>
        </p:spPr>
        <p:txBody>
          <a:bodyPr/>
          <a:lstStyle>
            <a:lvl1pPr marL="0" indent="0">
              <a:buNone/>
              <a:defRPr sz="1400"/>
            </a:lvl1pPr>
          </a:lstStyle>
          <a:p>
            <a:endParaRPr lang="en-GB" noProof="0" dirty="0"/>
          </a:p>
        </p:txBody>
      </p:sp>
      <p:sp>
        <p:nvSpPr>
          <p:cNvPr id="20" name="Text Placeholder 4">
            <a:extLst>
              <a:ext uri="{FF2B5EF4-FFF2-40B4-BE49-F238E27FC236}">
                <a16:creationId xmlns:a16="http://schemas.microsoft.com/office/drawing/2014/main" id="{60D60560-2AA7-0544-86F2-721378D37CA1}"/>
              </a:ext>
            </a:extLst>
          </p:cNvPr>
          <p:cNvSpPr>
            <a:spLocks noGrp="1"/>
          </p:cNvSpPr>
          <p:nvPr>
            <p:ph type="body" sz="quarter" idx="21"/>
          </p:nvPr>
        </p:nvSpPr>
        <p:spPr>
          <a:xfrm>
            <a:off x="3515360" y="4549007"/>
            <a:ext cx="2160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31BFC467-D61E-CD49-9C65-588E3103E385}"/>
              </a:ext>
            </a:extLst>
          </p:cNvPr>
          <p:cNvSpPr>
            <a:spLocks noGrp="1"/>
          </p:cNvSpPr>
          <p:nvPr>
            <p:ph type="pic" sz="quarter" idx="22"/>
          </p:nvPr>
        </p:nvSpPr>
        <p:spPr>
          <a:xfrm>
            <a:off x="6028125" y="1750539"/>
            <a:ext cx="2592000" cy="3681431"/>
          </a:xfrm>
          <a:prstGeom prst="rect">
            <a:avLst/>
          </a:prstGeom>
          <a:solidFill>
            <a:schemeClr val="bg2"/>
          </a:solidFill>
        </p:spPr>
        <p:txBody>
          <a:bodyPr/>
          <a:lstStyle>
            <a:lvl1pPr marL="0" indent="0">
              <a:buNone/>
              <a:defRPr sz="1400"/>
            </a:lvl1pPr>
          </a:lstStyle>
          <a:p>
            <a:endParaRPr lang="en-GB" noProof="0" dirty="0"/>
          </a:p>
        </p:txBody>
      </p:sp>
      <p:sp>
        <p:nvSpPr>
          <p:cNvPr id="22" name="Text Placeholder 4">
            <a:extLst>
              <a:ext uri="{FF2B5EF4-FFF2-40B4-BE49-F238E27FC236}">
                <a16:creationId xmlns:a16="http://schemas.microsoft.com/office/drawing/2014/main" id="{9C8307C8-50CF-C64B-8F97-99A6B2FB9E92}"/>
              </a:ext>
            </a:extLst>
          </p:cNvPr>
          <p:cNvSpPr>
            <a:spLocks noGrp="1"/>
          </p:cNvSpPr>
          <p:nvPr>
            <p:ph type="body" sz="quarter" idx="23"/>
          </p:nvPr>
        </p:nvSpPr>
        <p:spPr>
          <a:xfrm>
            <a:off x="6244125" y="4549007"/>
            <a:ext cx="2160000" cy="1524235"/>
          </a:xfrm>
          <a:prstGeom prst="rect">
            <a:avLst/>
          </a:prstGeom>
          <a:solidFill>
            <a:schemeClr val="bg1"/>
          </a:solidFill>
        </p:spPr>
        <p:txBody>
          <a:bodyPr/>
          <a:lstStyle>
            <a:lvl1pPr marL="0" indent="0">
              <a:buNone/>
              <a:defRPr sz="1400"/>
            </a:lvl1pPr>
          </a:lstStyle>
          <a:p>
            <a:endParaRPr lang="en-GB" dirty="0"/>
          </a:p>
        </p:txBody>
      </p:sp>
      <p:cxnSp>
        <p:nvCxnSpPr>
          <p:cNvPr id="11" name="Straight Connector 10"/>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0722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404481" y="1750537"/>
            <a:ext cx="2102400" cy="2102400"/>
          </a:xfrm>
          <a:prstGeom prst="rect">
            <a:avLst/>
          </a:prstGeom>
          <a:solidFill>
            <a:schemeClr val="bg2"/>
          </a:solidFill>
        </p:spPr>
        <p:txBody>
          <a:bodyPr/>
          <a:lstStyle>
            <a:lvl1pPr marL="0" indent="0">
              <a:buNone/>
              <a:defRPr sz="1400"/>
            </a:lvl1pPr>
          </a:lstStyle>
          <a:p>
            <a:endParaRPr lang="en-GB" noProof="0" dirty="0"/>
          </a:p>
        </p:txBody>
      </p:sp>
      <p:sp>
        <p:nvSpPr>
          <p:cNvPr id="11" name="Picture Placeholder 2"/>
          <p:cNvSpPr>
            <a:spLocks noGrp="1"/>
          </p:cNvSpPr>
          <p:nvPr>
            <p:ph type="pic" sz="quarter" idx="14"/>
          </p:nvPr>
        </p:nvSpPr>
        <p:spPr>
          <a:xfrm>
            <a:off x="2404481" y="3970486"/>
            <a:ext cx="2106000" cy="2106000"/>
          </a:xfrm>
          <a:prstGeom prst="rect">
            <a:avLst/>
          </a:prstGeom>
          <a:solidFill>
            <a:schemeClr val="bg2"/>
          </a:solidFill>
        </p:spPr>
        <p:txBody>
          <a:bodyPr/>
          <a:lstStyle>
            <a:lvl1pPr marL="0" indent="0">
              <a:buNone/>
              <a:defRPr sz="1400"/>
            </a:lvl1pPr>
          </a:lstStyle>
          <a:p>
            <a:endParaRPr lang="en-GB" noProof="0" dirty="0"/>
          </a:p>
        </p:txBody>
      </p:sp>
      <p:sp>
        <p:nvSpPr>
          <p:cNvPr id="12" name="Picture Placeholder 2"/>
          <p:cNvSpPr>
            <a:spLocks noGrp="1"/>
          </p:cNvSpPr>
          <p:nvPr>
            <p:ph type="pic" sz="quarter" idx="15"/>
          </p:nvPr>
        </p:nvSpPr>
        <p:spPr>
          <a:xfrm>
            <a:off x="4637274" y="1750537"/>
            <a:ext cx="2106000" cy="2106000"/>
          </a:xfrm>
          <a:prstGeom prst="rect">
            <a:avLst/>
          </a:prstGeom>
          <a:solidFill>
            <a:schemeClr val="bg2"/>
          </a:solidFill>
        </p:spPr>
        <p:txBody>
          <a:bodyPr/>
          <a:lstStyle>
            <a:lvl1pPr marL="0" indent="0">
              <a:buNone/>
              <a:defRPr sz="1400"/>
            </a:lvl1pPr>
          </a:lstStyle>
          <a:p>
            <a:endParaRPr lang="en-GB" noProof="0" dirty="0"/>
          </a:p>
        </p:txBody>
      </p:sp>
      <p:sp>
        <p:nvSpPr>
          <p:cNvPr id="13" name="Text Placeholder 12"/>
          <p:cNvSpPr>
            <a:spLocks noGrp="1"/>
          </p:cNvSpPr>
          <p:nvPr>
            <p:ph type="body" sz="quarter" idx="16"/>
          </p:nvPr>
        </p:nvSpPr>
        <p:spPr>
          <a:xfrm>
            <a:off x="6873668" y="3970485"/>
            <a:ext cx="1706400" cy="2106000"/>
          </a:xfrm>
          <a:prstGeom prst="rect">
            <a:avLst/>
          </a:prstGeom>
          <a:noFill/>
        </p:spPr>
        <p:txBody>
          <a:bodyPr tIns="90000"/>
          <a:lstStyle>
            <a:lvl1pPr marL="0" indent="0" algn="l">
              <a:buNone/>
              <a:defRPr sz="1400"/>
            </a:lvl1pPr>
          </a:lstStyle>
          <a:p>
            <a:pPr lvl="0"/>
            <a:r>
              <a:rPr lang="en-GB" noProof="0" dirty="0"/>
              <a:t>Edit Master text styles</a:t>
            </a:r>
          </a:p>
        </p:txBody>
      </p:sp>
      <p:sp>
        <p:nvSpPr>
          <p:cNvPr id="16" name="Text Placeholder 12"/>
          <p:cNvSpPr>
            <a:spLocks noGrp="1"/>
          </p:cNvSpPr>
          <p:nvPr>
            <p:ph type="body" sz="quarter" idx="18"/>
          </p:nvPr>
        </p:nvSpPr>
        <p:spPr>
          <a:xfrm>
            <a:off x="563562" y="1750539"/>
            <a:ext cx="1710000" cy="2105998"/>
          </a:xfrm>
          <a:prstGeom prst="rect">
            <a:avLst/>
          </a:prstGeom>
          <a:noFill/>
        </p:spPr>
        <p:txBody>
          <a:bodyPr tIns="90000"/>
          <a:lstStyle>
            <a:lvl1pPr marL="0" indent="0" algn="r">
              <a:buNone/>
              <a:defRPr sz="1400"/>
            </a:lvl1pPr>
          </a:lstStyle>
          <a:p>
            <a:pPr lvl="0"/>
            <a:r>
              <a:rPr lang="en-GB" noProof="0" dirty="0"/>
              <a:t>Edit Master text styles</a:t>
            </a:r>
          </a:p>
        </p:txBody>
      </p:sp>
      <p:sp>
        <p:nvSpPr>
          <p:cNvPr id="14" name="Picture Placeholder 2"/>
          <p:cNvSpPr>
            <a:spLocks noGrp="1"/>
          </p:cNvSpPr>
          <p:nvPr>
            <p:ph type="pic" sz="quarter" idx="19"/>
          </p:nvPr>
        </p:nvSpPr>
        <p:spPr>
          <a:xfrm>
            <a:off x="4637275" y="3970486"/>
            <a:ext cx="2106000" cy="2106000"/>
          </a:xfrm>
          <a:prstGeom prst="rect">
            <a:avLst/>
          </a:prstGeom>
          <a:solidFill>
            <a:schemeClr val="bg2"/>
          </a:solidFill>
        </p:spPr>
        <p:txBody>
          <a:bodyPr/>
          <a:lstStyle>
            <a:lvl1pPr marL="0" indent="0">
              <a:buNone/>
              <a:defRPr sz="1400"/>
            </a:lvl1pPr>
          </a:lstStyle>
          <a:p>
            <a:endParaRPr lang="en-GB" noProof="0" dirty="0"/>
          </a:p>
        </p:txBody>
      </p:sp>
      <p:sp>
        <p:nvSpPr>
          <p:cNvPr id="17" name="Text Placeholder 12"/>
          <p:cNvSpPr>
            <a:spLocks noGrp="1"/>
          </p:cNvSpPr>
          <p:nvPr>
            <p:ph type="body" sz="quarter" idx="20"/>
          </p:nvPr>
        </p:nvSpPr>
        <p:spPr>
          <a:xfrm>
            <a:off x="563562" y="3970486"/>
            <a:ext cx="1710000" cy="2106000"/>
          </a:xfrm>
          <a:prstGeom prst="rect">
            <a:avLst/>
          </a:prstGeom>
          <a:noFill/>
        </p:spPr>
        <p:txBody>
          <a:bodyPr tIns="90000"/>
          <a:lstStyle>
            <a:lvl1pPr marL="0" indent="0" algn="r">
              <a:buNone/>
              <a:defRPr sz="1400"/>
            </a:lvl1pPr>
          </a:lstStyle>
          <a:p>
            <a:pPr lvl="0"/>
            <a:r>
              <a:rPr lang="en-GB" noProof="0" dirty="0"/>
              <a:t>Edit Master text styles</a:t>
            </a:r>
          </a:p>
        </p:txBody>
      </p:sp>
      <p:sp>
        <p:nvSpPr>
          <p:cNvPr id="18" name="Text Placeholder 12"/>
          <p:cNvSpPr>
            <a:spLocks noGrp="1"/>
          </p:cNvSpPr>
          <p:nvPr>
            <p:ph type="body" sz="quarter" idx="21"/>
          </p:nvPr>
        </p:nvSpPr>
        <p:spPr>
          <a:xfrm>
            <a:off x="6870068" y="1750539"/>
            <a:ext cx="1710000" cy="2105998"/>
          </a:xfrm>
          <a:prstGeom prst="rect">
            <a:avLst/>
          </a:prstGeom>
          <a:noFill/>
        </p:spPr>
        <p:txBody>
          <a:bodyPr tIns="90000"/>
          <a:lstStyle>
            <a:lvl1pPr marL="0" indent="0" algn="l">
              <a:buNone/>
              <a:defRPr sz="1400"/>
            </a:lvl1pPr>
          </a:lstStyle>
          <a:p>
            <a:pPr lvl="0"/>
            <a:r>
              <a:rPr lang="en-GB" noProof="0" dirty="0"/>
              <a:t>Edit Master text styles</a:t>
            </a:r>
          </a:p>
        </p:txBody>
      </p:sp>
      <p:sp>
        <p:nvSpPr>
          <p:cNvPr id="20"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19" name="Straight Connector 18"/>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5668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9144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691648" y="1122363"/>
            <a:ext cx="7515726" cy="1240348"/>
          </a:xfrm>
          <a:prstGeom prst="rect">
            <a:avLst/>
          </a:prstGeom>
        </p:spPr>
        <p:txBody>
          <a:bodyPr anchor="b">
            <a:noAutofit/>
          </a:bodyPr>
          <a:lstStyle>
            <a:lvl1pPr algn="l">
              <a:defRPr sz="5400">
                <a:solidFill>
                  <a:schemeClr val="accent5"/>
                </a:solidFill>
              </a:defRPr>
            </a:lvl1pPr>
          </a:lstStyle>
          <a:p>
            <a:r>
              <a:rPr lang="en-GB" noProof="0" dirty="0"/>
              <a:t>Click to edit Master title style</a:t>
            </a:r>
          </a:p>
        </p:txBody>
      </p:sp>
      <p:cxnSp>
        <p:nvCxnSpPr>
          <p:cNvPr id="13" name="Straight Connector 12"/>
          <p:cNvCxnSpPr/>
          <p:nvPr userDrawn="1"/>
        </p:nvCxnSpPr>
        <p:spPr>
          <a:xfrm>
            <a:off x="628650" y="1"/>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813289" y="3855677"/>
            <a:ext cx="7502769"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1"/>
            <a:ext cx="9144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3" name="Straight Connector 12"/>
          <p:cNvCxnSpPr/>
          <p:nvPr userDrawn="1"/>
        </p:nvCxnSpPr>
        <p:spPr>
          <a:xfrm>
            <a:off x="628650" y="1"/>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691648" y="1122363"/>
            <a:ext cx="7515726" cy="1240348"/>
          </a:xfrm>
          <a:prstGeom prst="rect">
            <a:avLst/>
          </a:prstGeom>
        </p:spPr>
        <p:txBody>
          <a:bodyPr anchor="b">
            <a:noAutofit/>
          </a:bodyPr>
          <a:lstStyle>
            <a:lvl1pPr algn="l">
              <a:defRPr sz="54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813289" y="3855677"/>
            <a:ext cx="7502769"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xfrm>
            <a:off x="6458768" y="6366177"/>
            <a:ext cx="284463" cy="366370"/>
          </a:xfrm>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9313441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9144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706161" y="1122363"/>
            <a:ext cx="7913964" cy="2387600"/>
          </a:xfrm>
          <a:prstGeom prst="rect">
            <a:avLst/>
          </a:prstGeom>
        </p:spPr>
        <p:txBody>
          <a:bodyPr anchor="b">
            <a:noAutofit/>
          </a:bodyPr>
          <a:lstStyle>
            <a:lvl1pPr algn="l">
              <a:defRPr sz="54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706161" y="3602038"/>
            <a:ext cx="7913964" cy="1655762"/>
          </a:xfrm>
          <a:prstGeom prst="rect">
            <a:avLst/>
          </a:prstGeo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556080" y="1"/>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19898"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706161" y="1122363"/>
            <a:ext cx="7913964" cy="2387600"/>
          </a:xfrm>
          <a:prstGeom prst="rect">
            <a:avLst/>
          </a:prstGeom>
        </p:spPr>
        <p:txBody>
          <a:bodyPr anchor="b">
            <a:noAutofit/>
          </a:bodyPr>
          <a:lstStyle>
            <a:lvl1pPr algn="l">
              <a:defRPr sz="54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706161" y="3602038"/>
            <a:ext cx="7913964" cy="1655762"/>
          </a:xfrm>
          <a:prstGeom prst="rect">
            <a:avLst/>
          </a:prstGeo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556080" y="1"/>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19898"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9276" y="1825625"/>
            <a:ext cx="807085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sz="2000"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cxnSp>
        <p:nvCxnSpPr>
          <p:cNvPr id="7" name="Straight Connector 6"/>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59880" y="1825626"/>
            <a:ext cx="3945731" cy="4170363"/>
          </a:xfrm>
          <a:prstGeom prst="rect">
            <a:avLst/>
          </a:prstGeom>
          <a:noFill/>
        </p:spPr>
        <p:txBody>
          <a:bodyPr>
            <a:noAutofit/>
          </a:bodyPr>
          <a:lstStyle>
            <a:lvl1pPr marL="0" indent="0">
              <a:buClr>
                <a:schemeClr val="accent5"/>
              </a:buClr>
              <a:buFont typeface="Arial"/>
              <a:buNone/>
              <a:defRPr sz="2000"/>
            </a:lvl1pPr>
          </a:lstStyle>
          <a:p>
            <a:pPr lvl="0"/>
            <a:endParaRPr lang="en-GB" noProof="0" dirty="0"/>
          </a:p>
        </p:txBody>
      </p:sp>
      <p:cxnSp>
        <p:nvCxnSpPr>
          <p:cNvPr id="8" name="Straight Connector 7"/>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0" hasCustomPrompt="1"/>
          </p:nvPr>
        </p:nvSpPr>
        <p:spPr>
          <a:xfrm>
            <a:off x="549275" y="1825625"/>
            <a:ext cx="3929091"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
        <p:nvSpPr>
          <p:cNvPr id="10"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2803839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4659878" y="1825625"/>
            <a:ext cx="3945733"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z="2000"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hasCustomPrompt="1"/>
          </p:nvPr>
        </p:nvSpPr>
        <p:spPr>
          <a:xfrm>
            <a:off x="549275" y="1825625"/>
            <a:ext cx="3929091"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sz="2000"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
        <p:nvSpPr>
          <p:cNvPr id="10"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9275" y="1825626"/>
            <a:ext cx="2592000" cy="4170363"/>
          </a:xfrm>
          <a:prstGeom prst="rect">
            <a:avLst/>
          </a:prstGeom>
        </p:spPr>
        <p:txBody>
          <a:bodyPr>
            <a:noAutofit/>
          </a:bodyPr>
          <a:lstStyle>
            <a:lvl1pPr marL="0" indent="-342900">
              <a:buClr>
                <a:schemeClr val="accent5"/>
              </a:buClr>
              <a:buFont typeface="Arial"/>
              <a:buNone/>
              <a:defRPr sz="2000"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3276000" y="1825625"/>
            <a:ext cx="2592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6007586" y="1825625"/>
            <a:ext cx="2592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11"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8" name="Straight Connector 7"/>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3564" y="1681163"/>
            <a:ext cx="3924000" cy="823912"/>
          </a:xfrm>
          <a:prstGeom prst="rect">
            <a:avLst/>
          </a:prstGeom>
        </p:spPr>
        <p:txBody>
          <a:bodyPr wrap="square"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563564" y="2597728"/>
            <a:ext cx="3924000" cy="3398261"/>
          </a:xfrm>
          <a:prstGeom prst="rect">
            <a:avLst/>
          </a:prstGeom>
        </p:spPr>
        <p:txBody>
          <a:bodyPr wrap="square">
            <a:noAutofit/>
          </a:bodyPr>
          <a:lstStyle>
            <a:lvl1pPr marL="0" indent="-342900">
              <a:buClr>
                <a:schemeClr val="accent5"/>
              </a:buClr>
              <a:buFont typeface="Arial"/>
              <a:buNone/>
              <a:defRPr sz="200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4645549" y="1681163"/>
            <a:ext cx="3945548" cy="823912"/>
          </a:xfrm>
          <a:prstGeom prst="rect">
            <a:avLst/>
          </a:prstGeom>
          <a:noFill/>
        </p:spPr>
        <p:txBody>
          <a:bodyPr wrap="square" anchor="b">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4645549" y="2597728"/>
            <a:ext cx="3945548" cy="3398261"/>
          </a:xfrm>
          <a:prstGeom prst="rect">
            <a:avLst/>
          </a:prstGeom>
        </p:spPr>
        <p:txBody>
          <a:bodyPr wrap="square">
            <a:noAutofit/>
          </a:bodyPr>
          <a:lstStyle>
            <a:lvl1pPr marL="0" indent="-342900">
              <a:buClr>
                <a:schemeClr val="accent5"/>
              </a:buClr>
              <a:buFont typeface="Arial"/>
              <a:buNone/>
              <a:defRPr sz="2000"/>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sp>
        <p:nvSpPr>
          <p:cNvPr id="11"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8" name="Straight Connector 7"/>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9144000" cy="4245448"/>
          </a:xfrm>
          <a:prstGeom prst="rect">
            <a:avLst/>
          </a:prstGeom>
          <a:solidFill>
            <a:schemeClr val="bg2"/>
          </a:solidFill>
        </p:spPr>
        <p:txBody>
          <a:bodyPr/>
          <a:lstStyle>
            <a:lvl1pPr marL="0" indent="0">
              <a:buNone/>
              <a:defRPr/>
            </a:lvl1pPr>
          </a:lstStyle>
          <a:p>
            <a:endParaRPr lang="en-GB" noProof="0"/>
          </a:p>
        </p:txBody>
      </p:sp>
      <p:sp>
        <p:nvSpPr>
          <p:cNvPr id="8" name="Title Placeholder 1"/>
          <p:cNvSpPr>
            <a:spLocks noGrp="1"/>
          </p:cNvSpPr>
          <p:nvPr>
            <p:ph type="title"/>
          </p:nvPr>
        </p:nvSpPr>
        <p:spPr>
          <a:xfrm>
            <a:off x="640958" y="575221"/>
            <a:ext cx="7979167" cy="782357"/>
          </a:xfrm>
          <a:prstGeom prst="rect">
            <a:avLst/>
          </a:prstGeom>
        </p:spPr>
        <p:txBody>
          <a:bodyPr vert="horz" lIns="91440" tIns="45720" rIns="91440" bIns="0" rtlCol="0" anchor="b" anchorCtr="0">
            <a:noAutofit/>
          </a:bodyPr>
          <a:lstStyle>
            <a:lvl1pPr>
              <a:defRPr sz="3600"/>
            </a:lvl1pPr>
          </a:lstStyle>
          <a:p>
            <a:r>
              <a:rPr lang="en-GB" noProof="0" dirty="0"/>
              <a:t>Click to edit Master title style</a:t>
            </a:r>
          </a:p>
        </p:txBody>
      </p:sp>
      <p:cxnSp>
        <p:nvCxnSpPr>
          <p:cNvPr id="7" name="Straight Connector 6"/>
          <p:cNvCxnSpPr/>
          <p:nvPr userDrawn="1"/>
        </p:nvCxnSpPr>
        <p:spPr>
          <a:xfrm flipH="1">
            <a:off x="55608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8" descr="EC-JRC-logo_horizontal_EN_pos_transparent-background.png"/>
          <p:cNvPicPr>
            <a:picLocks noChangeAspect="1"/>
          </p:cNvPicPr>
          <p:nvPr userDrawn="1"/>
        </p:nvPicPr>
        <p:blipFill rotWithShape="1">
          <a:blip r:embed="rId20" cstate="print">
            <a:extLst>
              <a:ext uri="{28A0092B-C50C-407E-A947-70E740481C1C}">
                <a14:useLocalDpi xmlns:a14="http://schemas.microsoft.com/office/drawing/2010/main" val="0"/>
              </a:ext>
            </a:extLst>
          </a:blip>
          <a:srcRect l="6902" t="10944" r="6669" b="9113"/>
          <a:stretch/>
        </p:blipFill>
        <p:spPr>
          <a:xfrm>
            <a:off x="6897932" y="6177847"/>
            <a:ext cx="1727997" cy="467228"/>
          </a:xfrm>
          <a:prstGeom prst="rect">
            <a:avLst/>
          </a:prstGeom>
        </p:spPr>
      </p:pic>
      <p:sp>
        <p:nvSpPr>
          <p:cNvPr id="9" name="TextBox 8"/>
          <p:cNvSpPr txBox="1"/>
          <p:nvPr userDrawn="1"/>
        </p:nvSpPr>
        <p:spPr>
          <a:xfrm>
            <a:off x="664566"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‹Nº›</a:t>
            </a:fld>
            <a:endParaRPr lang="en-GB" sz="1600" noProof="0" dirty="0">
              <a:ln>
                <a:noFill/>
              </a:ln>
              <a:solidFill>
                <a:schemeClr val="bg1">
                  <a:lumMod val="65000"/>
                </a:schemeClr>
              </a:solidFill>
            </a:endParaRPr>
          </a:p>
        </p:txBody>
      </p:sp>
      <p:cxnSp>
        <p:nvCxnSpPr>
          <p:cNvPr id="10" name="Straight Connector 9"/>
          <p:cNvCxnSpPr/>
          <p:nvPr userDrawn="1"/>
        </p:nvCxnSpPr>
        <p:spPr>
          <a:xfrm>
            <a:off x="570595"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 id="2147483671"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usurvey/runner/CheckIn_HE_v2021_EN" TargetMode="External"/><Relationship Id="rId2" Type="http://schemas.openxmlformats.org/officeDocument/2006/relationships/hyperlink" Target="https://ec.europa.eu/eusurvey/runner/CheckIn_HE_v2021_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BsFRPX3LMn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hyperlink" Target="mailto:andreia-inamorato-dos.santos@ec.europa.eu"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JRC B4 – Overview of HE research outcomes</a:t>
            </a:r>
            <a:endParaRPr lang="nl-NL" b="1" dirty="0"/>
          </a:p>
        </p:txBody>
      </p:sp>
      <p:sp>
        <p:nvSpPr>
          <p:cNvPr id="3" name="Subtitle 2"/>
          <p:cNvSpPr>
            <a:spLocks noGrp="1"/>
          </p:cNvSpPr>
          <p:nvPr>
            <p:ph type="subTitle" idx="1"/>
          </p:nvPr>
        </p:nvSpPr>
        <p:spPr/>
        <p:txBody>
          <a:bodyPr/>
          <a:lstStyle/>
          <a:p>
            <a:r>
              <a:rPr lang="nl-NL" b="1" dirty="0"/>
              <a:t>HESS IV – 1st </a:t>
            </a:r>
            <a:r>
              <a:rPr lang="nl-NL" b="1" dirty="0" err="1"/>
              <a:t>Advisory</a:t>
            </a:r>
            <a:r>
              <a:rPr lang="nl-NL" b="1" dirty="0"/>
              <a:t> Group meeting 11.02.2022</a:t>
            </a:r>
          </a:p>
        </p:txBody>
      </p:sp>
      <p:sp>
        <p:nvSpPr>
          <p:cNvPr id="4" name="Text Placeholder 3"/>
          <p:cNvSpPr>
            <a:spLocks noGrp="1"/>
          </p:cNvSpPr>
          <p:nvPr>
            <p:ph type="body" sz="quarter" idx="13"/>
          </p:nvPr>
        </p:nvSpPr>
        <p:spPr>
          <a:xfrm>
            <a:off x="3383281" y="5391727"/>
            <a:ext cx="5236844" cy="877455"/>
          </a:xfrm>
        </p:spPr>
        <p:txBody>
          <a:bodyPr/>
          <a:lstStyle/>
          <a:p>
            <a:r>
              <a:rPr lang="nl-NL" b="1" dirty="0"/>
              <a:t>Dr. </a:t>
            </a:r>
            <a:r>
              <a:rPr lang="nl-NL" b="1" dirty="0" err="1"/>
              <a:t>Andreia</a:t>
            </a:r>
            <a:r>
              <a:rPr lang="nl-NL" b="1" dirty="0"/>
              <a:t> Inamorato (JRC B7)</a:t>
            </a:r>
          </a:p>
        </p:txBody>
      </p:sp>
    </p:spTree>
    <p:extLst>
      <p:ext uri="{BB962C8B-B14F-4D97-AF65-F5344CB8AC3E}">
        <p14:creationId xmlns:p14="http://schemas.microsoft.com/office/powerpoint/2010/main" val="427509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910A3C5-9EDE-4E48-AFB7-D037387240D5}"/>
              </a:ext>
            </a:extLst>
          </p:cNvPr>
          <p:cNvSpPr>
            <a:spLocks noGrp="1"/>
          </p:cNvSpPr>
          <p:nvPr>
            <p:ph idx="1"/>
          </p:nvPr>
        </p:nvSpPr>
        <p:spPr>
          <a:xfrm>
            <a:off x="437322" y="1563757"/>
            <a:ext cx="8182804" cy="4432231"/>
          </a:xfrm>
        </p:spPr>
        <p:txBody>
          <a:bodyPr/>
          <a:lstStyle/>
          <a:p>
            <a:r>
              <a:rPr lang="es-ES" dirty="0" err="1"/>
              <a:t>Tool</a:t>
            </a:r>
            <a:r>
              <a:rPr lang="es-ES" dirty="0"/>
              <a:t> </a:t>
            </a:r>
            <a:r>
              <a:rPr lang="es-ES" dirty="0" err="1"/>
              <a:t>based</a:t>
            </a:r>
            <a:r>
              <a:rPr lang="es-ES" dirty="0"/>
              <a:t> </a:t>
            </a:r>
            <a:r>
              <a:rPr lang="es-ES" dirty="0" err="1"/>
              <a:t>on</a:t>
            </a:r>
            <a:r>
              <a:rPr lang="es-ES" dirty="0"/>
              <a:t> </a:t>
            </a:r>
            <a:r>
              <a:rPr lang="es-ES" dirty="0" err="1"/>
              <a:t>the</a:t>
            </a:r>
            <a:r>
              <a:rPr lang="es-ES" dirty="0"/>
              <a:t> DigCompEdu and OpenEdu </a:t>
            </a:r>
            <a:r>
              <a:rPr lang="es-ES" dirty="0" err="1"/>
              <a:t>Frameworks</a:t>
            </a:r>
            <a:r>
              <a:rPr lang="es-ES" dirty="0"/>
              <a:t> ( digital </a:t>
            </a:r>
            <a:r>
              <a:rPr lang="es-ES" dirty="0" err="1"/>
              <a:t>competence</a:t>
            </a:r>
            <a:r>
              <a:rPr lang="es-ES" dirty="0"/>
              <a:t> and open </a:t>
            </a:r>
            <a:r>
              <a:rPr lang="es-ES" dirty="0" err="1"/>
              <a:t>education</a:t>
            </a:r>
            <a:r>
              <a:rPr lang="es-ES" dirty="0"/>
              <a:t> </a:t>
            </a:r>
            <a:r>
              <a:rPr lang="es-ES" dirty="0" err="1"/>
              <a:t>skills</a:t>
            </a:r>
            <a:r>
              <a:rPr lang="es-ES" dirty="0"/>
              <a:t>). </a:t>
            </a:r>
            <a:r>
              <a:rPr lang="es-ES" dirty="0" err="1"/>
              <a:t>The</a:t>
            </a:r>
            <a:r>
              <a:rPr lang="es-ES" dirty="0"/>
              <a:t> </a:t>
            </a:r>
            <a:r>
              <a:rPr lang="es-ES" dirty="0" err="1"/>
              <a:t>user</a:t>
            </a:r>
            <a:r>
              <a:rPr lang="es-ES" dirty="0"/>
              <a:t> </a:t>
            </a:r>
            <a:r>
              <a:rPr lang="es-ES" dirty="0" err="1"/>
              <a:t>goes</a:t>
            </a:r>
            <a:r>
              <a:rPr lang="es-ES" dirty="0"/>
              <a:t> </a:t>
            </a:r>
            <a:r>
              <a:rPr lang="es-ES" dirty="0" err="1"/>
              <a:t>through</a:t>
            </a:r>
            <a:r>
              <a:rPr lang="es-ES" dirty="0"/>
              <a:t> a </a:t>
            </a:r>
            <a:r>
              <a:rPr lang="es-ES" dirty="0" err="1"/>
              <a:t>self-reflection</a:t>
            </a:r>
            <a:r>
              <a:rPr lang="es-ES" dirty="0"/>
              <a:t> </a:t>
            </a:r>
            <a:r>
              <a:rPr lang="es-ES" dirty="0" err="1"/>
              <a:t>questionnaire</a:t>
            </a:r>
            <a:r>
              <a:rPr lang="es-ES" dirty="0"/>
              <a:t> </a:t>
            </a:r>
            <a:r>
              <a:rPr lang="es-ES" dirty="0" err="1"/>
              <a:t>wehich</a:t>
            </a:r>
            <a:r>
              <a:rPr lang="es-ES" dirty="0"/>
              <a:t> produces a </a:t>
            </a:r>
            <a:r>
              <a:rPr lang="es-ES" dirty="0" err="1"/>
              <a:t>report</a:t>
            </a:r>
            <a:r>
              <a:rPr lang="es-ES" dirty="0"/>
              <a:t> to </a:t>
            </a:r>
            <a:r>
              <a:rPr lang="es-ES" dirty="0" err="1"/>
              <a:t>user</a:t>
            </a:r>
            <a:r>
              <a:rPr lang="es-ES" dirty="0"/>
              <a:t> at </a:t>
            </a:r>
            <a:r>
              <a:rPr lang="es-ES" dirty="0" err="1"/>
              <a:t>the</a:t>
            </a:r>
            <a:r>
              <a:rPr lang="es-ES" dirty="0"/>
              <a:t> </a:t>
            </a:r>
            <a:r>
              <a:rPr lang="es-ES" dirty="0" err="1"/>
              <a:t>end</a:t>
            </a:r>
            <a:r>
              <a:rPr lang="es-ES" dirty="0"/>
              <a:t> and </a:t>
            </a:r>
            <a:r>
              <a:rPr lang="es-ES" dirty="0" err="1"/>
              <a:t>steps</a:t>
            </a:r>
            <a:r>
              <a:rPr lang="es-ES" dirty="0"/>
              <a:t> to </a:t>
            </a:r>
            <a:r>
              <a:rPr lang="es-ES" dirty="0" err="1"/>
              <a:t>level</a:t>
            </a:r>
            <a:r>
              <a:rPr lang="es-ES" dirty="0"/>
              <a:t>-up. </a:t>
            </a:r>
            <a:r>
              <a:rPr lang="es-ES" dirty="0" err="1"/>
              <a:t>The</a:t>
            </a:r>
            <a:r>
              <a:rPr lang="es-ES" dirty="0"/>
              <a:t> </a:t>
            </a:r>
            <a:r>
              <a:rPr lang="es-ES" dirty="0" err="1"/>
              <a:t>instruments</a:t>
            </a:r>
            <a:r>
              <a:rPr lang="es-ES" dirty="0"/>
              <a:t> can be </a:t>
            </a:r>
            <a:r>
              <a:rPr lang="es-ES" dirty="0" err="1"/>
              <a:t>translated</a:t>
            </a:r>
            <a:r>
              <a:rPr lang="es-ES" dirty="0"/>
              <a:t> and </a:t>
            </a:r>
            <a:r>
              <a:rPr lang="es-ES" dirty="0" err="1"/>
              <a:t>applied</a:t>
            </a:r>
            <a:r>
              <a:rPr lang="es-ES" dirty="0"/>
              <a:t> in </a:t>
            </a:r>
            <a:r>
              <a:rPr lang="es-ES" dirty="0" err="1"/>
              <a:t>other</a:t>
            </a:r>
            <a:r>
              <a:rPr lang="es-ES" dirty="0"/>
              <a:t> </a:t>
            </a:r>
            <a:r>
              <a:rPr lang="es-ES" dirty="0" err="1"/>
              <a:t>languages</a:t>
            </a:r>
            <a:r>
              <a:rPr lang="es-ES" dirty="0"/>
              <a:t>. At he momento </a:t>
            </a:r>
            <a:r>
              <a:rPr lang="es-ES" dirty="0" err="1"/>
              <a:t>available</a:t>
            </a:r>
            <a:r>
              <a:rPr lang="es-ES" dirty="0"/>
              <a:t> in </a:t>
            </a:r>
            <a:r>
              <a:rPr lang="es-ES" dirty="0" err="1"/>
              <a:t>Spanish</a:t>
            </a:r>
            <a:r>
              <a:rPr lang="es-ES" dirty="0"/>
              <a:t> and English.</a:t>
            </a:r>
          </a:p>
          <a:p>
            <a:r>
              <a:rPr lang="es-ES" dirty="0"/>
              <a:t>Access </a:t>
            </a:r>
            <a:r>
              <a:rPr lang="es-ES" dirty="0" err="1"/>
              <a:t>the</a:t>
            </a:r>
            <a:r>
              <a:rPr lang="es-ES" dirty="0"/>
              <a:t> </a:t>
            </a:r>
            <a:r>
              <a:rPr lang="es-ES" dirty="0" err="1"/>
              <a:t>Spanish</a:t>
            </a:r>
            <a:r>
              <a:rPr lang="es-ES" dirty="0"/>
              <a:t> </a:t>
            </a:r>
            <a:r>
              <a:rPr lang="es-ES" dirty="0" err="1"/>
              <a:t>version</a:t>
            </a:r>
            <a:r>
              <a:rPr lang="es-ES" dirty="0"/>
              <a:t> (V.2021):</a:t>
            </a:r>
          </a:p>
          <a:p>
            <a:r>
              <a:rPr lang="es-ES" u="sng" dirty="0">
                <a:hlinkClick r:id="rId2"/>
              </a:rPr>
              <a:t>https://ec.europa.eu/eusurvey/runner/CheckIn_HE_v2021_ES</a:t>
            </a:r>
            <a:endParaRPr lang="es-ES" u="sng" dirty="0"/>
          </a:p>
          <a:p>
            <a:r>
              <a:rPr lang="es-ES" dirty="0"/>
              <a:t>Access </a:t>
            </a:r>
            <a:r>
              <a:rPr lang="es-ES" dirty="0" err="1"/>
              <a:t>the</a:t>
            </a:r>
            <a:r>
              <a:rPr lang="es-ES" dirty="0"/>
              <a:t> English </a:t>
            </a:r>
            <a:r>
              <a:rPr lang="es-ES" dirty="0" err="1"/>
              <a:t>version</a:t>
            </a:r>
            <a:r>
              <a:rPr lang="es-ES" dirty="0"/>
              <a:t> (V.2021):</a:t>
            </a:r>
          </a:p>
          <a:p>
            <a:r>
              <a:rPr lang="es-ES" dirty="0">
                <a:hlinkClick r:id="rId3"/>
              </a:rPr>
              <a:t>https://ec.europa.eu/eusurvey/runner/CheckIn_HE_v2021_EN</a:t>
            </a:r>
            <a:endParaRPr lang="es-ES" dirty="0"/>
          </a:p>
          <a:p>
            <a:endParaRPr lang="es-ES" dirty="0"/>
          </a:p>
          <a:p>
            <a:endParaRPr lang="es-ES" dirty="0" err="1"/>
          </a:p>
        </p:txBody>
      </p:sp>
      <p:sp>
        <p:nvSpPr>
          <p:cNvPr id="3" name="Título 2">
            <a:extLst>
              <a:ext uri="{FF2B5EF4-FFF2-40B4-BE49-F238E27FC236}">
                <a16:creationId xmlns:a16="http://schemas.microsoft.com/office/drawing/2014/main" id="{B672861B-737C-BC4C-9752-E8033AFBFFCD}"/>
              </a:ext>
            </a:extLst>
          </p:cNvPr>
          <p:cNvSpPr>
            <a:spLocks noGrp="1"/>
          </p:cNvSpPr>
          <p:nvPr>
            <p:ph type="title"/>
          </p:nvPr>
        </p:nvSpPr>
        <p:spPr/>
        <p:txBody>
          <a:bodyPr/>
          <a:lstStyle/>
          <a:p>
            <a:r>
              <a:rPr lang="es-ES" dirty="0" err="1"/>
              <a:t>Check</a:t>
            </a:r>
            <a:r>
              <a:rPr lang="es-ES" dirty="0"/>
              <a:t>-In: </a:t>
            </a:r>
            <a:r>
              <a:rPr lang="es-ES" dirty="0" err="1"/>
              <a:t>self-reflection</a:t>
            </a:r>
            <a:r>
              <a:rPr lang="es-ES" dirty="0"/>
              <a:t> </a:t>
            </a:r>
            <a:r>
              <a:rPr lang="es-ES" dirty="0" err="1"/>
              <a:t>tool</a:t>
            </a:r>
            <a:r>
              <a:rPr lang="es-ES" dirty="0"/>
              <a:t> </a:t>
            </a:r>
            <a:r>
              <a:rPr lang="es-ES" dirty="0" err="1"/>
              <a:t>for</a:t>
            </a:r>
            <a:r>
              <a:rPr lang="es-ES" dirty="0"/>
              <a:t> HE</a:t>
            </a:r>
          </a:p>
        </p:txBody>
      </p:sp>
    </p:spTree>
    <p:extLst>
      <p:ext uri="{BB962C8B-B14F-4D97-AF65-F5344CB8AC3E}">
        <p14:creationId xmlns:p14="http://schemas.microsoft.com/office/powerpoint/2010/main" val="203917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Texto&#10;&#10;Descripción generada automáticamente">
            <a:extLst>
              <a:ext uri="{FF2B5EF4-FFF2-40B4-BE49-F238E27FC236}">
                <a16:creationId xmlns:a16="http://schemas.microsoft.com/office/drawing/2014/main" id="{3F72DC1E-D6B0-8848-AC29-C0243E003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939" y="1518760"/>
            <a:ext cx="7113170" cy="4609749"/>
          </a:xfrm>
        </p:spPr>
      </p:pic>
      <p:sp>
        <p:nvSpPr>
          <p:cNvPr id="3" name="Título 2">
            <a:extLst>
              <a:ext uri="{FF2B5EF4-FFF2-40B4-BE49-F238E27FC236}">
                <a16:creationId xmlns:a16="http://schemas.microsoft.com/office/drawing/2014/main" id="{BC8DDCCE-EAE8-864A-A601-460663127383}"/>
              </a:ext>
            </a:extLst>
          </p:cNvPr>
          <p:cNvSpPr>
            <a:spLocks noGrp="1"/>
          </p:cNvSpPr>
          <p:nvPr>
            <p:ph type="title"/>
          </p:nvPr>
        </p:nvSpPr>
        <p:spPr>
          <a:xfrm>
            <a:off x="549276" y="357809"/>
            <a:ext cx="7905611" cy="1467816"/>
          </a:xfrm>
        </p:spPr>
        <p:txBody>
          <a:bodyPr/>
          <a:lstStyle/>
          <a:p>
            <a:pPr algn="ctr"/>
            <a:br>
              <a:rPr lang="es-ES" sz="3200" dirty="0"/>
            </a:br>
            <a:br>
              <a:rPr lang="es-ES" sz="3200" dirty="0"/>
            </a:br>
            <a:br>
              <a:rPr lang="es-ES" sz="3200" dirty="0"/>
            </a:br>
            <a:br>
              <a:rPr lang="es-ES" sz="3200" dirty="0"/>
            </a:br>
            <a:r>
              <a:rPr lang="es-ES" sz="3200" dirty="0" err="1"/>
              <a:t>Join</a:t>
            </a:r>
            <a:r>
              <a:rPr lang="es-ES" sz="3200" dirty="0"/>
              <a:t> </a:t>
            </a:r>
            <a:r>
              <a:rPr lang="es-ES" sz="3200" dirty="0" err="1"/>
              <a:t>the</a:t>
            </a:r>
            <a:r>
              <a:rPr lang="es-ES" sz="3200" dirty="0"/>
              <a:t> DigCompEdu </a:t>
            </a:r>
            <a:r>
              <a:rPr lang="es-ES" sz="3200" dirty="0" err="1"/>
              <a:t>community</a:t>
            </a:r>
            <a:r>
              <a:rPr lang="es-ES" sz="3200" dirty="0"/>
              <a:t> </a:t>
            </a:r>
            <a:r>
              <a:rPr lang="es-ES" sz="3200" dirty="0" err="1"/>
              <a:t>for</a:t>
            </a:r>
            <a:r>
              <a:rPr lang="es-ES" sz="3200" dirty="0"/>
              <a:t> </a:t>
            </a:r>
            <a:r>
              <a:rPr lang="es-ES" sz="3200" dirty="0" err="1"/>
              <a:t>the</a:t>
            </a:r>
            <a:r>
              <a:rPr lang="es-ES" sz="3200" dirty="0"/>
              <a:t> files to </a:t>
            </a:r>
            <a:r>
              <a:rPr lang="es-ES" sz="3200" dirty="0" err="1"/>
              <a:t>translate</a:t>
            </a:r>
            <a:r>
              <a:rPr lang="es-ES" sz="3200" dirty="0"/>
              <a:t> and </a:t>
            </a:r>
            <a:r>
              <a:rPr lang="es-ES" sz="3200" dirty="0" err="1"/>
              <a:t>news</a:t>
            </a:r>
            <a:br>
              <a:rPr lang="es-ES" dirty="0"/>
            </a:br>
            <a:endParaRPr lang="es-ES" dirty="0"/>
          </a:p>
        </p:txBody>
      </p:sp>
    </p:spTree>
    <p:extLst>
      <p:ext uri="{BB962C8B-B14F-4D97-AF65-F5344CB8AC3E}">
        <p14:creationId xmlns:p14="http://schemas.microsoft.com/office/powerpoint/2010/main" val="356675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E31E9E29-9355-EB43-969A-E13604167262}"/>
              </a:ext>
            </a:extLst>
          </p:cNvPr>
          <p:cNvSpPr>
            <a:spLocks noGrp="1"/>
          </p:cNvSpPr>
          <p:nvPr>
            <p:ph idx="1"/>
          </p:nvPr>
        </p:nvSpPr>
        <p:spPr>
          <a:xfrm>
            <a:off x="640958" y="1343818"/>
            <a:ext cx="8070850" cy="4170363"/>
          </a:xfrm>
        </p:spPr>
        <p:txBody>
          <a:bodyPr/>
          <a:lstStyle/>
          <a:p>
            <a:r>
              <a:rPr lang="es-ES" dirty="0"/>
              <a:t>Iberoamerican </a:t>
            </a:r>
            <a:r>
              <a:rPr lang="es-ES" dirty="0" err="1"/>
              <a:t>study</a:t>
            </a:r>
            <a:r>
              <a:rPr lang="es-ES" dirty="0"/>
              <a:t> </a:t>
            </a:r>
            <a:r>
              <a:rPr lang="es-ES" dirty="0" err="1"/>
              <a:t>involving</a:t>
            </a:r>
            <a:r>
              <a:rPr lang="es-ES" dirty="0"/>
              <a:t> 7 </a:t>
            </a:r>
            <a:r>
              <a:rPr lang="es-ES" dirty="0" err="1"/>
              <a:t>countries</a:t>
            </a:r>
            <a:r>
              <a:rPr lang="es-ES" dirty="0"/>
              <a:t> (</a:t>
            </a:r>
            <a:r>
              <a:rPr lang="es-ES" dirty="0" err="1"/>
              <a:t>collaboration</a:t>
            </a:r>
            <a:r>
              <a:rPr lang="es-ES" dirty="0"/>
              <a:t> JRC and Metared, Universia </a:t>
            </a:r>
            <a:r>
              <a:rPr lang="es-ES" dirty="0" err="1"/>
              <a:t>Foundation</a:t>
            </a:r>
            <a:r>
              <a:rPr lang="es-ES" dirty="0"/>
              <a:t> – Santander Bank)</a:t>
            </a:r>
          </a:p>
          <a:p>
            <a:r>
              <a:rPr lang="es-ES" dirty="0"/>
              <a:t>Argentina, </a:t>
            </a:r>
            <a:r>
              <a:rPr lang="es-ES" dirty="0" err="1"/>
              <a:t>Brazil</a:t>
            </a:r>
            <a:r>
              <a:rPr lang="es-ES" dirty="0"/>
              <a:t>, Colombia, Chile, </a:t>
            </a:r>
            <a:r>
              <a:rPr lang="es-ES" dirty="0" err="1"/>
              <a:t>Peru</a:t>
            </a:r>
            <a:r>
              <a:rPr lang="es-ES" dirty="0"/>
              <a:t>, </a:t>
            </a:r>
            <a:r>
              <a:rPr lang="es-ES" dirty="0" err="1"/>
              <a:t>Mexico</a:t>
            </a:r>
            <a:r>
              <a:rPr lang="es-ES" dirty="0"/>
              <a:t> and Portugal</a:t>
            </a:r>
          </a:p>
          <a:p>
            <a:r>
              <a:rPr lang="es-ES" dirty="0"/>
              <a:t>30K+ </a:t>
            </a:r>
            <a:r>
              <a:rPr lang="es-ES" dirty="0" err="1"/>
              <a:t>participants</a:t>
            </a:r>
            <a:endParaRPr lang="es-ES" dirty="0"/>
          </a:p>
          <a:p>
            <a:r>
              <a:rPr lang="es-ES" dirty="0" err="1"/>
              <a:t>Level</a:t>
            </a:r>
            <a:r>
              <a:rPr lang="es-ES" dirty="0"/>
              <a:t> of </a:t>
            </a:r>
            <a:r>
              <a:rPr lang="es-ES" dirty="0" err="1"/>
              <a:t>competence</a:t>
            </a:r>
            <a:r>
              <a:rPr lang="es-ES" dirty="0"/>
              <a:t> </a:t>
            </a:r>
            <a:r>
              <a:rPr lang="es-ES" dirty="0" err="1"/>
              <a:t>according</a:t>
            </a:r>
            <a:r>
              <a:rPr lang="es-ES" dirty="0"/>
              <a:t> to </a:t>
            </a:r>
            <a:r>
              <a:rPr lang="es-ES" dirty="0" err="1"/>
              <a:t>academic’s</a:t>
            </a:r>
            <a:r>
              <a:rPr lang="es-ES" dirty="0"/>
              <a:t> </a:t>
            </a:r>
            <a:r>
              <a:rPr lang="es-ES" dirty="0" err="1"/>
              <a:t>percetion</a:t>
            </a:r>
            <a:r>
              <a:rPr lang="es-ES" dirty="0"/>
              <a:t>: B1-B2</a:t>
            </a:r>
          </a:p>
          <a:p>
            <a:r>
              <a:rPr lang="es-ES" dirty="0" err="1"/>
              <a:t>Dissemination</a:t>
            </a:r>
            <a:r>
              <a:rPr lang="es-ES" dirty="0"/>
              <a:t>: </a:t>
            </a:r>
            <a:r>
              <a:rPr lang="es-ES" dirty="0" err="1"/>
              <a:t>scientific</a:t>
            </a:r>
            <a:r>
              <a:rPr lang="es-ES" dirty="0"/>
              <a:t> </a:t>
            </a:r>
            <a:r>
              <a:rPr lang="es-ES" dirty="0" err="1"/>
              <a:t>article</a:t>
            </a:r>
            <a:endParaRPr lang="es-ES" dirty="0"/>
          </a:p>
          <a:p>
            <a:pPr algn="ctr"/>
            <a:r>
              <a:rPr lang="es-ES" b="1" dirty="0"/>
              <a:t>“</a:t>
            </a:r>
            <a:r>
              <a:rPr lang="es-ES" b="1" dirty="0" err="1"/>
              <a:t>The</a:t>
            </a:r>
            <a:r>
              <a:rPr lang="es-ES" b="1" dirty="0"/>
              <a:t> digital </a:t>
            </a:r>
            <a:r>
              <a:rPr lang="es-ES" b="1" dirty="0" err="1"/>
              <a:t>competence</a:t>
            </a:r>
            <a:r>
              <a:rPr lang="es-ES" b="1" dirty="0"/>
              <a:t> of </a:t>
            </a:r>
            <a:r>
              <a:rPr lang="es-ES" b="1" dirty="0" err="1"/>
              <a:t>academics</a:t>
            </a:r>
            <a:r>
              <a:rPr lang="es-ES" b="1" dirty="0"/>
              <a:t> in </a:t>
            </a:r>
            <a:r>
              <a:rPr lang="es-ES" b="1" dirty="0" err="1"/>
              <a:t>higher</a:t>
            </a:r>
            <a:r>
              <a:rPr lang="es-ES" b="1" dirty="0"/>
              <a:t> </a:t>
            </a:r>
            <a:r>
              <a:rPr lang="es-ES" b="1" dirty="0" err="1"/>
              <a:t>education</a:t>
            </a:r>
            <a:r>
              <a:rPr lang="es-ES" b="1" dirty="0"/>
              <a:t> in </a:t>
            </a:r>
            <a:r>
              <a:rPr lang="es-ES" b="1" dirty="0" err="1"/>
              <a:t>seven</a:t>
            </a:r>
            <a:r>
              <a:rPr lang="es-ES" b="1" dirty="0"/>
              <a:t> Iberoamerican </a:t>
            </a:r>
            <a:r>
              <a:rPr lang="es-ES" b="1" dirty="0" err="1"/>
              <a:t>countries</a:t>
            </a:r>
            <a:r>
              <a:rPr lang="es-ES" b="1" dirty="0"/>
              <a:t>: </a:t>
            </a:r>
            <a:r>
              <a:rPr lang="es-ES" b="1" dirty="0" err="1"/>
              <a:t>perceptions</a:t>
            </a:r>
            <a:r>
              <a:rPr lang="es-ES" b="1" dirty="0"/>
              <a:t>, </a:t>
            </a:r>
            <a:r>
              <a:rPr lang="es-ES" b="1" dirty="0" err="1"/>
              <a:t>challenges</a:t>
            </a:r>
            <a:r>
              <a:rPr lang="es-ES" b="1" dirty="0"/>
              <a:t> and </a:t>
            </a:r>
            <a:r>
              <a:rPr lang="es-ES" b="1" dirty="0" err="1"/>
              <a:t>recommendations</a:t>
            </a:r>
            <a:r>
              <a:rPr lang="es-ES" b="1" dirty="0"/>
              <a:t> </a:t>
            </a:r>
            <a:r>
              <a:rPr lang="es-ES" b="1" dirty="0" err="1"/>
              <a:t>for</a:t>
            </a:r>
            <a:r>
              <a:rPr lang="es-ES" b="1" dirty="0"/>
              <a:t> </a:t>
            </a:r>
            <a:r>
              <a:rPr lang="es-ES" b="1" dirty="0" err="1"/>
              <a:t>policy</a:t>
            </a:r>
            <a:r>
              <a:rPr lang="es-ES" b="1" dirty="0"/>
              <a:t>” - </a:t>
            </a:r>
            <a:r>
              <a:rPr lang="es-ES" b="1" dirty="0" err="1"/>
              <a:t>submitted</a:t>
            </a:r>
            <a:endParaRPr lang="es-ES" b="1" dirty="0"/>
          </a:p>
          <a:p>
            <a:r>
              <a:rPr lang="es-ES" dirty="0" err="1"/>
              <a:t>Webinar</a:t>
            </a:r>
            <a:r>
              <a:rPr lang="es-ES" dirty="0"/>
              <a:t> : </a:t>
            </a:r>
            <a:r>
              <a:rPr lang="es-ES" dirty="0">
                <a:hlinkClick r:id="rId2"/>
              </a:rPr>
              <a:t>https://youtu.be/BsFRPX3LMng</a:t>
            </a:r>
            <a:endParaRPr lang="es-ES" dirty="0"/>
          </a:p>
        </p:txBody>
      </p:sp>
      <p:sp>
        <p:nvSpPr>
          <p:cNvPr id="3" name="Título 2">
            <a:extLst>
              <a:ext uri="{FF2B5EF4-FFF2-40B4-BE49-F238E27FC236}">
                <a16:creationId xmlns:a16="http://schemas.microsoft.com/office/drawing/2014/main" id="{32E74731-4CF2-0B43-913B-9870C4398CA3}"/>
              </a:ext>
            </a:extLst>
          </p:cNvPr>
          <p:cNvSpPr>
            <a:spLocks noGrp="1"/>
          </p:cNvSpPr>
          <p:nvPr>
            <p:ph type="title"/>
          </p:nvPr>
        </p:nvSpPr>
        <p:spPr>
          <a:xfrm>
            <a:off x="640958" y="575222"/>
            <a:ext cx="8211494" cy="749996"/>
          </a:xfrm>
        </p:spPr>
        <p:txBody>
          <a:bodyPr/>
          <a:lstStyle/>
          <a:p>
            <a:pPr algn="ctr"/>
            <a:r>
              <a:rPr lang="es-ES" dirty="0" err="1"/>
              <a:t>Relevant</a:t>
            </a:r>
            <a:r>
              <a:rPr lang="es-ES" dirty="0"/>
              <a:t> </a:t>
            </a:r>
            <a:r>
              <a:rPr lang="es-ES" dirty="0" err="1"/>
              <a:t>Outcomes</a:t>
            </a:r>
            <a:r>
              <a:rPr lang="es-ES" dirty="0"/>
              <a:t> </a:t>
            </a:r>
            <a:r>
              <a:rPr lang="es-ES" dirty="0" err="1"/>
              <a:t>from</a:t>
            </a:r>
            <a:r>
              <a:rPr lang="es-ES" dirty="0"/>
              <a:t> </a:t>
            </a:r>
            <a:r>
              <a:rPr lang="es-ES" dirty="0" err="1"/>
              <a:t>Check</a:t>
            </a:r>
            <a:r>
              <a:rPr lang="es-ES" dirty="0"/>
              <a:t>-In </a:t>
            </a:r>
            <a:r>
              <a:rPr lang="es-ES" dirty="0" err="1"/>
              <a:t>tool</a:t>
            </a:r>
            <a:endParaRPr lang="es-ES" dirty="0"/>
          </a:p>
        </p:txBody>
      </p:sp>
    </p:spTree>
    <p:extLst>
      <p:ext uri="{BB962C8B-B14F-4D97-AF65-F5344CB8AC3E}">
        <p14:creationId xmlns:p14="http://schemas.microsoft.com/office/powerpoint/2010/main" val="175245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A8AB7A9-006C-0843-B1E6-12CA287A7A1F}"/>
              </a:ext>
            </a:extLst>
          </p:cNvPr>
          <p:cNvSpPr>
            <a:spLocks noGrp="1"/>
          </p:cNvSpPr>
          <p:nvPr>
            <p:ph idx="1"/>
          </p:nvPr>
        </p:nvSpPr>
        <p:spPr>
          <a:xfrm>
            <a:off x="516835" y="1577009"/>
            <a:ext cx="8103291" cy="4418979"/>
          </a:xfrm>
        </p:spPr>
        <p:txBody>
          <a:bodyPr/>
          <a:lstStyle/>
          <a:p>
            <a:r>
              <a:rPr lang="es-ES" b="1" dirty="0" err="1"/>
              <a:t>National</a:t>
            </a:r>
            <a:r>
              <a:rPr lang="es-ES" b="1" dirty="0"/>
              <a:t> </a:t>
            </a:r>
            <a:r>
              <a:rPr lang="es-ES" b="1" dirty="0" err="1"/>
              <a:t>inititave</a:t>
            </a:r>
            <a:r>
              <a:rPr lang="es-ES" b="1" dirty="0"/>
              <a:t> in </a:t>
            </a:r>
            <a:r>
              <a:rPr lang="es-ES" b="1" dirty="0" err="1"/>
              <a:t>Spain</a:t>
            </a:r>
            <a:r>
              <a:rPr lang="es-ES" b="1" dirty="0"/>
              <a:t> (2021) </a:t>
            </a:r>
            <a:r>
              <a:rPr lang="es-ES" dirty="0" err="1"/>
              <a:t>supported</a:t>
            </a:r>
            <a:r>
              <a:rPr lang="es-ES" dirty="0"/>
              <a:t> </a:t>
            </a:r>
            <a:r>
              <a:rPr lang="es-ES" dirty="0" err="1"/>
              <a:t>by</a:t>
            </a:r>
            <a:r>
              <a:rPr lang="es-ES" dirty="0"/>
              <a:t> </a:t>
            </a:r>
            <a:r>
              <a:rPr lang="es-ES" dirty="0" err="1"/>
              <a:t>the</a:t>
            </a:r>
            <a:r>
              <a:rPr lang="es-ES" dirty="0"/>
              <a:t> </a:t>
            </a:r>
            <a:r>
              <a:rPr lang="es-ES" dirty="0" err="1"/>
              <a:t>Conference</a:t>
            </a:r>
            <a:r>
              <a:rPr lang="es-ES" dirty="0"/>
              <a:t> of </a:t>
            </a:r>
            <a:r>
              <a:rPr lang="es-ES" dirty="0" err="1"/>
              <a:t>Rectors</a:t>
            </a:r>
            <a:r>
              <a:rPr lang="es-ES" dirty="0"/>
              <a:t> of </a:t>
            </a:r>
            <a:r>
              <a:rPr lang="es-ES" dirty="0" err="1"/>
              <a:t>Spanish</a:t>
            </a:r>
            <a:r>
              <a:rPr lang="es-ES" dirty="0"/>
              <a:t> </a:t>
            </a:r>
            <a:r>
              <a:rPr lang="es-ES" dirty="0" err="1"/>
              <a:t>Univeristies</a:t>
            </a:r>
            <a:r>
              <a:rPr lang="es-ES" dirty="0"/>
              <a:t> (CRUE-TIC), in </a:t>
            </a:r>
            <a:r>
              <a:rPr lang="es-ES" dirty="0" err="1"/>
              <a:t>collaboration</a:t>
            </a:r>
            <a:r>
              <a:rPr lang="es-ES" dirty="0"/>
              <a:t> </a:t>
            </a:r>
            <a:r>
              <a:rPr lang="es-ES" dirty="0" err="1"/>
              <a:t>with</a:t>
            </a:r>
            <a:r>
              <a:rPr lang="es-ES" dirty="0"/>
              <a:t> </a:t>
            </a:r>
            <a:r>
              <a:rPr lang="es-ES" dirty="0" err="1"/>
              <a:t>the</a:t>
            </a:r>
            <a:r>
              <a:rPr lang="es-ES" dirty="0"/>
              <a:t> JRC. </a:t>
            </a:r>
          </a:p>
          <a:p>
            <a:r>
              <a:rPr lang="es-ES" dirty="0" err="1"/>
              <a:t>Development</a:t>
            </a:r>
            <a:r>
              <a:rPr lang="es-ES" dirty="0"/>
              <a:t> of a </a:t>
            </a:r>
            <a:r>
              <a:rPr lang="es-ES" dirty="0" err="1"/>
              <a:t>methodology</a:t>
            </a:r>
            <a:r>
              <a:rPr lang="es-ES" dirty="0"/>
              <a:t> (</a:t>
            </a:r>
            <a:r>
              <a:rPr lang="es-ES" dirty="0" err="1"/>
              <a:t>quantitative</a:t>
            </a:r>
            <a:r>
              <a:rPr lang="es-ES" dirty="0"/>
              <a:t> and </a:t>
            </a:r>
            <a:r>
              <a:rPr lang="es-ES" dirty="0" err="1"/>
              <a:t>qualitative</a:t>
            </a:r>
            <a:r>
              <a:rPr lang="es-ES" dirty="0"/>
              <a:t>) </a:t>
            </a:r>
            <a:r>
              <a:rPr lang="es-ES" dirty="0" err="1"/>
              <a:t>for</a:t>
            </a:r>
            <a:r>
              <a:rPr lang="es-ES" dirty="0"/>
              <a:t> a </a:t>
            </a:r>
            <a:r>
              <a:rPr lang="es-ES" dirty="0" err="1"/>
              <a:t>representative</a:t>
            </a:r>
            <a:r>
              <a:rPr lang="es-ES" dirty="0"/>
              <a:t> research in </a:t>
            </a:r>
            <a:r>
              <a:rPr lang="es-ES" dirty="0" err="1"/>
              <a:t>Spain</a:t>
            </a:r>
            <a:r>
              <a:rPr lang="es-ES" dirty="0"/>
              <a:t> in </a:t>
            </a:r>
            <a:r>
              <a:rPr lang="es-ES" dirty="0" err="1"/>
              <a:t>order</a:t>
            </a:r>
            <a:r>
              <a:rPr lang="es-ES" dirty="0"/>
              <a:t> to capture </a:t>
            </a:r>
            <a:r>
              <a:rPr lang="es-ES" dirty="0" err="1"/>
              <a:t>the</a:t>
            </a:r>
            <a:r>
              <a:rPr lang="es-ES" dirty="0"/>
              <a:t> </a:t>
            </a:r>
            <a:r>
              <a:rPr lang="es-ES" dirty="0" err="1"/>
              <a:t>academics</a:t>
            </a:r>
            <a:r>
              <a:rPr lang="es-ES" dirty="0"/>
              <a:t>’ </a:t>
            </a:r>
            <a:r>
              <a:rPr lang="es-ES" dirty="0" err="1"/>
              <a:t>perception</a:t>
            </a:r>
            <a:r>
              <a:rPr lang="es-ES" dirty="0"/>
              <a:t> of </a:t>
            </a:r>
            <a:r>
              <a:rPr lang="es-ES" dirty="0" err="1"/>
              <a:t>their</a:t>
            </a:r>
            <a:r>
              <a:rPr lang="es-ES" dirty="0"/>
              <a:t> digital </a:t>
            </a:r>
            <a:r>
              <a:rPr lang="es-ES" dirty="0" err="1"/>
              <a:t>competence</a:t>
            </a:r>
            <a:r>
              <a:rPr lang="es-ES" dirty="0"/>
              <a:t>.</a:t>
            </a:r>
          </a:p>
          <a:p>
            <a:r>
              <a:rPr lang="es-ES" dirty="0"/>
              <a:t>1st </a:t>
            </a:r>
            <a:r>
              <a:rPr lang="es-ES" dirty="0" err="1"/>
              <a:t>phase</a:t>
            </a:r>
            <a:r>
              <a:rPr lang="es-ES" dirty="0"/>
              <a:t> (</a:t>
            </a:r>
            <a:r>
              <a:rPr lang="es-ES" dirty="0" err="1"/>
              <a:t>pilot</a:t>
            </a:r>
            <a:r>
              <a:rPr lang="es-ES" dirty="0"/>
              <a:t>) in 2020: 10 </a:t>
            </a:r>
            <a:r>
              <a:rPr lang="es-ES" dirty="0" err="1"/>
              <a:t>universities</a:t>
            </a:r>
            <a:r>
              <a:rPr lang="es-ES" dirty="0"/>
              <a:t>, 500+ </a:t>
            </a:r>
            <a:r>
              <a:rPr lang="es-ES" dirty="0" err="1"/>
              <a:t>academics</a:t>
            </a:r>
            <a:endParaRPr lang="es-ES" dirty="0"/>
          </a:p>
          <a:p>
            <a:r>
              <a:rPr lang="es-ES" dirty="0"/>
              <a:t>2nd </a:t>
            </a:r>
            <a:r>
              <a:rPr lang="es-ES" dirty="0" err="1"/>
              <a:t>phase</a:t>
            </a:r>
            <a:r>
              <a:rPr lang="es-ES" dirty="0"/>
              <a:t>: </a:t>
            </a:r>
            <a:r>
              <a:rPr lang="es-ES" dirty="0" err="1"/>
              <a:t>implementation</a:t>
            </a:r>
            <a:r>
              <a:rPr lang="es-ES" dirty="0"/>
              <a:t> in 2021: 53 </a:t>
            </a:r>
            <a:r>
              <a:rPr lang="es-ES" dirty="0" err="1"/>
              <a:t>universities</a:t>
            </a:r>
            <a:r>
              <a:rPr lang="es-ES" dirty="0"/>
              <a:t>, 5k+ </a:t>
            </a:r>
            <a:r>
              <a:rPr lang="es-ES" dirty="0" err="1"/>
              <a:t>academics</a:t>
            </a:r>
            <a:endParaRPr lang="es-ES" dirty="0"/>
          </a:p>
          <a:p>
            <a:r>
              <a:rPr lang="es-ES" b="1" dirty="0" err="1"/>
              <a:t>Outcome</a:t>
            </a:r>
            <a:r>
              <a:rPr lang="es-ES" b="1" dirty="0"/>
              <a:t>:</a:t>
            </a:r>
            <a:r>
              <a:rPr lang="es-ES" dirty="0"/>
              <a:t> </a:t>
            </a:r>
            <a:r>
              <a:rPr lang="es-ES" dirty="0" err="1"/>
              <a:t>picture</a:t>
            </a:r>
            <a:r>
              <a:rPr lang="es-ES" dirty="0"/>
              <a:t> of </a:t>
            </a:r>
            <a:r>
              <a:rPr lang="es-ES" dirty="0" err="1"/>
              <a:t>the</a:t>
            </a:r>
            <a:r>
              <a:rPr lang="es-ES" dirty="0"/>
              <a:t> digital </a:t>
            </a:r>
            <a:r>
              <a:rPr lang="es-ES" dirty="0" err="1"/>
              <a:t>competence</a:t>
            </a:r>
            <a:r>
              <a:rPr lang="es-ES" dirty="0"/>
              <a:t> of </a:t>
            </a:r>
            <a:r>
              <a:rPr lang="es-ES" dirty="0" err="1"/>
              <a:t>academics</a:t>
            </a:r>
            <a:r>
              <a:rPr lang="es-ES" dirty="0"/>
              <a:t> in </a:t>
            </a:r>
            <a:r>
              <a:rPr lang="es-ES" dirty="0" err="1"/>
              <a:t>Spain</a:t>
            </a:r>
            <a:r>
              <a:rPr lang="es-ES" dirty="0"/>
              <a:t>. </a:t>
            </a:r>
            <a:r>
              <a:rPr lang="es-ES" dirty="0" err="1"/>
              <a:t>The</a:t>
            </a:r>
            <a:r>
              <a:rPr lang="es-ES" dirty="0"/>
              <a:t> </a:t>
            </a:r>
            <a:r>
              <a:rPr lang="es-ES" dirty="0" err="1"/>
              <a:t>results</a:t>
            </a:r>
            <a:r>
              <a:rPr lang="es-ES" dirty="0"/>
              <a:t> </a:t>
            </a:r>
            <a:r>
              <a:rPr lang="es-ES" dirty="0" err="1"/>
              <a:t>inform</a:t>
            </a:r>
            <a:r>
              <a:rPr lang="es-ES" dirty="0"/>
              <a:t> </a:t>
            </a:r>
            <a:r>
              <a:rPr lang="es-ES" dirty="0" err="1"/>
              <a:t>policies</a:t>
            </a:r>
            <a:r>
              <a:rPr lang="es-ES" dirty="0"/>
              <a:t> at </a:t>
            </a:r>
            <a:r>
              <a:rPr lang="es-ES" dirty="0" err="1"/>
              <a:t>national</a:t>
            </a:r>
            <a:r>
              <a:rPr lang="es-ES" dirty="0"/>
              <a:t> and </a:t>
            </a:r>
            <a:r>
              <a:rPr lang="es-ES" dirty="0" err="1"/>
              <a:t>institutional</a:t>
            </a:r>
            <a:r>
              <a:rPr lang="es-ES" dirty="0"/>
              <a:t> </a:t>
            </a:r>
            <a:r>
              <a:rPr lang="es-ES" dirty="0" err="1"/>
              <a:t>levels</a:t>
            </a:r>
            <a:r>
              <a:rPr lang="es-ES" dirty="0"/>
              <a:t>. </a:t>
            </a:r>
          </a:p>
        </p:txBody>
      </p:sp>
      <p:sp>
        <p:nvSpPr>
          <p:cNvPr id="3" name="Título 2">
            <a:extLst>
              <a:ext uri="{FF2B5EF4-FFF2-40B4-BE49-F238E27FC236}">
                <a16:creationId xmlns:a16="http://schemas.microsoft.com/office/drawing/2014/main" id="{F7D40937-1722-2E42-9069-23E2CE3549FD}"/>
              </a:ext>
            </a:extLst>
          </p:cNvPr>
          <p:cNvSpPr>
            <a:spLocks noGrp="1"/>
          </p:cNvSpPr>
          <p:nvPr>
            <p:ph type="title"/>
          </p:nvPr>
        </p:nvSpPr>
        <p:spPr/>
        <p:txBody>
          <a:bodyPr/>
          <a:lstStyle/>
          <a:p>
            <a:r>
              <a:rPr lang="es-ES" dirty="0" err="1"/>
              <a:t>Relevant</a:t>
            </a:r>
            <a:r>
              <a:rPr lang="es-ES" dirty="0"/>
              <a:t> </a:t>
            </a:r>
            <a:r>
              <a:rPr lang="es-ES" dirty="0" err="1"/>
              <a:t>outcomes</a:t>
            </a:r>
            <a:r>
              <a:rPr lang="es-ES" dirty="0"/>
              <a:t> </a:t>
            </a:r>
            <a:r>
              <a:rPr lang="es-ES" dirty="0" err="1"/>
              <a:t>from</a:t>
            </a:r>
            <a:r>
              <a:rPr lang="es-ES" dirty="0"/>
              <a:t> </a:t>
            </a:r>
            <a:r>
              <a:rPr lang="es-ES" dirty="0" err="1"/>
              <a:t>Check</a:t>
            </a:r>
            <a:r>
              <a:rPr lang="es-ES" dirty="0"/>
              <a:t>-In </a:t>
            </a:r>
            <a:r>
              <a:rPr lang="es-ES" dirty="0" err="1"/>
              <a:t>tool</a:t>
            </a:r>
            <a:endParaRPr lang="es-ES" dirty="0"/>
          </a:p>
        </p:txBody>
      </p:sp>
      <p:sp>
        <p:nvSpPr>
          <p:cNvPr id="5" name="CuadroTexto 4">
            <a:extLst>
              <a:ext uri="{FF2B5EF4-FFF2-40B4-BE49-F238E27FC236}">
                <a16:creationId xmlns:a16="http://schemas.microsoft.com/office/drawing/2014/main" id="{1E952F4C-0872-9240-8731-122F3BD3E085}"/>
              </a:ext>
            </a:extLst>
          </p:cNvPr>
          <p:cNvSpPr txBox="1"/>
          <p:nvPr/>
        </p:nvSpPr>
        <p:spPr>
          <a:xfrm>
            <a:off x="1130710" y="6030753"/>
            <a:ext cx="5881086" cy="369332"/>
          </a:xfrm>
          <a:prstGeom prst="rect">
            <a:avLst/>
          </a:prstGeom>
          <a:noFill/>
        </p:spPr>
        <p:txBody>
          <a:bodyPr wrap="square">
            <a:spAutoFit/>
          </a:bodyPr>
          <a:lstStyle/>
          <a:p>
            <a:r>
              <a:rPr lang="es-ES" sz="1800" b="1" dirty="0">
                <a:solidFill>
                  <a:schemeClr val="tx2"/>
                </a:solidFill>
              </a:rPr>
              <a:t>JRC – CRUE </a:t>
            </a:r>
            <a:r>
              <a:rPr lang="es-ES" sz="1800" b="1" dirty="0" err="1">
                <a:solidFill>
                  <a:schemeClr val="tx2"/>
                </a:solidFill>
              </a:rPr>
              <a:t>Report</a:t>
            </a:r>
            <a:r>
              <a:rPr lang="es-ES" sz="1800" b="1" dirty="0">
                <a:solidFill>
                  <a:schemeClr val="tx2"/>
                </a:solidFill>
              </a:rPr>
              <a:t> to be </a:t>
            </a:r>
            <a:r>
              <a:rPr lang="es-ES" sz="1800" b="1" dirty="0" err="1">
                <a:solidFill>
                  <a:schemeClr val="tx2"/>
                </a:solidFill>
              </a:rPr>
              <a:t>published</a:t>
            </a:r>
            <a:r>
              <a:rPr lang="es-ES" sz="1800" b="1" dirty="0">
                <a:solidFill>
                  <a:schemeClr val="tx2"/>
                </a:solidFill>
              </a:rPr>
              <a:t> Spring 2022</a:t>
            </a:r>
          </a:p>
        </p:txBody>
      </p:sp>
    </p:spTree>
    <p:extLst>
      <p:ext uri="{BB962C8B-B14F-4D97-AF65-F5344CB8AC3E}">
        <p14:creationId xmlns:p14="http://schemas.microsoft.com/office/powerpoint/2010/main" val="272796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FFC71E2-E019-C541-BFB9-5006E9F33C3B}"/>
              </a:ext>
            </a:extLst>
          </p:cNvPr>
          <p:cNvSpPr>
            <a:spLocks noGrp="1"/>
          </p:cNvSpPr>
          <p:nvPr>
            <p:ph sz="half" idx="2"/>
          </p:nvPr>
        </p:nvSpPr>
        <p:spPr>
          <a:xfrm>
            <a:off x="432619" y="4679099"/>
            <a:ext cx="7698004" cy="1364011"/>
          </a:xfrm>
        </p:spPr>
        <p:txBody>
          <a:bodyPr/>
          <a:lstStyle/>
          <a:p>
            <a:r>
              <a:rPr lang="es-ES" sz="1600" dirty="0"/>
              <a:t>Digital </a:t>
            </a:r>
            <a:r>
              <a:rPr lang="es-ES" sz="1600" dirty="0" err="1"/>
              <a:t>competence</a:t>
            </a:r>
            <a:r>
              <a:rPr lang="es-ES" sz="1600" dirty="0"/>
              <a:t> of </a:t>
            </a:r>
            <a:r>
              <a:rPr lang="es-ES" sz="1600" dirty="0" err="1"/>
              <a:t>academics</a:t>
            </a:r>
            <a:r>
              <a:rPr lang="es-ES" sz="1600" dirty="0"/>
              <a:t> </a:t>
            </a:r>
            <a:r>
              <a:rPr lang="es-ES" sz="1600" dirty="0" err="1"/>
              <a:t>is</a:t>
            </a:r>
            <a:r>
              <a:rPr lang="es-ES" sz="1600" dirty="0"/>
              <a:t> central in </a:t>
            </a:r>
            <a:r>
              <a:rPr lang="es-ES" sz="1600" dirty="0" err="1"/>
              <a:t>the</a:t>
            </a:r>
            <a:r>
              <a:rPr lang="es-ES" sz="1600" dirty="0"/>
              <a:t> </a:t>
            </a:r>
            <a:r>
              <a:rPr lang="es-ES" sz="1600" dirty="0" err="1"/>
              <a:t>funding</a:t>
            </a:r>
            <a:r>
              <a:rPr lang="es-ES" sz="1600" dirty="0"/>
              <a:t> </a:t>
            </a:r>
            <a:r>
              <a:rPr lang="es-ES" sz="1600" dirty="0" err="1"/>
              <a:t>resolution</a:t>
            </a:r>
            <a:r>
              <a:rPr lang="es-ES" sz="1600" dirty="0"/>
              <a:t> </a:t>
            </a:r>
            <a:r>
              <a:rPr lang="es-ES" sz="1600" dirty="0" err="1"/>
              <a:t>based</a:t>
            </a:r>
            <a:r>
              <a:rPr lang="es-ES" sz="1600" dirty="0"/>
              <a:t> </a:t>
            </a:r>
            <a:r>
              <a:rPr lang="es-ES" sz="1600" dirty="0" err="1"/>
              <a:t>on</a:t>
            </a:r>
            <a:r>
              <a:rPr lang="es-ES" sz="1600" dirty="0"/>
              <a:t> </a:t>
            </a:r>
            <a:r>
              <a:rPr lang="es-ES" sz="1600" dirty="0" err="1"/>
              <a:t>the</a:t>
            </a:r>
            <a:r>
              <a:rPr lang="es-ES" sz="1600" dirty="0"/>
              <a:t> </a:t>
            </a:r>
            <a:r>
              <a:rPr lang="es-ES" sz="1600" dirty="0" err="1"/>
              <a:t>Spanish</a:t>
            </a:r>
            <a:r>
              <a:rPr lang="es-ES" sz="1600" dirty="0"/>
              <a:t> </a:t>
            </a:r>
            <a:r>
              <a:rPr lang="es-ES" sz="1600" b="1" dirty="0" err="1"/>
              <a:t>Recovery</a:t>
            </a:r>
            <a:r>
              <a:rPr lang="es-ES" sz="1600" b="1" dirty="0"/>
              <a:t> and </a:t>
            </a:r>
            <a:r>
              <a:rPr lang="es-ES" sz="1600" b="1" dirty="0" err="1"/>
              <a:t>Resilience</a:t>
            </a:r>
            <a:r>
              <a:rPr lang="es-ES" sz="1600" b="1" dirty="0"/>
              <a:t> </a:t>
            </a:r>
            <a:r>
              <a:rPr lang="es-ES" sz="1600" b="1" dirty="0" err="1"/>
              <a:t>Funds</a:t>
            </a:r>
            <a:r>
              <a:rPr lang="es-ES" sz="1600" b="1" dirty="0"/>
              <a:t> </a:t>
            </a:r>
            <a:r>
              <a:rPr lang="es-ES" sz="1600" dirty="0"/>
              <a:t>– </a:t>
            </a:r>
            <a:r>
              <a:rPr lang="es-ES" sz="1600" dirty="0" err="1"/>
              <a:t>universities</a:t>
            </a:r>
            <a:r>
              <a:rPr lang="es-ES" sz="1600" dirty="0"/>
              <a:t> </a:t>
            </a:r>
            <a:r>
              <a:rPr lang="es-ES" sz="1600" dirty="0" err="1"/>
              <a:t>will</a:t>
            </a:r>
            <a:r>
              <a:rPr lang="es-ES" sz="1600" dirty="0"/>
              <a:t> </a:t>
            </a:r>
            <a:r>
              <a:rPr lang="es-ES" sz="1600" dirty="0" err="1"/>
              <a:t>receive</a:t>
            </a:r>
            <a:r>
              <a:rPr lang="es-ES" sz="1600" dirty="0"/>
              <a:t> </a:t>
            </a:r>
            <a:r>
              <a:rPr lang="es-ES" sz="1600" b="1" dirty="0"/>
              <a:t>750 millones </a:t>
            </a:r>
            <a:r>
              <a:rPr lang="es-ES" sz="1600" dirty="0"/>
              <a:t>of Euros </a:t>
            </a:r>
            <a:r>
              <a:rPr lang="es-ES" sz="1600" dirty="0" err="1"/>
              <a:t>between</a:t>
            </a:r>
            <a:r>
              <a:rPr lang="es-ES" sz="1600" dirty="0"/>
              <a:t>  2021-2023 </a:t>
            </a:r>
            <a:r>
              <a:rPr lang="es-ES" sz="1600" dirty="0" err="1"/>
              <a:t>for</a:t>
            </a:r>
            <a:r>
              <a:rPr lang="es-ES" sz="1600" dirty="0"/>
              <a:t> digital and </a:t>
            </a:r>
            <a:r>
              <a:rPr lang="es-ES" sz="1600" dirty="0" err="1"/>
              <a:t>teachig</a:t>
            </a:r>
            <a:r>
              <a:rPr lang="es-ES" sz="1600" dirty="0"/>
              <a:t> </a:t>
            </a:r>
            <a:r>
              <a:rPr lang="es-ES" sz="1600" dirty="0" err="1"/>
              <a:t>innovation</a:t>
            </a:r>
            <a:r>
              <a:rPr lang="es-ES" sz="1600" dirty="0"/>
              <a:t> </a:t>
            </a:r>
            <a:r>
              <a:rPr lang="es-ES" sz="1600" dirty="0" err="1"/>
              <a:t>e.g</a:t>
            </a:r>
            <a:r>
              <a:rPr lang="es-ES" sz="1600" dirty="0"/>
              <a:t>. </a:t>
            </a:r>
            <a:r>
              <a:rPr lang="es-ES" sz="1600" b="1" dirty="0"/>
              <a:t>Open Education</a:t>
            </a:r>
            <a:r>
              <a:rPr lang="es-ES" sz="1600" dirty="0"/>
              <a:t>: </a:t>
            </a:r>
            <a:r>
              <a:rPr lang="es-ES" sz="1600" dirty="0" err="1"/>
              <a:t>development</a:t>
            </a:r>
            <a:r>
              <a:rPr lang="es-ES" sz="1600" dirty="0"/>
              <a:t> of MOOCs  and Open </a:t>
            </a:r>
            <a:r>
              <a:rPr lang="es-ES" sz="1600" dirty="0" err="1"/>
              <a:t>Repositories</a:t>
            </a:r>
            <a:r>
              <a:rPr lang="es-ES" sz="1600" dirty="0"/>
              <a:t> and </a:t>
            </a:r>
            <a:r>
              <a:rPr lang="es-ES" sz="1600" b="1" dirty="0"/>
              <a:t>Digital </a:t>
            </a:r>
            <a:r>
              <a:rPr lang="es-ES" sz="1600" b="1" dirty="0" err="1"/>
              <a:t>Competence</a:t>
            </a:r>
            <a:r>
              <a:rPr lang="es-ES" sz="1600" dirty="0"/>
              <a:t>: </a:t>
            </a:r>
            <a:r>
              <a:rPr lang="es-ES" sz="1600" dirty="0" err="1"/>
              <a:t>Continuous</a:t>
            </a:r>
            <a:r>
              <a:rPr lang="es-ES" sz="1600" dirty="0"/>
              <a:t> Professional </a:t>
            </a:r>
            <a:r>
              <a:rPr lang="es-ES" sz="1600" dirty="0" err="1"/>
              <a:t>Development</a:t>
            </a:r>
            <a:r>
              <a:rPr lang="es-ES" sz="1600" dirty="0"/>
              <a:t> </a:t>
            </a:r>
            <a:r>
              <a:rPr lang="es-ES" sz="1600" dirty="0" err="1"/>
              <a:t>Platforms</a:t>
            </a:r>
            <a:r>
              <a:rPr lang="es-ES" sz="1600" dirty="0"/>
              <a:t> and </a:t>
            </a:r>
            <a:r>
              <a:rPr lang="es-ES" sz="1600" dirty="0" err="1"/>
              <a:t>Courses</a:t>
            </a:r>
            <a:endParaRPr lang="es-ES" sz="1600" dirty="0"/>
          </a:p>
        </p:txBody>
      </p:sp>
      <p:sp>
        <p:nvSpPr>
          <p:cNvPr id="3" name="Marcador de contenido 2">
            <a:extLst>
              <a:ext uri="{FF2B5EF4-FFF2-40B4-BE49-F238E27FC236}">
                <a16:creationId xmlns:a16="http://schemas.microsoft.com/office/drawing/2014/main" id="{7F58CC24-F0B4-CC49-B29E-1FF6CE462696}"/>
              </a:ext>
            </a:extLst>
          </p:cNvPr>
          <p:cNvSpPr>
            <a:spLocks noGrp="1"/>
          </p:cNvSpPr>
          <p:nvPr>
            <p:ph idx="10"/>
          </p:nvPr>
        </p:nvSpPr>
        <p:spPr/>
        <p:txBody>
          <a:bodyPr/>
          <a:lstStyle/>
          <a:p>
            <a:r>
              <a:rPr lang="es-ES" dirty="0"/>
              <a:t>B</a:t>
            </a:r>
          </a:p>
        </p:txBody>
      </p:sp>
      <p:sp>
        <p:nvSpPr>
          <p:cNvPr id="4" name="Título 3">
            <a:extLst>
              <a:ext uri="{FF2B5EF4-FFF2-40B4-BE49-F238E27FC236}">
                <a16:creationId xmlns:a16="http://schemas.microsoft.com/office/drawing/2014/main" id="{C126F543-113D-8A40-B1E0-32B3FCB554F6}"/>
              </a:ext>
            </a:extLst>
          </p:cNvPr>
          <p:cNvSpPr>
            <a:spLocks noGrp="1"/>
          </p:cNvSpPr>
          <p:nvPr>
            <p:ph type="title"/>
          </p:nvPr>
        </p:nvSpPr>
        <p:spPr>
          <a:xfrm>
            <a:off x="7322659" y="1677499"/>
            <a:ext cx="1821341" cy="148126"/>
          </a:xfrm>
        </p:spPr>
        <p:txBody>
          <a:bodyPr/>
          <a:lstStyle/>
          <a:p>
            <a:r>
              <a:rPr lang="es-ES" sz="3200" dirty="0" err="1"/>
              <a:t>Policy</a:t>
            </a:r>
            <a:r>
              <a:rPr lang="es-ES" sz="3200" dirty="0"/>
              <a:t> </a:t>
            </a:r>
            <a:r>
              <a:rPr lang="es-ES" sz="3200" dirty="0" err="1"/>
              <a:t>example</a:t>
            </a:r>
            <a:endParaRPr lang="es-ES" sz="3200" dirty="0"/>
          </a:p>
        </p:txBody>
      </p:sp>
      <p:pic>
        <p:nvPicPr>
          <p:cNvPr id="6" name="Imagen 5" descr="Interfaz de usuario gráfica, Texto, Aplicación&#10;&#10;Descripción generada automáticamente">
            <a:extLst>
              <a:ext uri="{FF2B5EF4-FFF2-40B4-BE49-F238E27FC236}">
                <a16:creationId xmlns:a16="http://schemas.microsoft.com/office/drawing/2014/main" id="{AE795FB4-443D-874E-9BB4-95D6FE92E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241"/>
            <a:ext cx="7322659" cy="4365611"/>
          </a:xfrm>
          <a:prstGeom prst="rect">
            <a:avLst/>
          </a:prstGeom>
        </p:spPr>
      </p:pic>
      <p:sp>
        <p:nvSpPr>
          <p:cNvPr id="7" name="Elipse 6">
            <a:extLst>
              <a:ext uri="{FF2B5EF4-FFF2-40B4-BE49-F238E27FC236}">
                <a16:creationId xmlns:a16="http://schemas.microsoft.com/office/drawing/2014/main" id="{986E1C01-1030-C14F-A446-B6E7796A45D3}"/>
              </a:ext>
            </a:extLst>
          </p:cNvPr>
          <p:cNvSpPr/>
          <p:nvPr/>
        </p:nvSpPr>
        <p:spPr>
          <a:xfrm>
            <a:off x="1007165" y="1630377"/>
            <a:ext cx="5844209" cy="1536893"/>
          </a:xfrm>
          <a:prstGeom prst="ellipse">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247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B0AA9EA-0428-634F-A744-1C8608C5A6D0}"/>
              </a:ext>
            </a:extLst>
          </p:cNvPr>
          <p:cNvSpPr>
            <a:spLocks noGrp="1"/>
          </p:cNvSpPr>
          <p:nvPr>
            <p:ph type="title"/>
          </p:nvPr>
        </p:nvSpPr>
        <p:spPr/>
        <p:txBody>
          <a:bodyPr/>
          <a:lstStyle/>
          <a:p>
            <a:pPr algn="ctr"/>
            <a:r>
              <a:rPr lang="es-ES" sz="3200" dirty="0"/>
              <a:t>JRC </a:t>
            </a:r>
            <a:r>
              <a:rPr lang="es-ES" sz="3200" dirty="0" err="1"/>
              <a:t>is</a:t>
            </a:r>
            <a:r>
              <a:rPr lang="es-ES" sz="3200" dirty="0"/>
              <a:t> </a:t>
            </a:r>
            <a:r>
              <a:rPr lang="es-ES" sz="3200" dirty="0" err="1"/>
              <a:t>awarded</a:t>
            </a:r>
            <a:r>
              <a:rPr lang="es-ES" sz="3200" dirty="0"/>
              <a:t> a </a:t>
            </a:r>
            <a:r>
              <a:rPr lang="es-ES" sz="3200" dirty="0" err="1"/>
              <a:t>prize</a:t>
            </a:r>
            <a:r>
              <a:rPr lang="es-ES" sz="3200" dirty="0"/>
              <a:t> </a:t>
            </a:r>
            <a:r>
              <a:rPr lang="es-ES" sz="3200" dirty="0" err="1"/>
              <a:t>from</a:t>
            </a:r>
            <a:r>
              <a:rPr lang="es-ES" sz="3200" dirty="0"/>
              <a:t> CRUE-TIC</a:t>
            </a:r>
            <a:br>
              <a:rPr lang="es-ES" sz="3200" dirty="0"/>
            </a:br>
            <a:r>
              <a:rPr lang="es-ES" sz="3200" dirty="0" err="1"/>
              <a:t>for</a:t>
            </a:r>
            <a:r>
              <a:rPr lang="es-ES" sz="3200" dirty="0"/>
              <a:t> </a:t>
            </a:r>
            <a:r>
              <a:rPr lang="es-ES" sz="3200" dirty="0" err="1"/>
              <a:t>excellence</a:t>
            </a:r>
            <a:r>
              <a:rPr lang="es-ES" sz="3200" dirty="0"/>
              <a:t> in </a:t>
            </a:r>
            <a:r>
              <a:rPr lang="es-ES" sz="3200" dirty="0" err="1"/>
              <a:t>collaboration</a:t>
            </a:r>
            <a:endParaRPr lang="es-ES" sz="3200" dirty="0"/>
          </a:p>
        </p:txBody>
      </p:sp>
      <p:pic>
        <p:nvPicPr>
          <p:cNvPr id="9" name="Marcador de contenido 8" descr="Interfaz de usuario gráfica, Aplicación, Teams&#10;&#10;Descripción generada automáticamente">
            <a:extLst>
              <a:ext uri="{FF2B5EF4-FFF2-40B4-BE49-F238E27FC236}">
                <a16:creationId xmlns:a16="http://schemas.microsoft.com/office/drawing/2014/main" id="{DBA32808-7C1E-A846-8F56-6B58A92A3B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847" y="1852129"/>
            <a:ext cx="6148306" cy="4170363"/>
          </a:xfrm>
        </p:spPr>
      </p:pic>
    </p:spTree>
    <p:extLst>
      <p:ext uri="{BB962C8B-B14F-4D97-AF65-F5344CB8AC3E}">
        <p14:creationId xmlns:p14="http://schemas.microsoft.com/office/powerpoint/2010/main" val="176564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59EFE-9526-C14B-9083-0B860A812BAD}"/>
              </a:ext>
            </a:extLst>
          </p:cNvPr>
          <p:cNvSpPr>
            <a:spLocks noGrp="1"/>
          </p:cNvSpPr>
          <p:nvPr>
            <p:ph type="ctrTitle"/>
          </p:nvPr>
        </p:nvSpPr>
        <p:spPr/>
        <p:txBody>
          <a:bodyPr/>
          <a:lstStyle/>
          <a:p>
            <a:r>
              <a:rPr lang="es-ES" dirty="0"/>
              <a:t>HESS 4 – WP 2</a:t>
            </a:r>
          </a:p>
        </p:txBody>
      </p:sp>
      <p:sp>
        <p:nvSpPr>
          <p:cNvPr id="3" name="Subtítulo 2">
            <a:extLst>
              <a:ext uri="{FF2B5EF4-FFF2-40B4-BE49-F238E27FC236}">
                <a16:creationId xmlns:a16="http://schemas.microsoft.com/office/drawing/2014/main" id="{6EA5179C-0585-B740-8922-A66B45186548}"/>
              </a:ext>
            </a:extLst>
          </p:cNvPr>
          <p:cNvSpPr>
            <a:spLocks noGrp="1"/>
          </p:cNvSpPr>
          <p:nvPr>
            <p:ph type="subTitle" idx="1"/>
          </p:nvPr>
        </p:nvSpPr>
        <p:spPr/>
        <p:txBody>
          <a:bodyPr/>
          <a:lstStyle/>
          <a:p>
            <a:r>
              <a:rPr lang="es-ES" sz="2800" dirty="0" err="1"/>
              <a:t>Exploring</a:t>
            </a:r>
            <a:r>
              <a:rPr lang="es-ES" sz="2800" dirty="0"/>
              <a:t> a regional </a:t>
            </a:r>
            <a:r>
              <a:rPr lang="es-ES" sz="2800" dirty="0" err="1"/>
              <a:t>dimension</a:t>
            </a:r>
            <a:r>
              <a:rPr lang="es-ES" sz="2800" dirty="0"/>
              <a:t> </a:t>
            </a:r>
            <a:r>
              <a:rPr lang="es-ES" sz="2800" dirty="0" err="1"/>
              <a:t>for</a:t>
            </a:r>
            <a:r>
              <a:rPr lang="es-ES" sz="2800" dirty="0"/>
              <a:t> </a:t>
            </a:r>
            <a:r>
              <a:rPr lang="es-ES" sz="2800" dirty="0" err="1"/>
              <a:t>HEInnovate</a:t>
            </a:r>
            <a:endParaRPr lang="es-ES" sz="2800" dirty="0"/>
          </a:p>
        </p:txBody>
      </p:sp>
    </p:spTree>
    <p:extLst>
      <p:ext uri="{BB962C8B-B14F-4D97-AF65-F5344CB8AC3E}">
        <p14:creationId xmlns:p14="http://schemas.microsoft.com/office/powerpoint/2010/main" val="54425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Marcador de contenido 4" descr="Interfaz de usuario gráfica, Texto, Aplicación, Chat o mensaje de texto&#10;&#10;Descripción generada automáticamente">
            <a:extLst>
              <a:ext uri="{FF2B5EF4-FFF2-40B4-BE49-F238E27FC236}">
                <a16:creationId xmlns:a16="http://schemas.microsoft.com/office/drawing/2014/main" id="{96ECE8BF-BA0D-0345-B5D1-8D0A4D022C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1272" y="1825625"/>
            <a:ext cx="7086855" cy="4170363"/>
          </a:xfrm>
        </p:spPr>
      </p:pic>
      <p:sp>
        <p:nvSpPr>
          <p:cNvPr id="3" name="Título 2">
            <a:extLst>
              <a:ext uri="{FF2B5EF4-FFF2-40B4-BE49-F238E27FC236}">
                <a16:creationId xmlns:a16="http://schemas.microsoft.com/office/drawing/2014/main" id="{5D3219E4-CB90-DB47-BEC0-FED1E984B33A}"/>
              </a:ext>
            </a:extLst>
          </p:cNvPr>
          <p:cNvSpPr>
            <a:spLocks noGrp="1"/>
          </p:cNvSpPr>
          <p:nvPr>
            <p:ph type="title"/>
          </p:nvPr>
        </p:nvSpPr>
        <p:spPr/>
        <p:txBody>
          <a:bodyPr/>
          <a:lstStyle/>
          <a:p>
            <a:r>
              <a:rPr lang="es-ES" dirty="0" err="1"/>
              <a:t>HEInnovate</a:t>
            </a:r>
            <a:r>
              <a:rPr lang="es-ES" dirty="0"/>
              <a:t> – EC and OECD </a:t>
            </a:r>
            <a:r>
              <a:rPr lang="es-ES" dirty="0" err="1"/>
              <a:t>tool</a:t>
            </a:r>
            <a:endParaRPr lang="es-ES" dirty="0"/>
          </a:p>
        </p:txBody>
      </p:sp>
      <p:pic>
        <p:nvPicPr>
          <p:cNvPr id="7" name="Imagen 6" descr="Logotipo, Icono&#10;&#10;Descripción generada automáticamente">
            <a:extLst>
              <a:ext uri="{FF2B5EF4-FFF2-40B4-BE49-F238E27FC236}">
                <a16:creationId xmlns:a16="http://schemas.microsoft.com/office/drawing/2014/main" id="{0AD9A179-A1C0-674E-9705-B68FC04B3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311" y="5857329"/>
            <a:ext cx="2146300" cy="850900"/>
          </a:xfrm>
          <a:prstGeom prst="rect">
            <a:avLst/>
          </a:prstGeom>
        </p:spPr>
      </p:pic>
    </p:spTree>
    <p:extLst>
      <p:ext uri="{BB962C8B-B14F-4D97-AF65-F5344CB8AC3E}">
        <p14:creationId xmlns:p14="http://schemas.microsoft.com/office/powerpoint/2010/main" val="261377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4" name="Subtitle 2"/>
          <p:cNvSpPr>
            <a:spLocks noGrp="1"/>
          </p:cNvSpPr>
          <p:nvPr>
            <p:ph type="subTitle" idx="1"/>
          </p:nvPr>
        </p:nvSpPr>
        <p:spPr>
          <a:xfrm>
            <a:off x="689938" y="4034971"/>
            <a:ext cx="7100391" cy="1487288"/>
          </a:xfrm>
        </p:spPr>
        <p:txBody>
          <a:bodyPr wrap="square" anchor="b" anchorCtr="0"/>
          <a:lstStyle/>
          <a:p>
            <a:r>
              <a:rPr lang="en-US" sz="1050" dirty="0"/>
              <a:t>This presentation has been prepared for internal purposes. The information and views expressed in it do not necessarily reflect an official position of the European Commission or of the European Union.</a:t>
            </a:r>
          </a:p>
          <a:p>
            <a:r>
              <a:rPr lang="en-US" sz="1050" dirty="0"/>
              <a:t>Except otherwise noted, © European Union (year). All Rights Reserved</a:t>
            </a:r>
          </a:p>
        </p:txBody>
      </p:sp>
      <p:sp>
        <p:nvSpPr>
          <p:cNvPr id="3" name="CuadroTexto 2">
            <a:extLst>
              <a:ext uri="{FF2B5EF4-FFF2-40B4-BE49-F238E27FC236}">
                <a16:creationId xmlns:a16="http://schemas.microsoft.com/office/drawing/2014/main" id="{4A79A08C-2967-9A46-B291-D27EB7A21722}"/>
              </a:ext>
            </a:extLst>
          </p:cNvPr>
          <p:cNvSpPr txBox="1"/>
          <p:nvPr/>
        </p:nvSpPr>
        <p:spPr>
          <a:xfrm>
            <a:off x="848139" y="2280340"/>
            <a:ext cx="7100391" cy="830997"/>
          </a:xfrm>
          <a:prstGeom prst="rect">
            <a:avLst/>
          </a:prstGeom>
          <a:noFill/>
        </p:spPr>
        <p:txBody>
          <a:bodyPr wrap="square" rtlCol="0">
            <a:spAutoFit/>
          </a:bodyPr>
          <a:lstStyle/>
          <a:p>
            <a:pPr>
              <a:buClr>
                <a:schemeClr val="accent5"/>
              </a:buClr>
            </a:pPr>
            <a:r>
              <a:rPr lang="es-ES" sz="2400" dirty="0">
                <a:solidFill>
                  <a:schemeClr val="bg1"/>
                </a:solidFill>
                <a:hlinkClick r:id="rId2">
                  <a:extLst>
                    <a:ext uri="{A12FA001-AC4F-418D-AE19-62706E023703}">
                      <ahyp:hlinkClr xmlns:ahyp="http://schemas.microsoft.com/office/drawing/2018/hyperlinkcolor" val="tx"/>
                    </a:ext>
                  </a:extLst>
                </a:hlinkClick>
              </a:rPr>
              <a:t>a</a:t>
            </a:r>
            <a:r>
              <a:rPr lang="es-ES" sz="2400" noProof="0" dirty="0">
                <a:solidFill>
                  <a:schemeClr val="bg1"/>
                </a:solidFill>
                <a:hlinkClick r:id="rId2">
                  <a:extLst>
                    <a:ext uri="{A12FA001-AC4F-418D-AE19-62706E023703}">
                      <ahyp:hlinkClr xmlns:ahyp="http://schemas.microsoft.com/office/drawing/2018/hyperlinkcolor" val="tx"/>
                    </a:ext>
                  </a:extLst>
                </a:hlinkClick>
              </a:rPr>
              <a:t>ndreia-inamorato-dos.santos@ec.europa.eu</a:t>
            </a:r>
            <a:endParaRPr lang="es-ES" sz="2400" noProof="0" dirty="0">
              <a:solidFill>
                <a:schemeClr val="bg1"/>
              </a:solidFill>
            </a:endParaRPr>
          </a:p>
          <a:p>
            <a:pPr>
              <a:buClr>
                <a:schemeClr val="accent5"/>
              </a:buClr>
            </a:pPr>
            <a:r>
              <a:rPr lang="es-ES" sz="2400" dirty="0">
                <a:solidFill>
                  <a:schemeClr val="bg1"/>
                </a:solidFill>
              </a:rPr>
              <a:t>@</a:t>
            </a:r>
            <a:r>
              <a:rPr lang="es-ES" sz="2400" dirty="0" err="1">
                <a:solidFill>
                  <a:schemeClr val="bg1"/>
                </a:solidFill>
              </a:rPr>
              <a:t>aisantos</a:t>
            </a:r>
            <a:endParaRPr lang="es-ES" sz="2400" dirty="0">
              <a:solidFill>
                <a:schemeClr val="bg1"/>
              </a:solidFill>
            </a:endParaRPr>
          </a:p>
        </p:txBody>
      </p:sp>
    </p:spTree>
    <p:extLst>
      <p:ext uri="{BB962C8B-B14F-4D97-AF65-F5344CB8AC3E}">
        <p14:creationId xmlns:p14="http://schemas.microsoft.com/office/powerpoint/2010/main" val="256019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508" y="1325848"/>
            <a:ext cx="7913964" cy="3959088"/>
          </a:xfrm>
        </p:spPr>
        <p:txBody>
          <a:bodyPr/>
          <a:lstStyle/>
          <a:p>
            <a:pPr algn="ctr"/>
            <a:br>
              <a:rPr lang="en-GB" sz="4800" b="1" dirty="0"/>
            </a:br>
            <a:br>
              <a:rPr lang="en-GB" sz="4800" b="1" dirty="0"/>
            </a:br>
            <a:br>
              <a:rPr lang="en-GB" sz="4800" b="1" dirty="0"/>
            </a:br>
            <a:br>
              <a:rPr lang="en-GB" sz="4800" b="1" dirty="0"/>
            </a:br>
            <a:br>
              <a:rPr lang="en-GB" sz="4800" b="1" dirty="0"/>
            </a:br>
            <a:r>
              <a:rPr lang="en-GB" sz="4800" b="1" dirty="0"/>
              <a:t>JRC B4 is the Human Capital and Employment Unit of the JRC</a:t>
            </a:r>
            <a:br>
              <a:rPr lang="en-GB" sz="4800" b="1" dirty="0"/>
            </a:br>
            <a:br>
              <a:rPr lang="en-GB" sz="4800" b="1" dirty="0"/>
            </a:br>
            <a:r>
              <a:rPr lang="en-GB" sz="4800" b="1" dirty="0"/>
              <a:t>Digital Competence Frameworks</a:t>
            </a:r>
            <a:endParaRPr lang="en-GB" sz="4800" dirty="0"/>
          </a:p>
        </p:txBody>
      </p:sp>
    </p:spTree>
    <p:extLst>
      <p:ext uri="{BB962C8B-B14F-4D97-AF65-F5344CB8AC3E}">
        <p14:creationId xmlns:p14="http://schemas.microsoft.com/office/powerpoint/2010/main" val="205051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276" y="1357579"/>
            <a:ext cx="8070850" cy="4638410"/>
          </a:xfrm>
        </p:spPr>
        <p:txBody>
          <a:bodyPr/>
          <a:lstStyle/>
          <a:p>
            <a:pPr indent="0" algn="just"/>
            <a:endParaRPr lang="en-GB" b="1" dirty="0"/>
          </a:p>
          <a:p>
            <a:pPr indent="0" algn="just"/>
            <a:endParaRPr lang="en-GB" b="1" dirty="0"/>
          </a:p>
          <a:p>
            <a:pPr indent="0" algn="just"/>
            <a:endParaRPr lang="en-IE" b="1" dirty="0"/>
          </a:p>
          <a:p>
            <a:pPr indent="0" algn="just"/>
            <a:endParaRPr lang="en-IE" b="1" dirty="0"/>
          </a:p>
          <a:p>
            <a:pPr indent="0" algn="just"/>
            <a:r>
              <a:rPr lang="en-IE" b="1" dirty="0"/>
              <a:t>Yves’s </a:t>
            </a:r>
            <a:r>
              <a:rPr lang="en-IE" b="1" dirty="0" err="1"/>
              <a:t>ccyçe</a:t>
            </a:r>
            <a:r>
              <a:rPr lang="en-IE" b="1" dirty="0"/>
              <a:t> email</a:t>
            </a:r>
          </a:p>
        </p:txBody>
      </p:sp>
      <p:sp>
        <p:nvSpPr>
          <p:cNvPr id="4" name="Title 6"/>
          <p:cNvSpPr>
            <a:spLocks noGrp="1"/>
          </p:cNvSpPr>
          <p:nvPr>
            <p:ph type="title"/>
          </p:nvPr>
        </p:nvSpPr>
        <p:spPr>
          <a:xfrm>
            <a:off x="728041" y="575221"/>
            <a:ext cx="7892084" cy="782357"/>
          </a:xfrm>
          <a:prstGeom prst="rect">
            <a:avLst/>
          </a:prstGeom>
        </p:spPr>
        <p:txBody>
          <a:bodyPr/>
          <a:lstStyle/>
          <a:p>
            <a:r>
              <a:rPr lang="en-GB" b="1" dirty="0"/>
              <a:t>Research</a:t>
            </a:r>
          </a:p>
        </p:txBody>
      </p:sp>
      <p:pic>
        <p:nvPicPr>
          <p:cNvPr id="5" name="Picture 1">
            <a:extLst>
              <a:ext uri="{FF2B5EF4-FFF2-40B4-BE49-F238E27FC236}">
                <a16:creationId xmlns:a16="http://schemas.microsoft.com/office/drawing/2014/main" id="{3974D665-BF0A-DC40-960D-CAD5B2F91B7C}"/>
              </a:ext>
            </a:extLst>
          </p:cNvPr>
          <p:cNvPicPr>
            <a:picLocks noChangeAspect="1"/>
          </p:cNvPicPr>
          <p:nvPr/>
        </p:nvPicPr>
        <p:blipFill>
          <a:blip r:embed="rId3"/>
          <a:stretch>
            <a:fillRect/>
          </a:stretch>
        </p:blipFill>
        <p:spPr>
          <a:xfrm>
            <a:off x="168749" y="1503089"/>
            <a:ext cx="8806502" cy="4779690"/>
          </a:xfrm>
          <a:prstGeom prst="rect">
            <a:avLst/>
          </a:prstGeom>
        </p:spPr>
      </p:pic>
    </p:spTree>
    <p:extLst>
      <p:ext uri="{BB962C8B-B14F-4D97-AF65-F5344CB8AC3E}">
        <p14:creationId xmlns:p14="http://schemas.microsoft.com/office/powerpoint/2010/main" val="349235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5CBE0-AB2B-9B44-A4D0-4D12BF2A0BB7}"/>
              </a:ext>
            </a:extLst>
          </p:cNvPr>
          <p:cNvSpPr>
            <a:spLocks noGrp="1"/>
          </p:cNvSpPr>
          <p:nvPr>
            <p:ph type="ctrTitle"/>
          </p:nvPr>
        </p:nvSpPr>
        <p:spPr/>
        <p:txBody>
          <a:bodyPr/>
          <a:lstStyle/>
          <a:p>
            <a:r>
              <a:rPr lang="es-ES" dirty="0"/>
              <a:t>Research </a:t>
            </a:r>
            <a:r>
              <a:rPr lang="es-ES" dirty="0" err="1"/>
              <a:t>reports</a:t>
            </a:r>
            <a:r>
              <a:rPr lang="es-ES" dirty="0"/>
              <a:t> </a:t>
            </a:r>
            <a:r>
              <a:rPr lang="es-ES" dirty="0" err="1"/>
              <a:t>on</a:t>
            </a:r>
            <a:r>
              <a:rPr lang="es-ES" dirty="0"/>
              <a:t> HE</a:t>
            </a:r>
          </a:p>
        </p:txBody>
      </p:sp>
      <p:sp>
        <p:nvSpPr>
          <p:cNvPr id="3" name="Subtítulo 2">
            <a:extLst>
              <a:ext uri="{FF2B5EF4-FFF2-40B4-BE49-F238E27FC236}">
                <a16:creationId xmlns:a16="http://schemas.microsoft.com/office/drawing/2014/main" id="{1C80E0A7-DD5C-5B49-966C-22EA7AF8B808}"/>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313727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6CD247F-5CD9-D546-B057-7A937EFC05FC}"/>
              </a:ext>
            </a:extLst>
          </p:cNvPr>
          <p:cNvSpPr>
            <a:spLocks noGrp="1"/>
          </p:cNvSpPr>
          <p:nvPr>
            <p:ph idx="1"/>
          </p:nvPr>
        </p:nvSpPr>
        <p:spPr/>
        <p:txBody>
          <a:bodyPr/>
          <a:lstStyle/>
          <a:p>
            <a:r>
              <a:rPr lang="es-ES" b="1" dirty="0"/>
              <a:t>Open Education</a:t>
            </a:r>
          </a:p>
        </p:txBody>
      </p:sp>
      <p:sp>
        <p:nvSpPr>
          <p:cNvPr id="3" name="Título 2">
            <a:extLst>
              <a:ext uri="{FF2B5EF4-FFF2-40B4-BE49-F238E27FC236}">
                <a16:creationId xmlns:a16="http://schemas.microsoft.com/office/drawing/2014/main" id="{48E9B92E-7D79-FD41-9CA5-CF776A4AF3AA}"/>
              </a:ext>
            </a:extLst>
          </p:cNvPr>
          <p:cNvSpPr>
            <a:spLocks noGrp="1"/>
          </p:cNvSpPr>
          <p:nvPr>
            <p:ph type="title"/>
          </p:nvPr>
        </p:nvSpPr>
        <p:spPr/>
        <p:txBody>
          <a:bodyPr/>
          <a:lstStyle/>
          <a:p>
            <a:r>
              <a:rPr lang="es-ES" dirty="0"/>
              <a:t>Open Education (2016-2019)</a:t>
            </a:r>
          </a:p>
        </p:txBody>
      </p:sp>
      <p:pic>
        <p:nvPicPr>
          <p:cNvPr id="4" name="Picture 2">
            <a:extLst>
              <a:ext uri="{FF2B5EF4-FFF2-40B4-BE49-F238E27FC236}">
                <a16:creationId xmlns:a16="http://schemas.microsoft.com/office/drawing/2014/main" id="{B4642B3A-21E1-6146-83D6-D24998079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76" y="1500110"/>
            <a:ext cx="3646529" cy="5209326"/>
          </a:xfrm>
          <a:prstGeom prst="rect">
            <a:avLst/>
          </a:prstGeom>
        </p:spPr>
      </p:pic>
      <p:pic>
        <p:nvPicPr>
          <p:cNvPr id="5" name="Picture 7">
            <a:extLst>
              <a:ext uri="{FF2B5EF4-FFF2-40B4-BE49-F238E27FC236}">
                <a16:creationId xmlns:a16="http://schemas.microsoft.com/office/drawing/2014/main" id="{DBD2A699-0DFC-E14D-AB73-30233DFA9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853" y="2439487"/>
            <a:ext cx="4717958" cy="3330572"/>
          </a:xfrm>
          <a:prstGeom prst="rect">
            <a:avLst/>
          </a:prstGeom>
        </p:spPr>
      </p:pic>
    </p:spTree>
    <p:extLst>
      <p:ext uri="{BB962C8B-B14F-4D97-AF65-F5344CB8AC3E}">
        <p14:creationId xmlns:p14="http://schemas.microsoft.com/office/powerpoint/2010/main" val="26618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3568" y="959609"/>
            <a:ext cx="6891165" cy="4911104"/>
          </a:xfrm>
          <a:prstGeom prst="rect">
            <a:avLst/>
          </a:prstGeom>
        </p:spPr>
      </p:pic>
    </p:spTree>
    <p:extLst>
      <p:ext uri="{BB962C8B-B14F-4D97-AF65-F5344CB8AC3E}">
        <p14:creationId xmlns:p14="http://schemas.microsoft.com/office/powerpoint/2010/main" val="13054974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795" y="1623000"/>
            <a:ext cx="3445100" cy="2911428"/>
          </a:xfrm>
        </p:spPr>
        <p:txBody>
          <a:bodyPr/>
          <a:lstStyle/>
          <a:p>
            <a:pPr>
              <a:buClrTx/>
            </a:pPr>
            <a:r>
              <a:rPr lang="en-US" dirty="0"/>
              <a:t>How are HEIs supporting innovative teaching practices?</a:t>
            </a:r>
          </a:p>
          <a:p>
            <a:pPr>
              <a:buClrTx/>
            </a:pPr>
            <a:r>
              <a:rPr lang="en-US" dirty="0"/>
              <a:t>How can it support academic career paths?  </a:t>
            </a:r>
          </a:p>
          <a:p>
            <a:pPr>
              <a:buClrTx/>
            </a:pPr>
            <a:r>
              <a:rPr lang="en-US" dirty="0"/>
              <a:t>How to overcome known barriers to teacher/educators' PD? </a:t>
            </a:r>
          </a:p>
          <a:p>
            <a:pPr>
              <a:buClrTx/>
            </a:pPr>
            <a:r>
              <a:rPr lang="en-US" dirty="0"/>
              <a:t>How to address teachers/educators' real PD needs? </a:t>
            </a:r>
          </a:p>
        </p:txBody>
      </p:sp>
      <p:sp>
        <p:nvSpPr>
          <p:cNvPr id="3" name="Title 2"/>
          <p:cNvSpPr>
            <a:spLocks noGrp="1"/>
          </p:cNvSpPr>
          <p:nvPr>
            <p:ph type="title"/>
          </p:nvPr>
        </p:nvSpPr>
        <p:spPr>
          <a:xfrm>
            <a:off x="628650" y="569589"/>
            <a:ext cx="7886700" cy="586768"/>
          </a:xfrm>
        </p:spPr>
        <p:txBody>
          <a:bodyPr/>
          <a:lstStyle/>
          <a:p>
            <a:r>
              <a:rPr lang="en-US" sz="2700" dirty="0"/>
              <a:t>Innovating professional development in HE (2019)</a:t>
            </a:r>
            <a:endParaRPr lang="en-GB" sz="27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67" y="1623846"/>
            <a:ext cx="2298756" cy="361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568" y="1623000"/>
            <a:ext cx="2304833" cy="373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27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97FC8FE-CCA1-0840-8FBF-8BFEC1FD1300}"/>
              </a:ext>
            </a:extLst>
          </p:cNvPr>
          <p:cNvSpPr>
            <a:spLocks noGrp="1"/>
          </p:cNvSpPr>
          <p:nvPr>
            <p:ph type="title"/>
          </p:nvPr>
        </p:nvSpPr>
        <p:spPr/>
        <p:txBody>
          <a:bodyPr/>
          <a:lstStyle/>
          <a:p>
            <a:r>
              <a:rPr lang="es-ES" dirty="0" err="1"/>
              <a:t>Blockchain</a:t>
            </a:r>
            <a:r>
              <a:rPr lang="es-ES" dirty="0"/>
              <a:t> in Education (2017)</a:t>
            </a:r>
          </a:p>
        </p:txBody>
      </p:sp>
      <p:pic>
        <p:nvPicPr>
          <p:cNvPr id="4" name="Marcador de contenido 3" descr="Interfaz de usuario gráfica, Texto, Aplicación, Correo electrónico&#10;&#10;Descripción generada automáticamente">
            <a:extLst>
              <a:ext uri="{FF2B5EF4-FFF2-40B4-BE49-F238E27FC236}">
                <a16:creationId xmlns:a16="http://schemas.microsoft.com/office/drawing/2014/main" id="{BF627F0F-7C67-8D48-B548-BF5FBDCDAC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192" y="1620490"/>
            <a:ext cx="2932286" cy="4170363"/>
          </a:xfrm>
          <a:prstGeom prst="rect">
            <a:avLst/>
          </a:prstGeom>
        </p:spPr>
      </p:pic>
      <p:sp>
        <p:nvSpPr>
          <p:cNvPr id="5" name="Marcador de contenido 5">
            <a:extLst>
              <a:ext uri="{FF2B5EF4-FFF2-40B4-BE49-F238E27FC236}">
                <a16:creationId xmlns:a16="http://schemas.microsoft.com/office/drawing/2014/main" id="{8C851ED4-570F-6548-8D91-C72789742C60}"/>
              </a:ext>
            </a:extLst>
          </p:cNvPr>
          <p:cNvSpPr txBox="1">
            <a:spLocks/>
          </p:cNvSpPr>
          <p:nvPr/>
        </p:nvSpPr>
        <p:spPr>
          <a:xfrm>
            <a:off x="4645025" y="1620490"/>
            <a:ext cx="4041775" cy="4962872"/>
          </a:xfrm>
          <a:prstGeom prst="rect">
            <a:avLst/>
          </a:prstGeom>
        </p:spPr>
        <p:txBody>
          <a:bodyP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err="1"/>
              <a:t>European</a:t>
            </a:r>
            <a:r>
              <a:rPr lang="es-ES" sz="1600" dirty="0"/>
              <a:t> </a:t>
            </a:r>
            <a:r>
              <a:rPr lang="es-ES" sz="1600" dirty="0" err="1"/>
              <a:t>citizens</a:t>
            </a:r>
            <a:r>
              <a:rPr lang="es-ES" sz="1600" dirty="0"/>
              <a:t> </a:t>
            </a:r>
            <a:r>
              <a:rPr lang="es-ES" sz="1600" dirty="0" err="1"/>
              <a:t>gain</a:t>
            </a:r>
            <a:r>
              <a:rPr lang="es-ES" sz="1600" dirty="0"/>
              <a:t> digital control of </a:t>
            </a:r>
            <a:r>
              <a:rPr lang="es-ES" sz="1600" dirty="0" err="1"/>
              <a:t>their</a:t>
            </a:r>
            <a:r>
              <a:rPr lang="es-ES" sz="1600" dirty="0"/>
              <a:t> </a:t>
            </a:r>
            <a:r>
              <a:rPr lang="es-ES" sz="1600" dirty="0" err="1"/>
              <a:t>educational</a:t>
            </a:r>
            <a:r>
              <a:rPr lang="es-ES" sz="1600" dirty="0"/>
              <a:t> </a:t>
            </a:r>
            <a:r>
              <a:rPr lang="es-ES" sz="1600" dirty="0" err="1"/>
              <a:t>credentials</a:t>
            </a:r>
            <a:r>
              <a:rPr lang="es-ES" sz="1600" dirty="0"/>
              <a:t>, </a:t>
            </a:r>
            <a:r>
              <a:rPr lang="es-ES" sz="1600" dirty="0" err="1"/>
              <a:t>significantly</a:t>
            </a:r>
            <a:r>
              <a:rPr lang="es-ES" sz="1600" dirty="0"/>
              <a:t> </a:t>
            </a:r>
            <a:r>
              <a:rPr lang="es-ES" sz="1600" dirty="0" err="1"/>
              <a:t>reducing</a:t>
            </a:r>
            <a:r>
              <a:rPr lang="es-ES" sz="1600" dirty="0"/>
              <a:t> </a:t>
            </a:r>
            <a:r>
              <a:rPr lang="es-ES" sz="1600" dirty="0" err="1"/>
              <a:t>verification</a:t>
            </a:r>
            <a:r>
              <a:rPr lang="es-ES" sz="1600" dirty="0"/>
              <a:t> </a:t>
            </a:r>
            <a:r>
              <a:rPr lang="es-ES" sz="1600" dirty="0" err="1"/>
              <a:t>costs</a:t>
            </a:r>
            <a:r>
              <a:rPr lang="es-ES" sz="1600" dirty="0"/>
              <a:t> and </a:t>
            </a:r>
            <a:r>
              <a:rPr lang="es-ES" sz="1600" dirty="0" err="1"/>
              <a:t>improving</a:t>
            </a:r>
            <a:r>
              <a:rPr lang="es-ES" sz="1600" dirty="0"/>
              <a:t> trust in </a:t>
            </a:r>
            <a:r>
              <a:rPr lang="es-ES" sz="1600" dirty="0" err="1"/>
              <a:t>documents</a:t>
            </a:r>
            <a:r>
              <a:rPr lang="es-ES" sz="1600" dirty="0"/>
              <a:t>’ </a:t>
            </a:r>
            <a:r>
              <a:rPr lang="es-ES" sz="1600" dirty="0" err="1"/>
              <a:t>authenticity</a:t>
            </a:r>
            <a:r>
              <a:rPr lang="es-ES" sz="1600" dirty="0"/>
              <a:t>.</a:t>
            </a:r>
          </a:p>
          <a:p>
            <a:pPr marL="0" indent="0">
              <a:buFont typeface="Arial" panose="020B0604020202020204" pitchFamily="34" charset="0"/>
              <a:buNone/>
            </a:pPr>
            <a:r>
              <a:rPr lang="es-ES" sz="1600" dirty="0" err="1"/>
              <a:t>The</a:t>
            </a:r>
            <a:r>
              <a:rPr lang="es-ES" sz="1600" dirty="0"/>
              <a:t> </a:t>
            </a:r>
            <a:r>
              <a:rPr lang="es-ES" sz="1600" dirty="0" err="1"/>
              <a:t>report</a:t>
            </a:r>
            <a:r>
              <a:rPr lang="es-ES" sz="1600" dirty="0"/>
              <a:t> </a:t>
            </a:r>
            <a:r>
              <a:rPr lang="es-ES" sz="1600" dirty="0" err="1"/>
              <a:t>inspired</a:t>
            </a:r>
            <a:r>
              <a:rPr lang="es-ES" sz="1600" dirty="0"/>
              <a:t> </a:t>
            </a:r>
            <a:r>
              <a:rPr lang="es-ES" sz="1600" dirty="0" err="1"/>
              <a:t>the</a:t>
            </a:r>
            <a:r>
              <a:rPr lang="es-ES" sz="1600" dirty="0"/>
              <a:t> Diploma Use Case in EBSI (</a:t>
            </a:r>
            <a:r>
              <a:rPr lang="es-ES" sz="1600" dirty="0" err="1"/>
              <a:t>European</a:t>
            </a:r>
            <a:r>
              <a:rPr lang="es-ES" sz="1600" dirty="0"/>
              <a:t> </a:t>
            </a:r>
            <a:r>
              <a:rPr lang="es-ES" sz="1600" dirty="0" err="1"/>
              <a:t>Blockchain</a:t>
            </a:r>
            <a:r>
              <a:rPr lang="es-ES" sz="1600" dirty="0"/>
              <a:t> </a:t>
            </a:r>
            <a:r>
              <a:rPr lang="es-ES" sz="1600" dirty="0" err="1"/>
              <a:t>Service</a:t>
            </a:r>
            <a:r>
              <a:rPr lang="es-ES" sz="1600" dirty="0"/>
              <a:t> </a:t>
            </a:r>
            <a:r>
              <a:rPr lang="es-ES" sz="1600" dirty="0" err="1"/>
              <a:t>Infrastructure</a:t>
            </a:r>
            <a:r>
              <a:rPr lang="es-ES" sz="1600" dirty="0"/>
              <a:t>), led </a:t>
            </a:r>
            <a:r>
              <a:rPr lang="es-ES" sz="1600" dirty="0" err="1"/>
              <a:t>by</a:t>
            </a:r>
            <a:r>
              <a:rPr lang="es-ES" sz="1600" dirty="0"/>
              <a:t> DG CONNECT. </a:t>
            </a:r>
          </a:p>
          <a:p>
            <a:pPr marL="0" indent="0">
              <a:buFont typeface="Arial" panose="020B0604020202020204" pitchFamily="34" charset="0"/>
              <a:buNone/>
            </a:pPr>
            <a:r>
              <a:rPr lang="es-ES" sz="1600" dirty="0" err="1"/>
              <a:t>It</a:t>
            </a:r>
            <a:r>
              <a:rPr lang="es-ES" sz="1600" dirty="0"/>
              <a:t> </a:t>
            </a:r>
            <a:r>
              <a:rPr lang="es-ES" sz="1600" dirty="0" err="1"/>
              <a:t>also</a:t>
            </a:r>
            <a:r>
              <a:rPr lang="es-ES" sz="1600" dirty="0"/>
              <a:t> </a:t>
            </a:r>
            <a:r>
              <a:rPr lang="es-ES" sz="1600" dirty="0" err="1"/>
              <a:t>inspired</a:t>
            </a:r>
            <a:r>
              <a:rPr lang="es-ES" sz="1600" dirty="0"/>
              <a:t> </a:t>
            </a:r>
            <a:r>
              <a:rPr lang="es-ES" sz="1600" dirty="0" err="1"/>
              <a:t>blockchain</a:t>
            </a:r>
            <a:r>
              <a:rPr lang="es-ES" sz="1600" dirty="0"/>
              <a:t> </a:t>
            </a:r>
            <a:r>
              <a:rPr lang="es-ES" sz="1600" dirty="0" err="1"/>
              <a:t>for</a:t>
            </a:r>
            <a:r>
              <a:rPr lang="es-ES" sz="1600" dirty="0"/>
              <a:t> digital </a:t>
            </a:r>
            <a:r>
              <a:rPr lang="es-ES" sz="1600" dirty="0" err="1"/>
              <a:t>credentials</a:t>
            </a:r>
            <a:r>
              <a:rPr lang="es-ES" sz="1600" dirty="0"/>
              <a:t> </a:t>
            </a:r>
            <a:r>
              <a:rPr lang="es-ES" sz="1600" dirty="0" err="1"/>
              <a:t>initiatives</a:t>
            </a:r>
            <a:r>
              <a:rPr lang="es-ES" sz="1600" dirty="0"/>
              <a:t> in </a:t>
            </a:r>
            <a:r>
              <a:rPr lang="es-ES" sz="1600" dirty="0" err="1"/>
              <a:t>various</a:t>
            </a:r>
            <a:r>
              <a:rPr lang="es-ES" sz="1600" dirty="0"/>
              <a:t> </a:t>
            </a:r>
            <a:r>
              <a:rPr lang="es-ES" sz="1600" dirty="0" err="1"/>
              <a:t>Member</a:t>
            </a:r>
            <a:r>
              <a:rPr lang="es-ES" sz="1600" dirty="0"/>
              <a:t> </a:t>
            </a:r>
            <a:r>
              <a:rPr lang="es-ES" sz="1600" dirty="0" err="1"/>
              <a:t>States</a:t>
            </a:r>
            <a:r>
              <a:rPr lang="es-ES" sz="1600" dirty="0"/>
              <a:t>, </a:t>
            </a:r>
            <a:r>
              <a:rPr lang="es-ES" sz="1600" dirty="0" err="1"/>
              <a:t>such</a:t>
            </a:r>
            <a:r>
              <a:rPr lang="es-ES" sz="1600" dirty="0"/>
              <a:t> as </a:t>
            </a:r>
            <a:r>
              <a:rPr lang="es-ES" sz="1600" dirty="0" err="1"/>
              <a:t>the</a:t>
            </a:r>
            <a:r>
              <a:rPr lang="es-ES" sz="1600" dirty="0"/>
              <a:t> case of </a:t>
            </a:r>
            <a:r>
              <a:rPr lang="es-ES" sz="1600" dirty="0" err="1"/>
              <a:t>Spain</a:t>
            </a:r>
            <a:r>
              <a:rPr lang="es-ES" sz="1600" dirty="0"/>
              <a:t>, </a:t>
            </a:r>
            <a:r>
              <a:rPr lang="es-ES" sz="1600" dirty="0" err="1"/>
              <a:t>that</a:t>
            </a:r>
            <a:r>
              <a:rPr lang="es-ES" sz="1600" dirty="0"/>
              <a:t> </a:t>
            </a:r>
            <a:r>
              <a:rPr lang="es-ES" sz="1600" dirty="0" err="1"/>
              <a:t>widely</a:t>
            </a:r>
            <a:r>
              <a:rPr lang="es-ES" sz="1600" dirty="0"/>
              <a:t> </a:t>
            </a:r>
            <a:r>
              <a:rPr lang="es-ES" sz="1600" dirty="0" err="1"/>
              <a:t>disseminated</a:t>
            </a:r>
            <a:r>
              <a:rPr lang="es-ES" sz="1600" dirty="0"/>
              <a:t> </a:t>
            </a:r>
            <a:r>
              <a:rPr lang="es-ES" sz="1600" dirty="0" err="1"/>
              <a:t>this</a:t>
            </a:r>
            <a:r>
              <a:rPr lang="es-ES" sz="1600" dirty="0"/>
              <a:t> </a:t>
            </a:r>
            <a:r>
              <a:rPr lang="es-ES" sz="1600" dirty="0" err="1"/>
              <a:t>report</a:t>
            </a:r>
            <a:r>
              <a:rPr lang="es-ES" sz="1600" dirty="0"/>
              <a:t> and </a:t>
            </a:r>
            <a:r>
              <a:rPr lang="es-ES" sz="1600" dirty="0" err="1"/>
              <a:t>built</a:t>
            </a:r>
            <a:r>
              <a:rPr lang="es-ES" sz="1600" dirty="0"/>
              <a:t> </a:t>
            </a:r>
            <a:r>
              <a:rPr lang="es-ES" sz="1600" dirty="0" err="1"/>
              <a:t>upon</a:t>
            </a:r>
            <a:r>
              <a:rPr lang="es-ES" sz="1600" dirty="0"/>
              <a:t> </a:t>
            </a:r>
            <a:r>
              <a:rPr lang="es-ES" sz="1600" dirty="0" err="1"/>
              <a:t>it</a:t>
            </a:r>
            <a:r>
              <a:rPr lang="es-ES" sz="1600" dirty="0"/>
              <a:t> to </a:t>
            </a:r>
            <a:r>
              <a:rPr lang="es-ES" sz="1600" dirty="0" err="1"/>
              <a:t>develop</a:t>
            </a:r>
            <a:r>
              <a:rPr lang="es-ES" sz="1600" dirty="0"/>
              <a:t> a </a:t>
            </a:r>
            <a:r>
              <a:rPr lang="es-ES" sz="1600" dirty="0" err="1"/>
              <a:t>national</a:t>
            </a:r>
            <a:r>
              <a:rPr lang="es-ES" sz="1600" dirty="0"/>
              <a:t> </a:t>
            </a:r>
            <a:r>
              <a:rPr lang="es-ES" sz="1600" dirty="0" err="1"/>
              <a:t>blockchain</a:t>
            </a:r>
            <a:r>
              <a:rPr lang="es-ES" sz="1600" dirty="0"/>
              <a:t> </a:t>
            </a:r>
            <a:r>
              <a:rPr lang="es-ES" sz="1600" dirty="0" err="1"/>
              <a:t>strategy</a:t>
            </a:r>
            <a:r>
              <a:rPr lang="es-ES" sz="1600" dirty="0"/>
              <a:t> </a:t>
            </a:r>
            <a:r>
              <a:rPr lang="es-ES" sz="1600" dirty="0" err="1"/>
              <a:t>for</a:t>
            </a:r>
            <a:r>
              <a:rPr lang="es-ES" sz="1600" dirty="0"/>
              <a:t> digital </a:t>
            </a:r>
            <a:r>
              <a:rPr lang="es-ES" sz="1600" dirty="0" err="1"/>
              <a:t>credentials</a:t>
            </a:r>
            <a:r>
              <a:rPr lang="es-ES" sz="1600" dirty="0"/>
              <a:t>.</a:t>
            </a:r>
          </a:p>
        </p:txBody>
      </p:sp>
    </p:spTree>
    <p:extLst>
      <p:ext uri="{BB962C8B-B14F-4D97-AF65-F5344CB8AC3E}">
        <p14:creationId xmlns:p14="http://schemas.microsoft.com/office/powerpoint/2010/main" val="237966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68D07F-379A-7043-B1DC-3F027D35DB9F}"/>
              </a:ext>
            </a:extLst>
          </p:cNvPr>
          <p:cNvSpPr>
            <a:spLocks noGrp="1"/>
          </p:cNvSpPr>
          <p:nvPr>
            <p:ph type="title"/>
          </p:nvPr>
        </p:nvSpPr>
        <p:spPr/>
        <p:txBody>
          <a:bodyPr/>
          <a:lstStyle/>
          <a:p>
            <a:pPr algn="ctr"/>
            <a:r>
              <a:rPr lang="es-ES" dirty="0"/>
              <a:t>DigCompEdu</a:t>
            </a:r>
            <a:br>
              <a:rPr lang="es-ES" dirty="0"/>
            </a:br>
            <a:r>
              <a:rPr lang="es-ES" sz="2800" dirty="0"/>
              <a:t>Digital </a:t>
            </a:r>
            <a:r>
              <a:rPr lang="es-ES" sz="2800" dirty="0" err="1"/>
              <a:t>Competence</a:t>
            </a:r>
            <a:r>
              <a:rPr lang="es-ES" sz="2800" dirty="0"/>
              <a:t> of </a:t>
            </a:r>
            <a:r>
              <a:rPr lang="es-ES" sz="2800" dirty="0" err="1"/>
              <a:t>Educators</a:t>
            </a:r>
            <a:r>
              <a:rPr lang="es-ES" sz="2800" dirty="0"/>
              <a:t> (2017)</a:t>
            </a:r>
          </a:p>
        </p:txBody>
      </p:sp>
      <p:pic>
        <p:nvPicPr>
          <p:cNvPr id="4" name="Picture 2">
            <a:extLst>
              <a:ext uri="{FF2B5EF4-FFF2-40B4-BE49-F238E27FC236}">
                <a16:creationId xmlns:a16="http://schemas.microsoft.com/office/drawing/2014/main" id="{8F9190FD-2AD6-374D-93A7-66D8B4AEE169}"/>
              </a:ext>
            </a:extLst>
          </p:cNvPr>
          <p:cNvPicPr>
            <a:picLocks noGrp="1" noChangeAspect="1"/>
          </p:cNvPicPr>
          <p:nvPr>
            <p:ph idx="1"/>
          </p:nvPr>
        </p:nvPicPr>
        <p:blipFill>
          <a:blip r:embed="rId2"/>
          <a:stretch>
            <a:fillRect/>
          </a:stretch>
        </p:blipFill>
        <p:spPr>
          <a:xfrm>
            <a:off x="403491" y="1470565"/>
            <a:ext cx="2989262" cy="4276306"/>
          </a:xfrm>
          <a:prstGeom prst="rect">
            <a:avLst/>
          </a:prstGeom>
        </p:spPr>
      </p:pic>
      <p:pic>
        <p:nvPicPr>
          <p:cNvPr id="5" name="Picture 16">
            <a:extLst>
              <a:ext uri="{FF2B5EF4-FFF2-40B4-BE49-F238E27FC236}">
                <a16:creationId xmlns:a16="http://schemas.microsoft.com/office/drawing/2014/main" id="{5058DE2F-D6E1-7642-B208-53D117618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66" r="2650"/>
          <a:stretch>
            <a:fillRect/>
          </a:stretch>
        </p:blipFill>
        <p:spPr bwMode="auto">
          <a:xfrm>
            <a:off x="3513682" y="1470565"/>
            <a:ext cx="5414384" cy="325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descr="Diagrama&#10;&#10;Descripción generada automáticamente">
            <a:extLst>
              <a:ext uri="{FF2B5EF4-FFF2-40B4-BE49-F238E27FC236}">
                <a16:creationId xmlns:a16="http://schemas.microsoft.com/office/drawing/2014/main" id="{91125F99-3924-F541-8BDC-579171546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190" y="4520111"/>
            <a:ext cx="4257368" cy="1734647"/>
          </a:xfrm>
          <a:prstGeom prst="rect">
            <a:avLst/>
          </a:prstGeom>
        </p:spPr>
      </p:pic>
    </p:spTree>
    <p:extLst>
      <p:ext uri="{BB962C8B-B14F-4D97-AF65-F5344CB8AC3E}">
        <p14:creationId xmlns:p14="http://schemas.microsoft.com/office/powerpoint/2010/main" val="405318925"/>
      </p:ext>
    </p:extLst>
  </p:cSld>
  <p:clrMapOvr>
    <a:masterClrMapping/>
  </p:clrMapOvr>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2469</TotalTime>
  <Words>690</Words>
  <Application>Microsoft Macintosh PowerPoint</Application>
  <PresentationFormat>Presentación en pantalla (4:3)</PresentationFormat>
  <Paragraphs>61</Paragraphs>
  <Slides>18</Slides>
  <Notes>4</Notes>
  <HiddenSlides>2</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Calibri</vt:lpstr>
      <vt:lpstr>Office Theme</vt:lpstr>
      <vt:lpstr>JRC B4 – Overview of HE research outcomes</vt:lpstr>
      <vt:lpstr>     JRC B4 is the Human Capital and Employment Unit of the JRC  Digital Competence Frameworks</vt:lpstr>
      <vt:lpstr>Research</vt:lpstr>
      <vt:lpstr>Research reports on HE</vt:lpstr>
      <vt:lpstr>Open Education (2016-2019)</vt:lpstr>
      <vt:lpstr>Presentación de PowerPoint</vt:lpstr>
      <vt:lpstr>Innovating professional development in HE (2019)</vt:lpstr>
      <vt:lpstr>Blockchain in Education (2017)</vt:lpstr>
      <vt:lpstr>DigCompEdu Digital Competence of Educators (2017)</vt:lpstr>
      <vt:lpstr>Check-In: self-reflection tool for HE</vt:lpstr>
      <vt:lpstr>    Join the DigCompEdu community for the files to translate and news </vt:lpstr>
      <vt:lpstr>Relevant Outcomes from Check-In tool</vt:lpstr>
      <vt:lpstr>Relevant outcomes from Check-In tool</vt:lpstr>
      <vt:lpstr>Policy example</vt:lpstr>
      <vt:lpstr>JRC is awarded a prize from CRUE-TIC for excellence in collaboration</vt:lpstr>
      <vt:lpstr>HESS 4 – WP 2</vt:lpstr>
      <vt:lpstr>HEInnovate – EC and OECD tool</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Andreia Inamorato 2</cp:lastModifiedBy>
  <cp:revision>214</cp:revision>
  <dcterms:created xsi:type="dcterms:W3CDTF">2019-08-09T12:06:42Z</dcterms:created>
  <dcterms:modified xsi:type="dcterms:W3CDTF">2022-02-10T20:14:53Z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UpdateToken">
    <vt:lpwstr>6</vt:lpwstr>
  </property>
  <property fmtid="{D5CDD505-2E9C-101B-9397-08002B2CF9AE}" pid="4" name="Jive_LatestUserAccountName">
    <vt:lpwstr>woolfja</vt:lpwstr>
  </property>
  <property fmtid="{D5CDD505-2E9C-101B-9397-08002B2CF9AE}" pid="5" name="Offisync_ProviderInitializationData">
    <vt:lpwstr>https://webgate.ec.europa.eu/connected</vt:lpwstr>
  </property>
  <property fmtid="{D5CDD505-2E9C-101B-9397-08002B2CF9AE}" pid="6" name="Jive_VersionGuid">
    <vt:lpwstr>16fd52a6-4599-4faa-ab9a-88f73d16d1fe</vt:lpwstr>
  </property>
  <property fmtid="{D5CDD505-2E9C-101B-9397-08002B2CF9AE}" pid="7" name="Offisync_UniqueId">
    <vt:lpwstr>222314</vt:lpwstr>
  </property>
</Properties>
</file>