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03" r:id="rId2"/>
    <p:sldId id="324" r:id="rId3"/>
    <p:sldId id="337" r:id="rId4"/>
    <p:sldId id="321" r:id="rId5"/>
    <p:sldId id="326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33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3777">
          <p15:clr>
            <a:srgbClr val="A4A3A4"/>
          </p15:clr>
        </p15:guide>
        <p15:guide id="4" pos="3839">
          <p15:clr>
            <a:srgbClr val="A4A3A4"/>
          </p15:clr>
        </p15:guide>
        <p15:guide id="5" orient="horz" pos="2162">
          <p15:clr>
            <a:srgbClr val="A4A3A4"/>
          </p15:clr>
        </p15:guide>
        <p15:guide id="6" pos="3835">
          <p15:clr>
            <a:srgbClr val="A4A3A4"/>
          </p15:clr>
        </p15:guide>
        <p15:guide id="7" orient="horz" pos="1352">
          <p15:clr>
            <a:srgbClr val="A4A3A4"/>
          </p15:clr>
        </p15:guide>
        <p15:guide id="8" pos="543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5989"/>
    <a:srgbClr val="1D679F"/>
    <a:srgbClr val="FFC000"/>
    <a:srgbClr val="1F6DA6"/>
    <a:srgbClr val="1B5B87"/>
    <a:srgbClr val="227DC1"/>
    <a:srgbClr val="2178B9"/>
    <a:srgbClr val="2177B7"/>
    <a:srgbClr val="2175B3"/>
    <a:srgbClr val="E0A4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0620" autoAdjust="0"/>
  </p:normalViewPr>
  <p:slideViewPr>
    <p:cSldViewPr snapToGrid="0">
      <p:cViewPr varScale="1">
        <p:scale>
          <a:sx n="45" d="100"/>
          <a:sy n="45" d="100"/>
        </p:scale>
        <p:origin x="1852" y="52"/>
      </p:cViewPr>
      <p:guideLst>
        <p:guide orient="horz" pos="2092"/>
        <p:guide pos="3840"/>
        <p:guide orient="horz" pos="3777"/>
        <p:guide pos="3839"/>
        <p:guide orient="horz" pos="2162"/>
        <p:guide pos="3835"/>
        <p:guide orient="horz" pos="1352"/>
        <p:guide pos="543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>
        <p:scale>
          <a:sx n="100" d="100"/>
          <a:sy n="100" d="100"/>
        </p:scale>
        <p:origin x="1560" y="-138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pPr/>
              <a:t>10/02/2022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pPr/>
              <a:t>10/02/2022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229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68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93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073101"/>
            <a:ext cx="9144000" cy="5784900"/>
          </a:xfrm>
          <a:prstGeom prst="rect">
            <a:avLst/>
          </a:prstGeom>
          <a:gradFill flip="none" rotWithShape="1">
            <a:gsLst>
              <a:gs pos="47000">
                <a:srgbClr val="0D6CB4"/>
              </a:gs>
              <a:gs pos="100000">
                <a:schemeClr val="accent2"/>
              </a:gs>
              <a:gs pos="77000">
                <a:srgbClr val="227DC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725714" y="1992573"/>
            <a:ext cx="7894411" cy="2149523"/>
          </a:xfrm>
          <a:prstGeom prst="rect">
            <a:avLst/>
          </a:prstGeom>
        </p:spPr>
        <p:txBody>
          <a:bodyPr wrap="square" anchor="t">
            <a:noAutofit/>
          </a:bodyPr>
          <a:lstStyle>
            <a:lvl1pPr algn="l">
              <a:defRPr sz="5400" b="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56080" y="1978926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725715" y="4418049"/>
            <a:ext cx="7894410" cy="89775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4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4570809" y="5391727"/>
            <a:ext cx="4049315" cy="87745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spcAft>
                <a:spcPts val="800"/>
              </a:spcAft>
              <a:buFontTx/>
              <a:buNone/>
              <a:defRPr sz="2000" i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dirty="0"/>
              <a:t>Speaker</a:t>
            </a:r>
            <a:br>
              <a:rPr lang="en-GB" noProof="0" dirty="0"/>
            </a:br>
            <a:r>
              <a:rPr lang="en-GB" noProof="0" dirty="0"/>
              <a:t>Venue and date</a:t>
            </a:r>
          </a:p>
        </p:txBody>
      </p:sp>
      <p:pic>
        <p:nvPicPr>
          <p:cNvPr id="14" name="Picture 7" descr="Footer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220" y="6390001"/>
            <a:ext cx="697559" cy="467999"/>
          </a:xfrm>
          <a:prstGeom prst="rect">
            <a:avLst/>
          </a:prstGeom>
        </p:spPr>
      </p:pic>
      <p:pic>
        <p:nvPicPr>
          <p:cNvPr id="15" name="Picture 12" descr="EC-JRC-logo_vertical_EN_pos_transparent-background.p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33" t="5040" r="4159" b="4382"/>
          <a:stretch/>
        </p:blipFill>
        <p:spPr>
          <a:xfrm>
            <a:off x="3849778" y="264907"/>
            <a:ext cx="1674947" cy="11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4726" y="-59635"/>
            <a:ext cx="4616726" cy="6983896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/>
          </a:p>
        </p:txBody>
      </p:sp>
      <p:sp>
        <p:nvSpPr>
          <p:cNvPr id="10" name="Rectangle 9"/>
          <p:cNvSpPr/>
          <p:nvPr userDrawn="1"/>
        </p:nvSpPr>
        <p:spPr>
          <a:xfrm>
            <a:off x="2410536" y="1992574"/>
            <a:ext cx="641274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410536" y="1992573"/>
            <a:ext cx="6209589" cy="3616657"/>
          </a:xfrm>
          <a:prstGeom prst="rect">
            <a:avLst/>
          </a:prstGeo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sz="20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Insert text</a:t>
            </a:r>
          </a:p>
        </p:txBody>
      </p:sp>
      <p:pic>
        <p:nvPicPr>
          <p:cNvPr id="6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5105" y="743802"/>
            <a:ext cx="544923" cy="54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996962" y="1825626"/>
            <a:ext cx="3623164" cy="4170363"/>
          </a:xfrm>
          <a:prstGeom prst="rect">
            <a:avLst/>
          </a:prstGeom>
        </p:spPr>
        <p:txBody>
          <a:bodyPr>
            <a:noAutofit/>
          </a:bodyPr>
          <a:lstStyle>
            <a:lvl1pPr marL="0" indent="-342900">
              <a:buClr>
                <a:schemeClr val="accent5"/>
              </a:buClr>
              <a:buFont typeface="Arial"/>
              <a:buNone/>
              <a:defRPr sz="2000"/>
            </a:lvl1pPr>
            <a:lvl2pPr>
              <a:buClr>
                <a:schemeClr val="accent5"/>
              </a:buClr>
              <a:buNone/>
              <a:defRPr/>
            </a:lvl2pPr>
            <a:lvl3pPr>
              <a:buClr>
                <a:schemeClr val="accent5"/>
              </a:buClr>
              <a:buNone/>
              <a:defRPr/>
            </a:lvl3pPr>
            <a:lvl4pPr>
              <a:buClr>
                <a:schemeClr val="accent5"/>
              </a:buClr>
              <a:buNone/>
              <a:defRPr/>
            </a:lvl4pPr>
            <a:lvl5pPr>
              <a:buClr>
                <a:schemeClr val="accent5"/>
              </a:buClr>
              <a:buNone/>
              <a:defRPr/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8650" y="6131287"/>
            <a:ext cx="2057400" cy="365125"/>
          </a:xfrm>
          <a:prstGeom prst="rect">
            <a:avLst/>
          </a:prstGeom>
        </p:spPr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996961" y="586765"/>
            <a:ext cx="3623164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6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34787" y="-46383"/>
            <a:ext cx="4606787" cy="6964017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-47460" y="-62165"/>
            <a:ext cx="9238920" cy="3468939"/>
          </a:xfrm>
          <a:prstGeom prst="rect">
            <a:avLst/>
          </a:prstGeom>
          <a:solidFill>
            <a:schemeClr val="bg2"/>
          </a:solidFill>
          <a:ln w="28575" cmpd="sng">
            <a:solidFill>
              <a:schemeClr val="accent5"/>
            </a:solidFill>
          </a:ln>
        </p:spPr>
        <p:txBody>
          <a:bodyPr/>
          <a:lstStyle>
            <a:lvl1pPr marL="0" indent="0">
              <a:buClr>
                <a:schemeClr val="accent2"/>
              </a:buClr>
              <a:buFont typeface="Arial"/>
              <a:buNone/>
              <a:defRPr/>
            </a:lvl1pPr>
          </a:lstStyle>
          <a:p>
            <a:endParaRPr lang="en-GB" noProof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7029" y="2840349"/>
            <a:ext cx="8083096" cy="590931"/>
          </a:xfrm>
          <a:prstGeom prst="rect">
            <a:avLst/>
          </a:prstGeom>
          <a:solidFill>
            <a:schemeClr val="bg1"/>
          </a:solidFill>
        </p:spPr>
        <p:txBody>
          <a:bodyPr wrap="square" anchor="b">
            <a:spAutoFit/>
          </a:bodyPr>
          <a:lstStyle>
            <a:lvl1pPr marL="108000">
              <a:defRPr lang="en-GB" sz="3600" noProof="0" dirty="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537029" y="3630614"/>
            <a:ext cx="8083096" cy="2365375"/>
          </a:xfrm>
          <a:prstGeom prst="rect">
            <a:avLst/>
          </a:prstGeom>
        </p:spPr>
        <p:txBody>
          <a:bodyPr/>
          <a:lstStyle>
            <a:lvl1pPr marL="0" indent="-342900" algn="l">
              <a:buClr>
                <a:schemeClr val="accent5"/>
              </a:buClr>
              <a:buFont typeface="Arial"/>
              <a:buNone/>
              <a:defRPr lang="en-GB" sz="2000" noProof="0" dirty="0"/>
            </a:lvl1pPr>
            <a:lvl2pPr marL="800100" indent="-342900">
              <a:buClr>
                <a:schemeClr val="accent5"/>
              </a:buClr>
              <a:buFont typeface="Arial"/>
              <a:buNone/>
              <a:defRPr/>
            </a:lvl2pPr>
            <a:lvl3pPr marL="1200150" indent="-285750">
              <a:buClr>
                <a:schemeClr val="accent5"/>
              </a:buClr>
              <a:buFont typeface="Arial"/>
              <a:buNone/>
              <a:defRPr/>
            </a:lvl3pPr>
            <a:lvl4pPr marL="1657350" indent="-285750">
              <a:buClr>
                <a:schemeClr val="accent5"/>
              </a:buClr>
              <a:buFont typeface="Arial"/>
              <a:buNone/>
              <a:defRPr/>
            </a:lvl4pPr>
            <a:lvl5pPr marL="2114550" indent="-285750">
              <a:buClr>
                <a:schemeClr val="accent5"/>
              </a:buClr>
              <a:buFont typeface="Arial"/>
              <a:buNone/>
              <a:defRPr/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793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Placeholder 1"/>
          <p:cNvSpPr>
            <a:spLocks noGrp="1"/>
          </p:cNvSpPr>
          <p:nvPr>
            <p:ph type="title"/>
          </p:nvPr>
        </p:nvSpPr>
        <p:spPr>
          <a:xfrm>
            <a:off x="640958" y="575221"/>
            <a:ext cx="7979167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6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391770F5-2782-1F4E-9454-6153424C242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70595" y="1750539"/>
            <a:ext cx="2592000" cy="3681431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400"/>
            </a:lvl1pPr>
          </a:lstStyle>
          <a:p>
            <a:endParaRPr lang="en-GB" noProof="0" dirty="0"/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843AF76D-F2BC-5E4D-A9D3-A4071053634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86595" y="4549007"/>
            <a:ext cx="2160000" cy="152423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>
              <a:buNone/>
              <a:defRPr sz="1400"/>
            </a:lvl1pPr>
          </a:lstStyle>
          <a:p>
            <a:endParaRPr lang="en-GB" dirty="0"/>
          </a:p>
        </p:txBody>
      </p:sp>
      <p:sp>
        <p:nvSpPr>
          <p:cNvPr id="19" name="Picture Placeholder 2">
            <a:extLst>
              <a:ext uri="{FF2B5EF4-FFF2-40B4-BE49-F238E27FC236}">
                <a16:creationId xmlns:a16="http://schemas.microsoft.com/office/drawing/2014/main" id="{DF45C1D5-4486-4C46-BF7D-C6FF42ACD732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299360" y="1750539"/>
            <a:ext cx="2592000" cy="3681431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400"/>
            </a:lvl1pPr>
          </a:lstStyle>
          <a:p>
            <a:endParaRPr lang="en-GB" noProof="0" dirty="0"/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60D60560-2AA7-0544-86F2-721378D37CA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515360" y="4549007"/>
            <a:ext cx="2160000" cy="152423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>
              <a:buNone/>
              <a:defRPr sz="1400"/>
            </a:lvl1pPr>
          </a:lstStyle>
          <a:p>
            <a:endParaRPr lang="en-GB" dirty="0"/>
          </a:p>
        </p:txBody>
      </p:sp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31BFC467-D61E-CD49-9C65-588E3103E385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028125" y="1750539"/>
            <a:ext cx="2592000" cy="3681431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400"/>
            </a:lvl1pPr>
          </a:lstStyle>
          <a:p>
            <a:endParaRPr lang="en-GB" noProof="0" dirty="0"/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9C8307C8-50CF-C64B-8F97-99A6B2FB9E92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244125" y="4549007"/>
            <a:ext cx="2160000" cy="152423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0" indent="0">
              <a:buNone/>
              <a:defRPr sz="1400"/>
            </a:lvl1pPr>
          </a:lstStyle>
          <a:p>
            <a:endParaRPr lang="en-GB" dirty="0"/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55608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793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2404481" y="1750537"/>
            <a:ext cx="2102400" cy="21024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400"/>
            </a:lvl1pPr>
          </a:lstStyle>
          <a:p>
            <a:endParaRPr lang="en-GB" noProof="0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2404481" y="3970486"/>
            <a:ext cx="2106000" cy="21060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400"/>
            </a:lvl1pPr>
          </a:lstStyle>
          <a:p>
            <a:endParaRPr lang="en-GB" noProof="0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637274" y="1750537"/>
            <a:ext cx="2106000" cy="21060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400"/>
            </a:lvl1pPr>
          </a:lstStyle>
          <a:p>
            <a:endParaRPr lang="en-GB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6873668" y="3970485"/>
            <a:ext cx="1706400" cy="2106000"/>
          </a:xfrm>
          <a:prstGeom prst="rect">
            <a:avLst/>
          </a:prstGeom>
          <a:noFill/>
        </p:spPr>
        <p:txBody>
          <a:bodyPr tIns="90000"/>
          <a:lstStyle>
            <a:lvl1pPr marL="0" indent="0" algn="l">
              <a:buNone/>
              <a:defRPr sz="1400"/>
            </a:lvl1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563562" y="1750539"/>
            <a:ext cx="1710000" cy="2105998"/>
          </a:xfrm>
          <a:prstGeom prst="rect">
            <a:avLst/>
          </a:prstGeom>
          <a:noFill/>
        </p:spPr>
        <p:txBody>
          <a:bodyPr tIns="90000"/>
          <a:lstStyle>
            <a:lvl1pPr marL="0" indent="0" algn="r">
              <a:buNone/>
              <a:defRPr sz="1400"/>
            </a:lvl1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4637275" y="3970486"/>
            <a:ext cx="2106000" cy="21060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 sz="1400"/>
            </a:lvl1pPr>
          </a:lstStyle>
          <a:p>
            <a:endParaRPr lang="en-GB" noProof="0" dirty="0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563562" y="3970486"/>
            <a:ext cx="1710000" cy="2106000"/>
          </a:xfrm>
          <a:prstGeom prst="rect">
            <a:avLst/>
          </a:prstGeom>
          <a:noFill/>
        </p:spPr>
        <p:txBody>
          <a:bodyPr tIns="90000"/>
          <a:lstStyle>
            <a:lvl1pPr marL="0" indent="0" algn="r">
              <a:buNone/>
              <a:defRPr sz="1400"/>
            </a:lvl1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6870068" y="1750539"/>
            <a:ext cx="1710000" cy="2105998"/>
          </a:xfrm>
          <a:prstGeom prst="rect">
            <a:avLst/>
          </a:prstGeom>
          <a:noFill/>
        </p:spPr>
        <p:txBody>
          <a:bodyPr tIns="90000"/>
          <a:lstStyle>
            <a:lvl1pPr marL="0" indent="0" algn="l">
              <a:buNone/>
              <a:defRPr sz="1400"/>
            </a:lvl1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20" name="Title Placeholder 1"/>
          <p:cNvSpPr>
            <a:spLocks noGrp="1"/>
          </p:cNvSpPr>
          <p:nvPr>
            <p:ph type="title"/>
          </p:nvPr>
        </p:nvSpPr>
        <p:spPr>
          <a:xfrm>
            <a:off x="640958" y="575221"/>
            <a:ext cx="7979167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6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H="1">
            <a:off x="55608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793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"/>
            <a:ext cx="9144000" cy="3430587"/>
          </a:xfrm>
          <a:prstGeom prst="rect">
            <a:avLst/>
          </a:prstGeom>
          <a:gradFill flip="none" rotWithShape="1">
            <a:gsLst>
              <a:gs pos="47000">
                <a:srgbClr val="0D6CB4"/>
              </a:gs>
              <a:gs pos="100000">
                <a:schemeClr val="accent2"/>
              </a:gs>
              <a:gs pos="77000">
                <a:srgbClr val="227DC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91648" y="1122363"/>
            <a:ext cx="7515726" cy="124034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400">
                <a:solidFill>
                  <a:schemeClr val="accent5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628650" y="1"/>
            <a:ext cx="0" cy="2362711"/>
          </a:xfrm>
          <a:prstGeom prst="line">
            <a:avLst/>
          </a:prstGeom>
          <a:ln w="28575">
            <a:solidFill>
              <a:srgbClr val="F8CC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813289" y="3855677"/>
            <a:ext cx="7502769" cy="19252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1006177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"/>
            <a:ext cx="9144000" cy="34321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628650" y="1"/>
            <a:ext cx="0" cy="2362711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691648" y="1122363"/>
            <a:ext cx="7515726" cy="124034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4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813289" y="3855677"/>
            <a:ext cx="7502769" cy="19252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55028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cover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"/>
            <a:ext cx="9144000" cy="6858000"/>
          </a:xfrm>
          <a:prstGeom prst="rect">
            <a:avLst/>
          </a:prstGeom>
          <a:gradFill flip="none" rotWithShape="1">
            <a:gsLst>
              <a:gs pos="47000">
                <a:srgbClr val="0D6CB4"/>
              </a:gs>
              <a:gs pos="100000">
                <a:schemeClr val="accent2"/>
              </a:gs>
              <a:gs pos="77000">
                <a:srgbClr val="227DC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161" y="1122363"/>
            <a:ext cx="7913964" cy="2387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400">
                <a:solidFill>
                  <a:srgbClr val="FFD129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6161" y="3602038"/>
            <a:ext cx="7913964" cy="16557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56080" y="1"/>
            <a:ext cx="0" cy="3478213"/>
          </a:xfrm>
          <a:prstGeom prst="line">
            <a:avLst/>
          </a:prstGeom>
          <a:ln w="28575">
            <a:solidFill>
              <a:srgbClr val="FFD1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19898" y="6193922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cover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706161" y="1122363"/>
            <a:ext cx="7913964" cy="2387600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54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706161" y="3602038"/>
            <a:ext cx="7913964" cy="165576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noProof="0" dirty="0"/>
              <a:t>Click to edit Master subtitle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56080" y="1"/>
            <a:ext cx="0" cy="3478213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19898" y="6193922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35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49276" y="1825625"/>
            <a:ext cx="8070850" cy="4170363"/>
          </a:xfrm>
          <a:prstGeom prst="rect">
            <a:avLst/>
          </a:prstGeom>
        </p:spPr>
        <p:txBody>
          <a:bodyPr>
            <a:noAutofit/>
          </a:bodyPr>
          <a:lstStyle>
            <a:lvl1pPr marL="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 typeface="Arial" pitchFamily="34" charset="0"/>
              <a:buNone/>
              <a:defRPr sz="2000" baseline="0"/>
            </a:lvl1pPr>
            <a:lvl2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buNone/>
              <a:defRPr/>
            </a:lvl2pPr>
            <a:lvl3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buNone/>
              <a:defRPr/>
            </a:lvl3pPr>
            <a:lvl4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buNone/>
              <a:defRPr/>
            </a:lvl4pPr>
            <a:lvl5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buNone/>
              <a:defRPr/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55608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640958" y="575221"/>
            <a:ext cx="7979167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600"/>
            </a:lvl1pPr>
          </a:lstStyle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880" y="1825626"/>
            <a:ext cx="3945731" cy="4170363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Clr>
                <a:schemeClr val="accent5"/>
              </a:buClr>
              <a:buFont typeface="Arial"/>
              <a:buNone/>
              <a:defRPr sz="2000"/>
            </a:lvl1pPr>
          </a:lstStyle>
          <a:p>
            <a:pPr lvl="0"/>
            <a:endParaRPr lang="en-GB" noProof="0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55608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/>
          <p:cNvSpPr>
            <a:spLocks noGrp="1"/>
          </p:cNvSpPr>
          <p:nvPr>
            <p:ph idx="10" hasCustomPrompt="1"/>
          </p:nvPr>
        </p:nvSpPr>
        <p:spPr>
          <a:xfrm>
            <a:off x="549275" y="1825625"/>
            <a:ext cx="3929091" cy="4170363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SzTx/>
              <a:buFont typeface="Arial"/>
              <a:buNone/>
              <a:tabLst/>
              <a:defRPr sz="2000" baseline="0"/>
            </a:lvl1pPr>
            <a:lvl2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buNone/>
              <a:defRPr/>
            </a:lvl2pPr>
            <a:lvl3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buNone/>
              <a:defRPr/>
            </a:lvl3pPr>
            <a:lvl4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buNone/>
              <a:defRPr/>
            </a:lvl4pPr>
            <a:lvl5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buNone/>
              <a:defRPr/>
            </a:lvl5pPr>
          </a:lstStyle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SzTx/>
              <a:buFont typeface="Arial"/>
              <a:buNone/>
              <a:tabLst/>
              <a:defRPr/>
            </a:pPr>
            <a:r>
              <a:rPr lang="en-GB" noProof="0" dirty="0"/>
              <a:t>Insert text</a:t>
            </a:r>
          </a:p>
          <a:p>
            <a:pPr marL="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SzTx/>
              <a:buFont typeface="Arial"/>
              <a:buNone/>
              <a:tabLst/>
              <a:defRPr/>
            </a:pPr>
            <a:endParaRPr lang="en-GB" noProof="0" dirty="0"/>
          </a:p>
          <a:p>
            <a:pPr lvl="0"/>
            <a:endParaRPr lang="en-GB" noProof="0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40958" y="575221"/>
            <a:ext cx="7979167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600"/>
            </a:lvl1pPr>
          </a:lstStyle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659878" y="1825625"/>
            <a:ext cx="3945733" cy="4170363"/>
          </a:xfrm>
          <a:prstGeom prst="rect">
            <a:avLst/>
          </a:prstGeom>
        </p:spPr>
        <p:txBody>
          <a:bodyPr>
            <a:noAutofit/>
          </a:bodyPr>
          <a:lstStyle>
            <a:lvl1pPr marL="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 typeface="Arial"/>
              <a:buNone/>
              <a:defRPr sz="2000" strike="noStrike"/>
            </a:lvl1pPr>
            <a:lvl2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 strike="noStrike"/>
            </a:lvl2pPr>
            <a:lvl3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 strike="noStrike"/>
            </a:lvl3pPr>
            <a:lvl4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 strike="noStrike"/>
            </a:lvl4pPr>
            <a:lvl5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 strike="noStrike"/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55608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2"/>
          <p:cNvSpPr>
            <a:spLocks noGrp="1"/>
          </p:cNvSpPr>
          <p:nvPr>
            <p:ph idx="10" hasCustomPrompt="1"/>
          </p:nvPr>
        </p:nvSpPr>
        <p:spPr>
          <a:xfrm>
            <a:off x="549275" y="1825625"/>
            <a:ext cx="3929091" cy="4170363"/>
          </a:xfrm>
          <a:prstGeom prst="rect">
            <a:avLst/>
          </a:prstGeom>
        </p:spPr>
        <p:txBody>
          <a:bodyPr>
            <a:noAutofit/>
          </a:bodyPr>
          <a:lstStyle>
            <a:lvl1pPr marL="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 typeface="Arial" pitchFamily="34" charset="0"/>
              <a:buNone/>
              <a:defRPr sz="2000" baseline="0"/>
            </a:lvl1pPr>
            <a:lvl2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2pPr>
            <a:lvl3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3pPr>
            <a:lvl4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4pPr>
            <a:lvl5pPr>
              <a:lnSpc>
                <a:spcPct val="100000"/>
              </a:lnSpc>
              <a:spcAft>
                <a:spcPts val="1800"/>
              </a:spcAft>
              <a:buClr>
                <a:schemeClr val="accent5"/>
              </a:buClr>
              <a:defRPr/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40958" y="575221"/>
            <a:ext cx="7979167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600"/>
            </a:lvl1pPr>
          </a:lstStyle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49275" y="1825626"/>
            <a:ext cx="2592000" cy="4170363"/>
          </a:xfrm>
          <a:prstGeom prst="rect">
            <a:avLst/>
          </a:prstGeom>
        </p:spPr>
        <p:txBody>
          <a:bodyPr>
            <a:noAutofit/>
          </a:bodyPr>
          <a:lstStyle>
            <a:lvl1pPr marL="0" indent="-342900">
              <a:buClr>
                <a:schemeClr val="accent5"/>
              </a:buClr>
              <a:buFont typeface="Arial"/>
              <a:buNone/>
              <a:defRPr sz="2000" baseline="0"/>
            </a:lvl1pPr>
            <a:lvl2pPr>
              <a:buClr>
                <a:schemeClr val="accent5"/>
              </a:buClr>
              <a:buNone/>
              <a:defRPr/>
            </a:lvl2pPr>
            <a:lvl3pPr>
              <a:buClr>
                <a:schemeClr val="accent5"/>
              </a:buClr>
              <a:buNone/>
              <a:defRPr/>
            </a:lvl3pPr>
            <a:lvl4pPr>
              <a:buClr>
                <a:schemeClr val="accent5"/>
              </a:buClr>
              <a:buNone/>
              <a:defRPr/>
            </a:lvl4pPr>
            <a:lvl5pPr>
              <a:buClr>
                <a:schemeClr val="accent5"/>
              </a:buClr>
              <a:buNone/>
              <a:defRPr/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3276000" y="1825625"/>
            <a:ext cx="2592000" cy="4170363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SzTx/>
              <a:buFont typeface="Arial"/>
              <a:buNone/>
              <a:tabLst/>
              <a:defRPr sz="2000"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SzTx/>
              <a:buFont typeface="Arial"/>
              <a:buNone/>
              <a:tabLst/>
              <a:defRPr/>
            </a:pPr>
            <a:r>
              <a:rPr lang="en-GB" noProof="0" dirty="0"/>
              <a:t>Insert text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5" hasCustomPrompt="1"/>
          </p:nvPr>
        </p:nvSpPr>
        <p:spPr>
          <a:xfrm>
            <a:off x="6007586" y="1825625"/>
            <a:ext cx="2592000" cy="4170363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SzTx/>
              <a:buFont typeface="Arial"/>
              <a:buNone/>
              <a:tabLst/>
              <a:defRPr sz="2000"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SzTx/>
              <a:buFont typeface="Arial"/>
              <a:buNone/>
              <a:tabLst/>
              <a:defRPr/>
            </a:pPr>
            <a:r>
              <a:rPr lang="en-GB" noProof="0" dirty="0"/>
              <a:t>Insert text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640958" y="575221"/>
            <a:ext cx="7979167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6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55608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3564" y="1681163"/>
            <a:ext cx="3924000" cy="823912"/>
          </a:xfrm>
          <a:prstGeom prst="rect">
            <a:avLst/>
          </a:prstGeom>
        </p:spPr>
        <p:txBody>
          <a:bodyPr wrap="square"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63564" y="2597728"/>
            <a:ext cx="3924000" cy="3398261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-342900">
              <a:buClr>
                <a:schemeClr val="accent5"/>
              </a:buClr>
              <a:buFont typeface="Arial"/>
              <a:buNone/>
              <a:defRPr sz="2000"/>
            </a:lvl1pPr>
            <a:lvl2pPr>
              <a:buClr>
                <a:schemeClr val="accent5"/>
              </a:buClr>
              <a:buNone/>
              <a:defRPr/>
            </a:lvl2pPr>
            <a:lvl3pPr>
              <a:buClr>
                <a:schemeClr val="accent5"/>
              </a:buClr>
              <a:buNone/>
              <a:defRPr/>
            </a:lvl3pPr>
            <a:lvl4pPr>
              <a:buClr>
                <a:schemeClr val="accent5"/>
              </a:buClr>
              <a:buNone/>
              <a:defRPr/>
            </a:lvl4pPr>
            <a:lvl5pPr>
              <a:buClr>
                <a:schemeClr val="accent5"/>
              </a:buClr>
              <a:buNone/>
              <a:defRPr/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549" y="1681163"/>
            <a:ext cx="3945548" cy="823912"/>
          </a:xfrm>
          <a:prstGeom prst="rect">
            <a:avLst/>
          </a:prstGeom>
          <a:noFill/>
        </p:spPr>
        <p:txBody>
          <a:bodyPr wrap="square"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549" y="2597728"/>
            <a:ext cx="3945548" cy="3398261"/>
          </a:xfrm>
          <a:prstGeom prst="rect">
            <a:avLst/>
          </a:prstGeom>
        </p:spPr>
        <p:txBody>
          <a:bodyPr wrap="square">
            <a:noAutofit/>
          </a:bodyPr>
          <a:lstStyle>
            <a:lvl1pPr marL="0" indent="-342900">
              <a:buClr>
                <a:schemeClr val="accent5"/>
              </a:buClr>
              <a:buFont typeface="Arial"/>
              <a:buNone/>
              <a:defRPr sz="2000"/>
            </a:lvl1pPr>
            <a:lvl2pPr>
              <a:buClr>
                <a:schemeClr val="accent5"/>
              </a:buClr>
              <a:defRPr/>
            </a:lvl2pPr>
            <a:lvl3pPr>
              <a:buClr>
                <a:schemeClr val="accent5"/>
              </a:buClr>
              <a:defRPr/>
            </a:lvl3pPr>
            <a:lvl4pPr>
              <a:buClr>
                <a:schemeClr val="accent5"/>
              </a:buClr>
              <a:defRPr/>
            </a:lvl4pPr>
            <a:lvl5pPr>
              <a:buClr>
                <a:schemeClr val="accent5"/>
              </a:buClr>
              <a:defRPr/>
            </a:lvl5pPr>
          </a:lstStyle>
          <a:p>
            <a:pPr lvl="0"/>
            <a:r>
              <a:rPr lang="en-GB" noProof="0" dirty="0"/>
              <a:t>Insert text</a:t>
            </a: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640958" y="575221"/>
            <a:ext cx="7979167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6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55608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1750540"/>
            <a:ext cx="9144000" cy="4245448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noProof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640958" y="575221"/>
            <a:ext cx="7979167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>
            <a:lvl1pPr>
              <a:defRPr sz="3600"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556081" y="0"/>
            <a:ext cx="1" cy="136525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793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EC-JRC-logo_horizontal_EN_pos_transparent-background.png"/>
          <p:cNvPicPr>
            <a:picLocks noChangeAspect="1"/>
          </p:cNvPicPr>
          <p:nvPr userDrawn="1"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02" t="10944" r="6669" b="9113"/>
          <a:stretch/>
        </p:blipFill>
        <p:spPr>
          <a:xfrm>
            <a:off x="6897932" y="6177847"/>
            <a:ext cx="1727997" cy="467228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64566" y="6436338"/>
            <a:ext cx="444383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marL="0" indent="0" algn="l">
              <a:buClr>
                <a:schemeClr val="accent5"/>
              </a:buClr>
              <a:buFont typeface="Arial"/>
              <a:buNone/>
            </a:pPr>
            <a:fld id="{7CDCD853-BF31-41A2-A1D4-0871305F302F}" type="slidenum">
              <a:rPr lang="en-GB" sz="1200" noProof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</a:rPr>
              <a:pPr marL="0" indent="0" algn="l">
                <a:buClr>
                  <a:schemeClr val="accent5"/>
                </a:buClr>
                <a:buFont typeface="Arial"/>
                <a:buNone/>
              </a:pPr>
              <a:t>‹#›</a:t>
            </a:fld>
            <a:endParaRPr lang="en-GB" sz="1600" noProof="0" dirty="0">
              <a:ln>
                <a:noFill/>
              </a:ln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0595" y="6411461"/>
            <a:ext cx="1" cy="446539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49" r:id="rId2"/>
    <p:sldLayoutId id="2147483651" r:id="rId3"/>
    <p:sldLayoutId id="2147483650" r:id="rId4"/>
    <p:sldLayoutId id="2147483660" r:id="rId5"/>
    <p:sldLayoutId id="2147483652" r:id="rId6"/>
    <p:sldLayoutId id="2147483661" r:id="rId7"/>
    <p:sldLayoutId id="2147483653" r:id="rId8"/>
    <p:sldLayoutId id="2147483654" r:id="rId9"/>
    <p:sldLayoutId id="2147483659" r:id="rId10"/>
    <p:sldLayoutId id="2147483658" r:id="rId11"/>
    <p:sldLayoutId id="2147483668" r:id="rId12"/>
    <p:sldLayoutId id="2147483666" r:id="rId13"/>
    <p:sldLayoutId id="2147483667" r:id="rId14"/>
    <p:sldLayoutId id="2147483655" r:id="rId15"/>
    <p:sldLayoutId id="2147483670" r:id="rId16"/>
    <p:sldLayoutId id="214748366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rgbClr val="2B91C5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c.europa.eu/eurostat/web/cohesion-policy-indicators/context/cohesion-regions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Work Package </a:t>
            </a:r>
            <a:r>
              <a:rPr lang="en-US" dirty="0" smtClean="0"/>
              <a:t>1 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5714" y="4042109"/>
            <a:ext cx="7894410" cy="897754"/>
          </a:xfrm>
        </p:spPr>
        <p:txBody>
          <a:bodyPr/>
          <a:lstStyle/>
          <a:p>
            <a:r>
              <a:rPr lang="nl-NL" dirty="0" smtClean="0"/>
              <a:t>HESS IV – 1st </a:t>
            </a:r>
            <a:r>
              <a:rPr lang="nl-NL" dirty="0" err="1" smtClean="0"/>
              <a:t>Advisory</a:t>
            </a:r>
            <a:r>
              <a:rPr lang="nl-NL" dirty="0" smtClean="0"/>
              <a:t> Group meeting 11.02.2022</a:t>
            </a:r>
            <a:endParaRPr lang="nl-NL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659117" y="4939863"/>
            <a:ext cx="5961007" cy="1329320"/>
          </a:xfrm>
        </p:spPr>
        <p:txBody>
          <a:bodyPr/>
          <a:lstStyle/>
          <a:p>
            <a:r>
              <a:rPr lang="nl-NL" dirty="0" smtClean="0"/>
              <a:t>Eskarne Arregui (JRC)</a:t>
            </a:r>
          </a:p>
          <a:p>
            <a:r>
              <a:rPr lang="nl-NL" dirty="0" smtClean="0"/>
              <a:t>Patricia Canto (</a:t>
            </a:r>
            <a:r>
              <a:rPr lang="nl-NL" dirty="0" err="1" smtClean="0"/>
              <a:t>external</a:t>
            </a:r>
            <a:r>
              <a:rPr lang="nl-NL" dirty="0" smtClean="0"/>
              <a:t> expert) </a:t>
            </a:r>
          </a:p>
          <a:p>
            <a:r>
              <a:rPr lang="nl-NL" dirty="0" smtClean="0"/>
              <a:t>James R. Wilson (</a:t>
            </a:r>
            <a:r>
              <a:rPr lang="nl-NL" dirty="0" err="1" smtClean="0"/>
              <a:t>external</a:t>
            </a:r>
            <a:r>
              <a:rPr lang="nl-NL" dirty="0" smtClean="0"/>
              <a:t> expert)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509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Structured typology of innovative practices</a:t>
            </a:r>
            <a:endParaRPr lang="en-GB" dirty="0"/>
          </a:p>
        </p:txBody>
      </p:sp>
      <p:graphicFrame>
        <p:nvGraphicFramePr>
          <p:cNvPr id="4" name="Tabla 1">
            <a:extLst>
              <a:ext uri="{FF2B5EF4-FFF2-40B4-BE49-F238E27FC236}">
                <a16:creationId xmlns:a16="http://schemas.microsoft.com/office/drawing/2014/main" id="{7CC8C24D-DCB2-425A-8CEF-4FD053C6C35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14617" y="2007655"/>
          <a:ext cx="5573003" cy="38760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6930">
                  <a:extLst>
                    <a:ext uri="{9D8B030D-6E8A-4147-A177-3AD203B41FA5}">
                      <a16:colId xmlns:a16="http://schemas.microsoft.com/office/drawing/2014/main" val="2470984072"/>
                    </a:ext>
                  </a:extLst>
                </a:gridCol>
                <a:gridCol w="4116073">
                  <a:extLst>
                    <a:ext uri="{9D8B030D-6E8A-4147-A177-3AD203B41FA5}">
                      <a16:colId xmlns:a16="http://schemas.microsoft.com/office/drawing/2014/main" val="2274822956"/>
                    </a:ext>
                  </a:extLst>
                </a:gridCol>
              </a:tblGrid>
              <a:tr h="1600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Dimension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Innovative practice category</a:t>
                      </a:r>
                      <a:endParaRPr lang="en-GB" sz="1100" dirty="0"/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700399971"/>
                  </a:ext>
                </a:extLst>
              </a:tr>
              <a:tr h="10275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S3 and HEI Governance</a:t>
                      </a:r>
                      <a:endParaRPr lang="es-ES" sz="1100" dirty="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Leadership of HEIs in design and implementation of S3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Participation of HEIs in S3 governance bodies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S3 stakeholder representation in HEI governing bodies 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HEI institutional capacity, coordination and multilevel governance </a:t>
                      </a:r>
                      <a:endParaRPr lang="es-ES" sz="1100" dirty="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772136511"/>
                  </a:ext>
                </a:extLst>
              </a:tr>
              <a:tr h="8562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S3 Implementation through HEIs roles in regional innovation system</a:t>
                      </a:r>
                      <a:endParaRPr lang="es-ES" sz="110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HEI engagement with business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Connecting SMEs and entrepreneurs to S3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HEIs engagement with intermediate institutions 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Mechanisms for embedding HEIs in innovation ecosystems </a:t>
                      </a:r>
                      <a:endParaRPr lang="es-ES" sz="1100" dirty="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167456192"/>
                  </a:ext>
                </a:extLst>
              </a:tr>
              <a:tr h="8562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Regional upgrading through skills development and alignment</a:t>
                      </a:r>
                      <a:endParaRPr lang="es-ES" sz="110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Explicit focus on human capital built into S3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Specific initiatives to meet companies’ skills needs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Industrial doctorate programmes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Linking HEIs and VET system</a:t>
                      </a:r>
                      <a:endParaRPr lang="es-ES" sz="1100" dirty="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73288643"/>
                  </a:ext>
                </a:extLst>
              </a:tr>
              <a:tr h="6279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Learning with and from others </a:t>
                      </a:r>
                      <a:endParaRPr lang="es-ES" sz="110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Cross-border initiatives and International collaboration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HESS study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EU funded programmes</a:t>
                      </a:r>
                      <a:endParaRPr lang="es-ES" sz="1100" dirty="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446037331"/>
                  </a:ext>
                </a:extLst>
              </a:tr>
            </a:tbl>
          </a:graphicData>
        </a:graphic>
      </p:graphicFrame>
      <p:sp>
        <p:nvSpPr>
          <p:cNvPr id="5" name="Marcador de contenido 5">
            <a:extLst>
              <a:ext uri="{FF2B5EF4-FFF2-40B4-BE49-F238E27FC236}">
                <a16:creationId xmlns:a16="http://schemas.microsoft.com/office/drawing/2014/main" id="{F0B3CE68-368C-4354-927E-6AFCF9EB8BDC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415638" y="1962861"/>
            <a:ext cx="2413745" cy="2932278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257175" indent="-257175">
              <a:buFont typeface="+mj-lt"/>
              <a:buAutoNum type="arabicPeriod"/>
            </a:pPr>
            <a:r>
              <a:rPr lang="en-US" sz="1050" dirty="0" err="1"/>
              <a:t>Lubelskie</a:t>
            </a:r>
            <a:r>
              <a:rPr lang="en-US" sz="1050" dirty="0"/>
              <a:t>: Explicit recognition in S3 documents; EM &amp; Thrace:  </a:t>
            </a:r>
            <a:r>
              <a:rPr lang="en-GB" sz="1050" dirty="0"/>
              <a:t>SWOT analysis to inform priority selection; Navarre: Thematic Chairs linking to S3 priorities</a:t>
            </a:r>
          </a:p>
          <a:p>
            <a:pPr marL="257175" indent="-257175">
              <a:buFont typeface="+mj-lt"/>
              <a:buAutoNum type="arabicPeriod"/>
            </a:pPr>
            <a:r>
              <a:rPr lang="en-GB" sz="1050" dirty="0"/>
              <a:t>NE Romania: academic task force; Portugal: monitoring system</a:t>
            </a:r>
          </a:p>
          <a:p>
            <a:pPr marL="257175" indent="-257175">
              <a:buFont typeface="+mj-lt"/>
              <a:buAutoNum type="arabicPeriod"/>
            </a:pPr>
            <a:r>
              <a:rPr lang="en-GB" sz="1050" dirty="0"/>
              <a:t>NC Bulgaria: Centre for Entrepreneurship; Navarre: </a:t>
            </a:r>
            <a:r>
              <a:rPr lang="en-US" sz="1050" dirty="0"/>
              <a:t>important number of companies participating in teaching and at work placements</a:t>
            </a:r>
            <a:endParaRPr lang="en-GB" sz="1050" dirty="0"/>
          </a:p>
          <a:p>
            <a:pPr marL="257175" indent="-257175">
              <a:buFont typeface="+mj-lt"/>
              <a:buAutoNum type="arabicPeriod"/>
            </a:pPr>
            <a:r>
              <a:rPr lang="en-GB" sz="1050" dirty="0"/>
              <a:t>CVL: COMUE; Lubelskie: Association of HEIs; NNL: </a:t>
            </a:r>
            <a:r>
              <a:rPr lang="en-US" sz="1050" dirty="0"/>
              <a:t>coordination with national and provincial levels</a:t>
            </a:r>
            <a:endParaRPr lang="en-GB" sz="1050" dirty="0"/>
          </a:p>
        </p:txBody>
      </p:sp>
      <p:sp>
        <p:nvSpPr>
          <p:cNvPr id="6" name="Flecha: a la derecha 12">
            <a:extLst>
              <a:ext uri="{FF2B5EF4-FFF2-40B4-BE49-F238E27FC236}">
                <a16:creationId xmlns:a16="http://schemas.microsoft.com/office/drawing/2014/main" id="{500F4B93-B176-43C6-B04D-5A5673791FEF}"/>
              </a:ext>
            </a:extLst>
          </p:cNvPr>
          <p:cNvSpPr/>
          <p:nvPr/>
        </p:nvSpPr>
        <p:spPr>
          <a:xfrm>
            <a:off x="5978972" y="3247263"/>
            <a:ext cx="345314" cy="363474"/>
          </a:xfrm>
          <a:prstGeom prst="rightArrow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910054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40958" y="575221"/>
            <a:ext cx="7979167" cy="782357"/>
          </a:xfrm>
        </p:spPr>
        <p:txBody>
          <a:bodyPr/>
          <a:lstStyle/>
          <a:p>
            <a:r>
              <a:rPr lang="en-US" dirty="0"/>
              <a:t>Structured typology of innovative practices</a:t>
            </a:r>
            <a:endParaRPr lang="en-GB" dirty="0"/>
          </a:p>
        </p:txBody>
      </p:sp>
      <p:graphicFrame>
        <p:nvGraphicFramePr>
          <p:cNvPr id="8" name="Tabla 1">
            <a:extLst>
              <a:ext uri="{FF2B5EF4-FFF2-40B4-BE49-F238E27FC236}">
                <a16:creationId xmlns:a16="http://schemas.microsoft.com/office/drawing/2014/main" id="{7CC8C24D-DCB2-425A-8CEF-4FD053C6C353}"/>
              </a:ext>
            </a:extLst>
          </p:cNvPr>
          <p:cNvGraphicFramePr>
            <a:graphicFrameLocks noGrp="1"/>
          </p:cNvGraphicFramePr>
          <p:nvPr/>
        </p:nvGraphicFramePr>
        <p:xfrm>
          <a:off x="314617" y="2007655"/>
          <a:ext cx="5573003" cy="38760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6930">
                  <a:extLst>
                    <a:ext uri="{9D8B030D-6E8A-4147-A177-3AD203B41FA5}">
                      <a16:colId xmlns:a16="http://schemas.microsoft.com/office/drawing/2014/main" val="2470984072"/>
                    </a:ext>
                  </a:extLst>
                </a:gridCol>
                <a:gridCol w="4116073">
                  <a:extLst>
                    <a:ext uri="{9D8B030D-6E8A-4147-A177-3AD203B41FA5}">
                      <a16:colId xmlns:a16="http://schemas.microsoft.com/office/drawing/2014/main" val="2274822956"/>
                    </a:ext>
                  </a:extLst>
                </a:gridCol>
              </a:tblGrid>
              <a:tr h="1600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Dimension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Innovative practice category</a:t>
                      </a:r>
                      <a:endParaRPr lang="en-GB" sz="1100" dirty="0"/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700399971"/>
                  </a:ext>
                </a:extLst>
              </a:tr>
              <a:tr h="10275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S3 and HEI Governance</a:t>
                      </a:r>
                      <a:endParaRPr lang="es-ES" sz="1100" dirty="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Leadership of HEIs in design and implementation of S3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Participation of HEIs in S3 governance bodies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S3 stakeholder representation in HEI governing bodies 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HEI institutional capacity, coordination and multilevel governance </a:t>
                      </a:r>
                      <a:endParaRPr lang="es-ES" sz="1100" dirty="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772136511"/>
                  </a:ext>
                </a:extLst>
              </a:tr>
              <a:tr h="8562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S3 Implementation through HEIs roles in regional innovation system</a:t>
                      </a:r>
                      <a:endParaRPr lang="es-ES" sz="110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HEI engagement with business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Connecting SMEs and entrepreneurs to S3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HEIs engagement with intermediate institutions 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Mechanisms for embedding HEIs in innovation ecosystems </a:t>
                      </a:r>
                      <a:endParaRPr lang="es-ES" sz="1100" dirty="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167456192"/>
                  </a:ext>
                </a:extLst>
              </a:tr>
              <a:tr h="8562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Regional upgrading through skills development and alignment</a:t>
                      </a:r>
                      <a:endParaRPr lang="es-ES" sz="110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Explicit focus on human capital built into S3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Specific initiatives to meet companies’ skills needs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Industrial doctorate programmes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Linking HEIs and VET system</a:t>
                      </a:r>
                      <a:endParaRPr lang="es-ES" sz="1100" dirty="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73288643"/>
                  </a:ext>
                </a:extLst>
              </a:tr>
              <a:tr h="6279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Learning with and from others </a:t>
                      </a:r>
                      <a:endParaRPr lang="es-ES" sz="110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Cross-border initiatives and International collaboration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HESS study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EU funded programmes</a:t>
                      </a:r>
                      <a:endParaRPr lang="es-ES" sz="1100" dirty="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446037331"/>
                  </a:ext>
                </a:extLst>
              </a:tr>
            </a:tbl>
          </a:graphicData>
        </a:graphic>
      </p:graphicFrame>
      <p:sp>
        <p:nvSpPr>
          <p:cNvPr id="9" name="Marcador de contenido 5">
            <a:extLst>
              <a:ext uri="{FF2B5EF4-FFF2-40B4-BE49-F238E27FC236}">
                <a16:creationId xmlns:a16="http://schemas.microsoft.com/office/drawing/2014/main" id="{F0B3CE68-368C-4354-927E-6AFCF9EB8BDC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502178" y="2563429"/>
            <a:ext cx="2327205" cy="238317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257175" indent="-257175">
              <a:buFont typeface="+mj-lt"/>
              <a:buAutoNum type="arabicPeriod"/>
            </a:pPr>
            <a:r>
              <a:rPr lang="en-US" sz="1050" dirty="0"/>
              <a:t>CVL: Knowledge transfer partnerships; NE Romania: partnerships among HEIs to cater needs of different sectors</a:t>
            </a:r>
          </a:p>
          <a:p>
            <a:pPr marL="257175" indent="-257175">
              <a:buFont typeface="+mj-lt"/>
              <a:buAutoNum type="arabicPeriod"/>
            </a:pPr>
            <a:r>
              <a:rPr lang="en-GB" sz="1050" dirty="0"/>
              <a:t>N Netherlands: from innovation workplace to Living Labs (Water Campus) </a:t>
            </a:r>
          </a:p>
          <a:p>
            <a:pPr marL="257175" indent="-257175">
              <a:buFont typeface="+mj-lt"/>
              <a:buAutoNum type="arabicPeriod"/>
            </a:pPr>
            <a:r>
              <a:rPr lang="en-GB" sz="1050" dirty="0"/>
              <a:t>Lower Austria: Technopole; Portugal: Co-labs</a:t>
            </a:r>
          </a:p>
          <a:p>
            <a:pPr marL="257175" indent="-257175">
              <a:buFont typeface="+mj-lt"/>
              <a:buAutoNum type="arabicPeriod"/>
            </a:pPr>
            <a:r>
              <a:rPr lang="en-GB" sz="1050" dirty="0"/>
              <a:t>NC Bulgaria: Regional Academic Centre, Ruse University</a:t>
            </a:r>
            <a:endParaRPr lang="en-GB" dirty="0"/>
          </a:p>
        </p:txBody>
      </p:sp>
      <p:sp>
        <p:nvSpPr>
          <p:cNvPr id="10" name="Flecha: a la derecha 12">
            <a:extLst>
              <a:ext uri="{FF2B5EF4-FFF2-40B4-BE49-F238E27FC236}">
                <a16:creationId xmlns:a16="http://schemas.microsoft.com/office/drawing/2014/main" id="{500F4B93-B176-43C6-B04D-5A5673791FEF}"/>
              </a:ext>
            </a:extLst>
          </p:cNvPr>
          <p:cNvSpPr/>
          <p:nvPr/>
        </p:nvSpPr>
        <p:spPr>
          <a:xfrm>
            <a:off x="5923333" y="3429000"/>
            <a:ext cx="345314" cy="363474"/>
          </a:xfrm>
          <a:prstGeom prst="rightArrow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4169290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Structured typology of innovative practices</a:t>
            </a:r>
            <a:endParaRPr lang="en-GB" dirty="0"/>
          </a:p>
        </p:txBody>
      </p:sp>
      <p:graphicFrame>
        <p:nvGraphicFramePr>
          <p:cNvPr id="4" name="Tabla 1">
            <a:extLst>
              <a:ext uri="{FF2B5EF4-FFF2-40B4-BE49-F238E27FC236}">
                <a16:creationId xmlns:a16="http://schemas.microsoft.com/office/drawing/2014/main" id="{7CC8C24D-DCB2-425A-8CEF-4FD053C6C353}"/>
              </a:ext>
            </a:extLst>
          </p:cNvPr>
          <p:cNvGraphicFramePr>
            <a:graphicFrameLocks noGrp="1"/>
          </p:cNvGraphicFramePr>
          <p:nvPr/>
        </p:nvGraphicFramePr>
        <p:xfrm>
          <a:off x="314617" y="2007655"/>
          <a:ext cx="5573003" cy="38760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6930">
                  <a:extLst>
                    <a:ext uri="{9D8B030D-6E8A-4147-A177-3AD203B41FA5}">
                      <a16:colId xmlns:a16="http://schemas.microsoft.com/office/drawing/2014/main" val="2470984072"/>
                    </a:ext>
                  </a:extLst>
                </a:gridCol>
                <a:gridCol w="4116073">
                  <a:extLst>
                    <a:ext uri="{9D8B030D-6E8A-4147-A177-3AD203B41FA5}">
                      <a16:colId xmlns:a16="http://schemas.microsoft.com/office/drawing/2014/main" val="2274822956"/>
                    </a:ext>
                  </a:extLst>
                </a:gridCol>
              </a:tblGrid>
              <a:tr h="1600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Dimension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Innovative practice category</a:t>
                      </a:r>
                      <a:endParaRPr lang="en-GB" sz="1100" dirty="0"/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700399971"/>
                  </a:ext>
                </a:extLst>
              </a:tr>
              <a:tr h="10275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S3 and HEI Governance</a:t>
                      </a:r>
                      <a:endParaRPr lang="es-ES" sz="1100" dirty="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Leadership of HEIs in design and implementation of S3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Participation of HEIs in S3 governance bodies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S3 stakeholder representation in HEI governing bodies 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HEI institutional capacity, coordination and multilevel governance </a:t>
                      </a:r>
                      <a:endParaRPr lang="es-ES" sz="1100" dirty="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772136511"/>
                  </a:ext>
                </a:extLst>
              </a:tr>
              <a:tr h="8562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S3 Implementation through HEIs roles in regional innovation system</a:t>
                      </a:r>
                      <a:endParaRPr lang="es-ES" sz="110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HEI engagement with business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Connecting SMEs and entrepreneurs to S3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HEIs engagement with intermediate institutions 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Mechanisms for embedding HEIs in innovation ecosystems </a:t>
                      </a:r>
                      <a:endParaRPr lang="es-ES" sz="1100" dirty="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167456192"/>
                  </a:ext>
                </a:extLst>
              </a:tr>
              <a:tr h="8562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Regional upgrading through skills development and alignment</a:t>
                      </a:r>
                      <a:endParaRPr lang="es-ES" sz="110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Explicit focus on human capital built into S3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Specific initiatives to meet companies’ skills needs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Industrial doctorate programmes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Linking HEIs and VET system</a:t>
                      </a:r>
                      <a:endParaRPr lang="es-ES" sz="1100" dirty="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73288643"/>
                  </a:ext>
                </a:extLst>
              </a:tr>
              <a:tr h="6279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Learning with and from others </a:t>
                      </a:r>
                      <a:endParaRPr lang="es-ES" sz="110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Cross-border initiatives and International collaboration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HESS study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EU funded programmes</a:t>
                      </a:r>
                      <a:endParaRPr lang="es-ES" sz="1100" dirty="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446037331"/>
                  </a:ext>
                </a:extLst>
              </a:tr>
            </a:tbl>
          </a:graphicData>
        </a:graphic>
      </p:graphicFrame>
      <p:sp>
        <p:nvSpPr>
          <p:cNvPr id="5" name="Marcador de contenido 5">
            <a:extLst>
              <a:ext uri="{FF2B5EF4-FFF2-40B4-BE49-F238E27FC236}">
                <a16:creationId xmlns:a16="http://schemas.microsoft.com/office/drawing/2014/main" id="{F0B3CE68-368C-4354-927E-6AFCF9EB8BDC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553905" y="2564067"/>
            <a:ext cx="2279079" cy="2399742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257175" indent="-257175">
              <a:buFont typeface="+mj-lt"/>
              <a:buAutoNum type="arabicPeriod"/>
            </a:pPr>
            <a:r>
              <a:rPr lang="en-US" sz="1050" dirty="0"/>
              <a:t>Navarre: Education and Training; CVL: Human Capital NE Romania: Innovation Competences</a:t>
            </a:r>
          </a:p>
          <a:p>
            <a:pPr marL="257175" indent="-257175">
              <a:buFont typeface="+mj-lt"/>
              <a:buAutoNum type="arabicPeriod"/>
            </a:pPr>
            <a:r>
              <a:rPr lang="en-US" sz="1050" dirty="0"/>
              <a:t>CVL: Regional observatories NE Romania and Navarre: understanding graduate entry into </a:t>
            </a:r>
            <a:r>
              <a:rPr lang="en-US" sz="1050" dirty="0" err="1"/>
              <a:t>labour</a:t>
            </a:r>
            <a:r>
              <a:rPr lang="en-US" sz="1050" dirty="0"/>
              <a:t> markets</a:t>
            </a:r>
          </a:p>
          <a:p>
            <a:pPr marL="257175" indent="-257175">
              <a:buFont typeface="+mj-lt"/>
              <a:buAutoNum type="arabicPeriod"/>
            </a:pPr>
            <a:r>
              <a:rPr lang="en-US" sz="1050" dirty="0"/>
              <a:t>Puglia: Innovative Industrial Doctorates;  Lithuania: Life Science University</a:t>
            </a:r>
          </a:p>
          <a:p>
            <a:pPr marL="257175" indent="-257175">
              <a:buFont typeface="+mj-lt"/>
              <a:buAutoNum type="arabicPeriod"/>
            </a:pPr>
            <a:r>
              <a:rPr lang="en-US" sz="1050" dirty="0"/>
              <a:t>Puglia: High Technology Schools</a:t>
            </a:r>
          </a:p>
        </p:txBody>
      </p:sp>
      <p:sp>
        <p:nvSpPr>
          <p:cNvPr id="6" name="Flecha: a la derecha 12">
            <a:extLst>
              <a:ext uri="{FF2B5EF4-FFF2-40B4-BE49-F238E27FC236}">
                <a16:creationId xmlns:a16="http://schemas.microsoft.com/office/drawing/2014/main" id="{500F4B93-B176-43C6-B04D-5A5673791FEF}"/>
              </a:ext>
            </a:extLst>
          </p:cNvPr>
          <p:cNvSpPr/>
          <p:nvPr/>
        </p:nvSpPr>
        <p:spPr>
          <a:xfrm>
            <a:off x="6016329" y="3481859"/>
            <a:ext cx="345314" cy="363474"/>
          </a:xfrm>
          <a:prstGeom prst="rightArrow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667148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640958" y="575221"/>
            <a:ext cx="7979167" cy="782357"/>
          </a:xfrm>
        </p:spPr>
        <p:txBody>
          <a:bodyPr/>
          <a:lstStyle/>
          <a:p>
            <a:r>
              <a:rPr lang="en-US" dirty="0"/>
              <a:t>Structured typology of innovative practices</a:t>
            </a:r>
            <a:endParaRPr lang="en-GB" dirty="0"/>
          </a:p>
        </p:txBody>
      </p:sp>
      <p:graphicFrame>
        <p:nvGraphicFramePr>
          <p:cNvPr id="5" name="Tabla 1">
            <a:extLst>
              <a:ext uri="{FF2B5EF4-FFF2-40B4-BE49-F238E27FC236}">
                <a16:creationId xmlns:a16="http://schemas.microsoft.com/office/drawing/2014/main" id="{7CC8C24D-DCB2-425A-8CEF-4FD053C6C353}"/>
              </a:ext>
            </a:extLst>
          </p:cNvPr>
          <p:cNvGraphicFramePr>
            <a:graphicFrameLocks noGrp="1"/>
          </p:cNvGraphicFramePr>
          <p:nvPr/>
        </p:nvGraphicFramePr>
        <p:xfrm>
          <a:off x="314617" y="2007655"/>
          <a:ext cx="5573003" cy="38760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6930">
                  <a:extLst>
                    <a:ext uri="{9D8B030D-6E8A-4147-A177-3AD203B41FA5}">
                      <a16:colId xmlns:a16="http://schemas.microsoft.com/office/drawing/2014/main" val="2470984072"/>
                    </a:ext>
                  </a:extLst>
                </a:gridCol>
                <a:gridCol w="4116073">
                  <a:extLst>
                    <a:ext uri="{9D8B030D-6E8A-4147-A177-3AD203B41FA5}">
                      <a16:colId xmlns:a16="http://schemas.microsoft.com/office/drawing/2014/main" val="2274822956"/>
                    </a:ext>
                  </a:extLst>
                </a:gridCol>
              </a:tblGrid>
              <a:tr h="1600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Dimension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Innovative practice category</a:t>
                      </a:r>
                      <a:endParaRPr lang="en-GB" sz="1100" dirty="0"/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700399971"/>
                  </a:ext>
                </a:extLst>
              </a:tr>
              <a:tr h="102751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S3 and HEI Governance</a:t>
                      </a:r>
                      <a:endParaRPr lang="es-ES" sz="1100" dirty="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Leadership of HEIs in design and implementation of S3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Participation of HEIs in S3 governance bodies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S3 stakeholder representation in HEI governing bodies 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HEI institutional capacity, coordination and multilevel governance </a:t>
                      </a:r>
                      <a:endParaRPr lang="es-ES" sz="1100" dirty="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772136511"/>
                  </a:ext>
                </a:extLst>
              </a:tr>
              <a:tr h="8562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S3 Implementation through HEIs roles in regional innovation system</a:t>
                      </a:r>
                      <a:endParaRPr lang="es-ES" sz="110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HEI engagement with business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Connecting SMEs and entrepreneurs to S3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HEIs engagement with intermediate institutions 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Mechanisms for embedding HEIs in innovation ecosystems </a:t>
                      </a:r>
                      <a:endParaRPr lang="es-ES" sz="1100" dirty="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167456192"/>
                  </a:ext>
                </a:extLst>
              </a:tr>
              <a:tr h="8562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Regional upgrading through skills development and alignment</a:t>
                      </a:r>
                      <a:endParaRPr lang="es-ES" sz="110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Explicit focus on human capital built into S3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Specific initiatives to meet companies’ skills needs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Industrial doctorate programmes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Linking HEIs and VET system</a:t>
                      </a:r>
                      <a:endParaRPr lang="es-ES" sz="1100" dirty="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73288643"/>
                  </a:ext>
                </a:extLst>
              </a:tr>
              <a:tr h="6279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Learning with and from others </a:t>
                      </a:r>
                      <a:endParaRPr lang="es-ES" sz="110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Cross-border initiatives and International collaboration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HESS study</a:t>
                      </a:r>
                      <a:endParaRPr lang="es-ES" sz="11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buSzPts val="1000"/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</a:rPr>
                        <a:t>EU funded programmes</a:t>
                      </a:r>
                      <a:endParaRPr lang="es-ES" sz="1100" dirty="0">
                        <a:effectLst/>
                        <a:latin typeface="Open Sans" panose="020B0606030504020204" pitchFamily="34" charset="0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2446037331"/>
                  </a:ext>
                </a:extLst>
              </a:tr>
            </a:tbl>
          </a:graphicData>
        </a:graphic>
      </p:graphicFrame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0B3CE68-368C-4354-927E-6AFCF9EB8BDC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6407721" y="2618039"/>
            <a:ext cx="2421662" cy="21925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 marL="257175" indent="-257175">
              <a:buFont typeface="+mj-lt"/>
              <a:buAutoNum type="arabicPeriod"/>
            </a:pPr>
            <a:r>
              <a:rPr lang="en-US" sz="1050" dirty="0"/>
              <a:t>Navarre: Vanguard Initiative; NC Bulgaria: Danube Transnational </a:t>
            </a:r>
            <a:r>
              <a:rPr lang="en-US" sz="1050" dirty="0" err="1"/>
              <a:t>Programme</a:t>
            </a:r>
            <a:endParaRPr lang="en-US" sz="1050" dirty="0"/>
          </a:p>
          <a:p>
            <a:pPr marL="257175" indent="-257175">
              <a:buFont typeface="+mj-lt"/>
              <a:buAutoNum type="arabicPeriod"/>
            </a:pPr>
            <a:r>
              <a:rPr lang="en-US" sz="1050" dirty="0"/>
              <a:t>EM &amp; Thrace: Centre for Life-long learning; NE Romania: Academic  Task Force</a:t>
            </a:r>
          </a:p>
          <a:p>
            <a:pPr marL="257175" indent="-257175">
              <a:buFont typeface="+mj-lt"/>
              <a:buAutoNum type="arabicPeriod"/>
            </a:pPr>
            <a:r>
              <a:rPr lang="en-US" sz="1050" dirty="0"/>
              <a:t>ESIF (ESF and RDF); ERASMUS+, Interreg and Horizon 2020</a:t>
            </a:r>
          </a:p>
        </p:txBody>
      </p:sp>
      <p:sp>
        <p:nvSpPr>
          <p:cNvPr id="7" name="Flecha: a la derecha 12">
            <a:extLst>
              <a:ext uri="{FF2B5EF4-FFF2-40B4-BE49-F238E27FC236}">
                <a16:creationId xmlns:a16="http://schemas.microsoft.com/office/drawing/2014/main" id="{500F4B93-B176-43C6-B04D-5A5673791FEF}"/>
              </a:ext>
            </a:extLst>
          </p:cNvPr>
          <p:cNvSpPr/>
          <p:nvPr/>
        </p:nvSpPr>
        <p:spPr>
          <a:xfrm>
            <a:off x="5975014" y="3545031"/>
            <a:ext cx="345314" cy="524582"/>
          </a:xfrm>
          <a:prstGeom prst="rightArrow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3097386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F15512-7B39-4092-9E82-028003B0CB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589293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161" y="1122362"/>
            <a:ext cx="7913964" cy="3440013"/>
          </a:xfrm>
        </p:spPr>
        <p:txBody>
          <a:bodyPr/>
          <a:lstStyle/>
          <a:p>
            <a:r>
              <a:rPr lang="en-US" dirty="0"/>
              <a:t>Collaborations with EIT Knowledge and Innovation </a:t>
            </a:r>
            <a:r>
              <a:rPr lang="en-US" dirty="0" smtClean="0"/>
              <a:t>Communities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485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9276" y="1825625"/>
            <a:ext cx="8070850" cy="5032375"/>
          </a:xfrm>
        </p:spPr>
        <p:txBody>
          <a:bodyPr/>
          <a:lstStyle/>
          <a:p>
            <a:pPr algn="just"/>
            <a:r>
              <a:rPr lang="en-US" sz="2600" dirty="0"/>
              <a:t>The </a:t>
            </a:r>
            <a:r>
              <a:rPr lang="en-US" sz="2600" dirty="0" smtClean="0"/>
              <a:t>EIT Strategic </a:t>
            </a:r>
            <a:r>
              <a:rPr lang="en-US" sz="2600" dirty="0"/>
              <a:t>Innovation Agenda 2021-2027 includes the objective to create systemic impact in higher </a:t>
            </a:r>
            <a:r>
              <a:rPr lang="en-US" sz="2600" dirty="0" smtClean="0"/>
              <a:t>education, by </a:t>
            </a:r>
            <a:r>
              <a:rPr lang="en-US" sz="2600" dirty="0"/>
              <a:t>supporting </a:t>
            </a:r>
            <a:r>
              <a:rPr lang="en-US" sz="2600" dirty="0" smtClean="0"/>
              <a:t>them </a:t>
            </a:r>
            <a:r>
              <a:rPr lang="en-US" sz="2600" dirty="0"/>
              <a:t>to increase their innovation and entrepreneurial capacity and better integrate into and engage with innovation ecosystems. </a:t>
            </a:r>
            <a:endParaRPr lang="en-US" sz="2600" dirty="0" smtClean="0"/>
          </a:p>
          <a:p>
            <a:pPr algn="just"/>
            <a:r>
              <a:rPr lang="en-US" sz="2600" b="1" dirty="0" smtClean="0"/>
              <a:t>EIT HEI Initiative</a:t>
            </a:r>
            <a:r>
              <a:rPr lang="en-US" sz="2600" dirty="0" smtClean="0"/>
              <a:t> </a:t>
            </a:r>
            <a:r>
              <a:rPr lang="en-GB" sz="2600" dirty="0" smtClean="0"/>
              <a:t>boosting innovation </a:t>
            </a:r>
            <a:r>
              <a:rPr lang="en-GB" sz="2600" dirty="0"/>
              <a:t>and entrepreneurial capacity of HEIs </a:t>
            </a:r>
            <a:r>
              <a:rPr lang="en-GB" sz="2600" dirty="0" smtClean="0"/>
              <a:t>through </a:t>
            </a:r>
            <a:r>
              <a:rPr lang="en-GB" sz="2600" dirty="0"/>
              <a:t>the KICs, </a:t>
            </a:r>
            <a:r>
              <a:rPr lang="en-US" sz="2600" dirty="0" smtClean="0"/>
              <a:t>strengthening </a:t>
            </a:r>
            <a:r>
              <a:rPr lang="en-US" sz="2600" dirty="0"/>
              <a:t>the links between HEIs and their local and regional ecosystems</a:t>
            </a:r>
            <a:endParaRPr lang="en-GB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Background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0362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9276" y="1610139"/>
            <a:ext cx="8070850" cy="4385850"/>
          </a:xfrm>
        </p:spPr>
        <p:txBody>
          <a:bodyPr/>
          <a:lstStyle/>
          <a:p>
            <a:pPr marL="3429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To </a:t>
            </a:r>
            <a:r>
              <a:rPr lang="en-US" sz="2800" dirty="0"/>
              <a:t>support the innovation and entrepreneurial capacity of HEIs and foster their integration into local innovation ecosystems. </a:t>
            </a:r>
          </a:p>
          <a:p>
            <a:pPr marL="3429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Identification </a:t>
            </a:r>
            <a:r>
              <a:rPr lang="en-US" sz="2800" dirty="0"/>
              <a:t>and mapping of good practice approaches to improving HEI entrepreneurship and innovation in </a:t>
            </a:r>
            <a:r>
              <a:rPr lang="en-US" sz="2800" dirty="0" smtClean="0"/>
              <a:t>S3.</a:t>
            </a:r>
            <a:endParaRPr lang="en-US" sz="2800" dirty="0"/>
          </a:p>
          <a:p>
            <a:pPr marL="3429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Inform KICs future </a:t>
            </a:r>
            <a:r>
              <a:rPr lang="en-US" sz="2800" dirty="0"/>
              <a:t>calls for proposals </a:t>
            </a:r>
            <a:r>
              <a:rPr lang="en-US" sz="2800" dirty="0" smtClean="0"/>
              <a:t>to </a:t>
            </a:r>
            <a:r>
              <a:rPr lang="en-US" sz="2800" dirty="0"/>
              <a:t>develop the HE contribution to S3.</a:t>
            </a:r>
          </a:p>
          <a:p>
            <a:pPr marL="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Title 6"/>
          <p:cNvSpPr>
            <a:spLocks noGrp="1"/>
          </p:cNvSpPr>
          <p:nvPr>
            <p:ph type="title"/>
          </p:nvPr>
        </p:nvSpPr>
        <p:spPr>
          <a:xfrm>
            <a:off x="728041" y="575221"/>
            <a:ext cx="7892084" cy="782357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WP objectives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361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9276" y="1550503"/>
            <a:ext cx="8070850" cy="4445485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 lvl="1" algn="just">
              <a:buFont typeface="Arial" panose="020B0604020202020204" pitchFamily="34" charset="0"/>
              <a:buChar char="•"/>
            </a:pPr>
            <a:endParaRPr lang="es-ES_tradnl" sz="28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Activities</a:t>
            </a:r>
            <a:endParaRPr lang="en-IE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549276" y="1669775"/>
            <a:ext cx="8070850" cy="4631636"/>
          </a:xfrm>
          <a:prstGeom prst="rect">
            <a:avLst/>
          </a:prstGeom>
        </p:spPr>
        <p:txBody>
          <a:bodyPr>
            <a:noAutofit/>
          </a:bodyPr>
          <a:lstStyle>
            <a:lvl1pPr marL="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accent5"/>
              </a:buClr>
              <a:buFont typeface="Arial" pitchFamily="34" charset="0"/>
              <a:buNone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accent5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accent5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accent5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accent5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itchFamily="34" charset="0"/>
              <a:buChar char="•"/>
            </a:pPr>
            <a:r>
              <a:rPr lang="en-IE" sz="2400" dirty="0" smtClean="0"/>
              <a:t>HEI Initiative Call 2 text references to Smart Specialisation Strategies:</a:t>
            </a:r>
          </a:p>
          <a:p>
            <a:pPr lvl="1" indent="0" algn="just"/>
            <a:r>
              <a:rPr lang="en-US" sz="1800" i="1" dirty="0" smtClean="0"/>
              <a:t>Call Text: `HEIs </a:t>
            </a:r>
            <a:r>
              <a:rPr lang="en-US" sz="1800" i="1" dirty="0"/>
              <a:t>selected </a:t>
            </a:r>
            <a:r>
              <a:rPr lang="en-US" sz="1800" i="1" dirty="0" smtClean="0"/>
              <a:t>to participate </a:t>
            </a:r>
            <a:r>
              <a:rPr lang="en-US" sz="1800" i="1" dirty="0"/>
              <a:t>in the HEI Initiative will contribute to and leverage Smart </a:t>
            </a:r>
            <a:r>
              <a:rPr lang="en-US" sz="1800" i="1" dirty="0" err="1"/>
              <a:t>Specialisation</a:t>
            </a:r>
            <a:r>
              <a:rPr lang="en-US" sz="1800" i="1" dirty="0"/>
              <a:t> Strategies3, the </a:t>
            </a:r>
            <a:r>
              <a:rPr lang="en-US" sz="1800" i="1" dirty="0" smtClean="0"/>
              <a:t>Regional Innovation </a:t>
            </a:r>
            <a:r>
              <a:rPr lang="en-US" sz="1800" i="1" dirty="0"/>
              <a:t>Impact Assessment (RIIA) </a:t>
            </a:r>
            <a:r>
              <a:rPr lang="en-US" sz="1800" i="1" dirty="0" smtClean="0"/>
              <a:t>Framework, </a:t>
            </a:r>
            <a:r>
              <a:rPr lang="en-US" sz="1800" i="1" dirty="0"/>
              <a:t>as well as align to the goals of the EIT Regional </a:t>
            </a:r>
            <a:r>
              <a:rPr lang="en-US" sz="1800" i="1" dirty="0" smtClean="0"/>
              <a:t>Innovation Scheme </a:t>
            </a:r>
            <a:r>
              <a:rPr lang="en-US" sz="1800" i="1" dirty="0"/>
              <a:t>(EIT RIS</a:t>
            </a:r>
            <a:r>
              <a:rPr lang="en-US" sz="1800" i="1" dirty="0" smtClean="0"/>
              <a:t>).´</a:t>
            </a:r>
            <a:endParaRPr lang="en-IE" sz="2800" dirty="0" smtClean="0"/>
          </a:p>
          <a:p>
            <a:pPr algn="just">
              <a:buFont typeface="Arial" pitchFamily="34" charset="0"/>
              <a:buChar char="•"/>
            </a:pPr>
            <a:r>
              <a:rPr lang="en-IE" sz="2400" dirty="0" smtClean="0"/>
              <a:t>Joint event with EIT Raw Materials at EWRC (Oct 2021)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/>
              <a:t>JRC virtual launch of book “Regional Innovation Impact of </a:t>
            </a:r>
            <a:r>
              <a:rPr lang="en-US" sz="2400" dirty="0" smtClean="0"/>
              <a:t>Universities” (June 2021)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/>
              <a:t>Analysis of HESS case studies innovative practices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2633641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1. Analysis </a:t>
            </a:r>
            <a:r>
              <a:rPr lang="en-US" dirty="0"/>
              <a:t>of Innovative Practices from HESS Case </a:t>
            </a:r>
            <a:r>
              <a:rPr lang="en-US" dirty="0" smtClean="0"/>
              <a:t>Studies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630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825623"/>
            <a:ext cx="3823941" cy="4336638"/>
          </a:xfrm>
        </p:spPr>
        <p:txBody>
          <a:bodyPr/>
          <a:lstStyle/>
          <a:p>
            <a:pPr indent="0"/>
            <a:r>
              <a:rPr lang="en-US" sz="1800" b="1" dirty="0"/>
              <a:t>Cross-case analysis </a:t>
            </a:r>
            <a:r>
              <a:rPr lang="en-US" sz="1800" dirty="0"/>
              <a:t>focused on identifying and </a:t>
            </a:r>
            <a:r>
              <a:rPr lang="en-US" sz="1800" dirty="0" err="1"/>
              <a:t>characterising</a:t>
            </a:r>
            <a:r>
              <a:rPr lang="en-US" sz="1800" dirty="0"/>
              <a:t> innovative practices in two steps: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Within-case analysis guided by concrete questions and conducted by 2 researchers in parallel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Consolidation into a cross-case matrix to facilitate development of a structured </a:t>
            </a:r>
            <a:r>
              <a:rPr lang="en-US" sz="1800" dirty="0" err="1"/>
              <a:t>typolology</a:t>
            </a:r>
            <a:r>
              <a:rPr lang="en-US" sz="1800" dirty="0"/>
              <a:t> of innovative practices </a:t>
            </a:r>
            <a:endParaRPr lang="en-GB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Methodology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3941" y="2453736"/>
            <a:ext cx="5179319" cy="2759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41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1" y="1457694"/>
            <a:ext cx="4651513" cy="4170363"/>
          </a:xfrm>
        </p:spPr>
        <p:txBody>
          <a:bodyPr/>
          <a:lstStyle/>
          <a:p>
            <a:r>
              <a:rPr lang="en-US" b="1" dirty="0"/>
              <a:t>Large heterogeneity </a:t>
            </a:r>
            <a:r>
              <a:rPr lang="en-US" dirty="0"/>
              <a:t>in the cases reflective of:</a:t>
            </a:r>
          </a:p>
          <a:p>
            <a:r>
              <a:rPr lang="en-US" dirty="0" smtClean="0"/>
              <a:t>1. Action </a:t>
            </a:r>
            <a:r>
              <a:rPr lang="en-US" dirty="0"/>
              <a:t>research approach employed in project</a:t>
            </a:r>
          </a:p>
          <a:p>
            <a:r>
              <a:rPr lang="en-US" dirty="0" smtClean="0"/>
              <a:t>2. Differences </a:t>
            </a:r>
            <a:r>
              <a:rPr lang="en-US" dirty="0"/>
              <a:t>in context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Level of development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Multilevel governance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HEI system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Specifics of S3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Design of EDP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Innovation policy mix</a:t>
            </a:r>
          </a:p>
          <a:p>
            <a:endParaRPr lang="en-US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underlined importance of context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8642" y="1457694"/>
            <a:ext cx="5249111" cy="3554276"/>
          </a:xfrm>
          <a:prstGeom prst="rect">
            <a:avLst/>
          </a:prstGeom>
        </p:spPr>
      </p:pic>
      <p:sp>
        <p:nvSpPr>
          <p:cNvPr id="5" name="CuadroTexto 18">
            <a:extLst>
              <a:ext uri="{FF2B5EF4-FFF2-40B4-BE49-F238E27FC236}">
                <a16:creationId xmlns:a16="http://schemas.microsoft.com/office/drawing/2014/main" id="{7A20556D-1382-44D3-AEF8-97CE7C464D2E}"/>
              </a:ext>
            </a:extLst>
          </p:cNvPr>
          <p:cNvSpPr txBox="1"/>
          <p:nvPr/>
        </p:nvSpPr>
        <p:spPr>
          <a:xfrm>
            <a:off x="4204855" y="5628057"/>
            <a:ext cx="4475018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/>
              <a:t>Source: </a:t>
            </a:r>
            <a:r>
              <a:rPr lang="en-GB" sz="750" dirty="0"/>
              <a:t>: </a:t>
            </a:r>
            <a:r>
              <a:rPr lang="en-GB" sz="750" u="sng" dirty="0">
                <a:hlinkClick r:id="rId3"/>
              </a:rPr>
              <a:t>https://ec.europa.eu/eurostat/web/cohesion-policy-indicators/context/cohesion-regions</a:t>
            </a:r>
            <a:r>
              <a:rPr lang="en-US" sz="75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4184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dimensions of innovative practices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91174"/>
            <a:ext cx="9108213" cy="4029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784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JRC palette 1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6ACBF3"/>
      </a:accent1>
      <a:accent2>
        <a:srgbClr val="3E99DA"/>
      </a:accent2>
      <a:accent3>
        <a:srgbClr val="1EC08A"/>
      </a:accent3>
      <a:accent4>
        <a:srgbClr val="ED8D2F"/>
      </a:accent4>
      <a:accent5>
        <a:srgbClr val="F8CC29"/>
      </a:accent5>
      <a:accent6>
        <a:srgbClr val="E76C53"/>
      </a:accent6>
      <a:hlink>
        <a:srgbClr val="0563C1"/>
      </a:hlink>
      <a:folHlink>
        <a:srgbClr val="24337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285750" indent="-285750">
          <a:buClr>
            <a:schemeClr val="accent5"/>
          </a:buClr>
          <a:buFont typeface="Arial"/>
          <a:buChar char="•"/>
          <a:defRPr sz="2400" noProof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C_Presentation.pptx" id="{DF0E4C23-23CF-4CA0-B78D-4EE4E4812529}" vid="{A275074F-6DFA-4FBF-AA5C-38C3649C39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2377</TotalTime>
  <Words>1047</Words>
  <Application>Microsoft Office PowerPoint</Application>
  <PresentationFormat>On-screen Show (4:3)</PresentationFormat>
  <Paragraphs>148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Open Sans</vt:lpstr>
      <vt:lpstr>Office Theme</vt:lpstr>
      <vt:lpstr>Work Package 1 </vt:lpstr>
      <vt:lpstr>Collaborations with EIT Knowledge and Innovation Communities</vt:lpstr>
      <vt:lpstr>Background</vt:lpstr>
      <vt:lpstr>WP objectives</vt:lpstr>
      <vt:lpstr>Activities</vt:lpstr>
      <vt:lpstr>1. Analysis of Innovative Practices from HESS Case Studies</vt:lpstr>
      <vt:lpstr>Methodology</vt:lpstr>
      <vt:lpstr>Analysis underlined importance of context</vt:lpstr>
      <vt:lpstr>Four dimensions of innovative practices</vt:lpstr>
      <vt:lpstr>Structured typology of innovative practices</vt:lpstr>
      <vt:lpstr>Structured typology of innovative practices</vt:lpstr>
      <vt:lpstr>Structured typology of innovative practices</vt:lpstr>
      <vt:lpstr>Structured typology of innovative practices</vt:lpstr>
      <vt:lpstr>Thank you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Yvonne (COMM)</dc:creator>
  <cp:lastModifiedBy>WOOLFORD Jayne (JRC-SEVILLA)</cp:lastModifiedBy>
  <cp:revision>224</cp:revision>
  <dcterms:created xsi:type="dcterms:W3CDTF">2019-08-09T12:06:42Z</dcterms:created>
  <dcterms:modified xsi:type="dcterms:W3CDTF">2022-02-10T17:03:12Z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ServerID">
    <vt:lpwstr>0d3b22a6-6203-4efc-8e8e-b5279256493b</vt:lpwstr>
  </property>
  <property fmtid="{D5CDD505-2E9C-101B-9397-08002B2CF9AE}" pid="3" name="Offisync_UpdateToken">
    <vt:lpwstr>6</vt:lpwstr>
  </property>
  <property fmtid="{D5CDD505-2E9C-101B-9397-08002B2CF9AE}" pid="4" name="Jive_LatestUserAccountName">
    <vt:lpwstr>woolfja</vt:lpwstr>
  </property>
  <property fmtid="{D5CDD505-2E9C-101B-9397-08002B2CF9AE}" pid="5" name="Offisync_ProviderInitializationData">
    <vt:lpwstr>https://webgate.ec.europa.eu/connected</vt:lpwstr>
  </property>
  <property fmtid="{D5CDD505-2E9C-101B-9397-08002B2CF9AE}" pid="6" name="Jive_VersionGuid">
    <vt:lpwstr>16fd52a6-4599-4faa-ab9a-88f73d16d1fe</vt:lpwstr>
  </property>
  <property fmtid="{D5CDD505-2E9C-101B-9397-08002B2CF9AE}" pid="7" name="Offisync_UniqueId">
    <vt:lpwstr>222314</vt:lpwstr>
  </property>
</Properties>
</file>