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1" r:id="rId2"/>
    <p:sldId id="283" r:id="rId3"/>
    <p:sldId id="317" r:id="rId4"/>
    <p:sldId id="316" r:id="rId5"/>
    <p:sldId id="298" r:id="rId6"/>
    <p:sldId id="284" r:id="rId7"/>
    <p:sldId id="321" r:id="rId8"/>
    <p:sldId id="324" r:id="rId9"/>
    <p:sldId id="325" r:id="rId10"/>
    <p:sldId id="322" r:id="rId11"/>
    <p:sldId id="320" r:id="rId12"/>
    <p:sldId id="323" r:id="rId13"/>
    <p:sldId id="286" r:id="rId14"/>
    <p:sldId id="289" r:id="rId15"/>
    <p:sldId id="294" r:id="rId16"/>
    <p:sldId id="300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FFFF99"/>
    <a:srgbClr val="FFFF66"/>
    <a:srgbClr val="FF9933"/>
    <a:srgbClr val="FF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78099" autoAdjust="0"/>
  </p:normalViewPr>
  <p:slideViewPr>
    <p:cSldViewPr snapToGrid="0">
      <p:cViewPr varScale="1">
        <p:scale>
          <a:sx n="62" d="100"/>
          <a:sy n="62" d="100"/>
        </p:scale>
        <p:origin x="187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2AFF5-943E-4F74-A2BA-87090A7CEB86}" type="datetimeFigureOut">
              <a:rPr lang="el-GR" smtClean="0"/>
              <a:t>12/2/2015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280BB-8475-4E24-A78D-AA77F6211D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872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280BB-8475-4E24-A78D-AA77F6211DDD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9594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HORIZONTAL  PRIORITIES  TO  UPGRADE THE REGIONAL SYSTEM  FOR  INNOVATION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60EAD-A771-45BD-AB96-BAEB84566172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0995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60EAD-A771-45BD-AB96-BAEB84566172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0995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Εργαλεία</a:t>
            </a:r>
            <a:r>
              <a:rPr lang="el-GR" baseline="0" dirty="0" smtClean="0"/>
              <a:t> τα οποία από μόνα τους υποστηρίζουν την παραγωγή καινοτομίας.</a:t>
            </a:r>
          </a:p>
          <a:p>
            <a:r>
              <a:rPr lang="el-GR" baseline="0" dirty="0" smtClean="0"/>
              <a:t>Ο συνδυασμός 2 ή περισσοτέρων εργαλείων που δρουν συμπληρωματικά, δημιουργούν καλύτερες προϋποθέσεις επιτυχίας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60EAD-A771-45BD-AB96-BAEB84566172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0995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60EAD-A771-45BD-AB96-BAEB84566172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09955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60EAD-A771-45BD-AB96-BAEB84566172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09955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280BB-8475-4E24-A78D-AA77F6211DDD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9594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60EAD-A771-45BD-AB96-BAEB84566172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0995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60EAD-A771-45BD-AB96-BAEB84566172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0995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60EAD-A771-45BD-AB96-BAEB84566172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0995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 smtClean="0"/>
              <a:t> 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60EAD-A771-45BD-AB96-BAEB84566172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0995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 smtClean="0"/>
              <a:t>Τα</a:t>
            </a:r>
            <a:r>
              <a:rPr lang="el-GR" baseline="0" dirty="0" smtClean="0"/>
              <a:t> δυνατά σημεία της ΠΑΜΘ είναι αρκετά. Κάποια από αυτά πολύ σημαντικά και άλλα λιγότερο.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aseline="0" dirty="0" smtClean="0"/>
              <a:t>Βιοτεχνία-βιομηχανία με πολύ δυνατά ονόματα, δραστηριότητα και εξωστρέφεια.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aseline="0" dirty="0" smtClean="0"/>
              <a:t>Αξιοσημείωτη δραστηριότητα σε Γεωργία – Κτηνοτροφία – Αλιεία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aseline="0" dirty="0" smtClean="0"/>
              <a:t>Ακαδημαϊκή-Ερευνητική κοινότητα με ισχυρά χρακτηρηστικά και δυναμική να υποστηρίξει και να παράξει καινοτομία μέσα από έρευνα.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aseline="0" dirty="0" smtClean="0"/>
              <a:t>Αδύνατα σημεία της ΠΑΜΘ.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aseline="0" dirty="0" smtClean="0"/>
              <a:t>Όχι τόσο σοβαρή σχέση μεταξύ Ιδιωτικού τομέα και Ερευνητικής κοινότητας.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aseline="0" dirty="0" smtClean="0"/>
              <a:t>Όχι ώριμα </a:t>
            </a:r>
            <a:r>
              <a:rPr lang="en-US" baseline="0" dirty="0" smtClean="0"/>
              <a:t>clusters</a:t>
            </a:r>
            <a:r>
              <a:rPr lang="el-GR" baseline="0" dirty="0" smtClean="0"/>
              <a:t> αλλά υπαρκτή διάθεση για δημιουργία.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60EAD-A771-45BD-AB96-BAEB84566172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0995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60EAD-A771-45BD-AB96-BAEB84566172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0995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60EAD-A771-45BD-AB96-BAEB84566172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0995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60EAD-A771-45BD-AB96-BAEB84566172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0995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E667-3D63-40E0-BC09-61F7578B5460}" type="datetime1">
              <a:rPr lang="el-GR" smtClean="0"/>
              <a:t>12/2/2015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78E-3396-4D82-8793-735AB70E8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801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48A5B-0888-40A9-83DD-7FFCF645C28B}" type="datetime1">
              <a:rPr lang="el-GR" smtClean="0"/>
              <a:t>12/2/2015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78E-3396-4D82-8793-735AB70E8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283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C7F7-CF89-4114-9D59-D257F5442039}" type="datetime1">
              <a:rPr lang="el-GR" smtClean="0"/>
              <a:t>12/2/2015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78E-3396-4D82-8793-735AB70E8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221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8301-3F2F-4134-8126-A44823438A22}" type="datetime1">
              <a:rPr lang="el-GR" smtClean="0"/>
              <a:t>12/2/2015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78E-3396-4D82-8793-735AB70E8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96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BC8F-9644-4302-A58F-3FE72DAD503E}" type="datetime1">
              <a:rPr lang="el-GR" smtClean="0"/>
              <a:t>12/2/2015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78E-3396-4D82-8793-735AB70E8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813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67B4-567B-4ED6-A4D7-8CB64D3EBFFB}" type="datetime1">
              <a:rPr lang="el-GR" smtClean="0"/>
              <a:t>12/2/2015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78E-3396-4D82-8793-735AB70E8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694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B79C-8E87-4C93-BC23-BCD674AF788F}" type="datetime1">
              <a:rPr lang="el-GR" smtClean="0"/>
              <a:t>12/2/2015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78E-3396-4D82-8793-735AB70E8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031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F9F4-FB1C-4535-9782-5C49BFE25901}" type="datetime1">
              <a:rPr lang="el-GR" smtClean="0"/>
              <a:t>12/2/2015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78E-3396-4D82-8793-735AB70E8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491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C83F5-7AED-4993-8AC4-E35D36F57A5A}" type="datetime1">
              <a:rPr lang="el-GR" smtClean="0"/>
              <a:t>12/2/2015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78E-3396-4D82-8793-735AB70E8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849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A50AA-70ED-407C-A083-90BB7E7E11B3}" type="datetime1">
              <a:rPr lang="el-GR" smtClean="0"/>
              <a:t>12/2/2015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78E-3396-4D82-8793-735AB70E8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984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963A-A7D8-4BCA-A496-EB8DE926D496}" type="datetime1">
              <a:rPr lang="el-GR" smtClean="0"/>
              <a:t>12/2/2015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78E-3396-4D82-8793-735AB70E8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332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81BC7-46C4-4A26-B986-14AAEDD91708}" type="datetime1">
              <a:rPr lang="el-GR" smtClean="0"/>
              <a:t>12/2/2015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1D78E-3396-4D82-8793-735AB70E8E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035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60" y="93909"/>
            <a:ext cx="959916" cy="902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78935" y="-14308"/>
            <a:ext cx="87707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800" b="1" dirty="0" smtClean="0">
                <a:solidFill>
                  <a:srgbClr val="A61C0E"/>
                </a:solidFill>
              </a:rPr>
              <a:t>Greek  Republic</a:t>
            </a:r>
          </a:p>
          <a:p>
            <a:pPr algn="ctr">
              <a:lnSpc>
                <a:spcPts val="3600"/>
              </a:lnSpc>
            </a:pPr>
            <a:r>
              <a:rPr lang="en-US" sz="2800" b="1" dirty="0" smtClean="0">
                <a:solidFill>
                  <a:srgbClr val="A61C0E"/>
                </a:solidFill>
              </a:rPr>
              <a:t>Region of Eastern Macedonia &amp; Thrace </a:t>
            </a:r>
            <a:r>
              <a:rPr lang="en-US" sz="2400" b="1" dirty="0" smtClean="0">
                <a:solidFill>
                  <a:srgbClr val="A61C0E"/>
                </a:solidFill>
              </a:rPr>
              <a:t>(REMTH)</a:t>
            </a:r>
            <a:endParaRPr lang="el-GR" sz="2400" b="1" dirty="0" smtClean="0">
              <a:solidFill>
                <a:srgbClr val="A61C0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33235" y="4386648"/>
            <a:ext cx="3719965" cy="1210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A61C0E"/>
                </a:solidFill>
              </a:rPr>
              <a:t>Petros</a:t>
            </a:r>
            <a:r>
              <a:rPr lang="en-US" sz="2400" b="1" dirty="0" smtClean="0">
                <a:solidFill>
                  <a:srgbClr val="A61C0E"/>
                </a:solidFill>
              </a:rPr>
              <a:t> P. Soukoulias</a:t>
            </a:r>
          </a:p>
          <a:p>
            <a:pPr algn="ctr"/>
            <a:r>
              <a:rPr lang="en-US" sz="2000" dirty="0" smtClean="0">
                <a:solidFill>
                  <a:srgbClr val="A61C0E"/>
                </a:solidFill>
              </a:rPr>
              <a:t>Head of Regional Council</a:t>
            </a:r>
            <a:r>
              <a:rPr lang="el-GR" sz="2000" dirty="0" smtClean="0">
                <a:solidFill>
                  <a:srgbClr val="A61C0E"/>
                </a:solidFill>
              </a:rPr>
              <a:t> </a:t>
            </a:r>
            <a:r>
              <a:rPr lang="el-GR" sz="2000" dirty="0">
                <a:solidFill>
                  <a:srgbClr val="A61C0E"/>
                </a:solidFill>
              </a:rPr>
              <a:t>for </a:t>
            </a:r>
            <a:r>
              <a:rPr lang="en-US" sz="2000" dirty="0">
                <a:solidFill>
                  <a:srgbClr val="A61C0E"/>
                </a:solidFill>
              </a:rPr>
              <a:t>Innovation </a:t>
            </a:r>
            <a:r>
              <a:rPr lang="el-GR" sz="2000" dirty="0">
                <a:solidFill>
                  <a:srgbClr val="A61C0E"/>
                </a:solidFill>
              </a:rPr>
              <a:t>&amp; </a:t>
            </a:r>
            <a:r>
              <a:rPr lang="en-US" sz="2000" dirty="0">
                <a:solidFill>
                  <a:srgbClr val="A61C0E"/>
                </a:solidFill>
              </a:rPr>
              <a:t>Entrepreneurship</a:t>
            </a:r>
            <a:r>
              <a:rPr lang="el-GR" sz="2000" dirty="0" smtClean="0">
                <a:solidFill>
                  <a:srgbClr val="A61C0E"/>
                </a:solidFill>
              </a:rPr>
              <a:t> </a:t>
            </a:r>
            <a:r>
              <a:rPr lang="en-US" dirty="0" smtClean="0">
                <a:solidFill>
                  <a:srgbClr val="A61C0E"/>
                </a:solidFill>
              </a:rPr>
              <a:t>rc4ie@pamth.gov.gr</a:t>
            </a:r>
            <a:endParaRPr lang="el-GR" dirty="0">
              <a:solidFill>
                <a:srgbClr val="A61C0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9532" y="6203093"/>
            <a:ext cx="7428424" cy="6549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>
                <a:solidFill>
                  <a:srgbClr val="A61C0E"/>
                </a:solidFill>
              </a:rPr>
              <a:t>REMTH  PA  </a:t>
            </a:r>
            <a:r>
              <a:rPr lang="el-GR" sz="2000" dirty="0" err="1" smtClean="0">
                <a:solidFill>
                  <a:srgbClr val="A61C0E"/>
                </a:solidFill>
              </a:rPr>
              <a:t>Peer</a:t>
            </a:r>
            <a:r>
              <a:rPr lang="el-GR" sz="2000" dirty="0" smtClean="0">
                <a:solidFill>
                  <a:srgbClr val="A61C0E"/>
                </a:solidFill>
              </a:rPr>
              <a:t> Review,  </a:t>
            </a:r>
            <a:r>
              <a:rPr lang="el-GR" sz="2000" dirty="0" err="1" smtClean="0">
                <a:solidFill>
                  <a:srgbClr val="A61C0E"/>
                </a:solidFill>
              </a:rPr>
              <a:t>Alexandroupolis</a:t>
            </a:r>
            <a:r>
              <a:rPr lang="el-GR" sz="2000" dirty="0" smtClean="0">
                <a:solidFill>
                  <a:srgbClr val="A61C0E"/>
                </a:solidFill>
              </a:rPr>
              <a:t>    </a:t>
            </a:r>
            <a:r>
              <a:rPr lang="el-GR" sz="2000" dirty="0" err="1" smtClean="0">
                <a:solidFill>
                  <a:srgbClr val="A61C0E"/>
                </a:solidFill>
              </a:rPr>
              <a:t>Feb</a:t>
            </a:r>
            <a:r>
              <a:rPr lang="el-GR" sz="2000" dirty="0" smtClean="0">
                <a:solidFill>
                  <a:srgbClr val="A61C0E"/>
                </a:solidFill>
              </a:rPr>
              <a:t> 2015</a:t>
            </a:r>
            <a:endParaRPr lang="el-GR" sz="2000" dirty="0">
              <a:solidFill>
                <a:srgbClr val="A61C0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6512" y="3180075"/>
            <a:ext cx="9180512" cy="646331"/>
          </a:xfrm>
          <a:prstGeom prst="rect">
            <a:avLst/>
          </a:prstGeom>
          <a:solidFill>
            <a:srgbClr val="993300"/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3600" b="1" dirty="0" smtClean="0">
                <a:solidFill>
                  <a:schemeClr val="bg1"/>
                </a:solidFill>
              </a:rPr>
              <a:t>REGIONAL  RIS3  STRATEGY</a:t>
            </a:r>
            <a:endParaRPr lang="el-GR" sz="3600" b="1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78E-3396-4D82-8793-735AB70E8E4A}" type="slidenum">
              <a:rPr lang="el-GR" smtClean="0"/>
              <a:t>1</a:t>
            </a:fld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467544" y="2341233"/>
            <a:ext cx="8220972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2400" b="1" dirty="0">
                <a:solidFill>
                  <a:srgbClr val="A61C0E"/>
                </a:solidFill>
              </a:rPr>
              <a:t>Regional Council</a:t>
            </a:r>
            <a:r>
              <a:rPr lang="el-GR" sz="2400" b="1" dirty="0">
                <a:solidFill>
                  <a:srgbClr val="A61C0E"/>
                </a:solidFill>
              </a:rPr>
              <a:t> for </a:t>
            </a:r>
            <a:r>
              <a:rPr lang="en-US" sz="2400" b="1" dirty="0">
                <a:solidFill>
                  <a:srgbClr val="A61C0E"/>
                </a:solidFill>
              </a:rPr>
              <a:t>Innovation </a:t>
            </a:r>
            <a:r>
              <a:rPr lang="el-GR" sz="2400" b="1" dirty="0">
                <a:solidFill>
                  <a:srgbClr val="A61C0E"/>
                </a:solidFill>
              </a:rPr>
              <a:t>&amp; </a:t>
            </a:r>
            <a:r>
              <a:rPr lang="en-US" sz="2400" b="1" dirty="0" smtClean="0">
                <a:solidFill>
                  <a:srgbClr val="A61C0E"/>
                </a:solidFill>
              </a:rPr>
              <a:t>Entrepreneurship</a:t>
            </a:r>
            <a:endParaRPr lang="el-GR" sz="2400" b="1" dirty="0">
              <a:solidFill>
                <a:srgbClr val="A61C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68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21288"/>
            <a:ext cx="813515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971600" y="6093296"/>
            <a:ext cx="7200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A61C0E"/>
                </a:solidFill>
              </a:rPr>
              <a:t>Greek Republic</a:t>
            </a:r>
            <a:r>
              <a:rPr lang="el-GR" sz="2000" b="1" dirty="0" smtClean="0">
                <a:solidFill>
                  <a:srgbClr val="A61C0E"/>
                </a:solidFill>
              </a:rPr>
              <a:t>,  </a:t>
            </a:r>
            <a:r>
              <a:rPr lang="en-US" sz="2000" b="1" dirty="0" smtClean="0">
                <a:solidFill>
                  <a:srgbClr val="A61C0E"/>
                </a:solidFill>
              </a:rPr>
              <a:t>Region of Eastern Macedonia &amp; Thrace</a:t>
            </a:r>
            <a:endParaRPr lang="el-GR" sz="2000" b="1" dirty="0" smtClean="0">
              <a:solidFill>
                <a:srgbClr val="A61C0E"/>
              </a:solidFill>
            </a:endParaRPr>
          </a:p>
          <a:p>
            <a:pPr algn="ctr"/>
            <a:r>
              <a:rPr lang="en-US" dirty="0" smtClean="0">
                <a:solidFill>
                  <a:srgbClr val="A61C0E"/>
                </a:solidFill>
              </a:rPr>
              <a:t>Regional Council for Innovation &amp; Entrepreneurship</a:t>
            </a:r>
            <a:r>
              <a:rPr lang="el-GR" dirty="0" smtClean="0">
                <a:solidFill>
                  <a:srgbClr val="A61C0E"/>
                </a:solidFill>
              </a:rPr>
              <a:t> (</a:t>
            </a:r>
            <a:r>
              <a:rPr lang="en-US" dirty="0" smtClean="0">
                <a:solidFill>
                  <a:srgbClr val="A61C0E"/>
                </a:solidFill>
              </a:rPr>
              <a:t>RC4IE</a:t>
            </a:r>
            <a:r>
              <a:rPr lang="el-GR" dirty="0" smtClean="0">
                <a:solidFill>
                  <a:srgbClr val="A61C0E"/>
                </a:solidFill>
              </a:rPr>
              <a:t>)</a:t>
            </a:r>
            <a:endParaRPr lang="el-GR" dirty="0">
              <a:solidFill>
                <a:srgbClr val="A61C0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  <a:ln w="38100" cmpd="thickThin"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8109101" y="6083929"/>
            <a:ext cx="913178" cy="561315"/>
          </a:xfrm>
          <a:custGeom>
            <a:avLst/>
            <a:gdLst>
              <a:gd name="connsiteX0" fmla="*/ 690867 w 913178"/>
              <a:gd name="connsiteY0" fmla="*/ 126748 h 561315"/>
              <a:gd name="connsiteX1" fmla="*/ 690867 w 913178"/>
              <a:gd name="connsiteY1" fmla="*/ 126748 h 561315"/>
              <a:gd name="connsiteX2" fmla="*/ 781402 w 913178"/>
              <a:gd name="connsiteY2" fmla="*/ 63374 h 561315"/>
              <a:gd name="connsiteX3" fmla="*/ 862883 w 913178"/>
              <a:gd name="connsiteY3" fmla="*/ 72427 h 561315"/>
              <a:gd name="connsiteX4" fmla="*/ 880990 w 913178"/>
              <a:gd name="connsiteY4" fmla="*/ 280657 h 561315"/>
              <a:gd name="connsiteX5" fmla="*/ 844776 w 913178"/>
              <a:gd name="connsiteY5" fmla="*/ 334978 h 561315"/>
              <a:gd name="connsiteX6" fmla="*/ 826669 w 913178"/>
              <a:gd name="connsiteY6" fmla="*/ 362138 h 561315"/>
              <a:gd name="connsiteX7" fmla="*/ 862883 w 913178"/>
              <a:gd name="connsiteY7" fmla="*/ 443620 h 561315"/>
              <a:gd name="connsiteX8" fmla="*/ 899097 w 913178"/>
              <a:gd name="connsiteY8" fmla="*/ 497940 h 561315"/>
              <a:gd name="connsiteX9" fmla="*/ 844776 w 913178"/>
              <a:gd name="connsiteY9" fmla="*/ 525101 h 561315"/>
              <a:gd name="connsiteX10" fmla="*/ 772349 w 913178"/>
              <a:gd name="connsiteY10" fmla="*/ 543208 h 561315"/>
              <a:gd name="connsiteX11" fmla="*/ 645600 w 913178"/>
              <a:gd name="connsiteY11" fmla="*/ 534154 h 561315"/>
              <a:gd name="connsiteX12" fmla="*/ 600333 w 913178"/>
              <a:gd name="connsiteY12" fmla="*/ 497940 h 561315"/>
              <a:gd name="connsiteX13" fmla="*/ 536958 w 913178"/>
              <a:gd name="connsiteY13" fmla="*/ 488887 h 561315"/>
              <a:gd name="connsiteX14" fmla="*/ 491691 w 913178"/>
              <a:gd name="connsiteY14" fmla="*/ 443620 h 561315"/>
              <a:gd name="connsiteX15" fmla="*/ 455477 w 913178"/>
              <a:gd name="connsiteY15" fmla="*/ 452673 h 561315"/>
              <a:gd name="connsiteX16" fmla="*/ 446424 w 913178"/>
              <a:gd name="connsiteY16" fmla="*/ 479833 h 561315"/>
              <a:gd name="connsiteX17" fmla="*/ 355889 w 913178"/>
              <a:gd name="connsiteY17" fmla="*/ 479833 h 561315"/>
              <a:gd name="connsiteX18" fmla="*/ 328729 w 913178"/>
              <a:gd name="connsiteY18" fmla="*/ 452673 h 561315"/>
              <a:gd name="connsiteX19" fmla="*/ 319675 w 913178"/>
              <a:gd name="connsiteY19" fmla="*/ 425513 h 561315"/>
              <a:gd name="connsiteX20" fmla="*/ 301568 w 913178"/>
              <a:gd name="connsiteY20" fmla="*/ 452673 h 561315"/>
              <a:gd name="connsiteX21" fmla="*/ 265354 w 913178"/>
              <a:gd name="connsiteY21" fmla="*/ 461726 h 561315"/>
              <a:gd name="connsiteX22" fmla="*/ 220087 w 913178"/>
              <a:gd name="connsiteY22" fmla="*/ 497940 h 561315"/>
              <a:gd name="connsiteX23" fmla="*/ 183873 w 913178"/>
              <a:gd name="connsiteY23" fmla="*/ 416459 h 561315"/>
              <a:gd name="connsiteX24" fmla="*/ 138606 w 913178"/>
              <a:gd name="connsiteY24" fmla="*/ 452673 h 561315"/>
              <a:gd name="connsiteX25" fmla="*/ 120499 w 913178"/>
              <a:gd name="connsiteY25" fmla="*/ 506994 h 561315"/>
              <a:gd name="connsiteX26" fmla="*/ 93339 w 913178"/>
              <a:gd name="connsiteY26" fmla="*/ 525101 h 561315"/>
              <a:gd name="connsiteX27" fmla="*/ 66178 w 913178"/>
              <a:gd name="connsiteY27" fmla="*/ 552261 h 561315"/>
              <a:gd name="connsiteX28" fmla="*/ 39018 w 913178"/>
              <a:gd name="connsiteY28" fmla="*/ 561315 h 561315"/>
              <a:gd name="connsiteX29" fmla="*/ 20911 w 913178"/>
              <a:gd name="connsiteY29" fmla="*/ 461726 h 561315"/>
              <a:gd name="connsiteX30" fmla="*/ 57125 w 913178"/>
              <a:gd name="connsiteY30" fmla="*/ 407406 h 561315"/>
              <a:gd name="connsiteX31" fmla="*/ 102392 w 913178"/>
              <a:gd name="connsiteY31" fmla="*/ 362138 h 561315"/>
              <a:gd name="connsiteX32" fmla="*/ 111446 w 913178"/>
              <a:gd name="connsiteY32" fmla="*/ 334978 h 561315"/>
              <a:gd name="connsiteX33" fmla="*/ 129552 w 913178"/>
              <a:gd name="connsiteY33" fmla="*/ 307818 h 561315"/>
              <a:gd name="connsiteX34" fmla="*/ 174820 w 913178"/>
              <a:gd name="connsiteY34" fmla="*/ 235390 h 561315"/>
              <a:gd name="connsiteX35" fmla="*/ 165766 w 913178"/>
              <a:gd name="connsiteY35" fmla="*/ 172016 h 561315"/>
              <a:gd name="connsiteX36" fmla="*/ 111446 w 913178"/>
              <a:gd name="connsiteY36" fmla="*/ 135802 h 561315"/>
              <a:gd name="connsiteX37" fmla="*/ 57125 w 913178"/>
              <a:gd name="connsiteY37" fmla="*/ 90534 h 561315"/>
              <a:gd name="connsiteX38" fmla="*/ 29964 w 913178"/>
              <a:gd name="connsiteY38" fmla="*/ 0 h 561315"/>
              <a:gd name="connsiteX39" fmla="*/ 201980 w 913178"/>
              <a:gd name="connsiteY39" fmla="*/ 9053 h 561315"/>
              <a:gd name="connsiteX40" fmla="*/ 229141 w 913178"/>
              <a:gd name="connsiteY40" fmla="*/ 27160 h 561315"/>
              <a:gd name="connsiteX41" fmla="*/ 283461 w 913178"/>
              <a:gd name="connsiteY41" fmla="*/ 135802 h 561315"/>
              <a:gd name="connsiteX42" fmla="*/ 383049 w 913178"/>
              <a:gd name="connsiteY42" fmla="*/ 153909 h 561315"/>
              <a:gd name="connsiteX43" fmla="*/ 410210 w 913178"/>
              <a:gd name="connsiteY43" fmla="*/ 172016 h 561315"/>
              <a:gd name="connsiteX44" fmla="*/ 482638 w 913178"/>
              <a:gd name="connsiteY44" fmla="*/ 190122 h 561315"/>
              <a:gd name="connsiteX45" fmla="*/ 491691 w 913178"/>
              <a:gd name="connsiteY45" fmla="*/ 280657 h 561315"/>
              <a:gd name="connsiteX46" fmla="*/ 518851 w 913178"/>
              <a:gd name="connsiteY46" fmla="*/ 271604 h 561315"/>
              <a:gd name="connsiteX47" fmla="*/ 636547 w 913178"/>
              <a:gd name="connsiteY47" fmla="*/ 262550 h 561315"/>
              <a:gd name="connsiteX48" fmla="*/ 690867 w 913178"/>
              <a:gd name="connsiteY48" fmla="*/ 226336 h 561315"/>
              <a:gd name="connsiteX49" fmla="*/ 718028 w 913178"/>
              <a:gd name="connsiteY49" fmla="*/ 217283 h 561315"/>
              <a:gd name="connsiteX50" fmla="*/ 754242 w 913178"/>
              <a:gd name="connsiteY50" fmla="*/ 162962 h 561315"/>
              <a:gd name="connsiteX51" fmla="*/ 772349 w 913178"/>
              <a:gd name="connsiteY51" fmla="*/ 108641 h 561315"/>
              <a:gd name="connsiteX52" fmla="*/ 781402 w 913178"/>
              <a:gd name="connsiteY52" fmla="*/ 81481 h 561315"/>
              <a:gd name="connsiteX53" fmla="*/ 781402 w 913178"/>
              <a:gd name="connsiteY53" fmla="*/ 54321 h 56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913178" h="561315">
                <a:moveTo>
                  <a:pt x="690867" y="126748"/>
                </a:moveTo>
                <a:lnTo>
                  <a:pt x="690867" y="126748"/>
                </a:lnTo>
                <a:cubicBezTo>
                  <a:pt x="700767" y="118263"/>
                  <a:pt x="748673" y="63374"/>
                  <a:pt x="781402" y="63374"/>
                </a:cubicBezTo>
                <a:cubicBezTo>
                  <a:pt x="808729" y="63374"/>
                  <a:pt x="835723" y="69409"/>
                  <a:pt x="862883" y="72427"/>
                </a:cubicBezTo>
                <a:cubicBezTo>
                  <a:pt x="938614" y="122913"/>
                  <a:pt x="915173" y="96072"/>
                  <a:pt x="880990" y="280657"/>
                </a:cubicBezTo>
                <a:cubicBezTo>
                  <a:pt x="877027" y="302055"/>
                  <a:pt x="856847" y="316871"/>
                  <a:pt x="844776" y="334978"/>
                </a:cubicBezTo>
                <a:lnTo>
                  <a:pt x="826669" y="362138"/>
                </a:lnTo>
                <a:cubicBezTo>
                  <a:pt x="844424" y="486414"/>
                  <a:pt x="814316" y="388115"/>
                  <a:pt x="862883" y="443620"/>
                </a:cubicBezTo>
                <a:cubicBezTo>
                  <a:pt x="877213" y="459997"/>
                  <a:pt x="899097" y="497940"/>
                  <a:pt x="899097" y="497940"/>
                </a:cubicBezTo>
                <a:cubicBezTo>
                  <a:pt x="870572" y="516957"/>
                  <a:pt x="876492" y="516451"/>
                  <a:pt x="844776" y="525101"/>
                </a:cubicBezTo>
                <a:cubicBezTo>
                  <a:pt x="820768" y="531649"/>
                  <a:pt x="772349" y="543208"/>
                  <a:pt x="772349" y="543208"/>
                </a:cubicBezTo>
                <a:cubicBezTo>
                  <a:pt x="730099" y="540190"/>
                  <a:pt x="687667" y="539103"/>
                  <a:pt x="645600" y="534154"/>
                </a:cubicBezTo>
                <a:cubicBezTo>
                  <a:pt x="566563" y="524856"/>
                  <a:pt x="671114" y="529398"/>
                  <a:pt x="600333" y="497940"/>
                </a:cubicBezTo>
                <a:cubicBezTo>
                  <a:pt x="580833" y="489273"/>
                  <a:pt x="558083" y="491905"/>
                  <a:pt x="536958" y="488887"/>
                </a:cubicBezTo>
                <a:cubicBezTo>
                  <a:pt x="526793" y="473639"/>
                  <a:pt x="513928" y="446797"/>
                  <a:pt x="491691" y="443620"/>
                </a:cubicBezTo>
                <a:cubicBezTo>
                  <a:pt x="479373" y="441860"/>
                  <a:pt x="467548" y="449655"/>
                  <a:pt x="455477" y="452673"/>
                </a:cubicBezTo>
                <a:cubicBezTo>
                  <a:pt x="452459" y="461726"/>
                  <a:pt x="453172" y="473085"/>
                  <a:pt x="446424" y="479833"/>
                </a:cubicBezTo>
                <a:cubicBezTo>
                  <a:pt x="426671" y="499586"/>
                  <a:pt x="366880" y="481403"/>
                  <a:pt x="355889" y="479833"/>
                </a:cubicBezTo>
                <a:cubicBezTo>
                  <a:pt x="346836" y="470780"/>
                  <a:pt x="335831" y="463326"/>
                  <a:pt x="328729" y="452673"/>
                </a:cubicBezTo>
                <a:cubicBezTo>
                  <a:pt x="323435" y="444733"/>
                  <a:pt x="329218" y="425513"/>
                  <a:pt x="319675" y="425513"/>
                </a:cubicBezTo>
                <a:cubicBezTo>
                  <a:pt x="308794" y="425513"/>
                  <a:pt x="310621" y="446638"/>
                  <a:pt x="301568" y="452673"/>
                </a:cubicBezTo>
                <a:cubicBezTo>
                  <a:pt x="291215" y="459575"/>
                  <a:pt x="277425" y="458708"/>
                  <a:pt x="265354" y="461726"/>
                </a:cubicBezTo>
                <a:cubicBezTo>
                  <a:pt x="243807" y="526370"/>
                  <a:pt x="263129" y="526634"/>
                  <a:pt x="220087" y="497940"/>
                </a:cubicBezTo>
                <a:cubicBezTo>
                  <a:pt x="198539" y="433297"/>
                  <a:pt x="212567" y="459501"/>
                  <a:pt x="183873" y="416459"/>
                </a:cubicBezTo>
                <a:cubicBezTo>
                  <a:pt x="154422" y="426277"/>
                  <a:pt x="152850" y="420625"/>
                  <a:pt x="138606" y="452673"/>
                </a:cubicBezTo>
                <a:cubicBezTo>
                  <a:pt x="130854" y="470114"/>
                  <a:pt x="136380" y="496407"/>
                  <a:pt x="120499" y="506994"/>
                </a:cubicBezTo>
                <a:cubicBezTo>
                  <a:pt x="111446" y="513030"/>
                  <a:pt x="101698" y="518135"/>
                  <a:pt x="93339" y="525101"/>
                </a:cubicBezTo>
                <a:cubicBezTo>
                  <a:pt x="83503" y="533298"/>
                  <a:pt x="76831" y="545159"/>
                  <a:pt x="66178" y="552261"/>
                </a:cubicBezTo>
                <a:cubicBezTo>
                  <a:pt x="58238" y="557555"/>
                  <a:pt x="48071" y="558297"/>
                  <a:pt x="39018" y="561315"/>
                </a:cubicBezTo>
                <a:cubicBezTo>
                  <a:pt x="-10858" y="544689"/>
                  <a:pt x="-8344" y="555340"/>
                  <a:pt x="20911" y="461726"/>
                </a:cubicBezTo>
                <a:cubicBezTo>
                  <a:pt x="27402" y="440955"/>
                  <a:pt x="45054" y="425513"/>
                  <a:pt x="57125" y="407406"/>
                </a:cubicBezTo>
                <a:cubicBezTo>
                  <a:pt x="81269" y="371191"/>
                  <a:pt x="66177" y="386282"/>
                  <a:pt x="102392" y="362138"/>
                </a:cubicBezTo>
                <a:cubicBezTo>
                  <a:pt x="105410" y="353085"/>
                  <a:pt x="107178" y="343514"/>
                  <a:pt x="111446" y="334978"/>
                </a:cubicBezTo>
                <a:cubicBezTo>
                  <a:pt x="116312" y="325246"/>
                  <a:pt x="125133" y="317761"/>
                  <a:pt x="129552" y="307818"/>
                </a:cubicBezTo>
                <a:cubicBezTo>
                  <a:pt x="161306" y="236371"/>
                  <a:pt x="125960" y="267963"/>
                  <a:pt x="174820" y="235390"/>
                </a:cubicBezTo>
                <a:cubicBezTo>
                  <a:pt x="171802" y="214265"/>
                  <a:pt x="177222" y="190019"/>
                  <a:pt x="165766" y="172016"/>
                </a:cubicBezTo>
                <a:cubicBezTo>
                  <a:pt x="154083" y="153657"/>
                  <a:pt x="126834" y="151190"/>
                  <a:pt x="111446" y="135802"/>
                </a:cubicBezTo>
                <a:cubicBezTo>
                  <a:pt x="76591" y="100947"/>
                  <a:pt x="94938" y="115743"/>
                  <a:pt x="57125" y="90534"/>
                </a:cubicBezTo>
                <a:cubicBezTo>
                  <a:pt x="14009" y="25861"/>
                  <a:pt x="15633" y="57326"/>
                  <a:pt x="29964" y="0"/>
                </a:cubicBezTo>
                <a:cubicBezTo>
                  <a:pt x="87303" y="3018"/>
                  <a:pt x="145088" y="1295"/>
                  <a:pt x="201980" y="9053"/>
                </a:cubicBezTo>
                <a:cubicBezTo>
                  <a:pt x="212761" y="10523"/>
                  <a:pt x="223374" y="17933"/>
                  <a:pt x="229141" y="27160"/>
                </a:cubicBezTo>
                <a:cubicBezTo>
                  <a:pt x="243941" y="50839"/>
                  <a:pt x="248278" y="124075"/>
                  <a:pt x="283461" y="135802"/>
                </a:cubicBezTo>
                <a:cubicBezTo>
                  <a:pt x="333704" y="152548"/>
                  <a:pt x="301152" y="143671"/>
                  <a:pt x="383049" y="153909"/>
                </a:cubicBezTo>
                <a:cubicBezTo>
                  <a:pt x="392103" y="159945"/>
                  <a:pt x="400478" y="167150"/>
                  <a:pt x="410210" y="172016"/>
                </a:cubicBezTo>
                <a:cubicBezTo>
                  <a:pt x="428769" y="181295"/>
                  <a:pt x="465421" y="186679"/>
                  <a:pt x="482638" y="190122"/>
                </a:cubicBezTo>
                <a:cubicBezTo>
                  <a:pt x="485656" y="220300"/>
                  <a:pt x="479374" y="252942"/>
                  <a:pt x="491691" y="280657"/>
                </a:cubicBezTo>
                <a:cubicBezTo>
                  <a:pt x="495567" y="289378"/>
                  <a:pt x="509382" y="272788"/>
                  <a:pt x="518851" y="271604"/>
                </a:cubicBezTo>
                <a:cubicBezTo>
                  <a:pt x="557895" y="266723"/>
                  <a:pt x="597315" y="265568"/>
                  <a:pt x="636547" y="262550"/>
                </a:cubicBezTo>
                <a:cubicBezTo>
                  <a:pt x="701128" y="241024"/>
                  <a:pt x="623049" y="271548"/>
                  <a:pt x="690867" y="226336"/>
                </a:cubicBezTo>
                <a:cubicBezTo>
                  <a:pt x="698808" y="221042"/>
                  <a:pt x="708974" y="220301"/>
                  <a:pt x="718028" y="217283"/>
                </a:cubicBezTo>
                <a:cubicBezTo>
                  <a:pt x="730099" y="199176"/>
                  <a:pt x="747360" y="183607"/>
                  <a:pt x="754242" y="162962"/>
                </a:cubicBezTo>
                <a:lnTo>
                  <a:pt x="772349" y="108641"/>
                </a:lnTo>
                <a:cubicBezTo>
                  <a:pt x="775367" y="99588"/>
                  <a:pt x="781402" y="91024"/>
                  <a:pt x="781402" y="81481"/>
                </a:cubicBezTo>
                <a:lnTo>
                  <a:pt x="781402" y="54321"/>
                </a:lnTo>
              </a:path>
            </a:pathLst>
          </a:custGeom>
          <a:ln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0" y="188640"/>
            <a:ext cx="9144000" cy="461665"/>
          </a:xfrm>
          <a:prstGeom prst="rect">
            <a:avLst/>
          </a:prstGeom>
          <a:solidFill>
            <a:schemeClr val="accent6">
              <a:lumMod val="60000"/>
              <a:lumOff val="40000"/>
              <a:alpha val="75000"/>
            </a:schemeClr>
          </a:solidFill>
          <a:ln w="12700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/>
              <a:t> </a:t>
            </a:r>
            <a:r>
              <a:rPr lang="en-US" sz="2200" b="1" dirty="0" smtClean="0"/>
              <a:t>SECONDARY  SECTOR  &amp;  TOURISM</a:t>
            </a:r>
            <a:endParaRPr lang="el-GR" sz="22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36512" y="763816"/>
            <a:ext cx="91805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17280" y="5630257"/>
            <a:ext cx="426720" cy="365125"/>
          </a:xfrm>
        </p:spPr>
        <p:txBody>
          <a:bodyPr/>
          <a:lstStyle/>
          <a:p>
            <a:fld id="{5F01D78E-3396-4D82-8793-735AB70E8E4A}" type="slidenum">
              <a:rPr lang="el-GR" smtClean="0"/>
              <a:t>10</a:t>
            </a:fld>
            <a:endParaRPr lang="el-GR" dirty="0"/>
          </a:p>
        </p:txBody>
      </p:sp>
      <p:grpSp>
        <p:nvGrpSpPr>
          <p:cNvPr id="25" name="Group 24"/>
          <p:cNvGrpSpPr/>
          <p:nvPr/>
        </p:nvGrpSpPr>
        <p:grpSpPr>
          <a:xfrm>
            <a:off x="4946642" y="1106860"/>
            <a:ext cx="3352800" cy="2153920"/>
            <a:chOff x="5323840" y="956536"/>
            <a:chExt cx="3352800" cy="2153920"/>
          </a:xfrm>
        </p:grpSpPr>
        <p:sp>
          <p:nvSpPr>
            <p:cNvPr id="2" name="Rectangle 1"/>
            <p:cNvSpPr/>
            <p:nvPr/>
          </p:nvSpPr>
          <p:spPr>
            <a:xfrm>
              <a:off x="5323840" y="956536"/>
              <a:ext cx="3352800" cy="215392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754961" y="1246108"/>
              <a:ext cx="14174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Food &amp; Drink</a:t>
              </a:r>
              <a:endParaRPr lang="el-GR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98641" y="1987788"/>
              <a:ext cx="2251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Non Metallic Minerals</a:t>
              </a:r>
              <a:endParaRPr lang="el-GR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82801" y="2698698"/>
              <a:ext cx="15817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Plastics &amp; Tires</a:t>
              </a:r>
              <a:endParaRPr lang="el-GR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946642" y="3585334"/>
            <a:ext cx="3352800" cy="2153920"/>
            <a:chOff x="5323840" y="3354670"/>
            <a:chExt cx="3352800" cy="2153920"/>
          </a:xfrm>
        </p:grpSpPr>
        <p:sp>
          <p:nvSpPr>
            <p:cNvPr id="11" name="Rectangle 10"/>
            <p:cNvSpPr/>
            <p:nvPr/>
          </p:nvSpPr>
          <p:spPr>
            <a:xfrm>
              <a:off x="5323840" y="3354670"/>
              <a:ext cx="3352800" cy="21539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29590" y="3623548"/>
              <a:ext cx="22698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Medicine &amp; Chemicals</a:t>
              </a:r>
              <a:endParaRPr lang="el-GR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09200" y="4145280"/>
              <a:ext cx="23110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Electrical &amp; Electronics</a:t>
              </a:r>
              <a:endParaRPr lang="el-GR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90219" y="4702294"/>
              <a:ext cx="9271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Tourism</a:t>
              </a:r>
              <a:endParaRPr lang="el-GR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12800" y="1125684"/>
            <a:ext cx="3352800" cy="2153920"/>
            <a:chOff x="1747520" y="1016000"/>
            <a:chExt cx="3352800" cy="2153920"/>
          </a:xfrm>
        </p:grpSpPr>
        <p:sp>
          <p:nvSpPr>
            <p:cNvPr id="12" name="Rectangle 11"/>
            <p:cNvSpPr/>
            <p:nvPr/>
          </p:nvSpPr>
          <p:spPr>
            <a:xfrm>
              <a:off x="1747520" y="1016000"/>
              <a:ext cx="3352800" cy="21539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74401" y="1398508"/>
              <a:ext cx="1830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Textile &amp; Clothing</a:t>
              </a:r>
              <a:endParaRPr lang="el-GR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89459" y="2387600"/>
              <a:ext cx="1667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Metal products</a:t>
              </a:r>
              <a:endParaRPr lang="el-GR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90069" y="2716942"/>
              <a:ext cx="15502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Wood &amp; Paper</a:t>
              </a:r>
              <a:endParaRPr lang="el-GR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12800" y="3585334"/>
            <a:ext cx="3352800" cy="2153920"/>
            <a:chOff x="1747520" y="3354670"/>
            <a:chExt cx="3352800" cy="2153920"/>
          </a:xfrm>
        </p:grpSpPr>
        <p:sp>
          <p:nvSpPr>
            <p:cNvPr id="13" name="Rectangle 12"/>
            <p:cNvSpPr/>
            <p:nvPr/>
          </p:nvSpPr>
          <p:spPr>
            <a:xfrm>
              <a:off x="1747520" y="3354670"/>
              <a:ext cx="3352800" cy="21539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74401" y="3629556"/>
              <a:ext cx="16677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Metal products</a:t>
              </a:r>
              <a:endParaRPr lang="el-GR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22001" y="4435202"/>
              <a:ext cx="10584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Furniture</a:t>
              </a:r>
              <a:endParaRPr lang="el-GR" dirty="0"/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 flipV="1">
            <a:off x="812800" y="3413760"/>
            <a:ext cx="7486642" cy="101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/>
          <p:cNvCxnSpPr/>
          <p:nvPr/>
        </p:nvCxnSpPr>
        <p:spPr>
          <a:xfrm flipV="1">
            <a:off x="4553744" y="1125684"/>
            <a:ext cx="0" cy="46099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TextBox 1024"/>
          <p:cNvSpPr txBox="1"/>
          <p:nvPr/>
        </p:nvSpPr>
        <p:spPr>
          <a:xfrm>
            <a:off x="3584985" y="712200"/>
            <a:ext cx="193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Regional  Priorities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5400000">
            <a:off x="7671562" y="3229094"/>
            <a:ext cx="19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National  Priorities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33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21288"/>
            <a:ext cx="813515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971600" y="6093296"/>
            <a:ext cx="7200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A61C0E"/>
                </a:solidFill>
              </a:rPr>
              <a:t>Greek Republic</a:t>
            </a:r>
            <a:r>
              <a:rPr lang="el-GR" sz="2000" b="1" dirty="0" smtClean="0">
                <a:solidFill>
                  <a:srgbClr val="A61C0E"/>
                </a:solidFill>
              </a:rPr>
              <a:t>,  </a:t>
            </a:r>
            <a:r>
              <a:rPr lang="en-US" sz="2000" b="1" dirty="0" smtClean="0">
                <a:solidFill>
                  <a:srgbClr val="A61C0E"/>
                </a:solidFill>
              </a:rPr>
              <a:t>Region of Eastern Macedonia &amp; Thrace</a:t>
            </a:r>
            <a:endParaRPr lang="el-GR" sz="2000" b="1" dirty="0" smtClean="0">
              <a:solidFill>
                <a:srgbClr val="A61C0E"/>
              </a:solidFill>
            </a:endParaRPr>
          </a:p>
          <a:p>
            <a:pPr algn="ctr"/>
            <a:r>
              <a:rPr lang="en-US" dirty="0" smtClean="0">
                <a:solidFill>
                  <a:srgbClr val="A61C0E"/>
                </a:solidFill>
              </a:rPr>
              <a:t>Regional Council for Innovation &amp; Entrepreneurship</a:t>
            </a:r>
            <a:r>
              <a:rPr lang="el-GR" dirty="0" smtClean="0">
                <a:solidFill>
                  <a:srgbClr val="A61C0E"/>
                </a:solidFill>
              </a:rPr>
              <a:t> (</a:t>
            </a:r>
            <a:r>
              <a:rPr lang="en-US" dirty="0" smtClean="0">
                <a:solidFill>
                  <a:srgbClr val="A61C0E"/>
                </a:solidFill>
              </a:rPr>
              <a:t>RC4IE</a:t>
            </a:r>
            <a:r>
              <a:rPr lang="el-GR" dirty="0" smtClean="0">
                <a:solidFill>
                  <a:srgbClr val="A61C0E"/>
                </a:solidFill>
              </a:rPr>
              <a:t>)</a:t>
            </a:r>
            <a:endParaRPr lang="el-GR" dirty="0">
              <a:solidFill>
                <a:srgbClr val="A61C0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  <a:ln w="38100" cmpd="thickThin"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8109101" y="6083929"/>
            <a:ext cx="913178" cy="561315"/>
          </a:xfrm>
          <a:custGeom>
            <a:avLst/>
            <a:gdLst>
              <a:gd name="connsiteX0" fmla="*/ 690867 w 913178"/>
              <a:gd name="connsiteY0" fmla="*/ 126748 h 561315"/>
              <a:gd name="connsiteX1" fmla="*/ 690867 w 913178"/>
              <a:gd name="connsiteY1" fmla="*/ 126748 h 561315"/>
              <a:gd name="connsiteX2" fmla="*/ 781402 w 913178"/>
              <a:gd name="connsiteY2" fmla="*/ 63374 h 561315"/>
              <a:gd name="connsiteX3" fmla="*/ 862883 w 913178"/>
              <a:gd name="connsiteY3" fmla="*/ 72427 h 561315"/>
              <a:gd name="connsiteX4" fmla="*/ 880990 w 913178"/>
              <a:gd name="connsiteY4" fmla="*/ 280657 h 561315"/>
              <a:gd name="connsiteX5" fmla="*/ 844776 w 913178"/>
              <a:gd name="connsiteY5" fmla="*/ 334978 h 561315"/>
              <a:gd name="connsiteX6" fmla="*/ 826669 w 913178"/>
              <a:gd name="connsiteY6" fmla="*/ 362138 h 561315"/>
              <a:gd name="connsiteX7" fmla="*/ 862883 w 913178"/>
              <a:gd name="connsiteY7" fmla="*/ 443620 h 561315"/>
              <a:gd name="connsiteX8" fmla="*/ 899097 w 913178"/>
              <a:gd name="connsiteY8" fmla="*/ 497940 h 561315"/>
              <a:gd name="connsiteX9" fmla="*/ 844776 w 913178"/>
              <a:gd name="connsiteY9" fmla="*/ 525101 h 561315"/>
              <a:gd name="connsiteX10" fmla="*/ 772349 w 913178"/>
              <a:gd name="connsiteY10" fmla="*/ 543208 h 561315"/>
              <a:gd name="connsiteX11" fmla="*/ 645600 w 913178"/>
              <a:gd name="connsiteY11" fmla="*/ 534154 h 561315"/>
              <a:gd name="connsiteX12" fmla="*/ 600333 w 913178"/>
              <a:gd name="connsiteY12" fmla="*/ 497940 h 561315"/>
              <a:gd name="connsiteX13" fmla="*/ 536958 w 913178"/>
              <a:gd name="connsiteY13" fmla="*/ 488887 h 561315"/>
              <a:gd name="connsiteX14" fmla="*/ 491691 w 913178"/>
              <a:gd name="connsiteY14" fmla="*/ 443620 h 561315"/>
              <a:gd name="connsiteX15" fmla="*/ 455477 w 913178"/>
              <a:gd name="connsiteY15" fmla="*/ 452673 h 561315"/>
              <a:gd name="connsiteX16" fmla="*/ 446424 w 913178"/>
              <a:gd name="connsiteY16" fmla="*/ 479833 h 561315"/>
              <a:gd name="connsiteX17" fmla="*/ 355889 w 913178"/>
              <a:gd name="connsiteY17" fmla="*/ 479833 h 561315"/>
              <a:gd name="connsiteX18" fmla="*/ 328729 w 913178"/>
              <a:gd name="connsiteY18" fmla="*/ 452673 h 561315"/>
              <a:gd name="connsiteX19" fmla="*/ 319675 w 913178"/>
              <a:gd name="connsiteY19" fmla="*/ 425513 h 561315"/>
              <a:gd name="connsiteX20" fmla="*/ 301568 w 913178"/>
              <a:gd name="connsiteY20" fmla="*/ 452673 h 561315"/>
              <a:gd name="connsiteX21" fmla="*/ 265354 w 913178"/>
              <a:gd name="connsiteY21" fmla="*/ 461726 h 561315"/>
              <a:gd name="connsiteX22" fmla="*/ 220087 w 913178"/>
              <a:gd name="connsiteY22" fmla="*/ 497940 h 561315"/>
              <a:gd name="connsiteX23" fmla="*/ 183873 w 913178"/>
              <a:gd name="connsiteY23" fmla="*/ 416459 h 561315"/>
              <a:gd name="connsiteX24" fmla="*/ 138606 w 913178"/>
              <a:gd name="connsiteY24" fmla="*/ 452673 h 561315"/>
              <a:gd name="connsiteX25" fmla="*/ 120499 w 913178"/>
              <a:gd name="connsiteY25" fmla="*/ 506994 h 561315"/>
              <a:gd name="connsiteX26" fmla="*/ 93339 w 913178"/>
              <a:gd name="connsiteY26" fmla="*/ 525101 h 561315"/>
              <a:gd name="connsiteX27" fmla="*/ 66178 w 913178"/>
              <a:gd name="connsiteY27" fmla="*/ 552261 h 561315"/>
              <a:gd name="connsiteX28" fmla="*/ 39018 w 913178"/>
              <a:gd name="connsiteY28" fmla="*/ 561315 h 561315"/>
              <a:gd name="connsiteX29" fmla="*/ 20911 w 913178"/>
              <a:gd name="connsiteY29" fmla="*/ 461726 h 561315"/>
              <a:gd name="connsiteX30" fmla="*/ 57125 w 913178"/>
              <a:gd name="connsiteY30" fmla="*/ 407406 h 561315"/>
              <a:gd name="connsiteX31" fmla="*/ 102392 w 913178"/>
              <a:gd name="connsiteY31" fmla="*/ 362138 h 561315"/>
              <a:gd name="connsiteX32" fmla="*/ 111446 w 913178"/>
              <a:gd name="connsiteY32" fmla="*/ 334978 h 561315"/>
              <a:gd name="connsiteX33" fmla="*/ 129552 w 913178"/>
              <a:gd name="connsiteY33" fmla="*/ 307818 h 561315"/>
              <a:gd name="connsiteX34" fmla="*/ 174820 w 913178"/>
              <a:gd name="connsiteY34" fmla="*/ 235390 h 561315"/>
              <a:gd name="connsiteX35" fmla="*/ 165766 w 913178"/>
              <a:gd name="connsiteY35" fmla="*/ 172016 h 561315"/>
              <a:gd name="connsiteX36" fmla="*/ 111446 w 913178"/>
              <a:gd name="connsiteY36" fmla="*/ 135802 h 561315"/>
              <a:gd name="connsiteX37" fmla="*/ 57125 w 913178"/>
              <a:gd name="connsiteY37" fmla="*/ 90534 h 561315"/>
              <a:gd name="connsiteX38" fmla="*/ 29964 w 913178"/>
              <a:gd name="connsiteY38" fmla="*/ 0 h 561315"/>
              <a:gd name="connsiteX39" fmla="*/ 201980 w 913178"/>
              <a:gd name="connsiteY39" fmla="*/ 9053 h 561315"/>
              <a:gd name="connsiteX40" fmla="*/ 229141 w 913178"/>
              <a:gd name="connsiteY40" fmla="*/ 27160 h 561315"/>
              <a:gd name="connsiteX41" fmla="*/ 283461 w 913178"/>
              <a:gd name="connsiteY41" fmla="*/ 135802 h 561315"/>
              <a:gd name="connsiteX42" fmla="*/ 383049 w 913178"/>
              <a:gd name="connsiteY42" fmla="*/ 153909 h 561315"/>
              <a:gd name="connsiteX43" fmla="*/ 410210 w 913178"/>
              <a:gd name="connsiteY43" fmla="*/ 172016 h 561315"/>
              <a:gd name="connsiteX44" fmla="*/ 482638 w 913178"/>
              <a:gd name="connsiteY44" fmla="*/ 190122 h 561315"/>
              <a:gd name="connsiteX45" fmla="*/ 491691 w 913178"/>
              <a:gd name="connsiteY45" fmla="*/ 280657 h 561315"/>
              <a:gd name="connsiteX46" fmla="*/ 518851 w 913178"/>
              <a:gd name="connsiteY46" fmla="*/ 271604 h 561315"/>
              <a:gd name="connsiteX47" fmla="*/ 636547 w 913178"/>
              <a:gd name="connsiteY47" fmla="*/ 262550 h 561315"/>
              <a:gd name="connsiteX48" fmla="*/ 690867 w 913178"/>
              <a:gd name="connsiteY48" fmla="*/ 226336 h 561315"/>
              <a:gd name="connsiteX49" fmla="*/ 718028 w 913178"/>
              <a:gd name="connsiteY49" fmla="*/ 217283 h 561315"/>
              <a:gd name="connsiteX50" fmla="*/ 754242 w 913178"/>
              <a:gd name="connsiteY50" fmla="*/ 162962 h 561315"/>
              <a:gd name="connsiteX51" fmla="*/ 772349 w 913178"/>
              <a:gd name="connsiteY51" fmla="*/ 108641 h 561315"/>
              <a:gd name="connsiteX52" fmla="*/ 781402 w 913178"/>
              <a:gd name="connsiteY52" fmla="*/ 81481 h 561315"/>
              <a:gd name="connsiteX53" fmla="*/ 781402 w 913178"/>
              <a:gd name="connsiteY53" fmla="*/ 54321 h 56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913178" h="561315">
                <a:moveTo>
                  <a:pt x="690867" y="126748"/>
                </a:moveTo>
                <a:lnTo>
                  <a:pt x="690867" y="126748"/>
                </a:lnTo>
                <a:cubicBezTo>
                  <a:pt x="700767" y="118263"/>
                  <a:pt x="748673" y="63374"/>
                  <a:pt x="781402" y="63374"/>
                </a:cubicBezTo>
                <a:cubicBezTo>
                  <a:pt x="808729" y="63374"/>
                  <a:pt x="835723" y="69409"/>
                  <a:pt x="862883" y="72427"/>
                </a:cubicBezTo>
                <a:cubicBezTo>
                  <a:pt x="938614" y="122913"/>
                  <a:pt x="915173" y="96072"/>
                  <a:pt x="880990" y="280657"/>
                </a:cubicBezTo>
                <a:cubicBezTo>
                  <a:pt x="877027" y="302055"/>
                  <a:pt x="856847" y="316871"/>
                  <a:pt x="844776" y="334978"/>
                </a:cubicBezTo>
                <a:lnTo>
                  <a:pt x="826669" y="362138"/>
                </a:lnTo>
                <a:cubicBezTo>
                  <a:pt x="844424" y="486414"/>
                  <a:pt x="814316" y="388115"/>
                  <a:pt x="862883" y="443620"/>
                </a:cubicBezTo>
                <a:cubicBezTo>
                  <a:pt x="877213" y="459997"/>
                  <a:pt x="899097" y="497940"/>
                  <a:pt x="899097" y="497940"/>
                </a:cubicBezTo>
                <a:cubicBezTo>
                  <a:pt x="870572" y="516957"/>
                  <a:pt x="876492" y="516451"/>
                  <a:pt x="844776" y="525101"/>
                </a:cubicBezTo>
                <a:cubicBezTo>
                  <a:pt x="820768" y="531649"/>
                  <a:pt x="772349" y="543208"/>
                  <a:pt x="772349" y="543208"/>
                </a:cubicBezTo>
                <a:cubicBezTo>
                  <a:pt x="730099" y="540190"/>
                  <a:pt x="687667" y="539103"/>
                  <a:pt x="645600" y="534154"/>
                </a:cubicBezTo>
                <a:cubicBezTo>
                  <a:pt x="566563" y="524856"/>
                  <a:pt x="671114" y="529398"/>
                  <a:pt x="600333" y="497940"/>
                </a:cubicBezTo>
                <a:cubicBezTo>
                  <a:pt x="580833" y="489273"/>
                  <a:pt x="558083" y="491905"/>
                  <a:pt x="536958" y="488887"/>
                </a:cubicBezTo>
                <a:cubicBezTo>
                  <a:pt x="526793" y="473639"/>
                  <a:pt x="513928" y="446797"/>
                  <a:pt x="491691" y="443620"/>
                </a:cubicBezTo>
                <a:cubicBezTo>
                  <a:pt x="479373" y="441860"/>
                  <a:pt x="467548" y="449655"/>
                  <a:pt x="455477" y="452673"/>
                </a:cubicBezTo>
                <a:cubicBezTo>
                  <a:pt x="452459" y="461726"/>
                  <a:pt x="453172" y="473085"/>
                  <a:pt x="446424" y="479833"/>
                </a:cubicBezTo>
                <a:cubicBezTo>
                  <a:pt x="426671" y="499586"/>
                  <a:pt x="366880" y="481403"/>
                  <a:pt x="355889" y="479833"/>
                </a:cubicBezTo>
                <a:cubicBezTo>
                  <a:pt x="346836" y="470780"/>
                  <a:pt x="335831" y="463326"/>
                  <a:pt x="328729" y="452673"/>
                </a:cubicBezTo>
                <a:cubicBezTo>
                  <a:pt x="323435" y="444733"/>
                  <a:pt x="329218" y="425513"/>
                  <a:pt x="319675" y="425513"/>
                </a:cubicBezTo>
                <a:cubicBezTo>
                  <a:pt x="308794" y="425513"/>
                  <a:pt x="310621" y="446638"/>
                  <a:pt x="301568" y="452673"/>
                </a:cubicBezTo>
                <a:cubicBezTo>
                  <a:pt x="291215" y="459575"/>
                  <a:pt x="277425" y="458708"/>
                  <a:pt x="265354" y="461726"/>
                </a:cubicBezTo>
                <a:cubicBezTo>
                  <a:pt x="243807" y="526370"/>
                  <a:pt x="263129" y="526634"/>
                  <a:pt x="220087" y="497940"/>
                </a:cubicBezTo>
                <a:cubicBezTo>
                  <a:pt x="198539" y="433297"/>
                  <a:pt x="212567" y="459501"/>
                  <a:pt x="183873" y="416459"/>
                </a:cubicBezTo>
                <a:cubicBezTo>
                  <a:pt x="154422" y="426277"/>
                  <a:pt x="152850" y="420625"/>
                  <a:pt x="138606" y="452673"/>
                </a:cubicBezTo>
                <a:cubicBezTo>
                  <a:pt x="130854" y="470114"/>
                  <a:pt x="136380" y="496407"/>
                  <a:pt x="120499" y="506994"/>
                </a:cubicBezTo>
                <a:cubicBezTo>
                  <a:pt x="111446" y="513030"/>
                  <a:pt x="101698" y="518135"/>
                  <a:pt x="93339" y="525101"/>
                </a:cubicBezTo>
                <a:cubicBezTo>
                  <a:pt x="83503" y="533298"/>
                  <a:pt x="76831" y="545159"/>
                  <a:pt x="66178" y="552261"/>
                </a:cubicBezTo>
                <a:cubicBezTo>
                  <a:pt x="58238" y="557555"/>
                  <a:pt x="48071" y="558297"/>
                  <a:pt x="39018" y="561315"/>
                </a:cubicBezTo>
                <a:cubicBezTo>
                  <a:pt x="-10858" y="544689"/>
                  <a:pt x="-8344" y="555340"/>
                  <a:pt x="20911" y="461726"/>
                </a:cubicBezTo>
                <a:cubicBezTo>
                  <a:pt x="27402" y="440955"/>
                  <a:pt x="45054" y="425513"/>
                  <a:pt x="57125" y="407406"/>
                </a:cubicBezTo>
                <a:cubicBezTo>
                  <a:pt x="81269" y="371191"/>
                  <a:pt x="66177" y="386282"/>
                  <a:pt x="102392" y="362138"/>
                </a:cubicBezTo>
                <a:cubicBezTo>
                  <a:pt x="105410" y="353085"/>
                  <a:pt x="107178" y="343514"/>
                  <a:pt x="111446" y="334978"/>
                </a:cubicBezTo>
                <a:cubicBezTo>
                  <a:pt x="116312" y="325246"/>
                  <a:pt x="125133" y="317761"/>
                  <a:pt x="129552" y="307818"/>
                </a:cubicBezTo>
                <a:cubicBezTo>
                  <a:pt x="161306" y="236371"/>
                  <a:pt x="125960" y="267963"/>
                  <a:pt x="174820" y="235390"/>
                </a:cubicBezTo>
                <a:cubicBezTo>
                  <a:pt x="171802" y="214265"/>
                  <a:pt x="177222" y="190019"/>
                  <a:pt x="165766" y="172016"/>
                </a:cubicBezTo>
                <a:cubicBezTo>
                  <a:pt x="154083" y="153657"/>
                  <a:pt x="126834" y="151190"/>
                  <a:pt x="111446" y="135802"/>
                </a:cubicBezTo>
                <a:cubicBezTo>
                  <a:pt x="76591" y="100947"/>
                  <a:pt x="94938" y="115743"/>
                  <a:pt x="57125" y="90534"/>
                </a:cubicBezTo>
                <a:cubicBezTo>
                  <a:pt x="14009" y="25861"/>
                  <a:pt x="15633" y="57326"/>
                  <a:pt x="29964" y="0"/>
                </a:cubicBezTo>
                <a:cubicBezTo>
                  <a:pt x="87303" y="3018"/>
                  <a:pt x="145088" y="1295"/>
                  <a:pt x="201980" y="9053"/>
                </a:cubicBezTo>
                <a:cubicBezTo>
                  <a:pt x="212761" y="10523"/>
                  <a:pt x="223374" y="17933"/>
                  <a:pt x="229141" y="27160"/>
                </a:cubicBezTo>
                <a:cubicBezTo>
                  <a:pt x="243941" y="50839"/>
                  <a:pt x="248278" y="124075"/>
                  <a:pt x="283461" y="135802"/>
                </a:cubicBezTo>
                <a:cubicBezTo>
                  <a:pt x="333704" y="152548"/>
                  <a:pt x="301152" y="143671"/>
                  <a:pt x="383049" y="153909"/>
                </a:cubicBezTo>
                <a:cubicBezTo>
                  <a:pt x="392103" y="159945"/>
                  <a:pt x="400478" y="167150"/>
                  <a:pt x="410210" y="172016"/>
                </a:cubicBezTo>
                <a:cubicBezTo>
                  <a:pt x="428769" y="181295"/>
                  <a:pt x="465421" y="186679"/>
                  <a:pt x="482638" y="190122"/>
                </a:cubicBezTo>
                <a:cubicBezTo>
                  <a:pt x="485656" y="220300"/>
                  <a:pt x="479374" y="252942"/>
                  <a:pt x="491691" y="280657"/>
                </a:cubicBezTo>
                <a:cubicBezTo>
                  <a:pt x="495567" y="289378"/>
                  <a:pt x="509382" y="272788"/>
                  <a:pt x="518851" y="271604"/>
                </a:cubicBezTo>
                <a:cubicBezTo>
                  <a:pt x="557895" y="266723"/>
                  <a:pt x="597315" y="265568"/>
                  <a:pt x="636547" y="262550"/>
                </a:cubicBezTo>
                <a:cubicBezTo>
                  <a:pt x="701128" y="241024"/>
                  <a:pt x="623049" y="271548"/>
                  <a:pt x="690867" y="226336"/>
                </a:cubicBezTo>
                <a:cubicBezTo>
                  <a:pt x="698808" y="221042"/>
                  <a:pt x="708974" y="220301"/>
                  <a:pt x="718028" y="217283"/>
                </a:cubicBezTo>
                <a:cubicBezTo>
                  <a:pt x="730099" y="199176"/>
                  <a:pt x="747360" y="183607"/>
                  <a:pt x="754242" y="162962"/>
                </a:cubicBezTo>
                <a:lnTo>
                  <a:pt x="772349" y="108641"/>
                </a:lnTo>
                <a:cubicBezTo>
                  <a:pt x="775367" y="99588"/>
                  <a:pt x="781402" y="91024"/>
                  <a:pt x="781402" y="81481"/>
                </a:cubicBezTo>
                <a:lnTo>
                  <a:pt x="781402" y="54321"/>
                </a:lnTo>
              </a:path>
            </a:pathLst>
          </a:custGeom>
          <a:ln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0" y="188640"/>
            <a:ext cx="9144000" cy="461665"/>
          </a:xfrm>
          <a:prstGeom prst="rect">
            <a:avLst/>
          </a:prstGeom>
          <a:solidFill>
            <a:schemeClr val="accent6">
              <a:lumMod val="60000"/>
              <a:lumOff val="40000"/>
              <a:alpha val="75000"/>
            </a:schemeClr>
          </a:solidFill>
          <a:ln w="12700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/>
              <a:t> </a:t>
            </a:r>
            <a:r>
              <a:rPr lang="en-US" sz="2200" b="1" dirty="0" smtClean="0"/>
              <a:t>HORIZONTAL  PRIORITIES</a:t>
            </a:r>
            <a:endParaRPr lang="el-GR" sz="22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36512" y="692696"/>
            <a:ext cx="91805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17280" y="5630257"/>
            <a:ext cx="426720" cy="365125"/>
          </a:xfrm>
        </p:spPr>
        <p:txBody>
          <a:bodyPr/>
          <a:lstStyle/>
          <a:p>
            <a:fld id="{5F01D78E-3396-4D82-8793-735AB70E8E4A}" type="slidenum">
              <a:rPr lang="el-GR" smtClean="0"/>
              <a:t>11</a:t>
            </a:fld>
            <a:endParaRPr lang="el-GR" dirty="0"/>
          </a:p>
        </p:txBody>
      </p:sp>
      <p:sp>
        <p:nvSpPr>
          <p:cNvPr id="11" name="Rectangle 10"/>
          <p:cNvSpPr/>
          <p:nvPr/>
        </p:nvSpPr>
        <p:spPr>
          <a:xfrm>
            <a:off x="800080" y="2467173"/>
            <a:ext cx="52593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v"/>
            </a:pPr>
            <a:r>
              <a:rPr lang="en-US" sz="2400" b="1" dirty="0" smtClean="0"/>
              <a:t>Focus on human dynamics</a:t>
            </a:r>
            <a:endParaRPr lang="el-GR" sz="2400" dirty="0"/>
          </a:p>
        </p:txBody>
      </p:sp>
      <p:sp>
        <p:nvSpPr>
          <p:cNvPr id="12" name="Rectangle 11"/>
          <p:cNvSpPr/>
          <p:nvPr/>
        </p:nvSpPr>
        <p:spPr>
          <a:xfrm>
            <a:off x="763568" y="3187253"/>
            <a:ext cx="8380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v"/>
            </a:pPr>
            <a:r>
              <a:rPr lang="en-US" sz="2400" b="1" dirty="0" smtClean="0"/>
              <a:t>Specialized knowledge  to challenge industry for innovation</a:t>
            </a:r>
            <a:endParaRPr lang="el-GR" sz="2400" dirty="0"/>
          </a:p>
        </p:txBody>
      </p:sp>
      <p:sp>
        <p:nvSpPr>
          <p:cNvPr id="13" name="Rectangle 12"/>
          <p:cNvSpPr/>
          <p:nvPr/>
        </p:nvSpPr>
        <p:spPr>
          <a:xfrm>
            <a:off x="763568" y="3979341"/>
            <a:ext cx="6875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v"/>
            </a:pPr>
            <a:r>
              <a:rPr lang="en-US" sz="2400" b="1" dirty="0" smtClean="0"/>
              <a:t>Support regional and trans-regional networking</a:t>
            </a:r>
            <a:endParaRPr lang="el-GR" sz="2400" dirty="0"/>
          </a:p>
        </p:txBody>
      </p:sp>
      <p:sp>
        <p:nvSpPr>
          <p:cNvPr id="14" name="Rectangle 13"/>
          <p:cNvSpPr/>
          <p:nvPr/>
        </p:nvSpPr>
        <p:spPr>
          <a:xfrm>
            <a:off x="804899" y="1747093"/>
            <a:ext cx="7738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b="1" dirty="0" smtClean="0"/>
              <a:t>Upgrade the Regional System for Innovation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87730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21288"/>
            <a:ext cx="813515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971600" y="6093296"/>
            <a:ext cx="7200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A61C0E"/>
                </a:solidFill>
              </a:rPr>
              <a:t>Greek Republic</a:t>
            </a:r>
            <a:r>
              <a:rPr lang="el-GR" sz="2000" b="1" dirty="0" smtClean="0">
                <a:solidFill>
                  <a:srgbClr val="A61C0E"/>
                </a:solidFill>
              </a:rPr>
              <a:t>,  </a:t>
            </a:r>
            <a:r>
              <a:rPr lang="en-US" sz="2000" b="1" dirty="0" smtClean="0">
                <a:solidFill>
                  <a:srgbClr val="A61C0E"/>
                </a:solidFill>
              </a:rPr>
              <a:t>Region of Eastern Macedonia &amp; Thrace</a:t>
            </a:r>
            <a:endParaRPr lang="el-GR" sz="2000" b="1" dirty="0" smtClean="0">
              <a:solidFill>
                <a:srgbClr val="A61C0E"/>
              </a:solidFill>
            </a:endParaRPr>
          </a:p>
          <a:p>
            <a:pPr algn="ctr"/>
            <a:r>
              <a:rPr lang="en-US" dirty="0" smtClean="0">
                <a:solidFill>
                  <a:srgbClr val="A61C0E"/>
                </a:solidFill>
              </a:rPr>
              <a:t>Regional Council for Innovation &amp; Entrepreneurship</a:t>
            </a:r>
            <a:r>
              <a:rPr lang="el-GR" dirty="0" smtClean="0">
                <a:solidFill>
                  <a:srgbClr val="A61C0E"/>
                </a:solidFill>
              </a:rPr>
              <a:t> (</a:t>
            </a:r>
            <a:r>
              <a:rPr lang="en-US" dirty="0" smtClean="0">
                <a:solidFill>
                  <a:srgbClr val="A61C0E"/>
                </a:solidFill>
              </a:rPr>
              <a:t>RC4IE</a:t>
            </a:r>
            <a:r>
              <a:rPr lang="el-GR" dirty="0" smtClean="0">
                <a:solidFill>
                  <a:srgbClr val="A61C0E"/>
                </a:solidFill>
              </a:rPr>
              <a:t>)</a:t>
            </a:r>
            <a:endParaRPr lang="el-GR" dirty="0">
              <a:solidFill>
                <a:srgbClr val="A61C0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  <a:ln w="38100" cmpd="thickThin"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8109101" y="6083929"/>
            <a:ext cx="913178" cy="561315"/>
          </a:xfrm>
          <a:custGeom>
            <a:avLst/>
            <a:gdLst>
              <a:gd name="connsiteX0" fmla="*/ 690867 w 913178"/>
              <a:gd name="connsiteY0" fmla="*/ 126748 h 561315"/>
              <a:gd name="connsiteX1" fmla="*/ 690867 w 913178"/>
              <a:gd name="connsiteY1" fmla="*/ 126748 h 561315"/>
              <a:gd name="connsiteX2" fmla="*/ 781402 w 913178"/>
              <a:gd name="connsiteY2" fmla="*/ 63374 h 561315"/>
              <a:gd name="connsiteX3" fmla="*/ 862883 w 913178"/>
              <a:gd name="connsiteY3" fmla="*/ 72427 h 561315"/>
              <a:gd name="connsiteX4" fmla="*/ 880990 w 913178"/>
              <a:gd name="connsiteY4" fmla="*/ 280657 h 561315"/>
              <a:gd name="connsiteX5" fmla="*/ 844776 w 913178"/>
              <a:gd name="connsiteY5" fmla="*/ 334978 h 561315"/>
              <a:gd name="connsiteX6" fmla="*/ 826669 w 913178"/>
              <a:gd name="connsiteY6" fmla="*/ 362138 h 561315"/>
              <a:gd name="connsiteX7" fmla="*/ 862883 w 913178"/>
              <a:gd name="connsiteY7" fmla="*/ 443620 h 561315"/>
              <a:gd name="connsiteX8" fmla="*/ 899097 w 913178"/>
              <a:gd name="connsiteY8" fmla="*/ 497940 h 561315"/>
              <a:gd name="connsiteX9" fmla="*/ 844776 w 913178"/>
              <a:gd name="connsiteY9" fmla="*/ 525101 h 561315"/>
              <a:gd name="connsiteX10" fmla="*/ 772349 w 913178"/>
              <a:gd name="connsiteY10" fmla="*/ 543208 h 561315"/>
              <a:gd name="connsiteX11" fmla="*/ 645600 w 913178"/>
              <a:gd name="connsiteY11" fmla="*/ 534154 h 561315"/>
              <a:gd name="connsiteX12" fmla="*/ 600333 w 913178"/>
              <a:gd name="connsiteY12" fmla="*/ 497940 h 561315"/>
              <a:gd name="connsiteX13" fmla="*/ 536958 w 913178"/>
              <a:gd name="connsiteY13" fmla="*/ 488887 h 561315"/>
              <a:gd name="connsiteX14" fmla="*/ 491691 w 913178"/>
              <a:gd name="connsiteY14" fmla="*/ 443620 h 561315"/>
              <a:gd name="connsiteX15" fmla="*/ 455477 w 913178"/>
              <a:gd name="connsiteY15" fmla="*/ 452673 h 561315"/>
              <a:gd name="connsiteX16" fmla="*/ 446424 w 913178"/>
              <a:gd name="connsiteY16" fmla="*/ 479833 h 561315"/>
              <a:gd name="connsiteX17" fmla="*/ 355889 w 913178"/>
              <a:gd name="connsiteY17" fmla="*/ 479833 h 561315"/>
              <a:gd name="connsiteX18" fmla="*/ 328729 w 913178"/>
              <a:gd name="connsiteY18" fmla="*/ 452673 h 561315"/>
              <a:gd name="connsiteX19" fmla="*/ 319675 w 913178"/>
              <a:gd name="connsiteY19" fmla="*/ 425513 h 561315"/>
              <a:gd name="connsiteX20" fmla="*/ 301568 w 913178"/>
              <a:gd name="connsiteY20" fmla="*/ 452673 h 561315"/>
              <a:gd name="connsiteX21" fmla="*/ 265354 w 913178"/>
              <a:gd name="connsiteY21" fmla="*/ 461726 h 561315"/>
              <a:gd name="connsiteX22" fmla="*/ 220087 w 913178"/>
              <a:gd name="connsiteY22" fmla="*/ 497940 h 561315"/>
              <a:gd name="connsiteX23" fmla="*/ 183873 w 913178"/>
              <a:gd name="connsiteY23" fmla="*/ 416459 h 561315"/>
              <a:gd name="connsiteX24" fmla="*/ 138606 w 913178"/>
              <a:gd name="connsiteY24" fmla="*/ 452673 h 561315"/>
              <a:gd name="connsiteX25" fmla="*/ 120499 w 913178"/>
              <a:gd name="connsiteY25" fmla="*/ 506994 h 561315"/>
              <a:gd name="connsiteX26" fmla="*/ 93339 w 913178"/>
              <a:gd name="connsiteY26" fmla="*/ 525101 h 561315"/>
              <a:gd name="connsiteX27" fmla="*/ 66178 w 913178"/>
              <a:gd name="connsiteY27" fmla="*/ 552261 h 561315"/>
              <a:gd name="connsiteX28" fmla="*/ 39018 w 913178"/>
              <a:gd name="connsiteY28" fmla="*/ 561315 h 561315"/>
              <a:gd name="connsiteX29" fmla="*/ 20911 w 913178"/>
              <a:gd name="connsiteY29" fmla="*/ 461726 h 561315"/>
              <a:gd name="connsiteX30" fmla="*/ 57125 w 913178"/>
              <a:gd name="connsiteY30" fmla="*/ 407406 h 561315"/>
              <a:gd name="connsiteX31" fmla="*/ 102392 w 913178"/>
              <a:gd name="connsiteY31" fmla="*/ 362138 h 561315"/>
              <a:gd name="connsiteX32" fmla="*/ 111446 w 913178"/>
              <a:gd name="connsiteY32" fmla="*/ 334978 h 561315"/>
              <a:gd name="connsiteX33" fmla="*/ 129552 w 913178"/>
              <a:gd name="connsiteY33" fmla="*/ 307818 h 561315"/>
              <a:gd name="connsiteX34" fmla="*/ 174820 w 913178"/>
              <a:gd name="connsiteY34" fmla="*/ 235390 h 561315"/>
              <a:gd name="connsiteX35" fmla="*/ 165766 w 913178"/>
              <a:gd name="connsiteY35" fmla="*/ 172016 h 561315"/>
              <a:gd name="connsiteX36" fmla="*/ 111446 w 913178"/>
              <a:gd name="connsiteY36" fmla="*/ 135802 h 561315"/>
              <a:gd name="connsiteX37" fmla="*/ 57125 w 913178"/>
              <a:gd name="connsiteY37" fmla="*/ 90534 h 561315"/>
              <a:gd name="connsiteX38" fmla="*/ 29964 w 913178"/>
              <a:gd name="connsiteY38" fmla="*/ 0 h 561315"/>
              <a:gd name="connsiteX39" fmla="*/ 201980 w 913178"/>
              <a:gd name="connsiteY39" fmla="*/ 9053 h 561315"/>
              <a:gd name="connsiteX40" fmla="*/ 229141 w 913178"/>
              <a:gd name="connsiteY40" fmla="*/ 27160 h 561315"/>
              <a:gd name="connsiteX41" fmla="*/ 283461 w 913178"/>
              <a:gd name="connsiteY41" fmla="*/ 135802 h 561315"/>
              <a:gd name="connsiteX42" fmla="*/ 383049 w 913178"/>
              <a:gd name="connsiteY42" fmla="*/ 153909 h 561315"/>
              <a:gd name="connsiteX43" fmla="*/ 410210 w 913178"/>
              <a:gd name="connsiteY43" fmla="*/ 172016 h 561315"/>
              <a:gd name="connsiteX44" fmla="*/ 482638 w 913178"/>
              <a:gd name="connsiteY44" fmla="*/ 190122 h 561315"/>
              <a:gd name="connsiteX45" fmla="*/ 491691 w 913178"/>
              <a:gd name="connsiteY45" fmla="*/ 280657 h 561315"/>
              <a:gd name="connsiteX46" fmla="*/ 518851 w 913178"/>
              <a:gd name="connsiteY46" fmla="*/ 271604 h 561315"/>
              <a:gd name="connsiteX47" fmla="*/ 636547 w 913178"/>
              <a:gd name="connsiteY47" fmla="*/ 262550 h 561315"/>
              <a:gd name="connsiteX48" fmla="*/ 690867 w 913178"/>
              <a:gd name="connsiteY48" fmla="*/ 226336 h 561315"/>
              <a:gd name="connsiteX49" fmla="*/ 718028 w 913178"/>
              <a:gd name="connsiteY49" fmla="*/ 217283 h 561315"/>
              <a:gd name="connsiteX50" fmla="*/ 754242 w 913178"/>
              <a:gd name="connsiteY50" fmla="*/ 162962 h 561315"/>
              <a:gd name="connsiteX51" fmla="*/ 772349 w 913178"/>
              <a:gd name="connsiteY51" fmla="*/ 108641 h 561315"/>
              <a:gd name="connsiteX52" fmla="*/ 781402 w 913178"/>
              <a:gd name="connsiteY52" fmla="*/ 81481 h 561315"/>
              <a:gd name="connsiteX53" fmla="*/ 781402 w 913178"/>
              <a:gd name="connsiteY53" fmla="*/ 54321 h 56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913178" h="561315">
                <a:moveTo>
                  <a:pt x="690867" y="126748"/>
                </a:moveTo>
                <a:lnTo>
                  <a:pt x="690867" y="126748"/>
                </a:lnTo>
                <a:cubicBezTo>
                  <a:pt x="700767" y="118263"/>
                  <a:pt x="748673" y="63374"/>
                  <a:pt x="781402" y="63374"/>
                </a:cubicBezTo>
                <a:cubicBezTo>
                  <a:pt x="808729" y="63374"/>
                  <a:pt x="835723" y="69409"/>
                  <a:pt x="862883" y="72427"/>
                </a:cubicBezTo>
                <a:cubicBezTo>
                  <a:pt x="938614" y="122913"/>
                  <a:pt x="915173" y="96072"/>
                  <a:pt x="880990" y="280657"/>
                </a:cubicBezTo>
                <a:cubicBezTo>
                  <a:pt x="877027" y="302055"/>
                  <a:pt x="856847" y="316871"/>
                  <a:pt x="844776" y="334978"/>
                </a:cubicBezTo>
                <a:lnTo>
                  <a:pt x="826669" y="362138"/>
                </a:lnTo>
                <a:cubicBezTo>
                  <a:pt x="844424" y="486414"/>
                  <a:pt x="814316" y="388115"/>
                  <a:pt x="862883" y="443620"/>
                </a:cubicBezTo>
                <a:cubicBezTo>
                  <a:pt x="877213" y="459997"/>
                  <a:pt x="899097" y="497940"/>
                  <a:pt x="899097" y="497940"/>
                </a:cubicBezTo>
                <a:cubicBezTo>
                  <a:pt x="870572" y="516957"/>
                  <a:pt x="876492" y="516451"/>
                  <a:pt x="844776" y="525101"/>
                </a:cubicBezTo>
                <a:cubicBezTo>
                  <a:pt x="820768" y="531649"/>
                  <a:pt x="772349" y="543208"/>
                  <a:pt x="772349" y="543208"/>
                </a:cubicBezTo>
                <a:cubicBezTo>
                  <a:pt x="730099" y="540190"/>
                  <a:pt x="687667" y="539103"/>
                  <a:pt x="645600" y="534154"/>
                </a:cubicBezTo>
                <a:cubicBezTo>
                  <a:pt x="566563" y="524856"/>
                  <a:pt x="671114" y="529398"/>
                  <a:pt x="600333" y="497940"/>
                </a:cubicBezTo>
                <a:cubicBezTo>
                  <a:pt x="580833" y="489273"/>
                  <a:pt x="558083" y="491905"/>
                  <a:pt x="536958" y="488887"/>
                </a:cubicBezTo>
                <a:cubicBezTo>
                  <a:pt x="526793" y="473639"/>
                  <a:pt x="513928" y="446797"/>
                  <a:pt x="491691" y="443620"/>
                </a:cubicBezTo>
                <a:cubicBezTo>
                  <a:pt x="479373" y="441860"/>
                  <a:pt x="467548" y="449655"/>
                  <a:pt x="455477" y="452673"/>
                </a:cubicBezTo>
                <a:cubicBezTo>
                  <a:pt x="452459" y="461726"/>
                  <a:pt x="453172" y="473085"/>
                  <a:pt x="446424" y="479833"/>
                </a:cubicBezTo>
                <a:cubicBezTo>
                  <a:pt x="426671" y="499586"/>
                  <a:pt x="366880" y="481403"/>
                  <a:pt x="355889" y="479833"/>
                </a:cubicBezTo>
                <a:cubicBezTo>
                  <a:pt x="346836" y="470780"/>
                  <a:pt x="335831" y="463326"/>
                  <a:pt x="328729" y="452673"/>
                </a:cubicBezTo>
                <a:cubicBezTo>
                  <a:pt x="323435" y="444733"/>
                  <a:pt x="329218" y="425513"/>
                  <a:pt x="319675" y="425513"/>
                </a:cubicBezTo>
                <a:cubicBezTo>
                  <a:pt x="308794" y="425513"/>
                  <a:pt x="310621" y="446638"/>
                  <a:pt x="301568" y="452673"/>
                </a:cubicBezTo>
                <a:cubicBezTo>
                  <a:pt x="291215" y="459575"/>
                  <a:pt x="277425" y="458708"/>
                  <a:pt x="265354" y="461726"/>
                </a:cubicBezTo>
                <a:cubicBezTo>
                  <a:pt x="243807" y="526370"/>
                  <a:pt x="263129" y="526634"/>
                  <a:pt x="220087" y="497940"/>
                </a:cubicBezTo>
                <a:cubicBezTo>
                  <a:pt x="198539" y="433297"/>
                  <a:pt x="212567" y="459501"/>
                  <a:pt x="183873" y="416459"/>
                </a:cubicBezTo>
                <a:cubicBezTo>
                  <a:pt x="154422" y="426277"/>
                  <a:pt x="152850" y="420625"/>
                  <a:pt x="138606" y="452673"/>
                </a:cubicBezTo>
                <a:cubicBezTo>
                  <a:pt x="130854" y="470114"/>
                  <a:pt x="136380" y="496407"/>
                  <a:pt x="120499" y="506994"/>
                </a:cubicBezTo>
                <a:cubicBezTo>
                  <a:pt x="111446" y="513030"/>
                  <a:pt x="101698" y="518135"/>
                  <a:pt x="93339" y="525101"/>
                </a:cubicBezTo>
                <a:cubicBezTo>
                  <a:pt x="83503" y="533298"/>
                  <a:pt x="76831" y="545159"/>
                  <a:pt x="66178" y="552261"/>
                </a:cubicBezTo>
                <a:cubicBezTo>
                  <a:pt x="58238" y="557555"/>
                  <a:pt x="48071" y="558297"/>
                  <a:pt x="39018" y="561315"/>
                </a:cubicBezTo>
                <a:cubicBezTo>
                  <a:pt x="-10858" y="544689"/>
                  <a:pt x="-8344" y="555340"/>
                  <a:pt x="20911" y="461726"/>
                </a:cubicBezTo>
                <a:cubicBezTo>
                  <a:pt x="27402" y="440955"/>
                  <a:pt x="45054" y="425513"/>
                  <a:pt x="57125" y="407406"/>
                </a:cubicBezTo>
                <a:cubicBezTo>
                  <a:pt x="81269" y="371191"/>
                  <a:pt x="66177" y="386282"/>
                  <a:pt x="102392" y="362138"/>
                </a:cubicBezTo>
                <a:cubicBezTo>
                  <a:pt x="105410" y="353085"/>
                  <a:pt x="107178" y="343514"/>
                  <a:pt x="111446" y="334978"/>
                </a:cubicBezTo>
                <a:cubicBezTo>
                  <a:pt x="116312" y="325246"/>
                  <a:pt x="125133" y="317761"/>
                  <a:pt x="129552" y="307818"/>
                </a:cubicBezTo>
                <a:cubicBezTo>
                  <a:pt x="161306" y="236371"/>
                  <a:pt x="125960" y="267963"/>
                  <a:pt x="174820" y="235390"/>
                </a:cubicBezTo>
                <a:cubicBezTo>
                  <a:pt x="171802" y="214265"/>
                  <a:pt x="177222" y="190019"/>
                  <a:pt x="165766" y="172016"/>
                </a:cubicBezTo>
                <a:cubicBezTo>
                  <a:pt x="154083" y="153657"/>
                  <a:pt x="126834" y="151190"/>
                  <a:pt x="111446" y="135802"/>
                </a:cubicBezTo>
                <a:cubicBezTo>
                  <a:pt x="76591" y="100947"/>
                  <a:pt x="94938" y="115743"/>
                  <a:pt x="57125" y="90534"/>
                </a:cubicBezTo>
                <a:cubicBezTo>
                  <a:pt x="14009" y="25861"/>
                  <a:pt x="15633" y="57326"/>
                  <a:pt x="29964" y="0"/>
                </a:cubicBezTo>
                <a:cubicBezTo>
                  <a:pt x="87303" y="3018"/>
                  <a:pt x="145088" y="1295"/>
                  <a:pt x="201980" y="9053"/>
                </a:cubicBezTo>
                <a:cubicBezTo>
                  <a:pt x="212761" y="10523"/>
                  <a:pt x="223374" y="17933"/>
                  <a:pt x="229141" y="27160"/>
                </a:cubicBezTo>
                <a:cubicBezTo>
                  <a:pt x="243941" y="50839"/>
                  <a:pt x="248278" y="124075"/>
                  <a:pt x="283461" y="135802"/>
                </a:cubicBezTo>
                <a:cubicBezTo>
                  <a:pt x="333704" y="152548"/>
                  <a:pt x="301152" y="143671"/>
                  <a:pt x="383049" y="153909"/>
                </a:cubicBezTo>
                <a:cubicBezTo>
                  <a:pt x="392103" y="159945"/>
                  <a:pt x="400478" y="167150"/>
                  <a:pt x="410210" y="172016"/>
                </a:cubicBezTo>
                <a:cubicBezTo>
                  <a:pt x="428769" y="181295"/>
                  <a:pt x="465421" y="186679"/>
                  <a:pt x="482638" y="190122"/>
                </a:cubicBezTo>
                <a:cubicBezTo>
                  <a:pt x="485656" y="220300"/>
                  <a:pt x="479374" y="252942"/>
                  <a:pt x="491691" y="280657"/>
                </a:cubicBezTo>
                <a:cubicBezTo>
                  <a:pt x="495567" y="289378"/>
                  <a:pt x="509382" y="272788"/>
                  <a:pt x="518851" y="271604"/>
                </a:cubicBezTo>
                <a:cubicBezTo>
                  <a:pt x="557895" y="266723"/>
                  <a:pt x="597315" y="265568"/>
                  <a:pt x="636547" y="262550"/>
                </a:cubicBezTo>
                <a:cubicBezTo>
                  <a:pt x="701128" y="241024"/>
                  <a:pt x="623049" y="271548"/>
                  <a:pt x="690867" y="226336"/>
                </a:cubicBezTo>
                <a:cubicBezTo>
                  <a:pt x="698808" y="221042"/>
                  <a:pt x="708974" y="220301"/>
                  <a:pt x="718028" y="217283"/>
                </a:cubicBezTo>
                <a:cubicBezTo>
                  <a:pt x="730099" y="199176"/>
                  <a:pt x="747360" y="183607"/>
                  <a:pt x="754242" y="162962"/>
                </a:cubicBezTo>
                <a:lnTo>
                  <a:pt x="772349" y="108641"/>
                </a:lnTo>
                <a:cubicBezTo>
                  <a:pt x="775367" y="99588"/>
                  <a:pt x="781402" y="91024"/>
                  <a:pt x="781402" y="81481"/>
                </a:cubicBezTo>
                <a:lnTo>
                  <a:pt x="781402" y="54321"/>
                </a:lnTo>
              </a:path>
            </a:pathLst>
          </a:custGeom>
          <a:ln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0" y="188640"/>
            <a:ext cx="9144000" cy="461665"/>
          </a:xfrm>
          <a:prstGeom prst="rect">
            <a:avLst/>
          </a:prstGeom>
          <a:solidFill>
            <a:schemeClr val="accent6">
              <a:lumMod val="60000"/>
              <a:lumOff val="40000"/>
              <a:alpha val="75000"/>
            </a:schemeClr>
          </a:solidFill>
          <a:ln w="12700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/>
              <a:t> </a:t>
            </a:r>
            <a:r>
              <a:rPr lang="en-US" sz="2200" b="1" dirty="0" smtClean="0"/>
              <a:t>VERTICAL  PRIORITIES</a:t>
            </a:r>
            <a:endParaRPr lang="el-GR" sz="22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36512" y="692696"/>
            <a:ext cx="91805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17280" y="5630257"/>
            <a:ext cx="426720" cy="365125"/>
          </a:xfrm>
        </p:spPr>
        <p:txBody>
          <a:bodyPr/>
          <a:lstStyle/>
          <a:p>
            <a:fld id="{5F01D78E-3396-4D82-8793-735AB70E8E4A}" type="slidenum">
              <a:rPr lang="el-GR" smtClean="0"/>
              <a:t>12</a:t>
            </a:fld>
            <a:endParaRPr lang="el-GR" dirty="0"/>
          </a:p>
        </p:txBody>
      </p:sp>
      <p:sp>
        <p:nvSpPr>
          <p:cNvPr id="10" name="Rectangle 9"/>
          <p:cNvSpPr/>
          <p:nvPr/>
        </p:nvSpPr>
        <p:spPr>
          <a:xfrm>
            <a:off x="1093703" y="1716268"/>
            <a:ext cx="7519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v"/>
            </a:pPr>
            <a:r>
              <a:rPr lang="en-US" sz="2400" b="1" dirty="0" smtClean="0"/>
              <a:t>Agricultural and processed food sector upgrade</a:t>
            </a:r>
            <a:endParaRPr lang="el-GR" sz="2400" dirty="0"/>
          </a:p>
        </p:txBody>
      </p:sp>
      <p:sp>
        <p:nvSpPr>
          <p:cNvPr id="12" name="Rectangle 11"/>
          <p:cNvSpPr/>
          <p:nvPr/>
        </p:nvSpPr>
        <p:spPr>
          <a:xfrm>
            <a:off x="1079369" y="2817301"/>
            <a:ext cx="7209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v"/>
            </a:pPr>
            <a:r>
              <a:rPr lang="en-US" sz="2400" b="1" dirty="0" smtClean="0"/>
              <a:t> Maximum support on emerging (promising) sectors of REMTH economy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78363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21288"/>
            <a:ext cx="813515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971600" y="6093296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 smtClean="0">
                <a:solidFill>
                  <a:srgbClr val="A61C0E"/>
                </a:solidFill>
              </a:rPr>
              <a:t>Ελληνική Δημοκρατία,  Περιφέρεια Ανατολικής Μακεδονίας-Θράκης</a:t>
            </a:r>
          </a:p>
          <a:p>
            <a:pPr algn="ctr"/>
            <a:r>
              <a:rPr lang="el-GR" dirty="0" smtClean="0">
                <a:solidFill>
                  <a:srgbClr val="A61C0E"/>
                </a:solidFill>
              </a:rPr>
              <a:t>Περιφερειακό Συμβούλιο Καινοτομίας &amp; Επιχειρηματικότητος (ΠΣΚΕ)</a:t>
            </a:r>
            <a:endParaRPr lang="el-GR" dirty="0">
              <a:solidFill>
                <a:srgbClr val="A61C0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  <a:ln w="38100" cmpd="thickThin"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8109101" y="6083929"/>
            <a:ext cx="913178" cy="561315"/>
          </a:xfrm>
          <a:custGeom>
            <a:avLst/>
            <a:gdLst>
              <a:gd name="connsiteX0" fmla="*/ 690867 w 913178"/>
              <a:gd name="connsiteY0" fmla="*/ 126748 h 561315"/>
              <a:gd name="connsiteX1" fmla="*/ 690867 w 913178"/>
              <a:gd name="connsiteY1" fmla="*/ 126748 h 561315"/>
              <a:gd name="connsiteX2" fmla="*/ 781402 w 913178"/>
              <a:gd name="connsiteY2" fmla="*/ 63374 h 561315"/>
              <a:gd name="connsiteX3" fmla="*/ 862883 w 913178"/>
              <a:gd name="connsiteY3" fmla="*/ 72427 h 561315"/>
              <a:gd name="connsiteX4" fmla="*/ 880990 w 913178"/>
              <a:gd name="connsiteY4" fmla="*/ 280657 h 561315"/>
              <a:gd name="connsiteX5" fmla="*/ 844776 w 913178"/>
              <a:gd name="connsiteY5" fmla="*/ 334978 h 561315"/>
              <a:gd name="connsiteX6" fmla="*/ 826669 w 913178"/>
              <a:gd name="connsiteY6" fmla="*/ 362138 h 561315"/>
              <a:gd name="connsiteX7" fmla="*/ 862883 w 913178"/>
              <a:gd name="connsiteY7" fmla="*/ 443620 h 561315"/>
              <a:gd name="connsiteX8" fmla="*/ 899097 w 913178"/>
              <a:gd name="connsiteY8" fmla="*/ 497940 h 561315"/>
              <a:gd name="connsiteX9" fmla="*/ 844776 w 913178"/>
              <a:gd name="connsiteY9" fmla="*/ 525101 h 561315"/>
              <a:gd name="connsiteX10" fmla="*/ 772349 w 913178"/>
              <a:gd name="connsiteY10" fmla="*/ 543208 h 561315"/>
              <a:gd name="connsiteX11" fmla="*/ 645600 w 913178"/>
              <a:gd name="connsiteY11" fmla="*/ 534154 h 561315"/>
              <a:gd name="connsiteX12" fmla="*/ 600333 w 913178"/>
              <a:gd name="connsiteY12" fmla="*/ 497940 h 561315"/>
              <a:gd name="connsiteX13" fmla="*/ 536958 w 913178"/>
              <a:gd name="connsiteY13" fmla="*/ 488887 h 561315"/>
              <a:gd name="connsiteX14" fmla="*/ 491691 w 913178"/>
              <a:gd name="connsiteY14" fmla="*/ 443620 h 561315"/>
              <a:gd name="connsiteX15" fmla="*/ 455477 w 913178"/>
              <a:gd name="connsiteY15" fmla="*/ 452673 h 561315"/>
              <a:gd name="connsiteX16" fmla="*/ 446424 w 913178"/>
              <a:gd name="connsiteY16" fmla="*/ 479833 h 561315"/>
              <a:gd name="connsiteX17" fmla="*/ 355889 w 913178"/>
              <a:gd name="connsiteY17" fmla="*/ 479833 h 561315"/>
              <a:gd name="connsiteX18" fmla="*/ 328729 w 913178"/>
              <a:gd name="connsiteY18" fmla="*/ 452673 h 561315"/>
              <a:gd name="connsiteX19" fmla="*/ 319675 w 913178"/>
              <a:gd name="connsiteY19" fmla="*/ 425513 h 561315"/>
              <a:gd name="connsiteX20" fmla="*/ 301568 w 913178"/>
              <a:gd name="connsiteY20" fmla="*/ 452673 h 561315"/>
              <a:gd name="connsiteX21" fmla="*/ 265354 w 913178"/>
              <a:gd name="connsiteY21" fmla="*/ 461726 h 561315"/>
              <a:gd name="connsiteX22" fmla="*/ 220087 w 913178"/>
              <a:gd name="connsiteY22" fmla="*/ 497940 h 561315"/>
              <a:gd name="connsiteX23" fmla="*/ 183873 w 913178"/>
              <a:gd name="connsiteY23" fmla="*/ 416459 h 561315"/>
              <a:gd name="connsiteX24" fmla="*/ 138606 w 913178"/>
              <a:gd name="connsiteY24" fmla="*/ 452673 h 561315"/>
              <a:gd name="connsiteX25" fmla="*/ 120499 w 913178"/>
              <a:gd name="connsiteY25" fmla="*/ 506994 h 561315"/>
              <a:gd name="connsiteX26" fmla="*/ 93339 w 913178"/>
              <a:gd name="connsiteY26" fmla="*/ 525101 h 561315"/>
              <a:gd name="connsiteX27" fmla="*/ 66178 w 913178"/>
              <a:gd name="connsiteY27" fmla="*/ 552261 h 561315"/>
              <a:gd name="connsiteX28" fmla="*/ 39018 w 913178"/>
              <a:gd name="connsiteY28" fmla="*/ 561315 h 561315"/>
              <a:gd name="connsiteX29" fmla="*/ 20911 w 913178"/>
              <a:gd name="connsiteY29" fmla="*/ 461726 h 561315"/>
              <a:gd name="connsiteX30" fmla="*/ 57125 w 913178"/>
              <a:gd name="connsiteY30" fmla="*/ 407406 h 561315"/>
              <a:gd name="connsiteX31" fmla="*/ 102392 w 913178"/>
              <a:gd name="connsiteY31" fmla="*/ 362138 h 561315"/>
              <a:gd name="connsiteX32" fmla="*/ 111446 w 913178"/>
              <a:gd name="connsiteY32" fmla="*/ 334978 h 561315"/>
              <a:gd name="connsiteX33" fmla="*/ 129552 w 913178"/>
              <a:gd name="connsiteY33" fmla="*/ 307818 h 561315"/>
              <a:gd name="connsiteX34" fmla="*/ 174820 w 913178"/>
              <a:gd name="connsiteY34" fmla="*/ 235390 h 561315"/>
              <a:gd name="connsiteX35" fmla="*/ 165766 w 913178"/>
              <a:gd name="connsiteY35" fmla="*/ 172016 h 561315"/>
              <a:gd name="connsiteX36" fmla="*/ 111446 w 913178"/>
              <a:gd name="connsiteY36" fmla="*/ 135802 h 561315"/>
              <a:gd name="connsiteX37" fmla="*/ 57125 w 913178"/>
              <a:gd name="connsiteY37" fmla="*/ 90534 h 561315"/>
              <a:gd name="connsiteX38" fmla="*/ 29964 w 913178"/>
              <a:gd name="connsiteY38" fmla="*/ 0 h 561315"/>
              <a:gd name="connsiteX39" fmla="*/ 201980 w 913178"/>
              <a:gd name="connsiteY39" fmla="*/ 9053 h 561315"/>
              <a:gd name="connsiteX40" fmla="*/ 229141 w 913178"/>
              <a:gd name="connsiteY40" fmla="*/ 27160 h 561315"/>
              <a:gd name="connsiteX41" fmla="*/ 283461 w 913178"/>
              <a:gd name="connsiteY41" fmla="*/ 135802 h 561315"/>
              <a:gd name="connsiteX42" fmla="*/ 383049 w 913178"/>
              <a:gd name="connsiteY42" fmla="*/ 153909 h 561315"/>
              <a:gd name="connsiteX43" fmla="*/ 410210 w 913178"/>
              <a:gd name="connsiteY43" fmla="*/ 172016 h 561315"/>
              <a:gd name="connsiteX44" fmla="*/ 482638 w 913178"/>
              <a:gd name="connsiteY44" fmla="*/ 190122 h 561315"/>
              <a:gd name="connsiteX45" fmla="*/ 491691 w 913178"/>
              <a:gd name="connsiteY45" fmla="*/ 280657 h 561315"/>
              <a:gd name="connsiteX46" fmla="*/ 518851 w 913178"/>
              <a:gd name="connsiteY46" fmla="*/ 271604 h 561315"/>
              <a:gd name="connsiteX47" fmla="*/ 636547 w 913178"/>
              <a:gd name="connsiteY47" fmla="*/ 262550 h 561315"/>
              <a:gd name="connsiteX48" fmla="*/ 690867 w 913178"/>
              <a:gd name="connsiteY48" fmla="*/ 226336 h 561315"/>
              <a:gd name="connsiteX49" fmla="*/ 718028 w 913178"/>
              <a:gd name="connsiteY49" fmla="*/ 217283 h 561315"/>
              <a:gd name="connsiteX50" fmla="*/ 754242 w 913178"/>
              <a:gd name="connsiteY50" fmla="*/ 162962 h 561315"/>
              <a:gd name="connsiteX51" fmla="*/ 772349 w 913178"/>
              <a:gd name="connsiteY51" fmla="*/ 108641 h 561315"/>
              <a:gd name="connsiteX52" fmla="*/ 781402 w 913178"/>
              <a:gd name="connsiteY52" fmla="*/ 81481 h 561315"/>
              <a:gd name="connsiteX53" fmla="*/ 781402 w 913178"/>
              <a:gd name="connsiteY53" fmla="*/ 54321 h 56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913178" h="561315">
                <a:moveTo>
                  <a:pt x="690867" y="126748"/>
                </a:moveTo>
                <a:lnTo>
                  <a:pt x="690867" y="126748"/>
                </a:lnTo>
                <a:cubicBezTo>
                  <a:pt x="700767" y="118263"/>
                  <a:pt x="748673" y="63374"/>
                  <a:pt x="781402" y="63374"/>
                </a:cubicBezTo>
                <a:cubicBezTo>
                  <a:pt x="808729" y="63374"/>
                  <a:pt x="835723" y="69409"/>
                  <a:pt x="862883" y="72427"/>
                </a:cubicBezTo>
                <a:cubicBezTo>
                  <a:pt x="938614" y="122913"/>
                  <a:pt x="915173" y="96072"/>
                  <a:pt x="880990" y="280657"/>
                </a:cubicBezTo>
                <a:cubicBezTo>
                  <a:pt x="877027" y="302055"/>
                  <a:pt x="856847" y="316871"/>
                  <a:pt x="844776" y="334978"/>
                </a:cubicBezTo>
                <a:lnTo>
                  <a:pt x="826669" y="362138"/>
                </a:lnTo>
                <a:cubicBezTo>
                  <a:pt x="844424" y="486414"/>
                  <a:pt x="814316" y="388115"/>
                  <a:pt x="862883" y="443620"/>
                </a:cubicBezTo>
                <a:cubicBezTo>
                  <a:pt x="877213" y="459997"/>
                  <a:pt x="899097" y="497940"/>
                  <a:pt x="899097" y="497940"/>
                </a:cubicBezTo>
                <a:cubicBezTo>
                  <a:pt x="870572" y="516957"/>
                  <a:pt x="876492" y="516451"/>
                  <a:pt x="844776" y="525101"/>
                </a:cubicBezTo>
                <a:cubicBezTo>
                  <a:pt x="820768" y="531649"/>
                  <a:pt x="772349" y="543208"/>
                  <a:pt x="772349" y="543208"/>
                </a:cubicBezTo>
                <a:cubicBezTo>
                  <a:pt x="730099" y="540190"/>
                  <a:pt x="687667" y="539103"/>
                  <a:pt x="645600" y="534154"/>
                </a:cubicBezTo>
                <a:cubicBezTo>
                  <a:pt x="566563" y="524856"/>
                  <a:pt x="671114" y="529398"/>
                  <a:pt x="600333" y="497940"/>
                </a:cubicBezTo>
                <a:cubicBezTo>
                  <a:pt x="580833" y="489273"/>
                  <a:pt x="558083" y="491905"/>
                  <a:pt x="536958" y="488887"/>
                </a:cubicBezTo>
                <a:cubicBezTo>
                  <a:pt x="526793" y="473639"/>
                  <a:pt x="513928" y="446797"/>
                  <a:pt x="491691" y="443620"/>
                </a:cubicBezTo>
                <a:cubicBezTo>
                  <a:pt x="479373" y="441860"/>
                  <a:pt x="467548" y="449655"/>
                  <a:pt x="455477" y="452673"/>
                </a:cubicBezTo>
                <a:cubicBezTo>
                  <a:pt x="452459" y="461726"/>
                  <a:pt x="453172" y="473085"/>
                  <a:pt x="446424" y="479833"/>
                </a:cubicBezTo>
                <a:cubicBezTo>
                  <a:pt x="426671" y="499586"/>
                  <a:pt x="366880" y="481403"/>
                  <a:pt x="355889" y="479833"/>
                </a:cubicBezTo>
                <a:cubicBezTo>
                  <a:pt x="346836" y="470780"/>
                  <a:pt x="335831" y="463326"/>
                  <a:pt x="328729" y="452673"/>
                </a:cubicBezTo>
                <a:cubicBezTo>
                  <a:pt x="323435" y="444733"/>
                  <a:pt x="329218" y="425513"/>
                  <a:pt x="319675" y="425513"/>
                </a:cubicBezTo>
                <a:cubicBezTo>
                  <a:pt x="308794" y="425513"/>
                  <a:pt x="310621" y="446638"/>
                  <a:pt x="301568" y="452673"/>
                </a:cubicBezTo>
                <a:cubicBezTo>
                  <a:pt x="291215" y="459575"/>
                  <a:pt x="277425" y="458708"/>
                  <a:pt x="265354" y="461726"/>
                </a:cubicBezTo>
                <a:cubicBezTo>
                  <a:pt x="243807" y="526370"/>
                  <a:pt x="263129" y="526634"/>
                  <a:pt x="220087" y="497940"/>
                </a:cubicBezTo>
                <a:cubicBezTo>
                  <a:pt x="198539" y="433297"/>
                  <a:pt x="212567" y="459501"/>
                  <a:pt x="183873" y="416459"/>
                </a:cubicBezTo>
                <a:cubicBezTo>
                  <a:pt x="154422" y="426277"/>
                  <a:pt x="152850" y="420625"/>
                  <a:pt x="138606" y="452673"/>
                </a:cubicBezTo>
                <a:cubicBezTo>
                  <a:pt x="130854" y="470114"/>
                  <a:pt x="136380" y="496407"/>
                  <a:pt x="120499" y="506994"/>
                </a:cubicBezTo>
                <a:cubicBezTo>
                  <a:pt x="111446" y="513030"/>
                  <a:pt x="101698" y="518135"/>
                  <a:pt x="93339" y="525101"/>
                </a:cubicBezTo>
                <a:cubicBezTo>
                  <a:pt x="83503" y="533298"/>
                  <a:pt x="76831" y="545159"/>
                  <a:pt x="66178" y="552261"/>
                </a:cubicBezTo>
                <a:cubicBezTo>
                  <a:pt x="58238" y="557555"/>
                  <a:pt x="48071" y="558297"/>
                  <a:pt x="39018" y="561315"/>
                </a:cubicBezTo>
                <a:cubicBezTo>
                  <a:pt x="-10858" y="544689"/>
                  <a:pt x="-8344" y="555340"/>
                  <a:pt x="20911" y="461726"/>
                </a:cubicBezTo>
                <a:cubicBezTo>
                  <a:pt x="27402" y="440955"/>
                  <a:pt x="45054" y="425513"/>
                  <a:pt x="57125" y="407406"/>
                </a:cubicBezTo>
                <a:cubicBezTo>
                  <a:pt x="81269" y="371191"/>
                  <a:pt x="66177" y="386282"/>
                  <a:pt x="102392" y="362138"/>
                </a:cubicBezTo>
                <a:cubicBezTo>
                  <a:pt x="105410" y="353085"/>
                  <a:pt x="107178" y="343514"/>
                  <a:pt x="111446" y="334978"/>
                </a:cubicBezTo>
                <a:cubicBezTo>
                  <a:pt x="116312" y="325246"/>
                  <a:pt x="125133" y="317761"/>
                  <a:pt x="129552" y="307818"/>
                </a:cubicBezTo>
                <a:cubicBezTo>
                  <a:pt x="161306" y="236371"/>
                  <a:pt x="125960" y="267963"/>
                  <a:pt x="174820" y="235390"/>
                </a:cubicBezTo>
                <a:cubicBezTo>
                  <a:pt x="171802" y="214265"/>
                  <a:pt x="177222" y="190019"/>
                  <a:pt x="165766" y="172016"/>
                </a:cubicBezTo>
                <a:cubicBezTo>
                  <a:pt x="154083" y="153657"/>
                  <a:pt x="126834" y="151190"/>
                  <a:pt x="111446" y="135802"/>
                </a:cubicBezTo>
                <a:cubicBezTo>
                  <a:pt x="76591" y="100947"/>
                  <a:pt x="94938" y="115743"/>
                  <a:pt x="57125" y="90534"/>
                </a:cubicBezTo>
                <a:cubicBezTo>
                  <a:pt x="14009" y="25861"/>
                  <a:pt x="15633" y="57326"/>
                  <a:pt x="29964" y="0"/>
                </a:cubicBezTo>
                <a:cubicBezTo>
                  <a:pt x="87303" y="3018"/>
                  <a:pt x="145088" y="1295"/>
                  <a:pt x="201980" y="9053"/>
                </a:cubicBezTo>
                <a:cubicBezTo>
                  <a:pt x="212761" y="10523"/>
                  <a:pt x="223374" y="17933"/>
                  <a:pt x="229141" y="27160"/>
                </a:cubicBezTo>
                <a:cubicBezTo>
                  <a:pt x="243941" y="50839"/>
                  <a:pt x="248278" y="124075"/>
                  <a:pt x="283461" y="135802"/>
                </a:cubicBezTo>
                <a:cubicBezTo>
                  <a:pt x="333704" y="152548"/>
                  <a:pt x="301152" y="143671"/>
                  <a:pt x="383049" y="153909"/>
                </a:cubicBezTo>
                <a:cubicBezTo>
                  <a:pt x="392103" y="159945"/>
                  <a:pt x="400478" y="167150"/>
                  <a:pt x="410210" y="172016"/>
                </a:cubicBezTo>
                <a:cubicBezTo>
                  <a:pt x="428769" y="181295"/>
                  <a:pt x="465421" y="186679"/>
                  <a:pt x="482638" y="190122"/>
                </a:cubicBezTo>
                <a:cubicBezTo>
                  <a:pt x="485656" y="220300"/>
                  <a:pt x="479374" y="252942"/>
                  <a:pt x="491691" y="280657"/>
                </a:cubicBezTo>
                <a:cubicBezTo>
                  <a:pt x="495567" y="289378"/>
                  <a:pt x="509382" y="272788"/>
                  <a:pt x="518851" y="271604"/>
                </a:cubicBezTo>
                <a:cubicBezTo>
                  <a:pt x="557895" y="266723"/>
                  <a:pt x="597315" y="265568"/>
                  <a:pt x="636547" y="262550"/>
                </a:cubicBezTo>
                <a:cubicBezTo>
                  <a:pt x="701128" y="241024"/>
                  <a:pt x="623049" y="271548"/>
                  <a:pt x="690867" y="226336"/>
                </a:cubicBezTo>
                <a:cubicBezTo>
                  <a:pt x="698808" y="221042"/>
                  <a:pt x="708974" y="220301"/>
                  <a:pt x="718028" y="217283"/>
                </a:cubicBezTo>
                <a:cubicBezTo>
                  <a:pt x="730099" y="199176"/>
                  <a:pt x="747360" y="183607"/>
                  <a:pt x="754242" y="162962"/>
                </a:cubicBezTo>
                <a:lnTo>
                  <a:pt x="772349" y="108641"/>
                </a:lnTo>
                <a:cubicBezTo>
                  <a:pt x="775367" y="99588"/>
                  <a:pt x="781402" y="91024"/>
                  <a:pt x="781402" y="81481"/>
                </a:cubicBezTo>
                <a:lnTo>
                  <a:pt x="781402" y="54321"/>
                </a:lnTo>
              </a:path>
            </a:pathLst>
          </a:custGeom>
          <a:ln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0" y="188640"/>
            <a:ext cx="9144000" cy="461665"/>
          </a:xfrm>
          <a:prstGeom prst="rect">
            <a:avLst/>
          </a:prstGeom>
          <a:solidFill>
            <a:schemeClr val="accent6">
              <a:lumMod val="60000"/>
              <a:lumOff val="40000"/>
              <a:alpha val="75000"/>
            </a:schemeClr>
          </a:solidFill>
          <a:ln w="12700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/>
              <a:t> INNOVATION  SUPPORT  STRUCTURES</a:t>
            </a:r>
            <a:endParaRPr lang="el-GR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36512" y="692696"/>
            <a:ext cx="91805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07835" y="2018764"/>
            <a:ext cx="1693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Technopolis</a:t>
            </a:r>
            <a:endParaRPr lang="el-GR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848489" y="4742507"/>
            <a:ext cx="219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Innovation Park</a:t>
            </a:r>
            <a:endParaRPr lang="el-GR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03884" y="2018764"/>
            <a:ext cx="2645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Innovation Clusters</a:t>
            </a:r>
            <a:endParaRPr lang="el-GR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90996" y="3645024"/>
            <a:ext cx="2865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Innovation Networks</a:t>
            </a:r>
            <a:endParaRPr lang="el-GR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458616" y="1340768"/>
            <a:ext cx="1417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Incubator</a:t>
            </a:r>
            <a:endParaRPr lang="el-GR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622381" y="3394892"/>
            <a:ext cx="1806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R&amp;D Centers</a:t>
            </a:r>
            <a:endParaRPr lang="el-GR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1803" y="4397042"/>
            <a:ext cx="1937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Pre</a:t>
            </a:r>
            <a:r>
              <a:rPr lang="el-GR" sz="2400" b="1" dirty="0" smtClean="0"/>
              <a:t>-</a:t>
            </a:r>
            <a:r>
              <a:rPr lang="en-US" sz="2400" b="1" dirty="0" smtClean="0"/>
              <a:t>Incubator</a:t>
            </a:r>
            <a:endParaRPr lang="el-GR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458616" y="2765215"/>
            <a:ext cx="3885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Knowledge Transfer Network</a:t>
            </a:r>
            <a:endParaRPr lang="el-GR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878414" y="944995"/>
            <a:ext cx="3481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Cooperative R&amp;D projects</a:t>
            </a:r>
            <a:endParaRPr lang="el-GR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01724" y="4065531"/>
            <a:ext cx="1763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Accelerators</a:t>
            </a:r>
            <a:endParaRPr lang="el-GR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563832" y="5226083"/>
            <a:ext cx="3052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Experiential education</a:t>
            </a:r>
            <a:endParaRPr lang="el-GR" sz="2400" b="1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78E-3396-4D82-8793-735AB70E8E4A}" type="slidenum">
              <a:rPr lang="el-GR" smtClean="0"/>
              <a:t>13</a:t>
            </a:fld>
            <a:endParaRPr lang="el-GR"/>
          </a:p>
        </p:txBody>
      </p:sp>
      <p:sp>
        <p:nvSpPr>
          <p:cNvPr id="4" name="Freeform 3"/>
          <p:cNvSpPr/>
          <p:nvPr/>
        </p:nvSpPr>
        <p:spPr>
          <a:xfrm>
            <a:off x="2251992" y="1188720"/>
            <a:ext cx="2279773" cy="721360"/>
          </a:xfrm>
          <a:custGeom>
            <a:avLst/>
            <a:gdLst>
              <a:gd name="connsiteX0" fmla="*/ 663927 w 2079898"/>
              <a:gd name="connsiteY0" fmla="*/ 0 h 721360"/>
              <a:gd name="connsiteX1" fmla="*/ 663927 w 2079898"/>
              <a:gd name="connsiteY1" fmla="*/ 0 h 721360"/>
              <a:gd name="connsiteX2" fmla="*/ 511527 w 2079898"/>
              <a:gd name="connsiteY2" fmla="*/ 10160 h 721360"/>
              <a:gd name="connsiteX3" fmla="*/ 409927 w 2079898"/>
              <a:gd name="connsiteY3" fmla="*/ 30480 h 721360"/>
              <a:gd name="connsiteX4" fmla="*/ 379447 w 2079898"/>
              <a:gd name="connsiteY4" fmla="*/ 50800 h 721360"/>
              <a:gd name="connsiteX5" fmla="*/ 318487 w 2079898"/>
              <a:gd name="connsiteY5" fmla="*/ 60960 h 721360"/>
              <a:gd name="connsiteX6" fmla="*/ 277847 w 2079898"/>
              <a:gd name="connsiteY6" fmla="*/ 71120 h 721360"/>
              <a:gd name="connsiteX7" fmla="*/ 186407 w 2079898"/>
              <a:gd name="connsiteY7" fmla="*/ 111760 h 721360"/>
              <a:gd name="connsiteX8" fmla="*/ 155927 w 2079898"/>
              <a:gd name="connsiteY8" fmla="*/ 121920 h 721360"/>
              <a:gd name="connsiteX9" fmla="*/ 94967 w 2079898"/>
              <a:gd name="connsiteY9" fmla="*/ 172720 h 721360"/>
              <a:gd name="connsiteX10" fmla="*/ 54327 w 2079898"/>
              <a:gd name="connsiteY10" fmla="*/ 233680 h 721360"/>
              <a:gd name="connsiteX11" fmla="*/ 34007 w 2079898"/>
              <a:gd name="connsiteY11" fmla="*/ 264160 h 721360"/>
              <a:gd name="connsiteX12" fmla="*/ 3527 w 2079898"/>
              <a:gd name="connsiteY12" fmla="*/ 284480 h 721360"/>
              <a:gd name="connsiteX13" fmla="*/ 44167 w 2079898"/>
              <a:gd name="connsiteY13" fmla="*/ 477520 h 721360"/>
              <a:gd name="connsiteX14" fmla="*/ 84807 w 2079898"/>
              <a:gd name="connsiteY14" fmla="*/ 487680 h 721360"/>
              <a:gd name="connsiteX15" fmla="*/ 125447 w 2079898"/>
              <a:gd name="connsiteY15" fmla="*/ 518160 h 721360"/>
              <a:gd name="connsiteX16" fmla="*/ 186407 w 2079898"/>
              <a:gd name="connsiteY16" fmla="*/ 538480 h 721360"/>
              <a:gd name="connsiteX17" fmla="*/ 216887 w 2079898"/>
              <a:gd name="connsiteY17" fmla="*/ 558800 h 721360"/>
              <a:gd name="connsiteX18" fmla="*/ 308327 w 2079898"/>
              <a:gd name="connsiteY18" fmla="*/ 579120 h 721360"/>
              <a:gd name="connsiteX19" fmla="*/ 338807 w 2079898"/>
              <a:gd name="connsiteY19" fmla="*/ 589280 h 721360"/>
              <a:gd name="connsiteX20" fmla="*/ 399767 w 2079898"/>
              <a:gd name="connsiteY20" fmla="*/ 599440 h 721360"/>
              <a:gd name="connsiteX21" fmla="*/ 430247 w 2079898"/>
              <a:gd name="connsiteY21" fmla="*/ 619760 h 721360"/>
              <a:gd name="connsiteX22" fmla="*/ 643607 w 2079898"/>
              <a:gd name="connsiteY22" fmla="*/ 650240 h 721360"/>
              <a:gd name="connsiteX23" fmla="*/ 836647 w 2079898"/>
              <a:gd name="connsiteY23" fmla="*/ 690880 h 721360"/>
              <a:gd name="connsiteX24" fmla="*/ 1019527 w 2079898"/>
              <a:gd name="connsiteY24" fmla="*/ 721360 h 721360"/>
              <a:gd name="connsiteX25" fmla="*/ 1446247 w 2079898"/>
              <a:gd name="connsiteY25" fmla="*/ 711200 h 721360"/>
              <a:gd name="connsiteX26" fmla="*/ 1476727 w 2079898"/>
              <a:gd name="connsiteY26" fmla="*/ 690880 h 721360"/>
              <a:gd name="connsiteX27" fmla="*/ 1558007 w 2079898"/>
              <a:gd name="connsiteY27" fmla="*/ 670560 h 721360"/>
              <a:gd name="connsiteX28" fmla="*/ 1598647 w 2079898"/>
              <a:gd name="connsiteY28" fmla="*/ 660400 h 721360"/>
              <a:gd name="connsiteX29" fmla="*/ 1639287 w 2079898"/>
              <a:gd name="connsiteY29" fmla="*/ 650240 h 721360"/>
              <a:gd name="connsiteX30" fmla="*/ 1669767 w 2079898"/>
              <a:gd name="connsiteY30" fmla="*/ 640080 h 721360"/>
              <a:gd name="connsiteX31" fmla="*/ 1751047 w 2079898"/>
              <a:gd name="connsiteY31" fmla="*/ 619760 h 721360"/>
              <a:gd name="connsiteX32" fmla="*/ 1822167 w 2079898"/>
              <a:gd name="connsiteY32" fmla="*/ 568960 h 721360"/>
              <a:gd name="connsiteX33" fmla="*/ 1862807 w 2079898"/>
              <a:gd name="connsiteY33" fmla="*/ 558800 h 721360"/>
              <a:gd name="connsiteX34" fmla="*/ 1893287 w 2079898"/>
              <a:gd name="connsiteY34" fmla="*/ 548640 h 721360"/>
              <a:gd name="connsiteX35" fmla="*/ 1933927 w 2079898"/>
              <a:gd name="connsiteY35" fmla="*/ 528320 h 721360"/>
              <a:gd name="connsiteX36" fmla="*/ 2015207 w 2079898"/>
              <a:gd name="connsiteY36" fmla="*/ 518160 h 721360"/>
              <a:gd name="connsiteX37" fmla="*/ 2045687 w 2079898"/>
              <a:gd name="connsiteY37" fmla="*/ 497840 h 721360"/>
              <a:gd name="connsiteX38" fmla="*/ 2076167 w 2079898"/>
              <a:gd name="connsiteY38" fmla="*/ 416560 h 721360"/>
              <a:gd name="connsiteX39" fmla="*/ 2035527 w 2079898"/>
              <a:gd name="connsiteY39" fmla="*/ 213360 h 721360"/>
              <a:gd name="connsiteX40" fmla="*/ 1994887 w 2079898"/>
              <a:gd name="connsiteY40" fmla="*/ 193040 h 721360"/>
              <a:gd name="connsiteX41" fmla="*/ 1944087 w 2079898"/>
              <a:gd name="connsiteY41" fmla="*/ 142240 h 721360"/>
              <a:gd name="connsiteX42" fmla="*/ 1883127 w 2079898"/>
              <a:gd name="connsiteY42" fmla="*/ 91440 h 721360"/>
              <a:gd name="connsiteX43" fmla="*/ 1842487 w 2079898"/>
              <a:gd name="connsiteY43" fmla="*/ 71120 h 721360"/>
              <a:gd name="connsiteX44" fmla="*/ 1781527 w 2079898"/>
              <a:gd name="connsiteY44" fmla="*/ 50800 h 721360"/>
              <a:gd name="connsiteX45" fmla="*/ 1212567 w 2079898"/>
              <a:gd name="connsiteY45" fmla="*/ 60960 h 721360"/>
              <a:gd name="connsiteX46" fmla="*/ 1171927 w 2079898"/>
              <a:gd name="connsiteY46" fmla="*/ 71120 h 721360"/>
              <a:gd name="connsiteX47" fmla="*/ 1080487 w 2079898"/>
              <a:gd name="connsiteY47" fmla="*/ 81280 h 721360"/>
              <a:gd name="connsiteX48" fmla="*/ 1029687 w 2079898"/>
              <a:gd name="connsiteY48" fmla="*/ 91440 h 721360"/>
              <a:gd name="connsiteX49" fmla="*/ 867127 w 2079898"/>
              <a:gd name="connsiteY49" fmla="*/ 111760 h 721360"/>
              <a:gd name="connsiteX50" fmla="*/ 663927 w 2079898"/>
              <a:gd name="connsiteY50" fmla="*/ 81280 h 721360"/>
              <a:gd name="connsiteX51" fmla="*/ 633447 w 2079898"/>
              <a:gd name="connsiteY51" fmla="*/ 50800 h 721360"/>
              <a:gd name="connsiteX52" fmla="*/ 663927 w 2079898"/>
              <a:gd name="connsiteY52" fmla="*/ 0 h 72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079898" h="721360">
                <a:moveTo>
                  <a:pt x="663927" y="0"/>
                </a:moveTo>
                <a:lnTo>
                  <a:pt x="663927" y="0"/>
                </a:lnTo>
                <a:cubicBezTo>
                  <a:pt x="613127" y="3387"/>
                  <a:pt x="562077" y="4094"/>
                  <a:pt x="511527" y="10160"/>
                </a:cubicBezTo>
                <a:cubicBezTo>
                  <a:pt x="477236" y="14275"/>
                  <a:pt x="409927" y="30480"/>
                  <a:pt x="409927" y="30480"/>
                </a:cubicBezTo>
                <a:cubicBezTo>
                  <a:pt x="399767" y="37253"/>
                  <a:pt x="391031" y="46939"/>
                  <a:pt x="379447" y="50800"/>
                </a:cubicBezTo>
                <a:cubicBezTo>
                  <a:pt x="359904" y="57314"/>
                  <a:pt x="338687" y="56920"/>
                  <a:pt x="318487" y="60960"/>
                </a:cubicBezTo>
                <a:cubicBezTo>
                  <a:pt x="304795" y="63698"/>
                  <a:pt x="291222" y="67108"/>
                  <a:pt x="277847" y="71120"/>
                </a:cubicBezTo>
                <a:cubicBezTo>
                  <a:pt x="146788" y="110438"/>
                  <a:pt x="268068" y="70930"/>
                  <a:pt x="186407" y="111760"/>
                </a:cubicBezTo>
                <a:cubicBezTo>
                  <a:pt x="176828" y="116549"/>
                  <a:pt x="165506" y="117131"/>
                  <a:pt x="155927" y="121920"/>
                </a:cubicBezTo>
                <a:cubicBezTo>
                  <a:pt x="134581" y="132593"/>
                  <a:pt x="109266" y="154336"/>
                  <a:pt x="94967" y="172720"/>
                </a:cubicBezTo>
                <a:cubicBezTo>
                  <a:pt x="79974" y="191997"/>
                  <a:pt x="67874" y="213360"/>
                  <a:pt x="54327" y="233680"/>
                </a:cubicBezTo>
                <a:cubicBezTo>
                  <a:pt x="47554" y="243840"/>
                  <a:pt x="44167" y="257387"/>
                  <a:pt x="34007" y="264160"/>
                </a:cubicBezTo>
                <a:lnTo>
                  <a:pt x="3527" y="284480"/>
                </a:lnTo>
                <a:cubicBezTo>
                  <a:pt x="7355" y="345721"/>
                  <a:pt x="-22790" y="439259"/>
                  <a:pt x="44167" y="477520"/>
                </a:cubicBezTo>
                <a:cubicBezTo>
                  <a:pt x="56291" y="484448"/>
                  <a:pt x="71260" y="484293"/>
                  <a:pt x="84807" y="487680"/>
                </a:cubicBezTo>
                <a:cubicBezTo>
                  <a:pt x="98354" y="497840"/>
                  <a:pt x="110301" y="510587"/>
                  <a:pt x="125447" y="518160"/>
                </a:cubicBezTo>
                <a:cubicBezTo>
                  <a:pt x="144605" y="527739"/>
                  <a:pt x="168585" y="526599"/>
                  <a:pt x="186407" y="538480"/>
                </a:cubicBezTo>
                <a:cubicBezTo>
                  <a:pt x="196567" y="545253"/>
                  <a:pt x="205664" y="553990"/>
                  <a:pt x="216887" y="558800"/>
                </a:cubicBezTo>
                <a:cubicBezTo>
                  <a:pt x="231489" y="565058"/>
                  <a:pt x="296754" y="576227"/>
                  <a:pt x="308327" y="579120"/>
                </a:cubicBezTo>
                <a:cubicBezTo>
                  <a:pt x="318717" y="581717"/>
                  <a:pt x="328352" y="586957"/>
                  <a:pt x="338807" y="589280"/>
                </a:cubicBezTo>
                <a:cubicBezTo>
                  <a:pt x="358917" y="593749"/>
                  <a:pt x="379447" y="596053"/>
                  <a:pt x="399767" y="599440"/>
                </a:cubicBezTo>
                <a:cubicBezTo>
                  <a:pt x="409927" y="606213"/>
                  <a:pt x="419089" y="614801"/>
                  <a:pt x="430247" y="619760"/>
                </a:cubicBezTo>
                <a:cubicBezTo>
                  <a:pt x="507372" y="654038"/>
                  <a:pt x="546220" y="643748"/>
                  <a:pt x="643607" y="650240"/>
                </a:cubicBezTo>
                <a:cubicBezTo>
                  <a:pt x="873677" y="719261"/>
                  <a:pt x="624115" y="651030"/>
                  <a:pt x="836647" y="690880"/>
                </a:cubicBezTo>
                <a:cubicBezTo>
                  <a:pt x="1052622" y="731375"/>
                  <a:pt x="718009" y="693949"/>
                  <a:pt x="1019527" y="721360"/>
                </a:cubicBezTo>
                <a:cubicBezTo>
                  <a:pt x="1161767" y="717973"/>
                  <a:pt x="1304282" y="720664"/>
                  <a:pt x="1446247" y="711200"/>
                </a:cubicBezTo>
                <a:cubicBezTo>
                  <a:pt x="1458431" y="710388"/>
                  <a:pt x="1465251" y="695053"/>
                  <a:pt x="1476727" y="690880"/>
                </a:cubicBezTo>
                <a:cubicBezTo>
                  <a:pt x="1502973" y="681336"/>
                  <a:pt x="1530914" y="677333"/>
                  <a:pt x="1558007" y="670560"/>
                </a:cubicBezTo>
                <a:lnTo>
                  <a:pt x="1598647" y="660400"/>
                </a:lnTo>
                <a:cubicBezTo>
                  <a:pt x="1612194" y="657013"/>
                  <a:pt x="1626040" y="654656"/>
                  <a:pt x="1639287" y="650240"/>
                </a:cubicBezTo>
                <a:cubicBezTo>
                  <a:pt x="1649447" y="646853"/>
                  <a:pt x="1659435" y="642898"/>
                  <a:pt x="1669767" y="640080"/>
                </a:cubicBezTo>
                <a:cubicBezTo>
                  <a:pt x="1696710" y="632732"/>
                  <a:pt x="1751047" y="619760"/>
                  <a:pt x="1751047" y="619760"/>
                </a:cubicBezTo>
                <a:cubicBezTo>
                  <a:pt x="1755673" y="616291"/>
                  <a:pt x="1810612" y="573912"/>
                  <a:pt x="1822167" y="568960"/>
                </a:cubicBezTo>
                <a:cubicBezTo>
                  <a:pt x="1835002" y="563459"/>
                  <a:pt x="1849381" y="562636"/>
                  <a:pt x="1862807" y="558800"/>
                </a:cubicBezTo>
                <a:cubicBezTo>
                  <a:pt x="1873105" y="555858"/>
                  <a:pt x="1883443" y="552859"/>
                  <a:pt x="1893287" y="548640"/>
                </a:cubicBezTo>
                <a:cubicBezTo>
                  <a:pt x="1907208" y="542674"/>
                  <a:pt x="1919234" y="531993"/>
                  <a:pt x="1933927" y="528320"/>
                </a:cubicBezTo>
                <a:cubicBezTo>
                  <a:pt x="1960416" y="521698"/>
                  <a:pt x="1988114" y="521547"/>
                  <a:pt x="2015207" y="518160"/>
                </a:cubicBezTo>
                <a:cubicBezTo>
                  <a:pt x="2025367" y="511387"/>
                  <a:pt x="2037870" y="507221"/>
                  <a:pt x="2045687" y="497840"/>
                </a:cubicBezTo>
                <a:cubicBezTo>
                  <a:pt x="2064662" y="475070"/>
                  <a:pt x="2069331" y="443903"/>
                  <a:pt x="2076167" y="416560"/>
                </a:cubicBezTo>
                <a:cubicBezTo>
                  <a:pt x="2070181" y="314804"/>
                  <a:pt x="2105538" y="263368"/>
                  <a:pt x="2035527" y="213360"/>
                </a:cubicBezTo>
                <a:cubicBezTo>
                  <a:pt x="2023202" y="204557"/>
                  <a:pt x="2008434" y="199813"/>
                  <a:pt x="1994887" y="193040"/>
                </a:cubicBezTo>
                <a:cubicBezTo>
                  <a:pt x="1957634" y="137160"/>
                  <a:pt x="1994887" y="184573"/>
                  <a:pt x="1944087" y="142240"/>
                </a:cubicBezTo>
                <a:cubicBezTo>
                  <a:pt x="1898239" y="104034"/>
                  <a:pt x="1931284" y="118959"/>
                  <a:pt x="1883127" y="91440"/>
                </a:cubicBezTo>
                <a:cubicBezTo>
                  <a:pt x="1869977" y="83926"/>
                  <a:pt x="1856549" y="76745"/>
                  <a:pt x="1842487" y="71120"/>
                </a:cubicBezTo>
                <a:cubicBezTo>
                  <a:pt x="1822600" y="63165"/>
                  <a:pt x="1781527" y="50800"/>
                  <a:pt x="1781527" y="50800"/>
                </a:cubicBezTo>
                <a:lnTo>
                  <a:pt x="1212567" y="60960"/>
                </a:lnTo>
                <a:cubicBezTo>
                  <a:pt x="1198611" y="61425"/>
                  <a:pt x="1185728" y="68997"/>
                  <a:pt x="1171927" y="71120"/>
                </a:cubicBezTo>
                <a:cubicBezTo>
                  <a:pt x="1141616" y="75783"/>
                  <a:pt x="1110846" y="76943"/>
                  <a:pt x="1080487" y="81280"/>
                </a:cubicBezTo>
                <a:cubicBezTo>
                  <a:pt x="1063392" y="83722"/>
                  <a:pt x="1046804" y="89158"/>
                  <a:pt x="1029687" y="91440"/>
                </a:cubicBezTo>
                <a:cubicBezTo>
                  <a:pt x="785491" y="123999"/>
                  <a:pt x="1035560" y="83688"/>
                  <a:pt x="867127" y="111760"/>
                </a:cubicBezTo>
                <a:cubicBezTo>
                  <a:pt x="761968" y="105574"/>
                  <a:pt x="725508" y="132598"/>
                  <a:pt x="663927" y="81280"/>
                </a:cubicBezTo>
                <a:cubicBezTo>
                  <a:pt x="652889" y="72082"/>
                  <a:pt x="643607" y="60960"/>
                  <a:pt x="633447" y="50800"/>
                </a:cubicBezTo>
                <a:cubicBezTo>
                  <a:pt x="622216" y="17107"/>
                  <a:pt x="658847" y="8467"/>
                  <a:pt x="663927" y="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/>
          </a:p>
        </p:txBody>
      </p:sp>
      <p:sp>
        <p:nvSpPr>
          <p:cNvPr id="5" name="Freeform 4"/>
          <p:cNvSpPr/>
          <p:nvPr/>
        </p:nvSpPr>
        <p:spPr>
          <a:xfrm>
            <a:off x="60390" y="4277355"/>
            <a:ext cx="2695402" cy="663064"/>
          </a:xfrm>
          <a:custGeom>
            <a:avLst/>
            <a:gdLst>
              <a:gd name="connsiteX0" fmla="*/ 620330 w 2418650"/>
              <a:gd name="connsiteY0" fmla="*/ 71125 h 663064"/>
              <a:gd name="connsiteX1" fmla="*/ 620330 w 2418650"/>
              <a:gd name="connsiteY1" fmla="*/ 71125 h 663064"/>
              <a:gd name="connsiteX2" fmla="*/ 478090 w 2418650"/>
              <a:gd name="connsiteY2" fmla="*/ 101605 h 663064"/>
              <a:gd name="connsiteX3" fmla="*/ 437450 w 2418650"/>
              <a:gd name="connsiteY3" fmla="*/ 111765 h 663064"/>
              <a:gd name="connsiteX4" fmla="*/ 406970 w 2418650"/>
              <a:gd name="connsiteY4" fmla="*/ 121925 h 663064"/>
              <a:gd name="connsiteX5" fmla="*/ 346010 w 2418650"/>
              <a:gd name="connsiteY5" fmla="*/ 132085 h 663064"/>
              <a:gd name="connsiteX6" fmla="*/ 203770 w 2418650"/>
              <a:gd name="connsiteY6" fmla="*/ 162565 h 663064"/>
              <a:gd name="connsiteX7" fmla="*/ 173290 w 2418650"/>
              <a:gd name="connsiteY7" fmla="*/ 172725 h 663064"/>
              <a:gd name="connsiteX8" fmla="*/ 81850 w 2418650"/>
              <a:gd name="connsiteY8" fmla="*/ 193045 h 663064"/>
              <a:gd name="connsiteX9" fmla="*/ 20890 w 2418650"/>
              <a:gd name="connsiteY9" fmla="*/ 233685 h 663064"/>
              <a:gd name="connsiteX10" fmla="*/ 570 w 2418650"/>
              <a:gd name="connsiteY10" fmla="*/ 264165 h 663064"/>
              <a:gd name="connsiteX11" fmla="*/ 51370 w 2418650"/>
              <a:gd name="connsiteY11" fmla="*/ 447045 h 663064"/>
              <a:gd name="connsiteX12" fmla="*/ 81850 w 2418650"/>
              <a:gd name="connsiteY12" fmla="*/ 457205 h 663064"/>
              <a:gd name="connsiteX13" fmla="*/ 173290 w 2418650"/>
              <a:gd name="connsiteY13" fmla="*/ 497845 h 663064"/>
              <a:gd name="connsiteX14" fmla="*/ 213930 w 2418650"/>
              <a:gd name="connsiteY14" fmla="*/ 508005 h 663064"/>
              <a:gd name="connsiteX15" fmla="*/ 1168970 w 2418650"/>
              <a:gd name="connsiteY15" fmla="*/ 518165 h 663064"/>
              <a:gd name="connsiteX16" fmla="*/ 1240090 w 2418650"/>
              <a:gd name="connsiteY16" fmla="*/ 548645 h 663064"/>
              <a:gd name="connsiteX17" fmla="*/ 1301050 w 2418650"/>
              <a:gd name="connsiteY17" fmla="*/ 568965 h 663064"/>
              <a:gd name="connsiteX18" fmla="*/ 1331530 w 2418650"/>
              <a:gd name="connsiteY18" fmla="*/ 589285 h 663064"/>
              <a:gd name="connsiteX19" fmla="*/ 1392490 w 2418650"/>
              <a:gd name="connsiteY19" fmla="*/ 609605 h 663064"/>
              <a:gd name="connsiteX20" fmla="*/ 1463610 w 2418650"/>
              <a:gd name="connsiteY20" fmla="*/ 629925 h 663064"/>
              <a:gd name="connsiteX21" fmla="*/ 1494090 w 2418650"/>
              <a:gd name="connsiteY21" fmla="*/ 650245 h 663064"/>
              <a:gd name="connsiteX22" fmla="*/ 1666810 w 2418650"/>
              <a:gd name="connsiteY22" fmla="*/ 650245 h 663064"/>
              <a:gd name="connsiteX23" fmla="*/ 1768410 w 2418650"/>
              <a:gd name="connsiteY23" fmla="*/ 629925 h 663064"/>
              <a:gd name="connsiteX24" fmla="*/ 1870010 w 2418650"/>
              <a:gd name="connsiteY24" fmla="*/ 609605 h 663064"/>
              <a:gd name="connsiteX25" fmla="*/ 1930970 w 2418650"/>
              <a:gd name="connsiteY25" fmla="*/ 589285 h 663064"/>
              <a:gd name="connsiteX26" fmla="*/ 2002090 w 2418650"/>
              <a:gd name="connsiteY26" fmla="*/ 558805 h 663064"/>
              <a:gd name="connsiteX27" fmla="*/ 2266250 w 2418650"/>
              <a:gd name="connsiteY27" fmla="*/ 538485 h 663064"/>
              <a:gd name="connsiteX28" fmla="*/ 2367850 w 2418650"/>
              <a:gd name="connsiteY28" fmla="*/ 487685 h 663064"/>
              <a:gd name="connsiteX29" fmla="*/ 2388170 w 2418650"/>
              <a:gd name="connsiteY29" fmla="*/ 447045 h 663064"/>
              <a:gd name="connsiteX30" fmla="*/ 2408490 w 2418650"/>
              <a:gd name="connsiteY30" fmla="*/ 416565 h 663064"/>
              <a:gd name="connsiteX31" fmla="*/ 2418650 w 2418650"/>
              <a:gd name="connsiteY31" fmla="*/ 375925 h 663064"/>
              <a:gd name="connsiteX32" fmla="*/ 2408490 w 2418650"/>
              <a:gd name="connsiteY32" fmla="*/ 152405 h 663064"/>
              <a:gd name="connsiteX33" fmla="*/ 2398330 w 2418650"/>
              <a:gd name="connsiteY33" fmla="*/ 121925 h 663064"/>
              <a:gd name="connsiteX34" fmla="*/ 2337370 w 2418650"/>
              <a:gd name="connsiteY34" fmla="*/ 71125 h 663064"/>
              <a:gd name="connsiteX35" fmla="*/ 2306890 w 2418650"/>
              <a:gd name="connsiteY35" fmla="*/ 60965 h 663064"/>
              <a:gd name="connsiteX36" fmla="*/ 2022410 w 2418650"/>
              <a:gd name="connsiteY36" fmla="*/ 71125 h 663064"/>
              <a:gd name="connsiteX37" fmla="*/ 1971610 w 2418650"/>
              <a:gd name="connsiteY37" fmla="*/ 91445 h 663064"/>
              <a:gd name="connsiteX38" fmla="*/ 1819210 w 2418650"/>
              <a:gd name="connsiteY38" fmla="*/ 101605 h 663064"/>
              <a:gd name="connsiteX39" fmla="*/ 1707450 w 2418650"/>
              <a:gd name="connsiteY39" fmla="*/ 121925 h 663064"/>
              <a:gd name="connsiteX40" fmla="*/ 1605850 w 2418650"/>
              <a:gd name="connsiteY40" fmla="*/ 142245 h 663064"/>
              <a:gd name="connsiteX41" fmla="*/ 1229930 w 2418650"/>
              <a:gd name="connsiteY41" fmla="*/ 111765 h 663064"/>
              <a:gd name="connsiteX42" fmla="*/ 1138490 w 2418650"/>
              <a:gd name="connsiteY42" fmla="*/ 91445 h 663064"/>
              <a:gd name="connsiteX43" fmla="*/ 1057210 w 2418650"/>
              <a:gd name="connsiteY43" fmla="*/ 71125 h 663064"/>
              <a:gd name="connsiteX44" fmla="*/ 1016570 w 2418650"/>
              <a:gd name="connsiteY44" fmla="*/ 60965 h 663064"/>
              <a:gd name="connsiteX45" fmla="*/ 986090 w 2418650"/>
              <a:gd name="connsiteY45" fmla="*/ 40645 h 663064"/>
              <a:gd name="connsiteX46" fmla="*/ 925130 w 2418650"/>
              <a:gd name="connsiteY46" fmla="*/ 20325 h 663064"/>
              <a:gd name="connsiteX47" fmla="*/ 894650 w 2418650"/>
              <a:gd name="connsiteY47" fmla="*/ 5 h 663064"/>
              <a:gd name="connsiteX48" fmla="*/ 701610 w 2418650"/>
              <a:gd name="connsiteY48" fmla="*/ 20325 h 663064"/>
              <a:gd name="connsiteX49" fmla="*/ 671130 w 2418650"/>
              <a:gd name="connsiteY49" fmla="*/ 40645 h 663064"/>
              <a:gd name="connsiteX50" fmla="*/ 650810 w 2418650"/>
              <a:gd name="connsiteY50" fmla="*/ 71125 h 663064"/>
              <a:gd name="connsiteX51" fmla="*/ 620330 w 2418650"/>
              <a:gd name="connsiteY51" fmla="*/ 71125 h 66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418650" h="663064">
                <a:moveTo>
                  <a:pt x="620330" y="71125"/>
                </a:moveTo>
                <a:lnTo>
                  <a:pt x="620330" y="71125"/>
                </a:lnTo>
                <a:lnTo>
                  <a:pt x="478090" y="101605"/>
                </a:lnTo>
                <a:cubicBezTo>
                  <a:pt x="464459" y="104634"/>
                  <a:pt x="450876" y="107929"/>
                  <a:pt x="437450" y="111765"/>
                </a:cubicBezTo>
                <a:cubicBezTo>
                  <a:pt x="427152" y="114707"/>
                  <a:pt x="417425" y="119602"/>
                  <a:pt x="406970" y="121925"/>
                </a:cubicBezTo>
                <a:cubicBezTo>
                  <a:pt x="386860" y="126394"/>
                  <a:pt x="366210" y="128045"/>
                  <a:pt x="346010" y="132085"/>
                </a:cubicBezTo>
                <a:cubicBezTo>
                  <a:pt x="298462" y="141595"/>
                  <a:pt x="250971" y="151459"/>
                  <a:pt x="203770" y="162565"/>
                </a:cubicBezTo>
                <a:cubicBezTo>
                  <a:pt x="193345" y="165018"/>
                  <a:pt x="183745" y="170402"/>
                  <a:pt x="173290" y="172725"/>
                </a:cubicBezTo>
                <a:cubicBezTo>
                  <a:pt x="153993" y="177013"/>
                  <a:pt x="104722" y="180339"/>
                  <a:pt x="81850" y="193045"/>
                </a:cubicBezTo>
                <a:cubicBezTo>
                  <a:pt x="60502" y="204905"/>
                  <a:pt x="20890" y="233685"/>
                  <a:pt x="20890" y="233685"/>
                </a:cubicBezTo>
                <a:cubicBezTo>
                  <a:pt x="14117" y="243845"/>
                  <a:pt x="570" y="251954"/>
                  <a:pt x="570" y="264165"/>
                </a:cubicBezTo>
                <a:cubicBezTo>
                  <a:pt x="570" y="336670"/>
                  <a:pt x="-9120" y="406719"/>
                  <a:pt x="51370" y="447045"/>
                </a:cubicBezTo>
                <a:cubicBezTo>
                  <a:pt x="60281" y="452986"/>
                  <a:pt x="71690" y="453818"/>
                  <a:pt x="81850" y="457205"/>
                </a:cubicBezTo>
                <a:cubicBezTo>
                  <a:pt x="129080" y="504435"/>
                  <a:pt x="95027" y="482192"/>
                  <a:pt x="173290" y="497845"/>
                </a:cubicBezTo>
                <a:cubicBezTo>
                  <a:pt x="186982" y="500583"/>
                  <a:pt x="199969" y="507720"/>
                  <a:pt x="213930" y="508005"/>
                </a:cubicBezTo>
                <a:lnTo>
                  <a:pt x="1168970" y="518165"/>
                </a:lnTo>
                <a:cubicBezTo>
                  <a:pt x="1192677" y="528325"/>
                  <a:pt x="1216017" y="539386"/>
                  <a:pt x="1240090" y="548645"/>
                </a:cubicBezTo>
                <a:cubicBezTo>
                  <a:pt x="1260081" y="556334"/>
                  <a:pt x="1281477" y="560266"/>
                  <a:pt x="1301050" y="568965"/>
                </a:cubicBezTo>
                <a:cubicBezTo>
                  <a:pt x="1312208" y="573924"/>
                  <a:pt x="1320372" y="584326"/>
                  <a:pt x="1331530" y="589285"/>
                </a:cubicBezTo>
                <a:cubicBezTo>
                  <a:pt x="1351103" y="597984"/>
                  <a:pt x="1372170" y="602832"/>
                  <a:pt x="1392490" y="609605"/>
                </a:cubicBezTo>
                <a:cubicBezTo>
                  <a:pt x="1436217" y="624181"/>
                  <a:pt x="1412580" y="617168"/>
                  <a:pt x="1463610" y="629925"/>
                </a:cubicBezTo>
                <a:cubicBezTo>
                  <a:pt x="1473770" y="636698"/>
                  <a:pt x="1483168" y="644784"/>
                  <a:pt x="1494090" y="650245"/>
                </a:cubicBezTo>
                <a:cubicBezTo>
                  <a:pt x="1547622" y="677011"/>
                  <a:pt x="1611723" y="654180"/>
                  <a:pt x="1666810" y="650245"/>
                </a:cubicBezTo>
                <a:cubicBezTo>
                  <a:pt x="1875703" y="615430"/>
                  <a:pt x="1616847" y="660238"/>
                  <a:pt x="1768410" y="629925"/>
                </a:cubicBezTo>
                <a:cubicBezTo>
                  <a:pt x="1823335" y="618940"/>
                  <a:pt x="1822812" y="623764"/>
                  <a:pt x="1870010" y="609605"/>
                </a:cubicBezTo>
                <a:cubicBezTo>
                  <a:pt x="1890526" y="603450"/>
                  <a:pt x="1913148" y="601166"/>
                  <a:pt x="1930970" y="589285"/>
                </a:cubicBezTo>
                <a:cubicBezTo>
                  <a:pt x="1968151" y="564498"/>
                  <a:pt x="1955227" y="568178"/>
                  <a:pt x="2002090" y="558805"/>
                </a:cubicBezTo>
                <a:cubicBezTo>
                  <a:pt x="2101533" y="538916"/>
                  <a:pt x="2136011" y="544997"/>
                  <a:pt x="2266250" y="538485"/>
                </a:cubicBezTo>
                <a:cubicBezTo>
                  <a:pt x="2343274" y="512810"/>
                  <a:pt x="2310075" y="531016"/>
                  <a:pt x="2367850" y="487685"/>
                </a:cubicBezTo>
                <a:cubicBezTo>
                  <a:pt x="2374623" y="474138"/>
                  <a:pt x="2380656" y="460195"/>
                  <a:pt x="2388170" y="447045"/>
                </a:cubicBezTo>
                <a:cubicBezTo>
                  <a:pt x="2394228" y="436443"/>
                  <a:pt x="2403680" y="427788"/>
                  <a:pt x="2408490" y="416565"/>
                </a:cubicBezTo>
                <a:cubicBezTo>
                  <a:pt x="2413991" y="403730"/>
                  <a:pt x="2415263" y="389472"/>
                  <a:pt x="2418650" y="375925"/>
                </a:cubicBezTo>
                <a:cubicBezTo>
                  <a:pt x="2415263" y="301418"/>
                  <a:pt x="2414438" y="226751"/>
                  <a:pt x="2408490" y="152405"/>
                </a:cubicBezTo>
                <a:cubicBezTo>
                  <a:pt x="2407636" y="141730"/>
                  <a:pt x="2404271" y="130836"/>
                  <a:pt x="2398330" y="121925"/>
                </a:cubicBezTo>
                <a:cubicBezTo>
                  <a:pt x="2387095" y="105073"/>
                  <a:pt x="2356112" y="80496"/>
                  <a:pt x="2337370" y="71125"/>
                </a:cubicBezTo>
                <a:cubicBezTo>
                  <a:pt x="2327791" y="66336"/>
                  <a:pt x="2317050" y="64352"/>
                  <a:pt x="2306890" y="60965"/>
                </a:cubicBezTo>
                <a:cubicBezTo>
                  <a:pt x="2212063" y="64352"/>
                  <a:pt x="2116907" y="62534"/>
                  <a:pt x="2022410" y="71125"/>
                </a:cubicBezTo>
                <a:cubicBezTo>
                  <a:pt x="2004247" y="72776"/>
                  <a:pt x="1989646" y="88740"/>
                  <a:pt x="1971610" y="91445"/>
                </a:cubicBezTo>
                <a:cubicBezTo>
                  <a:pt x="1921261" y="98997"/>
                  <a:pt x="1870010" y="98218"/>
                  <a:pt x="1819210" y="101605"/>
                </a:cubicBezTo>
                <a:cubicBezTo>
                  <a:pt x="1753815" y="123403"/>
                  <a:pt x="1822334" y="102778"/>
                  <a:pt x="1707450" y="121925"/>
                </a:cubicBezTo>
                <a:cubicBezTo>
                  <a:pt x="1673383" y="127603"/>
                  <a:pt x="1605850" y="142245"/>
                  <a:pt x="1605850" y="142245"/>
                </a:cubicBezTo>
                <a:cubicBezTo>
                  <a:pt x="1416026" y="135214"/>
                  <a:pt x="1376336" y="148366"/>
                  <a:pt x="1229930" y="111765"/>
                </a:cubicBezTo>
                <a:cubicBezTo>
                  <a:pt x="1089098" y="76557"/>
                  <a:pt x="1306170" y="130140"/>
                  <a:pt x="1138490" y="91445"/>
                </a:cubicBezTo>
                <a:cubicBezTo>
                  <a:pt x="1111278" y="85165"/>
                  <a:pt x="1084303" y="77898"/>
                  <a:pt x="1057210" y="71125"/>
                </a:cubicBezTo>
                <a:lnTo>
                  <a:pt x="1016570" y="60965"/>
                </a:lnTo>
                <a:cubicBezTo>
                  <a:pt x="1006410" y="54192"/>
                  <a:pt x="997248" y="45604"/>
                  <a:pt x="986090" y="40645"/>
                </a:cubicBezTo>
                <a:cubicBezTo>
                  <a:pt x="966517" y="31946"/>
                  <a:pt x="942952" y="32206"/>
                  <a:pt x="925130" y="20325"/>
                </a:cubicBezTo>
                <a:lnTo>
                  <a:pt x="894650" y="5"/>
                </a:lnTo>
                <a:cubicBezTo>
                  <a:pt x="879737" y="937"/>
                  <a:pt x="752363" y="-5052"/>
                  <a:pt x="701610" y="20325"/>
                </a:cubicBezTo>
                <a:cubicBezTo>
                  <a:pt x="690688" y="25786"/>
                  <a:pt x="681290" y="33872"/>
                  <a:pt x="671130" y="40645"/>
                </a:cubicBezTo>
                <a:cubicBezTo>
                  <a:pt x="664357" y="50805"/>
                  <a:pt x="661412" y="65067"/>
                  <a:pt x="650810" y="71125"/>
                </a:cubicBezTo>
                <a:cubicBezTo>
                  <a:pt x="577446" y="113048"/>
                  <a:pt x="614372" y="52562"/>
                  <a:pt x="620330" y="7112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/>
          </a:p>
        </p:txBody>
      </p:sp>
      <p:sp>
        <p:nvSpPr>
          <p:cNvPr id="21" name="Freeform 20"/>
          <p:cNvSpPr/>
          <p:nvPr/>
        </p:nvSpPr>
        <p:spPr>
          <a:xfrm>
            <a:off x="4531766" y="1868488"/>
            <a:ext cx="3301594" cy="651192"/>
          </a:xfrm>
          <a:custGeom>
            <a:avLst/>
            <a:gdLst>
              <a:gd name="connsiteX0" fmla="*/ 111354 w 2661514"/>
              <a:gd name="connsiteY0" fmla="*/ 143192 h 651192"/>
              <a:gd name="connsiteX1" fmla="*/ 111354 w 2661514"/>
              <a:gd name="connsiteY1" fmla="*/ 143192 h 651192"/>
              <a:gd name="connsiteX2" fmla="*/ 182474 w 2661514"/>
              <a:gd name="connsiteY2" fmla="*/ 92392 h 651192"/>
              <a:gd name="connsiteX3" fmla="*/ 212954 w 2661514"/>
              <a:gd name="connsiteY3" fmla="*/ 82232 h 651192"/>
              <a:gd name="connsiteX4" fmla="*/ 507594 w 2661514"/>
              <a:gd name="connsiteY4" fmla="*/ 61912 h 651192"/>
              <a:gd name="connsiteX5" fmla="*/ 619354 w 2661514"/>
              <a:gd name="connsiteY5" fmla="*/ 31432 h 651192"/>
              <a:gd name="connsiteX6" fmla="*/ 751434 w 2661514"/>
              <a:gd name="connsiteY6" fmla="*/ 21272 h 651192"/>
              <a:gd name="connsiteX7" fmla="*/ 1259434 w 2661514"/>
              <a:gd name="connsiteY7" fmla="*/ 21272 h 651192"/>
              <a:gd name="connsiteX8" fmla="*/ 1320394 w 2661514"/>
              <a:gd name="connsiteY8" fmla="*/ 41592 h 651192"/>
              <a:gd name="connsiteX9" fmla="*/ 1645514 w 2661514"/>
              <a:gd name="connsiteY9" fmla="*/ 51752 h 651192"/>
              <a:gd name="connsiteX10" fmla="*/ 1747114 w 2661514"/>
              <a:gd name="connsiteY10" fmla="*/ 72072 h 651192"/>
              <a:gd name="connsiteX11" fmla="*/ 1777594 w 2661514"/>
              <a:gd name="connsiteY11" fmla="*/ 92392 h 651192"/>
              <a:gd name="connsiteX12" fmla="*/ 1808074 w 2661514"/>
              <a:gd name="connsiteY12" fmla="*/ 82232 h 651192"/>
              <a:gd name="connsiteX13" fmla="*/ 1889354 w 2661514"/>
              <a:gd name="connsiteY13" fmla="*/ 61912 h 651192"/>
              <a:gd name="connsiteX14" fmla="*/ 2326234 w 2661514"/>
              <a:gd name="connsiteY14" fmla="*/ 72072 h 651192"/>
              <a:gd name="connsiteX15" fmla="*/ 2397354 w 2661514"/>
              <a:gd name="connsiteY15" fmla="*/ 102552 h 651192"/>
              <a:gd name="connsiteX16" fmla="*/ 2519274 w 2661514"/>
              <a:gd name="connsiteY16" fmla="*/ 122872 h 651192"/>
              <a:gd name="connsiteX17" fmla="*/ 2580234 w 2661514"/>
              <a:gd name="connsiteY17" fmla="*/ 143192 h 651192"/>
              <a:gd name="connsiteX18" fmla="*/ 2610714 w 2661514"/>
              <a:gd name="connsiteY18" fmla="*/ 153352 h 651192"/>
              <a:gd name="connsiteX19" fmla="*/ 2631034 w 2661514"/>
              <a:gd name="connsiteY19" fmla="*/ 183832 h 651192"/>
              <a:gd name="connsiteX20" fmla="*/ 2661514 w 2661514"/>
              <a:gd name="connsiteY20" fmla="*/ 244792 h 651192"/>
              <a:gd name="connsiteX21" fmla="*/ 2651354 w 2661514"/>
              <a:gd name="connsiteY21" fmla="*/ 458152 h 651192"/>
              <a:gd name="connsiteX22" fmla="*/ 2641194 w 2661514"/>
              <a:gd name="connsiteY22" fmla="*/ 488632 h 651192"/>
              <a:gd name="connsiteX23" fmla="*/ 2580234 w 2661514"/>
              <a:gd name="connsiteY23" fmla="*/ 508952 h 651192"/>
              <a:gd name="connsiteX24" fmla="*/ 2417674 w 2661514"/>
              <a:gd name="connsiteY24" fmla="*/ 529272 h 651192"/>
              <a:gd name="connsiteX25" fmla="*/ 2326234 w 2661514"/>
              <a:gd name="connsiteY25" fmla="*/ 549592 h 651192"/>
              <a:gd name="connsiteX26" fmla="*/ 2234794 w 2661514"/>
              <a:gd name="connsiteY26" fmla="*/ 569912 h 651192"/>
              <a:gd name="connsiteX27" fmla="*/ 2194154 w 2661514"/>
              <a:gd name="connsiteY27" fmla="*/ 580072 h 651192"/>
              <a:gd name="connsiteX28" fmla="*/ 1767434 w 2661514"/>
              <a:gd name="connsiteY28" fmla="*/ 590232 h 651192"/>
              <a:gd name="connsiteX29" fmla="*/ 1665834 w 2661514"/>
              <a:gd name="connsiteY29" fmla="*/ 580072 h 651192"/>
              <a:gd name="connsiteX30" fmla="*/ 1635354 w 2661514"/>
              <a:gd name="connsiteY30" fmla="*/ 559752 h 651192"/>
              <a:gd name="connsiteX31" fmla="*/ 1574394 w 2661514"/>
              <a:gd name="connsiteY31" fmla="*/ 539432 h 651192"/>
              <a:gd name="connsiteX32" fmla="*/ 1533754 w 2661514"/>
              <a:gd name="connsiteY32" fmla="*/ 549592 h 651192"/>
              <a:gd name="connsiteX33" fmla="*/ 1472794 w 2661514"/>
              <a:gd name="connsiteY33" fmla="*/ 569912 h 651192"/>
              <a:gd name="connsiteX34" fmla="*/ 1371194 w 2661514"/>
              <a:gd name="connsiteY34" fmla="*/ 580072 h 651192"/>
              <a:gd name="connsiteX35" fmla="*/ 842874 w 2661514"/>
              <a:gd name="connsiteY35" fmla="*/ 580072 h 651192"/>
              <a:gd name="connsiteX36" fmla="*/ 761594 w 2661514"/>
              <a:gd name="connsiteY36" fmla="*/ 600392 h 651192"/>
              <a:gd name="connsiteX37" fmla="*/ 670154 w 2661514"/>
              <a:gd name="connsiteY37" fmla="*/ 620712 h 651192"/>
              <a:gd name="connsiteX38" fmla="*/ 568554 w 2661514"/>
              <a:gd name="connsiteY38" fmla="*/ 651192 h 651192"/>
              <a:gd name="connsiteX39" fmla="*/ 466954 w 2661514"/>
              <a:gd name="connsiteY39" fmla="*/ 641032 h 651192"/>
              <a:gd name="connsiteX40" fmla="*/ 436474 w 2661514"/>
              <a:gd name="connsiteY40" fmla="*/ 630872 h 651192"/>
              <a:gd name="connsiteX41" fmla="*/ 405994 w 2661514"/>
              <a:gd name="connsiteY41" fmla="*/ 600392 h 651192"/>
              <a:gd name="connsiteX42" fmla="*/ 345034 w 2661514"/>
              <a:gd name="connsiteY42" fmla="*/ 569912 h 651192"/>
              <a:gd name="connsiteX43" fmla="*/ 172314 w 2661514"/>
              <a:gd name="connsiteY43" fmla="*/ 559752 h 651192"/>
              <a:gd name="connsiteX44" fmla="*/ 141834 w 2661514"/>
              <a:gd name="connsiteY44" fmla="*/ 549592 h 651192"/>
              <a:gd name="connsiteX45" fmla="*/ 80874 w 2661514"/>
              <a:gd name="connsiteY45" fmla="*/ 508952 h 651192"/>
              <a:gd name="connsiteX46" fmla="*/ 19914 w 2661514"/>
              <a:gd name="connsiteY46" fmla="*/ 478472 h 651192"/>
              <a:gd name="connsiteX47" fmla="*/ 19914 w 2661514"/>
              <a:gd name="connsiteY47" fmla="*/ 275272 h 651192"/>
              <a:gd name="connsiteX48" fmla="*/ 50394 w 2661514"/>
              <a:gd name="connsiteY48" fmla="*/ 254952 h 651192"/>
              <a:gd name="connsiteX49" fmla="*/ 70714 w 2661514"/>
              <a:gd name="connsiteY49" fmla="*/ 224472 h 651192"/>
              <a:gd name="connsiteX50" fmla="*/ 111354 w 2661514"/>
              <a:gd name="connsiteY50" fmla="*/ 133032 h 651192"/>
              <a:gd name="connsiteX51" fmla="*/ 111354 w 2661514"/>
              <a:gd name="connsiteY51" fmla="*/ 143192 h 65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661514" h="651192">
                <a:moveTo>
                  <a:pt x="111354" y="143192"/>
                </a:moveTo>
                <a:lnTo>
                  <a:pt x="111354" y="143192"/>
                </a:lnTo>
                <a:cubicBezTo>
                  <a:pt x="135061" y="126259"/>
                  <a:pt x="157492" y="107381"/>
                  <a:pt x="182474" y="92392"/>
                </a:cubicBezTo>
                <a:cubicBezTo>
                  <a:pt x="191657" y="86882"/>
                  <a:pt x="202656" y="85174"/>
                  <a:pt x="212954" y="82232"/>
                </a:cubicBezTo>
                <a:cubicBezTo>
                  <a:pt x="317943" y="52235"/>
                  <a:pt x="347992" y="68296"/>
                  <a:pt x="507594" y="61912"/>
                </a:cubicBezTo>
                <a:cubicBezTo>
                  <a:pt x="549312" y="48006"/>
                  <a:pt x="576272" y="36219"/>
                  <a:pt x="619354" y="31432"/>
                </a:cubicBezTo>
                <a:cubicBezTo>
                  <a:pt x="663241" y="26556"/>
                  <a:pt x="707407" y="24659"/>
                  <a:pt x="751434" y="21272"/>
                </a:cubicBezTo>
                <a:cubicBezTo>
                  <a:pt x="948790" y="-11621"/>
                  <a:pt x="868696" y="-2172"/>
                  <a:pt x="1259434" y="21272"/>
                </a:cubicBezTo>
                <a:cubicBezTo>
                  <a:pt x="1280815" y="22555"/>
                  <a:pt x="1298985" y="40923"/>
                  <a:pt x="1320394" y="41592"/>
                </a:cubicBezTo>
                <a:lnTo>
                  <a:pt x="1645514" y="51752"/>
                </a:lnTo>
                <a:cubicBezTo>
                  <a:pt x="1671723" y="55496"/>
                  <a:pt x="1718741" y="57886"/>
                  <a:pt x="1747114" y="72072"/>
                </a:cubicBezTo>
                <a:cubicBezTo>
                  <a:pt x="1758036" y="77533"/>
                  <a:pt x="1767434" y="85619"/>
                  <a:pt x="1777594" y="92392"/>
                </a:cubicBezTo>
                <a:cubicBezTo>
                  <a:pt x="1787754" y="89005"/>
                  <a:pt x="1797742" y="85050"/>
                  <a:pt x="1808074" y="82232"/>
                </a:cubicBezTo>
                <a:cubicBezTo>
                  <a:pt x="1835017" y="74884"/>
                  <a:pt x="1889354" y="61912"/>
                  <a:pt x="1889354" y="61912"/>
                </a:cubicBezTo>
                <a:cubicBezTo>
                  <a:pt x="2034981" y="65299"/>
                  <a:pt x="2180705" y="65745"/>
                  <a:pt x="2326234" y="72072"/>
                </a:cubicBezTo>
                <a:cubicBezTo>
                  <a:pt x="2346652" y="72960"/>
                  <a:pt x="2381684" y="97329"/>
                  <a:pt x="2397354" y="102552"/>
                </a:cubicBezTo>
                <a:cubicBezTo>
                  <a:pt x="2419639" y="109980"/>
                  <a:pt x="2503167" y="120571"/>
                  <a:pt x="2519274" y="122872"/>
                </a:cubicBezTo>
                <a:lnTo>
                  <a:pt x="2580234" y="143192"/>
                </a:lnTo>
                <a:lnTo>
                  <a:pt x="2610714" y="153352"/>
                </a:lnTo>
                <a:cubicBezTo>
                  <a:pt x="2617487" y="163512"/>
                  <a:pt x="2625573" y="172910"/>
                  <a:pt x="2631034" y="183832"/>
                </a:cubicBezTo>
                <a:cubicBezTo>
                  <a:pt x="2673098" y="267960"/>
                  <a:pt x="2603280" y="157441"/>
                  <a:pt x="2661514" y="244792"/>
                </a:cubicBezTo>
                <a:cubicBezTo>
                  <a:pt x="2658127" y="315912"/>
                  <a:pt x="2657267" y="387197"/>
                  <a:pt x="2651354" y="458152"/>
                </a:cubicBezTo>
                <a:cubicBezTo>
                  <a:pt x="2650465" y="468825"/>
                  <a:pt x="2649909" y="482407"/>
                  <a:pt x="2641194" y="488632"/>
                </a:cubicBezTo>
                <a:cubicBezTo>
                  <a:pt x="2623765" y="501082"/>
                  <a:pt x="2601237" y="504751"/>
                  <a:pt x="2580234" y="508952"/>
                </a:cubicBezTo>
                <a:cubicBezTo>
                  <a:pt x="2473425" y="530314"/>
                  <a:pt x="2588501" y="509175"/>
                  <a:pt x="2417674" y="529272"/>
                </a:cubicBezTo>
                <a:cubicBezTo>
                  <a:pt x="2339749" y="538440"/>
                  <a:pt x="2379585" y="534349"/>
                  <a:pt x="2326234" y="549592"/>
                </a:cubicBezTo>
                <a:cubicBezTo>
                  <a:pt x="2282872" y="561981"/>
                  <a:pt x="2281934" y="559436"/>
                  <a:pt x="2234794" y="569912"/>
                </a:cubicBezTo>
                <a:cubicBezTo>
                  <a:pt x="2221163" y="572941"/>
                  <a:pt x="2208104" y="579465"/>
                  <a:pt x="2194154" y="580072"/>
                </a:cubicBezTo>
                <a:cubicBezTo>
                  <a:pt x="2052008" y="586252"/>
                  <a:pt x="1909674" y="586845"/>
                  <a:pt x="1767434" y="590232"/>
                </a:cubicBezTo>
                <a:cubicBezTo>
                  <a:pt x="1733567" y="586845"/>
                  <a:pt x="1698998" y="587725"/>
                  <a:pt x="1665834" y="580072"/>
                </a:cubicBezTo>
                <a:cubicBezTo>
                  <a:pt x="1653936" y="577326"/>
                  <a:pt x="1646512" y="564711"/>
                  <a:pt x="1635354" y="559752"/>
                </a:cubicBezTo>
                <a:cubicBezTo>
                  <a:pt x="1615781" y="551053"/>
                  <a:pt x="1574394" y="539432"/>
                  <a:pt x="1574394" y="539432"/>
                </a:cubicBezTo>
                <a:cubicBezTo>
                  <a:pt x="1560847" y="542819"/>
                  <a:pt x="1547129" y="545580"/>
                  <a:pt x="1533754" y="549592"/>
                </a:cubicBezTo>
                <a:cubicBezTo>
                  <a:pt x="1513238" y="555747"/>
                  <a:pt x="1494107" y="567781"/>
                  <a:pt x="1472794" y="569912"/>
                </a:cubicBezTo>
                <a:lnTo>
                  <a:pt x="1371194" y="580072"/>
                </a:lnTo>
                <a:cubicBezTo>
                  <a:pt x="1168475" y="573082"/>
                  <a:pt x="1039984" y="560997"/>
                  <a:pt x="842874" y="580072"/>
                </a:cubicBezTo>
                <a:cubicBezTo>
                  <a:pt x="815077" y="582762"/>
                  <a:pt x="788779" y="593996"/>
                  <a:pt x="761594" y="600392"/>
                </a:cubicBezTo>
                <a:cubicBezTo>
                  <a:pt x="731200" y="607543"/>
                  <a:pt x="700176" y="612134"/>
                  <a:pt x="670154" y="620712"/>
                </a:cubicBezTo>
                <a:cubicBezTo>
                  <a:pt x="514209" y="665268"/>
                  <a:pt x="721614" y="620580"/>
                  <a:pt x="568554" y="651192"/>
                </a:cubicBezTo>
                <a:cubicBezTo>
                  <a:pt x="534687" y="647805"/>
                  <a:pt x="500594" y="646207"/>
                  <a:pt x="466954" y="641032"/>
                </a:cubicBezTo>
                <a:cubicBezTo>
                  <a:pt x="456369" y="639404"/>
                  <a:pt x="445385" y="636813"/>
                  <a:pt x="436474" y="630872"/>
                </a:cubicBezTo>
                <a:cubicBezTo>
                  <a:pt x="424519" y="622902"/>
                  <a:pt x="417032" y="609590"/>
                  <a:pt x="405994" y="600392"/>
                </a:cubicBezTo>
                <a:cubicBezTo>
                  <a:pt x="390816" y="587743"/>
                  <a:pt x="365862" y="571995"/>
                  <a:pt x="345034" y="569912"/>
                </a:cubicBezTo>
                <a:cubicBezTo>
                  <a:pt x="287647" y="564173"/>
                  <a:pt x="229887" y="563139"/>
                  <a:pt x="172314" y="559752"/>
                </a:cubicBezTo>
                <a:cubicBezTo>
                  <a:pt x="162154" y="556365"/>
                  <a:pt x="151196" y="554793"/>
                  <a:pt x="141834" y="549592"/>
                </a:cubicBezTo>
                <a:cubicBezTo>
                  <a:pt x="120486" y="537732"/>
                  <a:pt x="104042" y="516675"/>
                  <a:pt x="80874" y="508952"/>
                </a:cubicBezTo>
                <a:cubicBezTo>
                  <a:pt x="38810" y="494931"/>
                  <a:pt x="59305" y="504733"/>
                  <a:pt x="19914" y="478472"/>
                </a:cubicBezTo>
                <a:cubicBezTo>
                  <a:pt x="-5317" y="402779"/>
                  <a:pt x="-7928" y="407523"/>
                  <a:pt x="19914" y="275272"/>
                </a:cubicBezTo>
                <a:cubicBezTo>
                  <a:pt x="22430" y="263323"/>
                  <a:pt x="40234" y="261725"/>
                  <a:pt x="50394" y="254952"/>
                </a:cubicBezTo>
                <a:cubicBezTo>
                  <a:pt x="57167" y="244792"/>
                  <a:pt x="65755" y="235630"/>
                  <a:pt x="70714" y="224472"/>
                </a:cubicBezTo>
                <a:cubicBezTo>
                  <a:pt x="86810" y="188255"/>
                  <a:pt x="83762" y="160624"/>
                  <a:pt x="111354" y="133032"/>
                </a:cubicBezTo>
                <a:lnTo>
                  <a:pt x="111354" y="143192"/>
                </a:lnTo>
                <a:close/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/>
          </a:p>
        </p:txBody>
      </p:sp>
      <p:sp>
        <p:nvSpPr>
          <p:cNvPr id="23" name="Freeform 22"/>
          <p:cNvSpPr/>
          <p:nvPr/>
        </p:nvSpPr>
        <p:spPr>
          <a:xfrm>
            <a:off x="1443126" y="5131319"/>
            <a:ext cx="3301594" cy="651192"/>
          </a:xfrm>
          <a:custGeom>
            <a:avLst/>
            <a:gdLst>
              <a:gd name="connsiteX0" fmla="*/ 111354 w 2661514"/>
              <a:gd name="connsiteY0" fmla="*/ 143192 h 651192"/>
              <a:gd name="connsiteX1" fmla="*/ 111354 w 2661514"/>
              <a:gd name="connsiteY1" fmla="*/ 143192 h 651192"/>
              <a:gd name="connsiteX2" fmla="*/ 182474 w 2661514"/>
              <a:gd name="connsiteY2" fmla="*/ 92392 h 651192"/>
              <a:gd name="connsiteX3" fmla="*/ 212954 w 2661514"/>
              <a:gd name="connsiteY3" fmla="*/ 82232 h 651192"/>
              <a:gd name="connsiteX4" fmla="*/ 507594 w 2661514"/>
              <a:gd name="connsiteY4" fmla="*/ 61912 h 651192"/>
              <a:gd name="connsiteX5" fmla="*/ 619354 w 2661514"/>
              <a:gd name="connsiteY5" fmla="*/ 31432 h 651192"/>
              <a:gd name="connsiteX6" fmla="*/ 751434 w 2661514"/>
              <a:gd name="connsiteY6" fmla="*/ 21272 h 651192"/>
              <a:gd name="connsiteX7" fmla="*/ 1259434 w 2661514"/>
              <a:gd name="connsiteY7" fmla="*/ 21272 h 651192"/>
              <a:gd name="connsiteX8" fmla="*/ 1320394 w 2661514"/>
              <a:gd name="connsiteY8" fmla="*/ 41592 h 651192"/>
              <a:gd name="connsiteX9" fmla="*/ 1645514 w 2661514"/>
              <a:gd name="connsiteY9" fmla="*/ 51752 h 651192"/>
              <a:gd name="connsiteX10" fmla="*/ 1747114 w 2661514"/>
              <a:gd name="connsiteY10" fmla="*/ 72072 h 651192"/>
              <a:gd name="connsiteX11" fmla="*/ 1777594 w 2661514"/>
              <a:gd name="connsiteY11" fmla="*/ 92392 h 651192"/>
              <a:gd name="connsiteX12" fmla="*/ 1808074 w 2661514"/>
              <a:gd name="connsiteY12" fmla="*/ 82232 h 651192"/>
              <a:gd name="connsiteX13" fmla="*/ 1889354 w 2661514"/>
              <a:gd name="connsiteY13" fmla="*/ 61912 h 651192"/>
              <a:gd name="connsiteX14" fmla="*/ 2326234 w 2661514"/>
              <a:gd name="connsiteY14" fmla="*/ 72072 h 651192"/>
              <a:gd name="connsiteX15" fmla="*/ 2397354 w 2661514"/>
              <a:gd name="connsiteY15" fmla="*/ 102552 h 651192"/>
              <a:gd name="connsiteX16" fmla="*/ 2519274 w 2661514"/>
              <a:gd name="connsiteY16" fmla="*/ 122872 h 651192"/>
              <a:gd name="connsiteX17" fmla="*/ 2580234 w 2661514"/>
              <a:gd name="connsiteY17" fmla="*/ 143192 h 651192"/>
              <a:gd name="connsiteX18" fmla="*/ 2610714 w 2661514"/>
              <a:gd name="connsiteY18" fmla="*/ 153352 h 651192"/>
              <a:gd name="connsiteX19" fmla="*/ 2631034 w 2661514"/>
              <a:gd name="connsiteY19" fmla="*/ 183832 h 651192"/>
              <a:gd name="connsiteX20" fmla="*/ 2661514 w 2661514"/>
              <a:gd name="connsiteY20" fmla="*/ 244792 h 651192"/>
              <a:gd name="connsiteX21" fmla="*/ 2651354 w 2661514"/>
              <a:gd name="connsiteY21" fmla="*/ 458152 h 651192"/>
              <a:gd name="connsiteX22" fmla="*/ 2641194 w 2661514"/>
              <a:gd name="connsiteY22" fmla="*/ 488632 h 651192"/>
              <a:gd name="connsiteX23" fmla="*/ 2580234 w 2661514"/>
              <a:gd name="connsiteY23" fmla="*/ 508952 h 651192"/>
              <a:gd name="connsiteX24" fmla="*/ 2417674 w 2661514"/>
              <a:gd name="connsiteY24" fmla="*/ 529272 h 651192"/>
              <a:gd name="connsiteX25" fmla="*/ 2326234 w 2661514"/>
              <a:gd name="connsiteY25" fmla="*/ 549592 h 651192"/>
              <a:gd name="connsiteX26" fmla="*/ 2234794 w 2661514"/>
              <a:gd name="connsiteY26" fmla="*/ 569912 h 651192"/>
              <a:gd name="connsiteX27" fmla="*/ 2194154 w 2661514"/>
              <a:gd name="connsiteY27" fmla="*/ 580072 h 651192"/>
              <a:gd name="connsiteX28" fmla="*/ 1767434 w 2661514"/>
              <a:gd name="connsiteY28" fmla="*/ 590232 h 651192"/>
              <a:gd name="connsiteX29" fmla="*/ 1665834 w 2661514"/>
              <a:gd name="connsiteY29" fmla="*/ 580072 h 651192"/>
              <a:gd name="connsiteX30" fmla="*/ 1635354 w 2661514"/>
              <a:gd name="connsiteY30" fmla="*/ 559752 h 651192"/>
              <a:gd name="connsiteX31" fmla="*/ 1574394 w 2661514"/>
              <a:gd name="connsiteY31" fmla="*/ 539432 h 651192"/>
              <a:gd name="connsiteX32" fmla="*/ 1533754 w 2661514"/>
              <a:gd name="connsiteY32" fmla="*/ 549592 h 651192"/>
              <a:gd name="connsiteX33" fmla="*/ 1472794 w 2661514"/>
              <a:gd name="connsiteY33" fmla="*/ 569912 h 651192"/>
              <a:gd name="connsiteX34" fmla="*/ 1371194 w 2661514"/>
              <a:gd name="connsiteY34" fmla="*/ 580072 h 651192"/>
              <a:gd name="connsiteX35" fmla="*/ 842874 w 2661514"/>
              <a:gd name="connsiteY35" fmla="*/ 580072 h 651192"/>
              <a:gd name="connsiteX36" fmla="*/ 761594 w 2661514"/>
              <a:gd name="connsiteY36" fmla="*/ 600392 h 651192"/>
              <a:gd name="connsiteX37" fmla="*/ 670154 w 2661514"/>
              <a:gd name="connsiteY37" fmla="*/ 620712 h 651192"/>
              <a:gd name="connsiteX38" fmla="*/ 568554 w 2661514"/>
              <a:gd name="connsiteY38" fmla="*/ 651192 h 651192"/>
              <a:gd name="connsiteX39" fmla="*/ 466954 w 2661514"/>
              <a:gd name="connsiteY39" fmla="*/ 641032 h 651192"/>
              <a:gd name="connsiteX40" fmla="*/ 436474 w 2661514"/>
              <a:gd name="connsiteY40" fmla="*/ 630872 h 651192"/>
              <a:gd name="connsiteX41" fmla="*/ 405994 w 2661514"/>
              <a:gd name="connsiteY41" fmla="*/ 600392 h 651192"/>
              <a:gd name="connsiteX42" fmla="*/ 345034 w 2661514"/>
              <a:gd name="connsiteY42" fmla="*/ 569912 h 651192"/>
              <a:gd name="connsiteX43" fmla="*/ 172314 w 2661514"/>
              <a:gd name="connsiteY43" fmla="*/ 559752 h 651192"/>
              <a:gd name="connsiteX44" fmla="*/ 141834 w 2661514"/>
              <a:gd name="connsiteY44" fmla="*/ 549592 h 651192"/>
              <a:gd name="connsiteX45" fmla="*/ 80874 w 2661514"/>
              <a:gd name="connsiteY45" fmla="*/ 508952 h 651192"/>
              <a:gd name="connsiteX46" fmla="*/ 19914 w 2661514"/>
              <a:gd name="connsiteY46" fmla="*/ 478472 h 651192"/>
              <a:gd name="connsiteX47" fmla="*/ 19914 w 2661514"/>
              <a:gd name="connsiteY47" fmla="*/ 275272 h 651192"/>
              <a:gd name="connsiteX48" fmla="*/ 50394 w 2661514"/>
              <a:gd name="connsiteY48" fmla="*/ 254952 h 651192"/>
              <a:gd name="connsiteX49" fmla="*/ 70714 w 2661514"/>
              <a:gd name="connsiteY49" fmla="*/ 224472 h 651192"/>
              <a:gd name="connsiteX50" fmla="*/ 111354 w 2661514"/>
              <a:gd name="connsiteY50" fmla="*/ 133032 h 651192"/>
              <a:gd name="connsiteX51" fmla="*/ 111354 w 2661514"/>
              <a:gd name="connsiteY51" fmla="*/ 143192 h 65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661514" h="651192">
                <a:moveTo>
                  <a:pt x="111354" y="143192"/>
                </a:moveTo>
                <a:lnTo>
                  <a:pt x="111354" y="143192"/>
                </a:lnTo>
                <a:cubicBezTo>
                  <a:pt x="135061" y="126259"/>
                  <a:pt x="157492" y="107381"/>
                  <a:pt x="182474" y="92392"/>
                </a:cubicBezTo>
                <a:cubicBezTo>
                  <a:pt x="191657" y="86882"/>
                  <a:pt x="202656" y="85174"/>
                  <a:pt x="212954" y="82232"/>
                </a:cubicBezTo>
                <a:cubicBezTo>
                  <a:pt x="317943" y="52235"/>
                  <a:pt x="347992" y="68296"/>
                  <a:pt x="507594" y="61912"/>
                </a:cubicBezTo>
                <a:cubicBezTo>
                  <a:pt x="549312" y="48006"/>
                  <a:pt x="576272" y="36219"/>
                  <a:pt x="619354" y="31432"/>
                </a:cubicBezTo>
                <a:cubicBezTo>
                  <a:pt x="663241" y="26556"/>
                  <a:pt x="707407" y="24659"/>
                  <a:pt x="751434" y="21272"/>
                </a:cubicBezTo>
                <a:cubicBezTo>
                  <a:pt x="948790" y="-11621"/>
                  <a:pt x="868696" y="-2172"/>
                  <a:pt x="1259434" y="21272"/>
                </a:cubicBezTo>
                <a:cubicBezTo>
                  <a:pt x="1280815" y="22555"/>
                  <a:pt x="1298985" y="40923"/>
                  <a:pt x="1320394" y="41592"/>
                </a:cubicBezTo>
                <a:lnTo>
                  <a:pt x="1645514" y="51752"/>
                </a:lnTo>
                <a:cubicBezTo>
                  <a:pt x="1671723" y="55496"/>
                  <a:pt x="1718741" y="57886"/>
                  <a:pt x="1747114" y="72072"/>
                </a:cubicBezTo>
                <a:cubicBezTo>
                  <a:pt x="1758036" y="77533"/>
                  <a:pt x="1767434" y="85619"/>
                  <a:pt x="1777594" y="92392"/>
                </a:cubicBezTo>
                <a:cubicBezTo>
                  <a:pt x="1787754" y="89005"/>
                  <a:pt x="1797742" y="85050"/>
                  <a:pt x="1808074" y="82232"/>
                </a:cubicBezTo>
                <a:cubicBezTo>
                  <a:pt x="1835017" y="74884"/>
                  <a:pt x="1889354" y="61912"/>
                  <a:pt x="1889354" y="61912"/>
                </a:cubicBezTo>
                <a:cubicBezTo>
                  <a:pt x="2034981" y="65299"/>
                  <a:pt x="2180705" y="65745"/>
                  <a:pt x="2326234" y="72072"/>
                </a:cubicBezTo>
                <a:cubicBezTo>
                  <a:pt x="2346652" y="72960"/>
                  <a:pt x="2381684" y="97329"/>
                  <a:pt x="2397354" y="102552"/>
                </a:cubicBezTo>
                <a:cubicBezTo>
                  <a:pt x="2419639" y="109980"/>
                  <a:pt x="2503167" y="120571"/>
                  <a:pt x="2519274" y="122872"/>
                </a:cubicBezTo>
                <a:lnTo>
                  <a:pt x="2580234" y="143192"/>
                </a:lnTo>
                <a:lnTo>
                  <a:pt x="2610714" y="153352"/>
                </a:lnTo>
                <a:cubicBezTo>
                  <a:pt x="2617487" y="163512"/>
                  <a:pt x="2625573" y="172910"/>
                  <a:pt x="2631034" y="183832"/>
                </a:cubicBezTo>
                <a:cubicBezTo>
                  <a:pt x="2673098" y="267960"/>
                  <a:pt x="2603280" y="157441"/>
                  <a:pt x="2661514" y="244792"/>
                </a:cubicBezTo>
                <a:cubicBezTo>
                  <a:pt x="2658127" y="315912"/>
                  <a:pt x="2657267" y="387197"/>
                  <a:pt x="2651354" y="458152"/>
                </a:cubicBezTo>
                <a:cubicBezTo>
                  <a:pt x="2650465" y="468825"/>
                  <a:pt x="2649909" y="482407"/>
                  <a:pt x="2641194" y="488632"/>
                </a:cubicBezTo>
                <a:cubicBezTo>
                  <a:pt x="2623765" y="501082"/>
                  <a:pt x="2601237" y="504751"/>
                  <a:pt x="2580234" y="508952"/>
                </a:cubicBezTo>
                <a:cubicBezTo>
                  <a:pt x="2473425" y="530314"/>
                  <a:pt x="2588501" y="509175"/>
                  <a:pt x="2417674" y="529272"/>
                </a:cubicBezTo>
                <a:cubicBezTo>
                  <a:pt x="2339749" y="538440"/>
                  <a:pt x="2379585" y="534349"/>
                  <a:pt x="2326234" y="549592"/>
                </a:cubicBezTo>
                <a:cubicBezTo>
                  <a:pt x="2282872" y="561981"/>
                  <a:pt x="2281934" y="559436"/>
                  <a:pt x="2234794" y="569912"/>
                </a:cubicBezTo>
                <a:cubicBezTo>
                  <a:pt x="2221163" y="572941"/>
                  <a:pt x="2208104" y="579465"/>
                  <a:pt x="2194154" y="580072"/>
                </a:cubicBezTo>
                <a:cubicBezTo>
                  <a:pt x="2052008" y="586252"/>
                  <a:pt x="1909674" y="586845"/>
                  <a:pt x="1767434" y="590232"/>
                </a:cubicBezTo>
                <a:cubicBezTo>
                  <a:pt x="1733567" y="586845"/>
                  <a:pt x="1698998" y="587725"/>
                  <a:pt x="1665834" y="580072"/>
                </a:cubicBezTo>
                <a:cubicBezTo>
                  <a:pt x="1653936" y="577326"/>
                  <a:pt x="1646512" y="564711"/>
                  <a:pt x="1635354" y="559752"/>
                </a:cubicBezTo>
                <a:cubicBezTo>
                  <a:pt x="1615781" y="551053"/>
                  <a:pt x="1574394" y="539432"/>
                  <a:pt x="1574394" y="539432"/>
                </a:cubicBezTo>
                <a:cubicBezTo>
                  <a:pt x="1560847" y="542819"/>
                  <a:pt x="1547129" y="545580"/>
                  <a:pt x="1533754" y="549592"/>
                </a:cubicBezTo>
                <a:cubicBezTo>
                  <a:pt x="1513238" y="555747"/>
                  <a:pt x="1494107" y="567781"/>
                  <a:pt x="1472794" y="569912"/>
                </a:cubicBezTo>
                <a:lnTo>
                  <a:pt x="1371194" y="580072"/>
                </a:lnTo>
                <a:cubicBezTo>
                  <a:pt x="1168475" y="573082"/>
                  <a:pt x="1039984" y="560997"/>
                  <a:pt x="842874" y="580072"/>
                </a:cubicBezTo>
                <a:cubicBezTo>
                  <a:pt x="815077" y="582762"/>
                  <a:pt x="788779" y="593996"/>
                  <a:pt x="761594" y="600392"/>
                </a:cubicBezTo>
                <a:cubicBezTo>
                  <a:pt x="731200" y="607543"/>
                  <a:pt x="700176" y="612134"/>
                  <a:pt x="670154" y="620712"/>
                </a:cubicBezTo>
                <a:cubicBezTo>
                  <a:pt x="514209" y="665268"/>
                  <a:pt x="721614" y="620580"/>
                  <a:pt x="568554" y="651192"/>
                </a:cubicBezTo>
                <a:cubicBezTo>
                  <a:pt x="534687" y="647805"/>
                  <a:pt x="500594" y="646207"/>
                  <a:pt x="466954" y="641032"/>
                </a:cubicBezTo>
                <a:cubicBezTo>
                  <a:pt x="456369" y="639404"/>
                  <a:pt x="445385" y="636813"/>
                  <a:pt x="436474" y="630872"/>
                </a:cubicBezTo>
                <a:cubicBezTo>
                  <a:pt x="424519" y="622902"/>
                  <a:pt x="417032" y="609590"/>
                  <a:pt x="405994" y="600392"/>
                </a:cubicBezTo>
                <a:cubicBezTo>
                  <a:pt x="390816" y="587743"/>
                  <a:pt x="365862" y="571995"/>
                  <a:pt x="345034" y="569912"/>
                </a:cubicBezTo>
                <a:cubicBezTo>
                  <a:pt x="287647" y="564173"/>
                  <a:pt x="229887" y="563139"/>
                  <a:pt x="172314" y="559752"/>
                </a:cubicBezTo>
                <a:cubicBezTo>
                  <a:pt x="162154" y="556365"/>
                  <a:pt x="151196" y="554793"/>
                  <a:pt x="141834" y="549592"/>
                </a:cubicBezTo>
                <a:cubicBezTo>
                  <a:pt x="120486" y="537732"/>
                  <a:pt x="104042" y="516675"/>
                  <a:pt x="80874" y="508952"/>
                </a:cubicBezTo>
                <a:cubicBezTo>
                  <a:pt x="38810" y="494931"/>
                  <a:pt x="59305" y="504733"/>
                  <a:pt x="19914" y="478472"/>
                </a:cubicBezTo>
                <a:cubicBezTo>
                  <a:pt x="-5317" y="402779"/>
                  <a:pt x="-7928" y="407523"/>
                  <a:pt x="19914" y="275272"/>
                </a:cubicBezTo>
                <a:cubicBezTo>
                  <a:pt x="22430" y="263323"/>
                  <a:pt x="40234" y="261725"/>
                  <a:pt x="50394" y="254952"/>
                </a:cubicBezTo>
                <a:cubicBezTo>
                  <a:pt x="57167" y="244792"/>
                  <a:pt x="65755" y="235630"/>
                  <a:pt x="70714" y="224472"/>
                </a:cubicBezTo>
                <a:cubicBezTo>
                  <a:pt x="86810" y="188255"/>
                  <a:pt x="83762" y="160624"/>
                  <a:pt x="111354" y="133032"/>
                </a:cubicBezTo>
                <a:lnTo>
                  <a:pt x="111354" y="143192"/>
                </a:lnTo>
                <a:close/>
              </a:path>
            </a:pathLst>
          </a:cu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/>
          </a:p>
        </p:txBody>
      </p:sp>
      <p:sp>
        <p:nvSpPr>
          <p:cNvPr id="24" name="Freeform 23"/>
          <p:cNvSpPr/>
          <p:nvPr/>
        </p:nvSpPr>
        <p:spPr>
          <a:xfrm>
            <a:off x="1794724" y="2641686"/>
            <a:ext cx="5087828" cy="651192"/>
          </a:xfrm>
          <a:custGeom>
            <a:avLst/>
            <a:gdLst>
              <a:gd name="connsiteX0" fmla="*/ 111354 w 2661514"/>
              <a:gd name="connsiteY0" fmla="*/ 143192 h 651192"/>
              <a:gd name="connsiteX1" fmla="*/ 111354 w 2661514"/>
              <a:gd name="connsiteY1" fmla="*/ 143192 h 651192"/>
              <a:gd name="connsiteX2" fmla="*/ 182474 w 2661514"/>
              <a:gd name="connsiteY2" fmla="*/ 92392 h 651192"/>
              <a:gd name="connsiteX3" fmla="*/ 212954 w 2661514"/>
              <a:gd name="connsiteY3" fmla="*/ 82232 h 651192"/>
              <a:gd name="connsiteX4" fmla="*/ 507594 w 2661514"/>
              <a:gd name="connsiteY4" fmla="*/ 61912 h 651192"/>
              <a:gd name="connsiteX5" fmla="*/ 619354 w 2661514"/>
              <a:gd name="connsiteY5" fmla="*/ 31432 h 651192"/>
              <a:gd name="connsiteX6" fmla="*/ 751434 w 2661514"/>
              <a:gd name="connsiteY6" fmla="*/ 21272 h 651192"/>
              <a:gd name="connsiteX7" fmla="*/ 1259434 w 2661514"/>
              <a:gd name="connsiteY7" fmla="*/ 21272 h 651192"/>
              <a:gd name="connsiteX8" fmla="*/ 1320394 w 2661514"/>
              <a:gd name="connsiteY8" fmla="*/ 41592 h 651192"/>
              <a:gd name="connsiteX9" fmla="*/ 1645514 w 2661514"/>
              <a:gd name="connsiteY9" fmla="*/ 51752 h 651192"/>
              <a:gd name="connsiteX10" fmla="*/ 1747114 w 2661514"/>
              <a:gd name="connsiteY10" fmla="*/ 72072 h 651192"/>
              <a:gd name="connsiteX11" fmla="*/ 1777594 w 2661514"/>
              <a:gd name="connsiteY11" fmla="*/ 92392 h 651192"/>
              <a:gd name="connsiteX12" fmla="*/ 1808074 w 2661514"/>
              <a:gd name="connsiteY12" fmla="*/ 82232 h 651192"/>
              <a:gd name="connsiteX13" fmla="*/ 1889354 w 2661514"/>
              <a:gd name="connsiteY13" fmla="*/ 61912 h 651192"/>
              <a:gd name="connsiteX14" fmla="*/ 2326234 w 2661514"/>
              <a:gd name="connsiteY14" fmla="*/ 72072 h 651192"/>
              <a:gd name="connsiteX15" fmla="*/ 2397354 w 2661514"/>
              <a:gd name="connsiteY15" fmla="*/ 102552 h 651192"/>
              <a:gd name="connsiteX16" fmla="*/ 2519274 w 2661514"/>
              <a:gd name="connsiteY16" fmla="*/ 122872 h 651192"/>
              <a:gd name="connsiteX17" fmla="*/ 2580234 w 2661514"/>
              <a:gd name="connsiteY17" fmla="*/ 143192 h 651192"/>
              <a:gd name="connsiteX18" fmla="*/ 2610714 w 2661514"/>
              <a:gd name="connsiteY18" fmla="*/ 153352 h 651192"/>
              <a:gd name="connsiteX19" fmla="*/ 2631034 w 2661514"/>
              <a:gd name="connsiteY19" fmla="*/ 183832 h 651192"/>
              <a:gd name="connsiteX20" fmla="*/ 2661514 w 2661514"/>
              <a:gd name="connsiteY20" fmla="*/ 244792 h 651192"/>
              <a:gd name="connsiteX21" fmla="*/ 2651354 w 2661514"/>
              <a:gd name="connsiteY21" fmla="*/ 458152 h 651192"/>
              <a:gd name="connsiteX22" fmla="*/ 2641194 w 2661514"/>
              <a:gd name="connsiteY22" fmla="*/ 488632 h 651192"/>
              <a:gd name="connsiteX23" fmla="*/ 2580234 w 2661514"/>
              <a:gd name="connsiteY23" fmla="*/ 508952 h 651192"/>
              <a:gd name="connsiteX24" fmla="*/ 2417674 w 2661514"/>
              <a:gd name="connsiteY24" fmla="*/ 529272 h 651192"/>
              <a:gd name="connsiteX25" fmla="*/ 2326234 w 2661514"/>
              <a:gd name="connsiteY25" fmla="*/ 549592 h 651192"/>
              <a:gd name="connsiteX26" fmla="*/ 2234794 w 2661514"/>
              <a:gd name="connsiteY26" fmla="*/ 569912 h 651192"/>
              <a:gd name="connsiteX27" fmla="*/ 2194154 w 2661514"/>
              <a:gd name="connsiteY27" fmla="*/ 580072 h 651192"/>
              <a:gd name="connsiteX28" fmla="*/ 1767434 w 2661514"/>
              <a:gd name="connsiteY28" fmla="*/ 590232 h 651192"/>
              <a:gd name="connsiteX29" fmla="*/ 1665834 w 2661514"/>
              <a:gd name="connsiteY29" fmla="*/ 580072 h 651192"/>
              <a:gd name="connsiteX30" fmla="*/ 1635354 w 2661514"/>
              <a:gd name="connsiteY30" fmla="*/ 559752 h 651192"/>
              <a:gd name="connsiteX31" fmla="*/ 1574394 w 2661514"/>
              <a:gd name="connsiteY31" fmla="*/ 539432 h 651192"/>
              <a:gd name="connsiteX32" fmla="*/ 1533754 w 2661514"/>
              <a:gd name="connsiteY32" fmla="*/ 549592 h 651192"/>
              <a:gd name="connsiteX33" fmla="*/ 1472794 w 2661514"/>
              <a:gd name="connsiteY33" fmla="*/ 569912 h 651192"/>
              <a:gd name="connsiteX34" fmla="*/ 1371194 w 2661514"/>
              <a:gd name="connsiteY34" fmla="*/ 580072 h 651192"/>
              <a:gd name="connsiteX35" fmla="*/ 842874 w 2661514"/>
              <a:gd name="connsiteY35" fmla="*/ 580072 h 651192"/>
              <a:gd name="connsiteX36" fmla="*/ 761594 w 2661514"/>
              <a:gd name="connsiteY36" fmla="*/ 600392 h 651192"/>
              <a:gd name="connsiteX37" fmla="*/ 670154 w 2661514"/>
              <a:gd name="connsiteY37" fmla="*/ 620712 h 651192"/>
              <a:gd name="connsiteX38" fmla="*/ 568554 w 2661514"/>
              <a:gd name="connsiteY38" fmla="*/ 651192 h 651192"/>
              <a:gd name="connsiteX39" fmla="*/ 466954 w 2661514"/>
              <a:gd name="connsiteY39" fmla="*/ 641032 h 651192"/>
              <a:gd name="connsiteX40" fmla="*/ 436474 w 2661514"/>
              <a:gd name="connsiteY40" fmla="*/ 630872 h 651192"/>
              <a:gd name="connsiteX41" fmla="*/ 405994 w 2661514"/>
              <a:gd name="connsiteY41" fmla="*/ 600392 h 651192"/>
              <a:gd name="connsiteX42" fmla="*/ 345034 w 2661514"/>
              <a:gd name="connsiteY42" fmla="*/ 569912 h 651192"/>
              <a:gd name="connsiteX43" fmla="*/ 172314 w 2661514"/>
              <a:gd name="connsiteY43" fmla="*/ 559752 h 651192"/>
              <a:gd name="connsiteX44" fmla="*/ 141834 w 2661514"/>
              <a:gd name="connsiteY44" fmla="*/ 549592 h 651192"/>
              <a:gd name="connsiteX45" fmla="*/ 80874 w 2661514"/>
              <a:gd name="connsiteY45" fmla="*/ 508952 h 651192"/>
              <a:gd name="connsiteX46" fmla="*/ 19914 w 2661514"/>
              <a:gd name="connsiteY46" fmla="*/ 478472 h 651192"/>
              <a:gd name="connsiteX47" fmla="*/ 19914 w 2661514"/>
              <a:gd name="connsiteY47" fmla="*/ 275272 h 651192"/>
              <a:gd name="connsiteX48" fmla="*/ 50394 w 2661514"/>
              <a:gd name="connsiteY48" fmla="*/ 254952 h 651192"/>
              <a:gd name="connsiteX49" fmla="*/ 70714 w 2661514"/>
              <a:gd name="connsiteY49" fmla="*/ 224472 h 651192"/>
              <a:gd name="connsiteX50" fmla="*/ 111354 w 2661514"/>
              <a:gd name="connsiteY50" fmla="*/ 133032 h 651192"/>
              <a:gd name="connsiteX51" fmla="*/ 111354 w 2661514"/>
              <a:gd name="connsiteY51" fmla="*/ 143192 h 65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661514" h="651192">
                <a:moveTo>
                  <a:pt x="111354" y="143192"/>
                </a:moveTo>
                <a:lnTo>
                  <a:pt x="111354" y="143192"/>
                </a:lnTo>
                <a:cubicBezTo>
                  <a:pt x="135061" y="126259"/>
                  <a:pt x="157492" y="107381"/>
                  <a:pt x="182474" y="92392"/>
                </a:cubicBezTo>
                <a:cubicBezTo>
                  <a:pt x="191657" y="86882"/>
                  <a:pt x="202656" y="85174"/>
                  <a:pt x="212954" y="82232"/>
                </a:cubicBezTo>
                <a:cubicBezTo>
                  <a:pt x="317943" y="52235"/>
                  <a:pt x="347992" y="68296"/>
                  <a:pt x="507594" y="61912"/>
                </a:cubicBezTo>
                <a:cubicBezTo>
                  <a:pt x="549312" y="48006"/>
                  <a:pt x="576272" y="36219"/>
                  <a:pt x="619354" y="31432"/>
                </a:cubicBezTo>
                <a:cubicBezTo>
                  <a:pt x="663241" y="26556"/>
                  <a:pt x="707407" y="24659"/>
                  <a:pt x="751434" y="21272"/>
                </a:cubicBezTo>
                <a:cubicBezTo>
                  <a:pt x="948790" y="-11621"/>
                  <a:pt x="868696" y="-2172"/>
                  <a:pt x="1259434" y="21272"/>
                </a:cubicBezTo>
                <a:cubicBezTo>
                  <a:pt x="1280815" y="22555"/>
                  <a:pt x="1298985" y="40923"/>
                  <a:pt x="1320394" y="41592"/>
                </a:cubicBezTo>
                <a:lnTo>
                  <a:pt x="1645514" y="51752"/>
                </a:lnTo>
                <a:cubicBezTo>
                  <a:pt x="1671723" y="55496"/>
                  <a:pt x="1718741" y="57886"/>
                  <a:pt x="1747114" y="72072"/>
                </a:cubicBezTo>
                <a:cubicBezTo>
                  <a:pt x="1758036" y="77533"/>
                  <a:pt x="1767434" y="85619"/>
                  <a:pt x="1777594" y="92392"/>
                </a:cubicBezTo>
                <a:cubicBezTo>
                  <a:pt x="1787754" y="89005"/>
                  <a:pt x="1797742" y="85050"/>
                  <a:pt x="1808074" y="82232"/>
                </a:cubicBezTo>
                <a:cubicBezTo>
                  <a:pt x="1835017" y="74884"/>
                  <a:pt x="1889354" y="61912"/>
                  <a:pt x="1889354" y="61912"/>
                </a:cubicBezTo>
                <a:cubicBezTo>
                  <a:pt x="2034981" y="65299"/>
                  <a:pt x="2180705" y="65745"/>
                  <a:pt x="2326234" y="72072"/>
                </a:cubicBezTo>
                <a:cubicBezTo>
                  <a:pt x="2346652" y="72960"/>
                  <a:pt x="2381684" y="97329"/>
                  <a:pt x="2397354" y="102552"/>
                </a:cubicBezTo>
                <a:cubicBezTo>
                  <a:pt x="2419639" y="109980"/>
                  <a:pt x="2503167" y="120571"/>
                  <a:pt x="2519274" y="122872"/>
                </a:cubicBezTo>
                <a:lnTo>
                  <a:pt x="2580234" y="143192"/>
                </a:lnTo>
                <a:lnTo>
                  <a:pt x="2610714" y="153352"/>
                </a:lnTo>
                <a:cubicBezTo>
                  <a:pt x="2617487" y="163512"/>
                  <a:pt x="2625573" y="172910"/>
                  <a:pt x="2631034" y="183832"/>
                </a:cubicBezTo>
                <a:cubicBezTo>
                  <a:pt x="2673098" y="267960"/>
                  <a:pt x="2603280" y="157441"/>
                  <a:pt x="2661514" y="244792"/>
                </a:cubicBezTo>
                <a:cubicBezTo>
                  <a:pt x="2658127" y="315912"/>
                  <a:pt x="2657267" y="387197"/>
                  <a:pt x="2651354" y="458152"/>
                </a:cubicBezTo>
                <a:cubicBezTo>
                  <a:pt x="2650465" y="468825"/>
                  <a:pt x="2649909" y="482407"/>
                  <a:pt x="2641194" y="488632"/>
                </a:cubicBezTo>
                <a:cubicBezTo>
                  <a:pt x="2623765" y="501082"/>
                  <a:pt x="2601237" y="504751"/>
                  <a:pt x="2580234" y="508952"/>
                </a:cubicBezTo>
                <a:cubicBezTo>
                  <a:pt x="2473425" y="530314"/>
                  <a:pt x="2588501" y="509175"/>
                  <a:pt x="2417674" y="529272"/>
                </a:cubicBezTo>
                <a:cubicBezTo>
                  <a:pt x="2339749" y="538440"/>
                  <a:pt x="2379585" y="534349"/>
                  <a:pt x="2326234" y="549592"/>
                </a:cubicBezTo>
                <a:cubicBezTo>
                  <a:pt x="2282872" y="561981"/>
                  <a:pt x="2281934" y="559436"/>
                  <a:pt x="2234794" y="569912"/>
                </a:cubicBezTo>
                <a:cubicBezTo>
                  <a:pt x="2221163" y="572941"/>
                  <a:pt x="2208104" y="579465"/>
                  <a:pt x="2194154" y="580072"/>
                </a:cubicBezTo>
                <a:cubicBezTo>
                  <a:pt x="2052008" y="586252"/>
                  <a:pt x="1909674" y="586845"/>
                  <a:pt x="1767434" y="590232"/>
                </a:cubicBezTo>
                <a:cubicBezTo>
                  <a:pt x="1733567" y="586845"/>
                  <a:pt x="1698998" y="587725"/>
                  <a:pt x="1665834" y="580072"/>
                </a:cubicBezTo>
                <a:cubicBezTo>
                  <a:pt x="1653936" y="577326"/>
                  <a:pt x="1646512" y="564711"/>
                  <a:pt x="1635354" y="559752"/>
                </a:cubicBezTo>
                <a:cubicBezTo>
                  <a:pt x="1615781" y="551053"/>
                  <a:pt x="1574394" y="539432"/>
                  <a:pt x="1574394" y="539432"/>
                </a:cubicBezTo>
                <a:cubicBezTo>
                  <a:pt x="1560847" y="542819"/>
                  <a:pt x="1547129" y="545580"/>
                  <a:pt x="1533754" y="549592"/>
                </a:cubicBezTo>
                <a:cubicBezTo>
                  <a:pt x="1513238" y="555747"/>
                  <a:pt x="1494107" y="567781"/>
                  <a:pt x="1472794" y="569912"/>
                </a:cubicBezTo>
                <a:lnTo>
                  <a:pt x="1371194" y="580072"/>
                </a:lnTo>
                <a:cubicBezTo>
                  <a:pt x="1168475" y="573082"/>
                  <a:pt x="1039984" y="560997"/>
                  <a:pt x="842874" y="580072"/>
                </a:cubicBezTo>
                <a:cubicBezTo>
                  <a:pt x="815077" y="582762"/>
                  <a:pt x="788779" y="593996"/>
                  <a:pt x="761594" y="600392"/>
                </a:cubicBezTo>
                <a:cubicBezTo>
                  <a:pt x="731200" y="607543"/>
                  <a:pt x="700176" y="612134"/>
                  <a:pt x="670154" y="620712"/>
                </a:cubicBezTo>
                <a:cubicBezTo>
                  <a:pt x="514209" y="665268"/>
                  <a:pt x="721614" y="620580"/>
                  <a:pt x="568554" y="651192"/>
                </a:cubicBezTo>
                <a:cubicBezTo>
                  <a:pt x="534687" y="647805"/>
                  <a:pt x="500594" y="646207"/>
                  <a:pt x="466954" y="641032"/>
                </a:cubicBezTo>
                <a:cubicBezTo>
                  <a:pt x="456369" y="639404"/>
                  <a:pt x="445385" y="636813"/>
                  <a:pt x="436474" y="630872"/>
                </a:cubicBezTo>
                <a:cubicBezTo>
                  <a:pt x="424519" y="622902"/>
                  <a:pt x="417032" y="609590"/>
                  <a:pt x="405994" y="600392"/>
                </a:cubicBezTo>
                <a:cubicBezTo>
                  <a:pt x="390816" y="587743"/>
                  <a:pt x="365862" y="571995"/>
                  <a:pt x="345034" y="569912"/>
                </a:cubicBezTo>
                <a:cubicBezTo>
                  <a:pt x="287647" y="564173"/>
                  <a:pt x="229887" y="563139"/>
                  <a:pt x="172314" y="559752"/>
                </a:cubicBezTo>
                <a:cubicBezTo>
                  <a:pt x="162154" y="556365"/>
                  <a:pt x="151196" y="554793"/>
                  <a:pt x="141834" y="549592"/>
                </a:cubicBezTo>
                <a:cubicBezTo>
                  <a:pt x="120486" y="537732"/>
                  <a:pt x="104042" y="516675"/>
                  <a:pt x="80874" y="508952"/>
                </a:cubicBezTo>
                <a:cubicBezTo>
                  <a:pt x="38810" y="494931"/>
                  <a:pt x="59305" y="504733"/>
                  <a:pt x="19914" y="478472"/>
                </a:cubicBezTo>
                <a:cubicBezTo>
                  <a:pt x="-5317" y="402779"/>
                  <a:pt x="-7928" y="407523"/>
                  <a:pt x="19914" y="275272"/>
                </a:cubicBezTo>
                <a:cubicBezTo>
                  <a:pt x="22430" y="263323"/>
                  <a:pt x="40234" y="261725"/>
                  <a:pt x="50394" y="254952"/>
                </a:cubicBezTo>
                <a:cubicBezTo>
                  <a:pt x="57167" y="244792"/>
                  <a:pt x="65755" y="235630"/>
                  <a:pt x="70714" y="224472"/>
                </a:cubicBezTo>
                <a:cubicBezTo>
                  <a:pt x="86810" y="188255"/>
                  <a:pt x="83762" y="160624"/>
                  <a:pt x="111354" y="133032"/>
                </a:cubicBezTo>
                <a:lnTo>
                  <a:pt x="111354" y="143192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/>
          </a:p>
        </p:txBody>
      </p:sp>
    </p:spTree>
    <p:extLst>
      <p:ext uri="{BB962C8B-B14F-4D97-AF65-F5344CB8AC3E}">
        <p14:creationId xmlns:p14="http://schemas.microsoft.com/office/powerpoint/2010/main" val="418982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1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8640"/>
            <a:ext cx="9144000" cy="461665"/>
          </a:xfrm>
          <a:prstGeom prst="rect">
            <a:avLst/>
          </a:prstGeom>
          <a:solidFill>
            <a:schemeClr val="accent6">
              <a:lumMod val="60000"/>
              <a:lumOff val="40000"/>
              <a:alpha val="75000"/>
            </a:schemeClr>
          </a:solidFill>
          <a:ln w="12700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/>
              <a:t> INNO</a:t>
            </a:r>
            <a:r>
              <a:rPr lang="el-GR" sz="2400" b="1" dirty="0" smtClean="0"/>
              <a:t>............</a:t>
            </a:r>
            <a:endParaRPr lang="el-GR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36512" y="692696"/>
            <a:ext cx="91805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9 - TextBox"/>
          <p:cNvSpPr txBox="1"/>
          <p:nvPr/>
        </p:nvSpPr>
        <p:spPr>
          <a:xfrm>
            <a:off x="107504" y="3000372"/>
            <a:ext cx="62150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Innovate</a:t>
            </a:r>
            <a:endParaRPr lang="el-GR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35 - TextBox"/>
          <p:cNvSpPr txBox="1"/>
          <p:nvPr/>
        </p:nvSpPr>
        <p:spPr>
          <a:xfrm>
            <a:off x="3357554" y="4146563"/>
            <a:ext cx="1208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Creativity</a:t>
            </a:r>
            <a:endParaRPr lang="el-GR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36 - TextBox"/>
          <p:cNvSpPr txBox="1"/>
          <p:nvPr/>
        </p:nvSpPr>
        <p:spPr>
          <a:xfrm>
            <a:off x="6852429" y="4069311"/>
            <a:ext cx="1310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Innovate</a:t>
            </a:r>
            <a:endParaRPr lang="el-G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37 - TextBox"/>
          <p:cNvSpPr txBox="1"/>
          <p:nvPr/>
        </p:nvSpPr>
        <p:spPr>
          <a:xfrm>
            <a:off x="218782" y="893373"/>
            <a:ext cx="1285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</a:t>
            </a:r>
            <a:endParaRPr lang="el-G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38 - TextBox"/>
          <p:cNvSpPr txBox="1"/>
          <p:nvPr/>
        </p:nvSpPr>
        <p:spPr>
          <a:xfrm>
            <a:off x="2857488" y="2857496"/>
            <a:ext cx="1395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C5D5E9"/>
                </a:solidFill>
              </a:rPr>
              <a:t>Καινότροπος</a:t>
            </a:r>
            <a:endParaRPr lang="el-GR" dirty="0">
              <a:solidFill>
                <a:srgbClr val="C5D5E9"/>
              </a:solidFill>
            </a:endParaRPr>
          </a:p>
        </p:txBody>
      </p:sp>
      <p:sp>
        <p:nvSpPr>
          <p:cNvPr id="16" name="39 - TextBox"/>
          <p:cNvSpPr txBox="1"/>
          <p:nvPr/>
        </p:nvSpPr>
        <p:spPr>
          <a:xfrm>
            <a:off x="3102317" y="2065969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Idea</a:t>
            </a:r>
            <a:endParaRPr lang="el-GR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40 - TextBox"/>
          <p:cNvSpPr txBox="1"/>
          <p:nvPr/>
        </p:nvSpPr>
        <p:spPr>
          <a:xfrm>
            <a:off x="550704" y="2857496"/>
            <a:ext cx="1645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5D5E9"/>
                </a:solidFill>
              </a:rPr>
              <a:t>Breakthrough</a:t>
            </a:r>
            <a:endParaRPr lang="el-GR" sz="2000" b="1" dirty="0">
              <a:solidFill>
                <a:srgbClr val="C5D5E9"/>
              </a:solidFill>
            </a:endParaRPr>
          </a:p>
        </p:txBody>
      </p:sp>
      <p:sp>
        <p:nvSpPr>
          <p:cNvPr id="18" name="41 - TextBox"/>
          <p:cNvSpPr txBox="1"/>
          <p:nvPr/>
        </p:nvSpPr>
        <p:spPr>
          <a:xfrm>
            <a:off x="6929454" y="1071546"/>
            <a:ext cx="1011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Novelty</a:t>
            </a:r>
            <a:endParaRPr lang="el-GR" sz="20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42 - TextBox"/>
          <p:cNvSpPr txBox="1"/>
          <p:nvPr/>
        </p:nvSpPr>
        <p:spPr>
          <a:xfrm>
            <a:off x="3419872" y="1105580"/>
            <a:ext cx="869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New</a:t>
            </a:r>
            <a:endParaRPr lang="el-G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43 - TextBox"/>
          <p:cNvSpPr txBox="1"/>
          <p:nvPr/>
        </p:nvSpPr>
        <p:spPr>
          <a:xfrm>
            <a:off x="192165" y="1857364"/>
            <a:ext cx="1330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Inspiration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47 - TextBox"/>
          <p:cNvSpPr txBox="1"/>
          <p:nvPr/>
        </p:nvSpPr>
        <p:spPr>
          <a:xfrm>
            <a:off x="4000496" y="2428868"/>
            <a:ext cx="1255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C5D5E9"/>
                </a:solidFill>
              </a:rPr>
              <a:t>Καινοτομία</a:t>
            </a:r>
            <a:endParaRPr lang="el-GR" dirty="0">
              <a:solidFill>
                <a:srgbClr val="C5D5E9"/>
              </a:solidFill>
            </a:endParaRPr>
          </a:p>
        </p:txBody>
      </p:sp>
      <p:sp>
        <p:nvSpPr>
          <p:cNvPr id="26" name="51 - TextBox"/>
          <p:cNvSpPr txBox="1"/>
          <p:nvPr/>
        </p:nvSpPr>
        <p:spPr>
          <a:xfrm>
            <a:off x="7072330" y="2000240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79DCB"/>
                </a:solidFill>
              </a:rPr>
              <a:t>Pioneer</a:t>
            </a:r>
            <a:endParaRPr lang="el-GR" dirty="0">
              <a:solidFill>
                <a:srgbClr val="779DCB"/>
              </a:solidFill>
            </a:endParaRPr>
          </a:p>
        </p:txBody>
      </p:sp>
      <p:sp>
        <p:nvSpPr>
          <p:cNvPr id="27" name="52 - TextBox"/>
          <p:cNvSpPr txBox="1"/>
          <p:nvPr/>
        </p:nvSpPr>
        <p:spPr>
          <a:xfrm>
            <a:off x="5214942" y="1142984"/>
            <a:ext cx="107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79DCB"/>
                </a:solidFill>
              </a:rPr>
              <a:t>Creativity</a:t>
            </a:r>
            <a:endParaRPr lang="el-GR" dirty="0">
              <a:solidFill>
                <a:srgbClr val="779DCB"/>
              </a:solidFill>
            </a:endParaRPr>
          </a:p>
        </p:txBody>
      </p:sp>
      <p:sp>
        <p:nvSpPr>
          <p:cNvPr id="29" name="54 - TextBox"/>
          <p:cNvSpPr txBox="1"/>
          <p:nvPr/>
        </p:nvSpPr>
        <p:spPr>
          <a:xfrm rot="16200000">
            <a:off x="1593923" y="2402601"/>
            <a:ext cx="1560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Pioneering</a:t>
            </a:r>
            <a:endParaRPr lang="el-GR" sz="2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55 - TextBox"/>
          <p:cNvSpPr txBox="1"/>
          <p:nvPr/>
        </p:nvSpPr>
        <p:spPr>
          <a:xfrm>
            <a:off x="285720" y="2357430"/>
            <a:ext cx="14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C5D5E9"/>
                </a:solidFill>
              </a:rPr>
              <a:t>Καινοπρεπής</a:t>
            </a:r>
            <a:endParaRPr lang="el-GR" dirty="0">
              <a:solidFill>
                <a:srgbClr val="C5D5E9"/>
              </a:solidFill>
            </a:endParaRPr>
          </a:p>
        </p:txBody>
      </p:sp>
      <p:sp>
        <p:nvSpPr>
          <p:cNvPr id="31" name="56 - TextBox"/>
          <p:cNvSpPr txBox="1"/>
          <p:nvPr/>
        </p:nvSpPr>
        <p:spPr>
          <a:xfrm>
            <a:off x="184797" y="5150786"/>
            <a:ext cx="1504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Innovating</a:t>
            </a:r>
            <a:endParaRPr lang="el-GR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57 - TextBox"/>
          <p:cNvSpPr txBox="1"/>
          <p:nvPr/>
        </p:nvSpPr>
        <p:spPr>
          <a:xfrm>
            <a:off x="5214942" y="4139788"/>
            <a:ext cx="927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Novelty</a:t>
            </a:r>
            <a:endParaRPr lang="el-G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58 - TextBox"/>
          <p:cNvSpPr txBox="1"/>
          <p:nvPr/>
        </p:nvSpPr>
        <p:spPr>
          <a:xfrm>
            <a:off x="201268" y="4146563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Pioneer</a:t>
            </a:r>
            <a:endParaRPr lang="el-G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59 - TextBox"/>
          <p:cNvSpPr txBox="1"/>
          <p:nvPr/>
        </p:nvSpPr>
        <p:spPr>
          <a:xfrm>
            <a:off x="559643" y="4674028"/>
            <a:ext cx="905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Novelty</a:t>
            </a:r>
            <a:endParaRPr lang="el-G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64 - TextBox"/>
          <p:cNvSpPr txBox="1"/>
          <p:nvPr/>
        </p:nvSpPr>
        <p:spPr>
          <a:xfrm>
            <a:off x="2373942" y="5043360"/>
            <a:ext cx="869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endParaRPr lang="el-GR" sz="20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65 - TextBox"/>
          <p:cNvSpPr txBox="1"/>
          <p:nvPr/>
        </p:nvSpPr>
        <p:spPr>
          <a:xfrm>
            <a:off x="6876256" y="2582822"/>
            <a:ext cx="1757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Innovative</a:t>
            </a:r>
            <a:endParaRPr lang="el-GR" sz="28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67 - TextBox"/>
          <p:cNvSpPr txBox="1"/>
          <p:nvPr/>
        </p:nvSpPr>
        <p:spPr>
          <a:xfrm>
            <a:off x="6072198" y="3179653"/>
            <a:ext cx="1192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5D5E9"/>
                </a:solidFill>
              </a:rPr>
              <a:t>Revolution</a:t>
            </a:r>
            <a:endParaRPr lang="el-GR" dirty="0">
              <a:solidFill>
                <a:srgbClr val="C5D5E9"/>
              </a:solidFill>
            </a:endParaRPr>
          </a:p>
        </p:txBody>
      </p:sp>
      <p:sp>
        <p:nvSpPr>
          <p:cNvPr id="41" name="68 - TextBox"/>
          <p:cNvSpPr txBox="1"/>
          <p:nvPr/>
        </p:nvSpPr>
        <p:spPr>
          <a:xfrm>
            <a:off x="7358082" y="3534670"/>
            <a:ext cx="118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5D5E9"/>
                </a:solidFill>
              </a:rPr>
              <a:t>Inspiration</a:t>
            </a:r>
            <a:endParaRPr lang="el-GR" dirty="0">
              <a:solidFill>
                <a:srgbClr val="C5D5E9"/>
              </a:solidFill>
            </a:endParaRPr>
          </a:p>
        </p:txBody>
      </p:sp>
      <p:sp>
        <p:nvSpPr>
          <p:cNvPr id="43" name="71 - TextBox"/>
          <p:cNvSpPr txBox="1"/>
          <p:nvPr/>
        </p:nvSpPr>
        <p:spPr>
          <a:xfrm>
            <a:off x="780129" y="1531441"/>
            <a:ext cx="1192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79DCB"/>
                </a:solidFill>
              </a:rPr>
              <a:t>Revolution</a:t>
            </a:r>
            <a:endParaRPr lang="el-GR" dirty="0">
              <a:solidFill>
                <a:srgbClr val="779DCB"/>
              </a:solidFill>
            </a:endParaRPr>
          </a:p>
        </p:txBody>
      </p:sp>
      <p:sp>
        <p:nvSpPr>
          <p:cNvPr id="46" name="76 - TextBox"/>
          <p:cNvSpPr txBox="1"/>
          <p:nvPr/>
        </p:nvSpPr>
        <p:spPr>
          <a:xfrm>
            <a:off x="7596336" y="1500174"/>
            <a:ext cx="1005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79DCB"/>
                </a:solidFill>
              </a:rPr>
              <a:t>Innovate</a:t>
            </a:r>
            <a:endParaRPr lang="el-GR" dirty="0">
              <a:solidFill>
                <a:srgbClr val="779DCB"/>
              </a:solidFill>
            </a:endParaRPr>
          </a:p>
        </p:txBody>
      </p:sp>
      <p:sp>
        <p:nvSpPr>
          <p:cNvPr id="47" name="77 - TextBox"/>
          <p:cNvSpPr txBox="1"/>
          <p:nvPr/>
        </p:nvSpPr>
        <p:spPr>
          <a:xfrm>
            <a:off x="4491367" y="1716107"/>
            <a:ext cx="1996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Innovating</a:t>
            </a:r>
            <a:endParaRPr lang="el-GR" sz="32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78 - Ορθογώνιο"/>
          <p:cNvSpPr/>
          <p:nvPr/>
        </p:nvSpPr>
        <p:spPr>
          <a:xfrm>
            <a:off x="5469926" y="5340536"/>
            <a:ext cx="13067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Pioneering</a:t>
            </a:r>
            <a:endParaRPr lang="el-GR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124 - TextBox"/>
          <p:cNvSpPr txBox="1"/>
          <p:nvPr/>
        </p:nvSpPr>
        <p:spPr>
          <a:xfrm>
            <a:off x="4304643" y="2779544"/>
            <a:ext cx="2154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EC3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Modernism</a:t>
            </a:r>
            <a:endParaRPr lang="el-GR" sz="3200" b="1" dirty="0">
              <a:solidFill>
                <a:srgbClr val="CEC3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126 - TextBox"/>
          <p:cNvSpPr txBox="1"/>
          <p:nvPr/>
        </p:nvSpPr>
        <p:spPr>
          <a:xfrm>
            <a:off x="1804617" y="4152833"/>
            <a:ext cx="118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Inspiration</a:t>
            </a:r>
            <a:endParaRPr lang="el-G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131 - TextBox"/>
          <p:cNvSpPr txBox="1"/>
          <p:nvPr/>
        </p:nvSpPr>
        <p:spPr>
          <a:xfrm>
            <a:off x="5144049" y="3636672"/>
            <a:ext cx="1465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79DCB"/>
                </a:solidFill>
              </a:rPr>
              <a:t>Breakthrough</a:t>
            </a:r>
            <a:endParaRPr lang="el-GR" dirty="0">
              <a:solidFill>
                <a:srgbClr val="779DCB"/>
              </a:solidFill>
            </a:endParaRPr>
          </a:p>
        </p:txBody>
      </p:sp>
      <p:sp>
        <p:nvSpPr>
          <p:cNvPr id="55" name="135 - Ορθογώνιο"/>
          <p:cNvSpPr/>
          <p:nvPr/>
        </p:nvSpPr>
        <p:spPr>
          <a:xfrm>
            <a:off x="2256540" y="1416593"/>
            <a:ext cx="1163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79DCB"/>
                </a:solidFill>
              </a:rPr>
              <a:t>Innovative</a:t>
            </a:r>
            <a:endParaRPr lang="el-GR" dirty="0">
              <a:solidFill>
                <a:srgbClr val="779DCB"/>
              </a:solidFill>
            </a:endParaRPr>
          </a:p>
        </p:txBody>
      </p:sp>
      <p:sp>
        <p:nvSpPr>
          <p:cNvPr id="56" name="136 - TextBox"/>
          <p:cNvSpPr txBox="1"/>
          <p:nvPr/>
        </p:nvSpPr>
        <p:spPr>
          <a:xfrm>
            <a:off x="7637265" y="5164407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Modernity</a:t>
            </a:r>
            <a:endParaRPr lang="el-G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7" name="137 - TextBox"/>
          <p:cNvSpPr txBox="1"/>
          <p:nvPr/>
        </p:nvSpPr>
        <p:spPr>
          <a:xfrm>
            <a:off x="6072198" y="4646629"/>
            <a:ext cx="613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New</a:t>
            </a:r>
            <a:endParaRPr lang="el-G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9" name="141 - TextBox"/>
          <p:cNvSpPr txBox="1"/>
          <p:nvPr/>
        </p:nvSpPr>
        <p:spPr>
          <a:xfrm>
            <a:off x="2285984" y="4714884"/>
            <a:ext cx="1274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Καινοτόμος</a:t>
            </a:r>
            <a:endParaRPr lang="el-G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142 - TextBox"/>
          <p:cNvSpPr txBox="1"/>
          <p:nvPr/>
        </p:nvSpPr>
        <p:spPr>
          <a:xfrm>
            <a:off x="3945684" y="5085184"/>
            <a:ext cx="1005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Innovate</a:t>
            </a:r>
            <a:endParaRPr lang="el-G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146 - Ορθογώνιο"/>
          <p:cNvSpPr/>
          <p:nvPr/>
        </p:nvSpPr>
        <p:spPr>
          <a:xfrm>
            <a:off x="4000496" y="4643446"/>
            <a:ext cx="1488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Innovative</a:t>
            </a:r>
            <a:endParaRPr lang="el-GR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21288"/>
            <a:ext cx="813515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Rectangle 57"/>
          <p:cNvSpPr/>
          <p:nvPr/>
        </p:nvSpPr>
        <p:spPr>
          <a:xfrm>
            <a:off x="971600" y="6093296"/>
            <a:ext cx="7200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A61C0E"/>
                </a:solidFill>
              </a:rPr>
              <a:t>Greek Republic</a:t>
            </a:r>
            <a:r>
              <a:rPr lang="el-GR" sz="2000" b="1" dirty="0" smtClean="0">
                <a:solidFill>
                  <a:srgbClr val="A61C0E"/>
                </a:solidFill>
              </a:rPr>
              <a:t>,  </a:t>
            </a:r>
            <a:r>
              <a:rPr lang="en-US" sz="2000" b="1" dirty="0" smtClean="0">
                <a:solidFill>
                  <a:srgbClr val="A61C0E"/>
                </a:solidFill>
              </a:rPr>
              <a:t>Region of Eastern Macedonia &amp; Thrace</a:t>
            </a:r>
            <a:endParaRPr lang="el-GR" sz="2000" b="1" dirty="0" smtClean="0">
              <a:solidFill>
                <a:srgbClr val="A61C0E"/>
              </a:solidFill>
            </a:endParaRPr>
          </a:p>
          <a:p>
            <a:pPr algn="ctr"/>
            <a:r>
              <a:rPr lang="en-US" dirty="0" smtClean="0">
                <a:solidFill>
                  <a:srgbClr val="A61C0E"/>
                </a:solidFill>
              </a:rPr>
              <a:t>Regional Council for Innovation &amp; Entrepreneurship</a:t>
            </a:r>
            <a:r>
              <a:rPr lang="el-GR" dirty="0" smtClean="0">
                <a:solidFill>
                  <a:srgbClr val="A61C0E"/>
                </a:solidFill>
              </a:rPr>
              <a:t> (</a:t>
            </a:r>
            <a:r>
              <a:rPr lang="en-US" dirty="0" smtClean="0">
                <a:solidFill>
                  <a:srgbClr val="A61C0E"/>
                </a:solidFill>
              </a:rPr>
              <a:t>RC4IE</a:t>
            </a:r>
            <a:r>
              <a:rPr lang="el-GR" dirty="0" smtClean="0">
                <a:solidFill>
                  <a:srgbClr val="A61C0E"/>
                </a:solidFill>
              </a:rPr>
              <a:t>)</a:t>
            </a:r>
            <a:endParaRPr lang="el-GR" dirty="0">
              <a:solidFill>
                <a:srgbClr val="A61C0E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  <a:ln w="38100" cmpd="thickThin"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reeform 63"/>
          <p:cNvSpPr/>
          <p:nvPr/>
        </p:nvSpPr>
        <p:spPr>
          <a:xfrm>
            <a:off x="8109101" y="6083929"/>
            <a:ext cx="913178" cy="561315"/>
          </a:xfrm>
          <a:custGeom>
            <a:avLst/>
            <a:gdLst>
              <a:gd name="connsiteX0" fmla="*/ 690867 w 913178"/>
              <a:gd name="connsiteY0" fmla="*/ 126748 h 561315"/>
              <a:gd name="connsiteX1" fmla="*/ 690867 w 913178"/>
              <a:gd name="connsiteY1" fmla="*/ 126748 h 561315"/>
              <a:gd name="connsiteX2" fmla="*/ 781402 w 913178"/>
              <a:gd name="connsiteY2" fmla="*/ 63374 h 561315"/>
              <a:gd name="connsiteX3" fmla="*/ 862883 w 913178"/>
              <a:gd name="connsiteY3" fmla="*/ 72427 h 561315"/>
              <a:gd name="connsiteX4" fmla="*/ 880990 w 913178"/>
              <a:gd name="connsiteY4" fmla="*/ 280657 h 561315"/>
              <a:gd name="connsiteX5" fmla="*/ 844776 w 913178"/>
              <a:gd name="connsiteY5" fmla="*/ 334978 h 561315"/>
              <a:gd name="connsiteX6" fmla="*/ 826669 w 913178"/>
              <a:gd name="connsiteY6" fmla="*/ 362138 h 561315"/>
              <a:gd name="connsiteX7" fmla="*/ 862883 w 913178"/>
              <a:gd name="connsiteY7" fmla="*/ 443620 h 561315"/>
              <a:gd name="connsiteX8" fmla="*/ 899097 w 913178"/>
              <a:gd name="connsiteY8" fmla="*/ 497940 h 561315"/>
              <a:gd name="connsiteX9" fmla="*/ 844776 w 913178"/>
              <a:gd name="connsiteY9" fmla="*/ 525101 h 561315"/>
              <a:gd name="connsiteX10" fmla="*/ 772349 w 913178"/>
              <a:gd name="connsiteY10" fmla="*/ 543208 h 561315"/>
              <a:gd name="connsiteX11" fmla="*/ 645600 w 913178"/>
              <a:gd name="connsiteY11" fmla="*/ 534154 h 561315"/>
              <a:gd name="connsiteX12" fmla="*/ 600333 w 913178"/>
              <a:gd name="connsiteY12" fmla="*/ 497940 h 561315"/>
              <a:gd name="connsiteX13" fmla="*/ 536958 w 913178"/>
              <a:gd name="connsiteY13" fmla="*/ 488887 h 561315"/>
              <a:gd name="connsiteX14" fmla="*/ 491691 w 913178"/>
              <a:gd name="connsiteY14" fmla="*/ 443620 h 561315"/>
              <a:gd name="connsiteX15" fmla="*/ 455477 w 913178"/>
              <a:gd name="connsiteY15" fmla="*/ 452673 h 561315"/>
              <a:gd name="connsiteX16" fmla="*/ 446424 w 913178"/>
              <a:gd name="connsiteY16" fmla="*/ 479833 h 561315"/>
              <a:gd name="connsiteX17" fmla="*/ 355889 w 913178"/>
              <a:gd name="connsiteY17" fmla="*/ 479833 h 561315"/>
              <a:gd name="connsiteX18" fmla="*/ 328729 w 913178"/>
              <a:gd name="connsiteY18" fmla="*/ 452673 h 561315"/>
              <a:gd name="connsiteX19" fmla="*/ 319675 w 913178"/>
              <a:gd name="connsiteY19" fmla="*/ 425513 h 561315"/>
              <a:gd name="connsiteX20" fmla="*/ 301568 w 913178"/>
              <a:gd name="connsiteY20" fmla="*/ 452673 h 561315"/>
              <a:gd name="connsiteX21" fmla="*/ 265354 w 913178"/>
              <a:gd name="connsiteY21" fmla="*/ 461726 h 561315"/>
              <a:gd name="connsiteX22" fmla="*/ 220087 w 913178"/>
              <a:gd name="connsiteY22" fmla="*/ 497940 h 561315"/>
              <a:gd name="connsiteX23" fmla="*/ 183873 w 913178"/>
              <a:gd name="connsiteY23" fmla="*/ 416459 h 561315"/>
              <a:gd name="connsiteX24" fmla="*/ 138606 w 913178"/>
              <a:gd name="connsiteY24" fmla="*/ 452673 h 561315"/>
              <a:gd name="connsiteX25" fmla="*/ 120499 w 913178"/>
              <a:gd name="connsiteY25" fmla="*/ 506994 h 561315"/>
              <a:gd name="connsiteX26" fmla="*/ 93339 w 913178"/>
              <a:gd name="connsiteY26" fmla="*/ 525101 h 561315"/>
              <a:gd name="connsiteX27" fmla="*/ 66178 w 913178"/>
              <a:gd name="connsiteY27" fmla="*/ 552261 h 561315"/>
              <a:gd name="connsiteX28" fmla="*/ 39018 w 913178"/>
              <a:gd name="connsiteY28" fmla="*/ 561315 h 561315"/>
              <a:gd name="connsiteX29" fmla="*/ 20911 w 913178"/>
              <a:gd name="connsiteY29" fmla="*/ 461726 h 561315"/>
              <a:gd name="connsiteX30" fmla="*/ 57125 w 913178"/>
              <a:gd name="connsiteY30" fmla="*/ 407406 h 561315"/>
              <a:gd name="connsiteX31" fmla="*/ 102392 w 913178"/>
              <a:gd name="connsiteY31" fmla="*/ 362138 h 561315"/>
              <a:gd name="connsiteX32" fmla="*/ 111446 w 913178"/>
              <a:gd name="connsiteY32" fmla="*/ 334978 h 561315"/>
              <a:gd name="connsiteX33" fmla="*/ 129552 w 913178"/>
              <a:gd name="connsiteY33" fmla="*/ 307818 h 561315"/>
              <a:gd name="connsiteX34" fmla="*/ 174820 w 913178"/>
              <a:gd name="connsiteY34" fmla="*/ 235390 h 561315"/>
              <a:gd name="connsiteX35" fmla="*/ 165766 w 913178"/>
              <a:gd name="connsiteY35" fmla="*/ 172016 h 561315"/>
              <a:gd name="connsiteX36" fmla="*/ 111446 w 913178"/>
              <a:gd name="connsiteY36" fmla="*/ 135802 h 561315"/>
              <a:gd name="connsiteX37" fmla="*/ 57125 w 913178"/>
              <a:gd name="connsiteY37" fmla="*/ 90534 h 561315"/>
              <a:gd name="connsiteX38" fmla="*/ 29964 w 913178"/>
              <a:gd name="connsiteY38" fmla="*/ 0 h 561315"/>
              <a:gd name="connsiteX39" fmla="*/ 201980 w 913178"/>
              <a:gd name="connsiteY39" fmla="*/ 9053 h 561315"/>
              <a:gd name="connsiteX40" fmla="*/ 229141 w 913178"/>
              <a:gd name="connsiteY40" fmla="*/ 27160 h 561315"/>
              <a:gd name="connsiteX41" fmla="*/ 283461 w 913178"/>
              <a:gd name="connsiteY41" fmla="*/ 135802 h 561315"/>
              <a:gd name="connsiteX42" fmla="*/ 383049 w 913178"/>
              <a:gd name="connsiteY42" fmla="*/ 153909 h 561315"/>
              <a:gd name="connsiteX43" fmla="*/ 410210 w 913178"/>
              <a:gd name="connsiteY43" fmla="*/ 172016 h 561315"/>
              <a:gd name="connsiteX44" fmla="*/ 482638 w 913178"/>
              <a:gd name="connsiteY44" fmla="*/ 190122 h 561315"/>
              <a:gd name="connsiteX45" fmla="*/ 491691 w 913178"/>
              <a:gd name="connsiteY45" fmla="*/ 280657 h 561315"/>
              <a:gd name="connsiteX46" fmla="*/ 518851 w 913178"/>
              <a:gd name="connsiteY46" fmla="*/ 271604 h 561315"/>
              <a:gd name="connsiteX47" fmla="*/ 636547 w 913178"/>
              <a:gd name="connsiteY47" fmla="*/ 262550 h 561315"/>
              <a:gd name="connsiteX48" fmla="*/ 690867 w 913178"/>
              <a:gd name="connsiteY48" fmla="*/ 226336 h 561315"/>
              <a:gd name="connsiteX49" fmla="*/ 718028 w 913178"/>
              <a:gd name="connsiteY49" fmla="*/ 217283 h 561315"/>
              <a:gd name="connsiteX50" fmla="*/ 754242 w 913178"/>
              <a:gd name="connsiteY50" fmla="*/ 162962 h 561315"/>
              <a:gd name="connsiteX51" fmla="*/ 772349 w 913178"/>
              <a:gd name="connsiteY51" fmla="*/ 108641 h 561315"/>
              <a:gd name="connsiteX52" fmla="*/ 781402 w 913178"/>
              <a:gd name="connsiteY52" fmla="*/ 81481 h 561315"/>
              <a:gd name="connsiteX53" fmla="*/ 781402 w 913178"/>
              <a:gd name="connsiteY53" fmla="*/ 54321 h 56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913178" h="561315">
                <a:moveTo>
                  <a:pt x="690867" y="126748"/>
                </a:moveTo>
                <a:lnTo>
                  <a:pt x="690867" y="126748"/>
                </a:lnTo>
                <a:cubicBezTo>
                  <a:pt x="700767" y="118263"/>
                  <a:pt x="748673" y="63374"/>
                  <a:pt x="781402" y="63374"/>
                </a:cubicBezTo>
                <a:cubicBezTo>
                  <a:pt x="808729" y="63374"/>
                  <a:pt x="835723" y="69409"/>
                  <a:pt x="862883" y="72427"/>
                </a:cubicBezTo>
                <a:cubicBezTo>
                  <a:pt x="938614" y="122913"/>
                  <a:pt x="915173" y="96072"/>
                  <a:pt x="880990" y="280657"/>
                </a:cubicBezTo>
                <a:cubicBezTo>
                  <a:pt x="877027" y="302055"/>
                  <a:pt x="856847" y="316871"/>
                  <a:pt x="844776" y="334978"/>
                </a:cubicBezTo>
                <a:lnTo>
                  <a:pt x="826669" y="362138"/>
                </a:lnTo>
                <a:cubicBezTo>
                  <a:pt x="844424" y="486414"/>
                  <a:pt x="814316" y="388115"/>
                  <a:pt x="862883" y="443620"/>
                </a:cubicBezTo>
                <a:cubicBezTo>
                  <a:pt x="877213" y="459997"/>
                  <a:pt x="899097" y="497940"/>
                  <a:pt x="899097" y="497940"/>
                </a:cubicBezTo>
                <a:cubicBezTo>
                  <a:pt x="870572" y="516957"/>
                  <a:pt x="876492" y="516451"/>
                  <a:pt x="844776" y="525101"/>
                </a:cubicBezTo>
                <a:cubicBezTo>
                  <a:pt x="820768" y="531649"/>
                  <a:pt x="772349" y="543208"/>
                  <a:pt x="772349" y="543208"/>
                </a:cubicBezTo>
                <a:cubicBezTo>
                  <a:pt x="730099" y="540190"/>
                  <a:pt x="687667" y="539103"/>
                  <a:pt x="645600" y="534154"/>
                </a:cubicBezTo>
                <a:cubicBezTo>
                  <a:pt x="566563" y="524856"/>
                  <a:pt x="671114" y="529398"/>
                  <a:pt x="600333" y="497940"/>
                </a:cubicBezTo>
                <a:cubicBezTo>
                  <a:pt x="580833" y="489273"/>
                  <a:pt x="558083" y="491905"/>
                  <a:pt x="536958" y="488887"/>
                </a:cubicBezTo>
                <a:cubicBezTo>
                  <a:pt x="526793" y="473639"/>
                  <a:pt x="513928" y="446797"/>
                  <a:pt x="491691" y="443620"/>
                </a:cubicBezTo>
                <a:cubicBezTo>
                  <a:pt x="479373" y="441860"/>
                  <a:pt x="467548" y="449655"/>
                  <a:pt x="455477" y="452673"/>
                </a:cubicBezTo>
                <a:cubicBezTo>
                  <a:pt x="452459" y="461726"/>
                  <a:pt x="453172" y="473085"/>
                  <a:pt x="446424" y="479833"/>
                </a:cubicBezTo>
                <a:cubicBezTo>
                  <a:pt x="426671" y="499586"/>
                  <a:pt x="366880" y="481403"/>
                  <a:pt x="355889" y="479833"/>
                </a:cubicBezTo>
                <a:cubicBezTo>
                  <a:pt x="346836" y="470780"/>
                  <a:pt x="335831" y="463326"/>
                  <a:pt x="328729" y="452673"/>
                </a:cubicBezTo>
                <a:cubicBezTo>
                  <a:pt x="323435" y="444733"/>
                  <a:pt x="329218" y="425513"/>
                  <a:pt x="319675" y="425513"/>
                </a:cubicBezTo>
                <a:cubicBezTo>
                  <a:pt x="308794" y="425513"/>
                  <a:pt x="310621" y="446638"/>
                  <a:pt x="301568" y="452673"/>
                </a:cubicBezTo>
                <a:cubicBezTo>
                  <a:pt x="291215" y="459575"/>
                  <a:pt x="277425" y="458708"/>
                  <a:pt x="265354" y="461726"/>
                </a:cubicBezTo>
                <a:cubicBezTo>
                  <a:pt x="243807" y="526370"/>
                  <a:pt x="263129" y="526634"/>
                  <a:pt x="220087" y="497940"/>
                </a:cubicBezTo>
                <a:cubicBezTo>
                  <a:pt x="198539" y="433297"/>
                  <a:pt x="212567" y="459501"/>
                  <a:pt x="183873" y="416459"/>
                </a:cubicBezTo>
                <a:cubicBezTo>
                  <a:pt x="154422" y="426277"/>
                  <a:pt x="152850" y="420625"/>
                  <a:pt x="138606" y="452673"/>
                </a:cubicBezTo>
                <a:cubicBezTo>
                  <a:pt x="130854" y="470114"/>
                  <a:pt x="136380" y="496407"/>
                  <a:pt x="120499" y="506994"/>
                </a:cubicBezTo>
                <a:cubicBezTo>
                  <a:pt x="111446" y="513030"/>
                  <a:pt x="101698" y="518135"/>
                  <a:pt x="93339" y="525101"/>
                </a:cubicBezTo>
                <a:cubicBezTo>
                  <a:pt x="83503" y="533298"/>
                  <a:pt x="76831" y="545159"/>
                  <a:pt x="66178" y="552261"/>
                </a:cubicBezTo>
                <a:cubicBezTo>
                  <a:pt x="58238" y="557555"/>
                  <a:pt x="48071" y="558297"/>
                  <a:pt x="39018" y="561315"/>
                </a:cubicBezTo>
                <a:cubicBezTo>
                  <a:pt x="-10858" y="544689"/>
                  <a:pt x="-8344" y="555340"/>
                  <a:pt x="20911" y="461726"/>
                </a:cubicBezTo>
                <a:cubicBezTo>
                  <a:pt x="27402" y="440955"/>
                  <a:pt x="45054" y="425513"/>
                  <a:pt x="57125" y="407406"/>
                </a:cubicBezTo>
                <a:cubicBezTo>
                  <a:pt x="81269" y="371191"/>
                  <a:pt x="66177" y="386282"/>
                  <a:pt x="102392" y="362138"/>
                </a:cubicBezTo>
                <a:cubicBezTo>
                  <a:pt x="105410" y="353085"/>
                  <a:pt x="107178" y="343514"/>
                  <a:pt x="111446" y="334978"/>
                </a:cubicBezTo>
                <a:cubicBezTo>
                  <a:pt x="116312" y="325246"/>
                  <a:pt x="125133" y="317761"/>
                  <a:pt x="129552" y="307818"/>
                </a:cubicBezTo>
                <a:cubicBezTo>
                  <a:pt x="161306" y="236371"/>
                  <a:pt x="125960" y="267963"/>
                  <a:pt x="174820" y="235390"/>
                </a:cubicBezTo>
                <a:cubicBezTo>
                  <a:pt x="171802" y="214265"/>
                  <a:pt x="177222" y="190019"/>
                  <a:pt x="165766" y="172016"/>
                </a:cubicBezTo>
                <a:cubicBezTo>
                  <a:pt x="154083" y="153657"/>
                  <a:pt x="126834" y="151190"/>
                  <a:pt x="111446" y="135802"/>
                </a:cubicBezTo>
                <a:cubicBezTo>
                  <a:pt x="76591" y="100947"/>
                  <a:pt x="94938" y="115743"/>
                  <a:pt x="57125" y="90534"/>
                </a:cubicBezTo>
                <a:cubicBezTo>
                  <a:pt x="14009" y="25861"/>
                  <a:pt x="15633" y="57326"/>
                  <a:pt x="29964" y="0"/>
                </a:cubicBezTo>
                <a:cubicBezTo>
                  <a:pt x="87303" y="3018"/>
                  <a:pt x="145088" y="1295"/>
                  <a:pt x="201980" y="9053"/>
                </a:cubicBezTo>
                <a:cubicBezTo>
                  <a:pt x="212761" y="10523"/>
                  <a:pt x="223374" y="17933"/>
                  <a:pt x="229141" y="27160"/>
                </a:cubicBezTo>
                <a:cubicBezTo>
                  <a:pt x="243941" y="50839"/>
                  <a:pt x="248278" y="124075"/>
                  <a:pt x="283461" y="135802"/>
                </a:cubicBezTo>
                <a:cubicBezTo>
                  <a:pt x="333704" y="152548"/>
                  <a:pt x="301152" y="143671"/>
                  <a:pt x="383049" y="153909"/>
                </a:cubicBezTo>
                <a:cubicBezTo>
                  <a:pt x="392103" y="159945"/>
                  <a:pt x="400478" y="167150"/>
                  <a:pt x="410210" y="172016"/>
                </a:cubicBezTo>
                <a:cubicBezTo>
                  <a:pt x="428769" y="181295"/>
                  <a:pt x="465421" y="186679"/>
                  <a:pt x="482638" y="190122"/>
                </a:cubicBezTo>
                <a:cubicBezTo>
                  <a:pt x="485656" y="220300"/>
                  <a:pt x="479374" y="252942"/>
                  <a:pt x="491691" y="280657"/>
                </a:cubicBezTo>
                <a:cubicBezTo>
                  <a:pt x="495567" y="289378"/>
                  <a:pt x="509382" y="272788"/>
                  <a:pt x="518851" y="271604"/>
                </a:cubicBezTo>
                <a:cubicBezTo>
                  <a:pt x="557895" y="266723"/>
                  <a:pt x="597315" y="265568"/>
                  <a:pt x="636547" y="262550"/>
                </a:cubicBezTo>
                <a:cubicBezTo>
                  <a:pt x="701128" y="241024"/>
                  <a:pt x="623049" y="271548"/>
                  <a:pt x="690867" y="226336"/>
                </a:cubicBezTo>
                <a:cubicBezTo>
                  <a:pt x="698808" y="221042"/>
                  <a:pt x="708974" y="220301"/>
                  <a:pt x="718028" y="217283"/>
                </a:cubicBezTo>
                <a:cubicBezTo>
                  <a:pt x="730099" y="199176"/>
                  <a:pt x="747360" y="183607"/>
                  <a:pt x="754242" y="162962"/>
                </a:cubicBezTo>
                <a:lnTo>
                  <a:pt x="772349" y="108641"/>
                </a:lnTo>
                <a:cubicBezTo>
                  <a:pt x="775367" y="99588"/>
                  <a:pt x="781402" y="91024"/>
                  <a:pt x="781402" y="81481"/>
                </a:cubicBezTo>
                <a:lnTo>
                  <a:pt x="781402" y="54321"/>
                </a:lnTo>
              </a:path>
            </a:pathLst>
          </a:custGeom>
          <a:ln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595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8640"/>
            <a:ext cx="9144000" cy="461665"/>
          </a:xfrm>
          <a:prstGeom prst="rect">
            <a:avLst/>
          </a:prstGeom>
          <a:solidFill>
            <a:schemeClr val="accent6">
              <a:lumMod val="60000"/>
              <a:lumOff val="40000"/>
              <a:alpha val="75000"/>
            </a:schemeClr>
          </a:solidFill>
          <a:ln w="12700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/>
              <a:t> REGION  OF  EASTERN  MACEDONIA &amp; THRACE</a:t>
            </a:r>
            <a:endParaRPr lang="el-GR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36512" y="692696"/>
            <a:ext cx="91805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343000" y="3207385"/>
            <a:ext cx="2160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Creating locally</a:t>
            </a:r>
            <a:endParaRPr lang="el-GR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50558" y="3669050"/>
            <a:ext cx="3532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Competing Internationally</a:t>
            </a:r>
            <a:endParaRPr lang="el-GR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280160" y="1615441"/>
            <a:ext cx="5842000" cy="3200400"/>
          </a:xfrm>
          <a:custGeom>
            <a:avLst/>
            <a:gdLst>
              <a:gd name="connsiteX0" fmla="*/ 690867 w 913178"/>
              <a:gd name="connsiteY0" fmla="*/ 126748 h 561315"/>
              <a:gd name="connsiteX1" fmla="*/ 690867 w 913178"/>
              <a:gd name="connsiteY1" fmla="*/ 126748 h 561315"/>
              <a:gd name="connsiteX2" fmla="*/ 781402 w 913178"/>
              <a:gd name="connsiteY2" fmla="*/ 63374 h 561315"/>
              <a:gd name="connsiteX3" fmla="*/ 862883 w 913178"/>
              <a:gd name="connsiteY3" fmla="*/ 72427 h 561315"/>
              <a:gd name="connsiteX4" fmla="*/ 880990 w 913178"/>
              <a:gd name="connsiteY4" fmla="*/ 280657 h 561315"/>
              <a:gd name="connsiteX5" fmla="*/ 844776 w 913178"/>
              <a:gd name="connsiteY5" fmla="*/ 334978 h 561315"/>
              <a:gd name="connsiteX6" fmla="*/ 826669 w 913178"/>
              <a:gd name="connsiteY6" fmla="*/ 362138 h 561315"/>
              <a:gd name="connsiteX7" fmla="*/ 862883 w 913178"/>
              <a:gd name="connsiteY7" fmla="*/ 443620 h 561315"/>
              <a:gd name="connsiteX8" fmla="*/ 899097 w 913178"/>
              <a:gd name="connsiteY8" fmla="*/ 497940 h 561315"/>
              <a:gd name="connsiteX9" fmla="*/ 844776 w 913178"/>
              <a:gd name="connsiteY9" fmla="*/ 525101 h 561315"/>
              <a:gd name="connsiteX10" fmla="*/ 772349 w 913178"/>
              <a:gd name="connsiteY10" fmla="*/ 543208 h 561315"/>
              <a:gd name="connsiteX11" fmla="*/ 645600 w 913178"/>
              <a:gd name="connsiteY11" fmla="*/ 534154 h 561315"/>
              <a:gd name="connsiteX12" fmla="*/ 600333 w 913178"/>
              <a:gd name="connsiteY12" fmla="*/ 497940 h 561315"/>
              <a:gd name="connsiteX13" fmla="*/ 536958 w 913178"/>
              <a:gd name="connsiteY13" fmla="*/ 488887 h 561315"/>
              <a:gd name="connsiteX14" fmla="*/ 491691 w 913178"/>
              <a:gd name="connsiteY14" fmla="*/ 443620 h 561315"/>
              <a:gd name="connsiteX15" fmla="*/ 455477 w 913178"/>
              <a:gd name="connsiteY15" fmla="*/ 452673 h 561315"/>
              <a:gd name="connsiteX16" fmla="*/ 446424 w 913178"/>
              <a:gd name="connsiteY16" fmla="*/ 479833 h 561315"/>
              <a:gd name="connsiteX17" fmla="*/ 355889 w 913178"/>
              <a:gd name="connsiteY17" fmla="*/ 479833 h 561315"/>
              <a:gd name="connsiteX18" fmla="*/ 328729 w 913178"/>
              <a:gd name="connsiteY18" fmla="*/ 452673 h 561315"/>
              <a:gd name="connsiteX19" fmla="*/ 319675 w 913178"/>
              <a:gd name="connsiteY19" fmla="*/ 425513 h 561315"/>
              <a:gd name="connsiteX20" fmla="*/ 301568 w 913178"/>
              <a:gd name="connsiteY20" fmla="*/ 452673 h 561315"/>
              <a:gd name="connsiteX21" fmla="*/ 265354 w 913178"/>
              <a:gd name="connsiteY21" fmla="*/ 461726 h 561315"/>
              <a:gd name="connsiteX22" fmla="*/ 220087 w 913178"/>
              <a:gd name="connsiteY22" fmla="*/ 497940 h 561315"/>
              <a:gd name="connsiteX23" fmla="*/ 183873 w 913178"/>
              <a:gd name="connsiteY23" fmla="*/ 416459 h 561315"/>
              <a:gd name="connsiteX24" fmla="*/ 138606 w 913178"/>
              <a:gd name="connsiteY24" fmla="*/ 452673 h 561315"/>
              <a:gd name="connsiteX25" fmla="*/ 120499 w 913178"/>
              <a:gd name="connsiteY25" fmla="*/ 506994 h 561315"/>
              <a:gd name="connsiteX26" fmla="*/ 93339 w 913178"/>
              <a:gd name="connsiteY26" fmla="*/ 525101 h 561315"/>
              <a:gd name="connsiteX27" fmla="*/ 66178 w 913178"/>
              <a:gd name="connsiteY27" fmla="*/ 552261 h 561315"/>
              <a:gd name="connsiteX28" fmla="*/ 39018 w 913178"/>
              <a:gd name="connsiteY28" fmla="*/ 561315 h 561315"/>
              <a:gd name="connsiteX29" fmla="*/ 20911 w 913178"/>
              <a:gd name="connsiteY29" fmla="*/ 461726 h 561315"/>
              <a:gd name="connsiteX30" fmla="*/ 57125 w 913178"/>
              <a:gd name="connsiteY30" fmla="*/ 407406 h 561315"/>
              <a:gd name="connsiteX31" fmla="*/ 102392 w 913178"/>
              <a:gd name="connsiteY31" fmla="*/ 362138 h 561315"/>
              <a:gd name="connsiteX32" fmla="*/ 111446 w 913178"/>
              <a:gd name="connsiteY32" fmla="*/ 334978 h 561315"/>
              <a:gd name="connsiteX33" fmla="*/ 129552 w 913178"/>
              <a:gd name="connsiteY33" fmla="*/ 307818 h 561315"/>
              <a:gd name="connsiteX34" fmla="*/ 174820 w 913178"/>
              <a:gd name="connsiteY34" fmla="*/ 235390 h 561315"/>
              <a:gd name="connsiteX35" fmla="*/ 165766 w 913178"/>
              <a:gd name="connsiteY35" fmla="*/ 172016 h 561315"/>
              <a:gd name="connsiteX36" fmla="*/ 111446 w 913178"/>
              <a:gd name="connsiteY36" fmla="*/ 135802 h 561315"/>
              <a:gd name="connsiteX37" fmla="*/ 57125 w 913178"/>
              <a:gd name="connsiteY37" fmla="*/ 90534 h 561315"/>
              <a:gd name="connsiteX38" fmla="*/ 29964 w 913178"/>
              <a:gd name="connsiteY38" fmla="*/ 0 h 561315"/>
              <a:gd name="connsiteX39" fmla="*/ 201980 w 913178"/>
              <a:gd name="connsiteY39" fmla="*/ 9053 h 561315"/>
              <a:gd name="connsiteX40" fmla="*/ 229141 w 913178"/>
              <a:gd name="connsiteY40" fmla="*/ 27160 h 561315"/>
              <a:gd name="connsiteX41" fmla="*/ 283461 w 913178"/>
              <a:gd name="connsiteY41" fmla="*/ 135802 h 561315"/>
              <a:gd name="connsiteX42" fmla="*/ 383049 w 913178"/>
              <a:gd name="connsiteY42" fmla="*/ 153909 h 561315"/>
              <a:gd name="connsiteX43" fmla="*/ 410210 w 913178"/>
              <a:gd name="connsiteY43" fmla="*/ 172016 h 561315"/>
              <a:gd name="connsiteX44" fmla="*/ 482638 w 913178"/>
              <a:gd name="connsiteY44" fmla="*/ 190122 h 561315"/>
              <a:gd name="connsiteX45" fmla="*/ 491691 w 913178"/>
              <a:gd name="connsiteY45" fmla="*/ 280657 h 561315"/>
              <a:gd name="connsiteX46" fmla="*/ 518851 w 913178"/>
              <a:gd name="connsiteY46" fmla="*/ 271604 h 561315"/>
              <a:gd name="connsiteX47" fmla="*/ 636547 w 913178"/>
              <a:gd name="connsiteY47" fmla="*/ 262550 h 561315"/>
              <a:gd name="connsiteX48" fmla="*/ 690867 w 913178"/>
              <a:gd name="connsiteY48" fmla="*/ 226336 h 561315"/>
              <a:gd name="connsiteX49" fmla="*/ 718028 w 913178"/>
              <a:gd name="connsiteY49" fmla="*/ 217283 h 561315"/>
              <a:gd name="connsiteX50" fmla="*/ 754242 w 913178"/>
              <a:gd name="connsiteY50" fmla="*/ 162962 h 561315"/>
              <a:gd name="connsiteX51" fmla="*/ 772349 w 913178"/>
              <a:gd name="connsiteY51" fmla="*/ 108641 h 561315"/>
              <a:gd name="connsiteX52" fmla="*/ 781402 w 913178"/>
              <a:gd name="connsiteY52" fmla="*/ 81481 h 561315"/>
              <a:gd name="connsiteX53" fmla="*/ 781402 w 913178"/>
              <a:gd name="connsiteY53" fmla="*/ 54321 h 56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913178" h="561315">
                <a:moveTo>
                  <a:pt x="690867" y="126748"/>
                </a:moveTo>
                <a:lnTo>
                  <a:pt x="690867" y="126748"/>
                </a:lnTo>
                <a:cubicBezTo>
                  <a:pt x="700767" y="118263"/>
                  <a:pt x="748673" y="63374"/>
                  <a:pt x="781402" y="63374"/>
                </a:cubicBezTo>
                <a:cubicBezTo>
                  <a:pt x="808729" y="63374"/>
                  <a:pt x="835723" y="69409"/>
                  <a:pt x="862883" y="72427"/>
                </a:cubicBezTo>
                <a:cubicBezTo>
                  <a:pt x="938614" y="122913"/>
                  <a:pt x="915173" y="96072"/>
                  <a:pt x="880990" y="280657"/>
                </a:cubicBezTo>
                <a:cubicBezTo>
                  <a:pt x="877027" y="302055"/>
                  <a:pt x="856847" y="316871"/>
                  <a:pt x="844776" y="334978"/>
                </a:cubicBezTo>
                <a:lnTo>
                  <a:pt x="826669" y="362138"/>
                </a:lnTo>
                <a:cubicBezTo>
                  <a:pt x="844424" y="486414"/>
                  <a:pt x="814316" y="388115"/>
                  <a:pt x="862883" y="443620"/>
                </a:cubicBezTo>
                <a:cubicBezTo>
                  <a:pt x="877213" y="459997"/>
                  <a:pt x="899097" y="497940"/>
                  <a:pt x="899097" y="497940"/>
                </a:cubicBezTo>
                <a:cubicBezTo>
                  <a:pt x="870572" y="516957"/>
                  <a:pt x="876492" y="516451"/>
                  <a:pt x="844776" y="525101"/>
                </a:cubicBezTo>
                <a:cubicBezTo>
                  <a:pt x="820768" y="531649"/>
                  <a:pt x="772349" y="543208"/>
                  <a:pt x="772349" y="543208"/>
                </a:cubicBezTo>
                <a:cubicBezTo>
                  <a:pt x="730099" y="540190"/>
                  <a:pt x="687667" y="539103"/>
                  <a:pt x="645600" y="534154"/>
                </a:cubicBezTo>
                <a:cubicBezTo>
                  <a:pt x="566563" y="524856"/>
                  <a:pt x="671114" y="529398"/>
                  <a:pt x="600333" y="497940"/>
                </a:cubicBezTo>
                <a:cubicBezTo>
                  <a:pt x="580833" y="489273"/>
                  <a:pt x="558083" y="491905"/>
                  <a:pt x="536958" y="488887"/>
                </a:cubicBezTo>
                <a:cubicBezTo>
                  <a:pt x="526793" y="473639"/>
                  <a:pt x="513928" y="446797"/>
                  <a:pt x="491691" y="443620"/>
                </a:cubicBezTo>
                <a:cubicBezTo>
                  <a:pt x="479373" y="441860"/>
                  <a:pt x="467548" y="449655"/>
                  <a:pt x="455477" y="452673"/>
                </a:cubicBezTo>
                <a:cubicBezTo>
                  <a:pt x="452459" y="461726"/>
                  <a:pt x="453172" y="473085"/>
                  <a:pt x="446424" y="479833"/>
                </a:cubicBezTo>
                <a:cubicBezTo>
                  <a:pt x="426671" y="499586"/>
                  <a:pt x="366880" y="481403"/>
                  <a:pt x="355889" y="479833"/>
                </a:cubicBezTo>
                <a:cubicBezTo>
                  <a:pt x="346836" y="470780"/>
                  <a:pt x="335831" y="463326"/>
                  <a:pt x="328729" y="452673"/>
                </a:cubicBezTo>
                <a:cubicBezTo>
                  <a:pt x="323435" y="444733"/>
                  <a:pt x="329218" y="425513"/>
                  <a:pt x="319675" y="425513"/>
                </a:cubicBezTo>
                <a:cubicBezTo>
                  <a:pt x="308794" y="425513"/>
                  <a:pt x="310621" y="446638"/>
                  <a:pt x="301568" y="452673"/>
                </a:cubicBezTo>
                <a:cubicBezTo>
                  <a:pt x="291215" y="459575"/>
                  <a:pt x="277425" y="458708"/>
                  <a:pt x="265354" y="461726"/>
                </a:cubicBezTo>
                <a:cubicBezTo>
                  <a:pt x="243807" y="526370"/>
                  <a:pt x="263129" y="526634"/>
                  <a:pt x="220087" y="497940"/>
                </a:cubicBezTo>
                <a:cubicBezTo>
                  <a:pt x="198539" y="433297"/>
                  <a:pt x="212567" y="459501"/>
                  <a:pt x="183873" y="416459"/>
                </a:cubicBezTo>
                <a:cubicBezTo>
                  <a:pt x="154422" y="426277"/>
                  <a:pt x="152850" y="420625"/>
                  <a:pt x="138606" y="452673"/>
                </a:cubicBezTo>
                <a:cubicBezTo>
                  <a:pt x="130854" y="470114"/>
                  <a:pt x="136380" y="496407"/>
                  <a:pt x="120499" y="506994"/>
                </a:cubicBezTo>
                <a:cubicBezTo>
                  <a:pt x="111446" y="513030"/>
                  <a:pt x="101698" y="518135"/>
                  <a:pt x="93339" y="525101"/>
                </a:cubicBezTo>
                <a:cubicBezTo>
                  <a:pt x="83503" y="533298"/>
                  <a:pt x="76831" y="545159"/>
                  <a:pt x="66178" y="552261"/>
                </a:cubicBezTo>
                <a:cubicBezTo>
                  <a:pt x="58238" y="557555"/>
                  <a:pt x="48071" y="558297"/>
                  <a:pt x="39018" y="561315"/>
                </a:cubicBezTo>
                <a:cubicBezTo>
                  <a:pt x="-10858" y="544689"/>
                  <a:pt x="-8344" y="555340"/>
                  <a:pt x="20911" y="461726"/>
                </a:cubicBezTo>
                <a:cubicBezTo>
                  <a:pt x="27402" y="440955"/>
                  <a:pt x="45054" y="425513"/>
                  <a:pt x="57125" y="407406"/>
                </a:cubicBezTo>
                <a:cubicBezTo>
                  <a:pt x="81269" y="371191"/>
                  <a:pt x="66177" y="386282"/>
                  <a:pt x="102392" y="362138"/>
                </a:cubicBezTo>
                <a:cubicBezTo>
                  <a:pt x="105410" y="353085"/>
                  <a:pt x="107178" y="343514"/>
                  <a:pt x="111446" y="334978"/>
                </a:cubicBezTo>
                <a:cubicBezTo>
                  <a:pt x="116312" y="325246"/>
                  <a:pt x="125133" y="317761"/>
                  <a:pt x="129552" y="307818"/>
                </a:cubicBezTo>
                <a:cubicBezTo>
                  <a:pt x="161306" y="236371"/>
                  <a:pt x="125960" y="267963"/>
                  <a:pt x="174820" y="235390"/>
                </a:cubicBezTo>
                <a:cubicBezTo>
                  <a:pt x="171802" y="214265"/>
                  <a:pt x="177222" y="190019"/>
                  <a:pt x="165766" y="172016"/>
                </a:cubicBezTo>
                <a:cubicBezTo>
                  <a:pt x="154083" y="153657"/>
                  <a:pt x="126834" y="151190"/>
                  <a:pt x="111446" y="135802"/>
                </a:cubicBezTo>
                <a:cubicBezTo>
                  <a:pt x="76591" y="100947"/>
                  <a:pt x="94938" y="115743"/>
                  <a:pt x="57125" y="90534"/>
                </a:cubicBezTo>
                <a:cubicBezTo>
                  <a:pt x="14009" y="25861"/>
                  <a:pt x="15633" y="57326"/>
                  <a:pt x="29964" y="0"/>
                </a:cubicBezTo>
                <a:cubicBezTo>
                  <a:pt x="87303" y="3018"/>
                  <a:pt x="145088" y="1295"/>
                  <a:pt x="201980" y="9053"/>
                </a:cubicBezTo>
                <a:cubicBezTo>
                  <a:pt x="212761" y="10523"/>
                  <a:pt x="223374" y="17933"/>
                  <a:pt x="229141" y="27160"/>
                </a:cubicBezTo>
                <a:cubicBezTo>
                  <a:pt x="243941" y="50839"/>
                  <a:pt x="248278" y="124075"/>
                  <a:pt x="283461" y="135802"/>
                </a:cubicBezTo>
                <a:cubicBezTo>
                  <a:pt x="333704" y="152548"/>
                  <a:pt x="301152" y="143671"/>
                  <a:pt x="383049" y="153909"/>
                </a:cubicBezTo>
                <a:cubicBezTo>
                  <a:pt x="392103" y="159945"/>
                  <a:pt x="400478" y="167150"/>
                  <a:pt x="410210" y="172016"/>
                </a:cubicBezTo>
                <a:cubicBezTo>
                  <a:pt x="428769" y="181295"/>
                  <a:pt x="465421" y="186679"/>
                  <a:pt x="482638" y="190122"/>
                </a:cubicBezTo>
                <a:cubicBezTo>
                  <a:pt x="485656" y="220300"/>
                  <a:pt x="479374" y="252942"/>
                  <a:pt x="491691" y="280657"/>
                </a:cubicBezTo>
                <a:cubicBezTo>
                  <a:pt x="495567" y="289378"/>
                  <a:pt x="509382" y="272788"/>
                  <a:pt x="518851" y="271604"/>
                </a:cubicBezTo>
                <a:cubicBezTo>
                  <a:pt x="557895" y="266723"/>
                  <a:pt x="597315" y="265568"/>
                  <a:pt x="636547" y="262550"/>
                </a:cubicBezTo>
                <a:cubicBezTo>
                  <a:pt x="701128" y="241024"/>
                  <a:pt x="623049" y="271548"/>
                  <a:pt x="690867" y="226336"/>
                </a:cubicBezTo>
                <a:cubicBezTo>
                  <a:pt x="698808" y="221042"/>
                  <a:pt x="708974" y="220301"/>
                  <a:pt x="718028" y="217283"/>
                </a:cubicBezTo>
                <a:cubicBezTo>
                  <a:pt x="730099" y="199176"/>
                  <a:pt x="747360" y="183607"/>
                  <a:pt x="754242" y="162962"/>
                </a:cubicBezTo>
                <a:lnTo>
                  <a:pt x="772349" y="108641"/>
                </a:lnTo>
                <a:cubicBezTo>
                  <a:pt x="775367" y="99588"/>
                  <a:pt x="781402" y="91024"/>
                  <a:pt x="781402" y="81481"/>
                </a:cubicBezTo>
                <a:lnTo>
                  <a:pt x="781402" y="54321"/>
                </a:lnTo>
              </a:path>
            </a:pathLst>
          </a:custGeom>
          <a:ln w="28575"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TextBox 9"/>
          <p:cNvSpPr txBox="1"/>
          <p:nvPr/>
        </p:nvSpPr>
        <p:spPr>
          <a:xfrm>
            <a:off x="4470400" y="1341576"/>
            <a:ext cx="1169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BALKANS</a:t>
            </a:r>
            <a:endParaRPr lang="el-GR" sz="2000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41920" y="4130715"/>
            <a:ext cx="7080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EAST</a:t>
            </a:r>
            <a:endParaRPr lang="el-GR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980620"/>
            <a:ext cx="1052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EUROPE</a:t>
            </a:r>
            <a:endParaRPr lang="el-G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21288"/>
            <a:ext cx="813515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971600" y="6093296"/>
            <a:ext cx="7200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A61C0E"/>
                </a:solidFill>
              </a:rPr>
              <a:t>Greek Republic</a:t>
            </a:r>
            <a:r>
              <a:rPr lang="el-GR" sz="2000" b="1" dirty="0" smtClean="0">
                <a:solidFill>
                  <a:srgbClr val="A61C0E"/>
                </a:solidFill>
              </a:rPr>
              <a:t>,  </a:t>
            </a:r>
            <a:r>
              <a:rPr lang="en-US" sz="2000" b="1" dirty="0" smtClean="0">
                <a:solidFill>
                  <a:srgbClr val="A61C0E"/>
                </a:solidFill>
              </a:rPr>
              <a:t>Region of Eastern Macedonia &amp; Thrace</a:t>
            </a:r>
            <a:endParaRPr lang="el-GR" sz="2000" b="1" dirty="0" smtClean="0">
              <a:solidFill>
                <a:srgbClr val="A61C0E"/>
              </a:solidFill>
            </a:endParaRPr>
          </a:p>
          <a:p>
            <a:pPr algn="ctr"/>
            <a:r>
              <a:rPr lang="en-US" dirty="0" smtClean="0">
                <a:solidFill>
                  <a:srgbClr val="A61C0E"/>
                </a:solidFill>
              </a:rPr>
              <a:t>Regional Council for Innovation &amp; Entrepreneurship</a:t>
            </a:r>
            <a:r>
              <a:rPr lang="el-GR" dirty="0" smtClean="0">
                <a:solidFill>
                  <a:srgbClr val="A61C0E"/>
                </a:solidFill>
              </a:rPr>
              <a:t> (</a:t>
            </a:r>
            <a:r>
              <a:rPr lang="en-US" dirty="0" smtClean="0">
                <a:solidFill>
                  <a:srgbClr val="A61C0E"/>
                </a:solidFill>
              </a:rPr>
              <a:t>RC4IE</a:t>
            </a:r>
            <a:r>
              <a:rPr lang="el-GR" dirty="0" smtClean="0">
                <a:solidFill>
                  <a:srgbClr val="A61C0E"/>
                </a:solidFill>
              </a:rPr>
              <a:t>)</a:t>
            </a:r>
            <a:endParaRPr lang="el-GR" dirty="0">
              <a:solidFill>
                <a:srgbClr val="A61C0E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  <a:ln w="38100" cmpd="thickThin"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8109101" y="6083929"/>
            <a:ext cx="913178" cy="561315"/>
          </a:xfrm>
          <a:custGeom>
            <a:avLst/>
            <a:gdLst>
              <a:gd name="connsiteX0" fmla="*/ 690867 w 913178"/>
              <a:gd name="connsiteY0" fmla="*/ 126748 h 561315"/>
              <a:gd name="connsiteX1" fmla="*/ 690867 w 913178"/>
              <a:gd name="connsiteY1" fmla="*/ 126748 h 561315"/>
              <a:gd name="connsiteX2" fmla="*/ 781402 w 913178"/>
              <a:gd name="connsiteY2" fmla="*/ 63374 h 561315"/>
              <a:gd name="connsiteX3" fmla="*/ 862883 w 913178"/>
              <a:gd name="connsiteY3" fmla="*/ 72427 h 561315"/>
              <a:gd name="connsiteX4" fmla="*/ 880990 w 913178"/>
              <a:gd name="connsiteY4" fmla="*/ 280657 h 561315"/>
              <a:gd name="connsiteX5" fmla="*/ 844776 w 913178"/>
              <a:gd name="connsiteY5" fmla="*/ 334978 h 561315"/>
              <a:gd name="connsiteX6" fmla="*/ 826669 w 913178"/>
              <a:gd name="connsiteY6" fmla="*/ 362138 h 561315"/>
              <a:gd name="connsiteX7" fmla="*/ 862883 w 913178"/>
              <a:gd name="connsiteY7" fmla="*/ 443620 h 561315"/>
              <a:gd name="connsiteX8" fmla="*/ 899097 w 913178"/>
              <a:gd name="connsiteY8" fmla="*/ 497940 h 561315"/>
              <a:gd name="connsiteX9" fmla="*/ 844776 w 913178"/>
              <a:gd name="connsiteY9" fmla="*/ 525101 h 561315"/>
              <a:gd name="connsiteX10" fmla="*/ 772349 w 913178"/>
              <a:gd name="connsiteY10" fmla="*/ 543208 h 561315"/>
              <a:gd name="connsiteX11" fmla="*/ 645600 w 913178"/>
              <a:gd name="connsiteY11" fmla="*/ 534154 h 561315"/>
              <a:gd name="connsiteX12" fmla="*/ 600333 w 913178"/>
              <a:gd name="connsiteY12" fmla="*/ 497940 h 561315"/>
              <a:gd name="connsiteX13" fmla="*/ 536958 w 913178"/>
              <a:gd name="connsiteY13" fmla="*/ 488887 h 561315"/>
              <a:gd name="connsiteX14" fmla="*/ 491691 w 913178"/>
              <a:gd name="connsiteY14" fmla="*/ 443620 h 561315"/>
              <a:gd name="connsiteX15" fmla="*/ 455477 w 913178"/>
              <a:gd name="connsiteY15" fmla="*/ 452673 h 561315"/>
              <a:gd name="connsiteX16" fmla="*/ 446424 w 913178"/>
              <a:gd name="connsiteY16" fmla="*/ 479833 h 561315"/>
              <a:gd name="connsiteX17" fmla="*/ 355889 w 913178"/>
              <a:gd name="connsiteY17" fmla="*/ 479833 h 561315"/>
              <a:gd name="connsiteX18" fmla="*/ 328729 w 913178"/>
              <a:gd name="connsiteY18" fmla="*/ 452673 h 561315"/>
              <a:gd name="connsiteX19" fmla="*/ 319675 w 913178"/>
              <a:gd name="connsiteY19" fmla="*/ 425513 h 561315"/>
              <a:gd name="connsiteX20" fmla="*/ 301568 w 913178"/>
              <a:gd name="connsiteY20" fmla="*/ 452673 h 561315"/>
              <a:gd name="connsiteX21" fmla="*/ 265354 w 913178"/>
              <a:gd name="connsiteY21" fmla="*/ 461726 h 561315"/>
              <a:gd name="connsiteX22" fmla="*/ 220087 w 913178"/>
              <a:gd name="connsiteY22" fmla="*/ 497940 h 561315"/>
              <a:gd name="connsiteX23" fmla="*/ 183873 w 913178"/>
              <a:gd name="connsiteY23" fmla="*/ 416459 h 561315"/>
              <a:gd name="connsiteX24" fmla="*/ 138606 w 913178"/>
              <a:gd name="connsiteY24" fmla="*/ 452673 h 561315"/>
              <a:gd name="connsiteX25" fmla="*/ 120499 w 913178"/>
              <a:gd name="connsiteY25" fmla="*/ 506994 h 561315"/>
              <a:gd name="connsiteX26" fmla="*/ 93339 w 913178"/>
              <a:gd name="connsiteY26" fmla="*/ 525101 h 561315"/>
              <a:gd name="connsiteX27" fmla="*/ 66178 w 913178"/>
              <a:gd name="connsiteY27" fmla="*/ 552261 h 561315"/>
              <a:gd name="connsiteX28" fmla="*/ 39018 w 913178"/>
              <a:gd name="connsiteY28" fmla="*/ 561315 h 561315"/>
              <a:gd name="connsiteX29" fmla="*/ 20911 w 913178"/>
              <a:gd name="connsiteY29" fmla="*/ 461726 h 561315"/>
              <a:gd name="connsiteX30" fmla="*/ 57125 w 913178"/>
              <a:gd name="connsiteY30" fmla="*/ 407406 h 561315"/>
              <a:gd name="connsiteX31" fmla="*/ 102392 w 913178"/>
              <a:gd name="connsiteY31" fmla="*/ 362138 h 561315"/>
              <a:gd name="connsiteX32" fmla="*/ 111446 w 913178"/>
              <a:gd name="connsiteY32" fmla="*/ 334978 h 561315"/>
              <a:gd name="connsiteX33" fmla="*/ 129552 w 913178"/>
              <a:gd name="connsiteY33" fmla="*/ 307818 h 561315"/>
              <a:gd name="connsiteX34" fmla="*/ 174820 w 913178"/>
              <a:gd name="connsiteY34" fmla="*/ 235390 h 561315"/>
              <a:gd name="connsiteX35" fmla="*/ 165766 w 913178"/>
              <a:gd name="connsiteY35" fmla="*/ 172016 h 561315"/>
              <a:gd name="connsiteX36" fmla="*/ 111446 w 913178"/>
              <a:gd name="connsiteY36" fmla="*/ 135802 h 561315"/>
              <a:gd name="connsiteX37" fmla="*/ 57125 w 913178"/>
              <a:gd name="connsiteY37" fmla="*/ 90534 h 561315"/>
              <a:gd name="connsiteX38" fmla="*/ 29964 w 913178"/>
              <a:gd name="connsiteY38" fmla="*/ 0 h 561315"/>
              <a:gd name="connsiteX39" fmla="*/ 201980 w 913178"/>
              <a:gd name="connsiteY39" fmla="*/ 9053 h 561315"/>
              <a:gd name="connsiteX40" fmla="*/ 229141 w 913178"/>
              <a:gd name="connsiteY40" fmla="*/ 27160 h 561315"/>
              <a:gd name="connsiteX41" fmla="*/ 283461 w 913178"/>
              <a:gd name="connsiteY41" fmla="*/ 135802 h 561315"/>
              <a:gd name="connsiteX42" fmla="*/ 383049 w 913178"/>
              <a:gd name="connsiteY42" fmla="*/ 153909 h 561315"/>
              <a:gd name="connsiteX43" fmla="*/ 410210 w 913178"/>
              <a:gd name="connsiteY43" fmla="*/ 172016 h 561315"/>
              <a:gd name="connsiteX44" fmla="*/ 482638 w 913178"/>
              <a:gd name="connsiteY44" fmla="*/ 190122 h 561315"/>
              <a:gd name="connsiteX45" fmla="*/ 491691 w 913178"/>
              <a:gd name="connsiteY45" fmla="*/ 280657 h 561315"/>
              <a:gd name="connsiteX46" fmla="*/ 518851 w 913178"/>
              <a:gd name="connsiteY46" fmla="*/ 271604 h 561315"/>
              <a:gd name="connsiteX47" fmla="*/ 636547 w 913178"/>
              <a:gd name="connsiteY47" fmla="*/ 262550 h 561315"/>
              <a:gd name="connsiteX48" fmla="*/ 690867 w 913178"/>
              <a:gd name="connsiteY48" fmla="*/ 226336 h 561315"/>
              <a:gd name="connsiteX49" fmla="*/ 718028 w 913178"/>
              <a:gd name="connsiteY49" fmla="*/ 217283 h 561315"/>
              <a:gd name="connsiteX50" fmla="*/ 754242 w 913178"/>
              <a:gd name="connsiteY50" fmla="*/ 162962 h 561315"/>
              <a:gd name="connsiteX51" fmla="*/ 772349 w 913178"/>
              <a:gd name="connsiteY51" fmla="*/ 108641 h 561315"/>
              <a:gd name="connsiteX52" fmla="*/ 781402 w 913178"/>
              <a:gd name="connsiteY52" fmla="*/ 81481 h 561315"/>
              <a:gd name="connsiteX53" fmla="*/ 781402 w 913178"/>
              <a:gd name="connsiteY53" fmla="*/ 54321 h 56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913178" h="561315">
                <a:moveTo>
                  <a:pt x="690867" y="126748"/>
                </a:moveTo>
                <a:lnTo>
                  <a:pt x="690867" y="126748"/>
                </a:lnTo>
                <a:cubicBezTo>
                  <a:pt x="700767" y="118263"/>
                  <a:pt x="748673" y="63374"/>
                  <a:pt x="781402" y="63374"/>
                </a:cubicBezTo>
                <a:cubicBezTo>
                  <a:pt x="808729" y="63374"/>
                  <a:pt x="835723" y="69409"/>
                  <a:pt x="862883" y="72427"/>
                </a:cubicBezTo>
                <a:cubicBezTo>
                  <a:pt x="938614" y="122913"/>
                  <a:pt x="915173" y="96072"/>
                  <a:pt x="880990" y="280657"/>
                </a:cubicBezTo>
                <a:cubicBezTo>
                  <a:pt x="877027" y="302055"/>
                  <a:pt x="856847" y="316871"/>
                  <a:pt x="844776" y="334978"/>
                </a:cubicBezTo>
                <a:lnTo>
                  <a:pt x="826669" y="362138"/>
                </a:lnTo>
                <a:cubicBezTo>
                  <a:pt x="844424" y="486414"/>
                  <a:pt x="814316" y="388115"/>
                  <a:pt x="862883" y="443620"/>
                </a:cubicBezTo>
                <a:cubicBezTo>
                  <a:pt x="877213" y="459997"/>
                  <a:pt x="899097" y="497940"/>
                  <a:pt x="899097" y="497940"/>
                </a:cubicBezTo>
                <a:cubicBezTo>
                  <a:pt x="870572" y="516957"/>
                  <a:pt x="876492" y="516451"/>
                  <a:pt x="844776" y="525101"/>
                </a:cubicBezTo>
                <a:cubicBezTo>
                  <a:pt x="820768" y="531649"/>
                  <a:pt x="772349" y="543208"/>
                  <a:pt x="772349" y="543208"/>
                </a:cubicBezTo>
                <a:cubicBezTo>
                  <a:pt x="730099" y="540190"/>
                  <a:pt x="687667" y="539103"/>
                  <a:pt x="645600" y="534154"/>
                </a:cubicBezTo>
                <a:cubicBezTo>
                  <a:pt x="566563" y="524856"/>
                  <a:pt x="671114" y="529398"/>
                  <a:pt x="600333" y="497940"/>
                </a:cubicBezTo>
                <a:cubicBezTo>
                  <a:pt x="580833" y="489273"/>
                  <a:pt x="558083" y="491905"/>
                  <a:pt x="536958" y="488887"/>
                </a:cubicBezTo>
                <a:cubicBezTo>
                  <a:pt x="526793" y="473639"/>
                  <a:pt x="513928" y="446797"/>
                  <a:pt x="491691" y="443620"/>
                </a:cubicBezTo>
                <a:cubicBezTo>
                  <a:pt x="479373" y="441860"/>
                  <a:pt x="467548" y="449655"/>
                  <a:pt x="455477" y="452673"/>
                </a:cubicBezTo>
                <a:cubicBezTo>
                  <a:pt x="452459" y="461726"/>
                  <a:pt x="453172" y="473085"/>
                  <a:pt x="446424" y="479833"/>
                </a:cubicBezTo>
                <a:cubicBezTo>
                  <a:pt x="426671" y="499586"/>
                  <a:pt x="366880" y="481403"/>
                  <a:pt x="355889" y="479833"/>
                </a:cubicBezTo>
                <a:cubicBezTo>
                  <a:pt x="346836" y="470780"/>
                  <a:pt x="335831" y="463326"/>
                  <a:pt x="328729" y="452673"/>
                </a:cubicBezTo>
                <a:cubicBezTo>
                  <a:pt x="323435" y="444733"/>
                  <a:pt x="329218" y="425513"/>
                  <a:pt x="319675" y="425513"/>
                </a:cubicBezTo>
                <a:cubicBezTo>
                  <a:pt x="308794" y="425513"/>
                  <a:pt x="310621" y="446638"/>
                  <a:pt x="301568" y="452673"/>
                </a:cubicBezTo>
                <a:cubicBezTo>
                  <a:pt x="291215" y="459575"/>
                  <a:pt x="277425" y="458708"/>
                  <a:pt x="265354" y="461726"/>
                </a:cubicBezTo>
                <a:cubicBezTo>
                  <a:pt x="243807" y="526370"/>
                  <a:pt x="263129" y="526634"/>
                  <a:pt x="220087" y="497940"/>
                </a:cubicBezTo>
                <a:cubicBezTo>
                  <a:pt x="198539" y="433297"/>
                  <a:pt x="212567" y="459501"/>
                  <a:pt x="183873" y="416459"/>
                </a:cubicBezTo>
                <a:cubicBezTo>
                  <a:pt x="154422" y="426277"/>
                  <a:pt x="152850" y="420625"/>
                  <a:pt x="138606" y="452673"/>
                </a:cubicBezTo>
                <a:cubicBezTo>
                  <a:pt x="130854" y="470114"/>
                  <a:pt x="136380" y="496407"/>
                  <a:pt x="120499" y="506994"/>
                </a:cubicBezTo>
                <a:cubicBezTo>
                  <a:pt x="111446" y="513030"/>
                  <a:pt x="101698" y="518135"/>
                  <a:pt x="93339" y="525101"/>
                </a:cubicBezTo>
                <a:cubicBezTo>
                  <a:pt x="83503" y="533298"/>
                  <a:pt x="76831" y="545159"/>
                  <a:pt x="66178" y="552261"/>
                </a:cubicBezTo>
                <a:cubicBezTo>
                  <a:pt x="58238" y="557555"/>
                  <a:pt x="48071" y="558297"/>
                  <a:pt x="39018" y="561315"/>
                </a:cubicBezTo>
                <a:cubicBezTo>
                  <a:pt x="-10858" y="544689"/>
                  <a:pt x="-8344" y="555340"/>
                  <a:pt x="20911" y="461726"/>
                </a:cubicBezTo>
                <a:cubicBezTo>
                  <a:pt x="27402" y="440955"/>
                  <a:pt x="45054" y="425513"/>
                  <a:pt x="57125" y="407406"/>
                </a:cubicBezTo>
                <a:cubicBezTo>
                  <a:pt x="81269" y="371191"/>
                  <a:pt x="66177" y="386282"/>
                  <a:pt x="102392" y="362138"/>
                </a:cubicBezTo>
                <a:cubicBezTo>
                  <a:pt x="105410" y="353085"/>
                  <a:pt x="107178" y="343514"/>
                  <a:pt x="111446" y="334978"/>
                </a:cubicBezTo>
                <a:cubicBezTo>
                  <a:pt x="116312" y="325246"/>
                  <a:pt x="125133" y="317761"/>
                  <a:pt x="129552" y="307818"/>
                </a:cubicBezTo>
                <a:cubicBezTo>
                  <a:pt x="161306" y="236371"/>
                  <a:pt x="125960" y="267963"/>
                  <a:pt x="174820" y="235390"/>
                </a:cubicBezTo>
                <a:cubicBezTo>
                  <a:pt x="171802" y="214265"/>
                  <a:pt x="177222" y="190019"/>
                  <a:pt x="165766" y="172016"/>
                </a:cubicBezTo>
                <a:cubicBezTo>
                  <a:pt x="154083" y="153657"/>
                  <a:pt x="126834" y="151190"/>
                  <a:pt x="111446" y="135802"/>
                </a:cubicBezTo>
                <a:cubicBezTo>
                  <a:pt x="76591" y="100947"/>
                  <a:pt x="94938" y="115743"/>
                  <a:pt x="57125" y="90534"/>
                </a:cubicBezTo>
                <a:cubicBezTo>
                  <a:pt x="14009" y="25861"/>
                  <a:pt x="15633" y="57326"/>
                  <a:pt x="29964" y="0"/>
                </a:cubicBezTo>
                <a:cubicBezTo>
                  <a:pt x="87303" y="3018"/>
                  <a:pt x="145088" y="1295"/>
                  <a:pt x="201980" y="9053"/>
                </a:cubicBezTo>
                <a:cubicBezTo>
                  <a:pt x="212761" y="10523"/>
                  <a:pt x="223374" y="17933"/>
                  <a:pt x="229141" y="27160"/>
                </a:cubicBezTo>
                <a:cubicBezTo>
                  <a:pt x="243941" y="50839"/>
                  <a:pt x="248278" y="124075"/>
                  <a:pt x="283461" y="135802"/>
                </a:cubicBezTo>
                <a:cubicBezTo>
                  <a:pt x="333704" y="152548"/>
                  <a:pt x="301152" y="143671"/>
                  <a:pt x="383049" y="153909"/>
                </a:cubicBezTo>
                <a:cubicBezTo>
                  <a:pt x="392103" y="159945"/>
                  <a:pt x="400478" y="167150"/>
                  <a:pt x="410210" y="172016"/>
                </a:cubicBezTo>
                <a:cubicBezTo>
                  <a:pt x="428769" y="181295"/>
                  <a:pt x="465421" y="186679"/>
                  <a:pt x="482638" y="190122"/>
                </a:cubicBezTo>
                <a:cubicBezTo>
                  <a:pt x="485656" y="220300"/>
                  <a:pt x="479374" y="252942"/>
                  <a:pt x="491691" y="280657"/>
                </a:cubicBezTo>
                <a:cubicBezTo>
                  <a:pt x="495567" y="289378"/>
                  <a:pt x="509382" y="272788"/>
                  <a:pt x="518851" y="271604"/>
                </a:cubicBezTo>
                <a:cubicBezTo>
                  <a:pt x="557895" y="266723"/>
                  <a:pt x="597315" y="265568"/>
                  <a:pt x="636547" y="262550"/>
                </a:cubicBezTo>
                <a:cubicBezTo>
                  <a:pt x="701128" y="241024"/>
                  <a:pt x="623049" y="271548"/>
                  <a:pt x="690867" y="226336"/>
                </a:cubicBezTo>
                <a:cubicBezTo>
                  <a:pt x="698808" y="221042"/>
                  <a:pt x="708974" y="220301"/>
                  <a:pt x="718028" y="217283"/>
                </a:cubicBezTo>
                <a:cubicBezTo>
                  <a:pt x="730099" y="199176"/>
                  <a:pt x="747360" y="183607"/>
                  <a:pt x="754242" y="162962"/>
                </a:cubicBezTo>
                <a:lnTo>
                  <a:pt x="772349" y="108641"/>
                </a:lnTo>
                <a:cubicBezTo>
                  <a:pt x="775367" y="99588"/>
                  <a:pt x="781402" y="91024"/>
                  <a:pt x="781402" y="81481"/>
                </a:cubicBezTo>
                <a:lnTo>
                  <a:pt x="781402" y="54321"/>
                </a:lnTo>
              </a:path>
            </a:pathLst>
          </a:custGeom>
          <a:ln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431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242" y="1508593"/>
            <a:ext cx="959916" cy="902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86620" y="332656"/>
            <a:ext cx="8770759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3200" b="1" dirty="0" smtClean="0">
                <a:solidFill>
                  <a:srgbClr val="A61C0E"/>
                </a:solidFill>
              </a:rPr>
              <a:t>Greek  Republic</a:t>
            </a:r>
          </a:p>
          <a:p>
            <a:pPr algn="ctr">
              <a:lnSpc>
                <a:spcPts val="4000"/>
              </a:lnSpc>
            </a:pPr>
            <a:r>
              <a:rPr lang="en-US" sz="3200" b="1" dirty="0" smtClean="0">
                <a:solidFill>
                  <a:srgbClr val="A61C0E"/>
                </a:solidFill>
              </a:rPr>
              <a:t>Region of Eastern Macedonia &amp; Thrace (REMTH)</a:t>
            </a:r>
            <a:endParaRPr lang="el-GR" sz="3200" b="1" dirty="0" smtClean="0">
              <a:solidFill>
                <a:srgbClr val="A61C0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3848" y="5480583"/>
            <a:ext cx="2904704" cy="612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A61C0E"/>
                </a:solidFill>
              </a:rPr>
              <a:t>Petros</a:t>
            </a:r>
            <a:r>
              <a:rPr lang="en-US" sz="2000" b="1" dirty="0" smtClean="0">
                <a:solidFill>
                  <a:srgbClr val="A61C0E"/>
                </a:solidFill>
              </a:rPr>
              <a:t> P. Soukoulias</a:t>
            </a:r>
          </a:p>
          <a:p>
            <a:pPr algn="ctr"/>
            <a:r>
              <a:rPr lang="en-US" sz="2000" b="1" dirty="0" smtClean="0">
                <a:solidFill>
                  <a:srgbClr val="A61C0E"/>
                </a:solidFill>
              </a:rPr>
              <a:t>Head of RC4IE</a:t>
            </a:r>
            <a:endParaRPr lang="el-GR" sz="2000" b="1" dirty="0" smtClean="0">
              <a:solidFill>
                <a:srgbClr val="A61C0E"/>
              </a:solidFill>
            </a:endParaRPr>
          </a:p>
          <a:p>
            <a:pPr algn="ctr"/>
            <a:r>
              <a:rPr lang="en-US" dirty="0" smtClean="0">
                <a:solidFill>
                  <a:srgbClr val="A61C0E"/>
                </a:solidFill>
              </a:rPr>
              <a:t>rc4ie@pamth.gov.gr</a:t>
            </a:r>
            <a:endParaRPr lang="el-GR" dirty="0">
              <a:solidFill>
                <a:srgbClr val="A61C0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16732" y="6093296"/>
            <a:ext cx="2736304" cy="612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A61C0E"/>
                </a:solidFill>
              </a:rPr>
              <a:t>June </a:t>
            </a:r>
            <a:r>
              <a:rPr lang="el-GR" sz="2000" dirty="0" smtClean="0">
                <a:solidFill>
                  <a:srgbClr val="A61C0E"/>
                </a:solidFill>
              </a:rPr>
              <a:t>2014</a:t>
            </a:r>
            <a:endParaRPr lang="el-GR" sz="2000" dirty="0">
              <a:solidFill>
                <a:srgbClr val="A61C0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9959" y="2410914"/>
            <a:ext cx="5125680" cy="1118255"/>
          </a:xfrm>
          <a:prstGeom prst="rect">
            <a:avLst/>
          </a:prstGeom>
          <a:solidFill>
            <a:srgbClr val="A61C0E"/>
          </a:solidFill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Regional Council</a:t>
            </a:r>
            <a:endParaRPr lang="el-GR" sz="2400" b="1" dirty="0" smtClean="0">
              <a:solidFill>
                <a:schemeClr val="bg1"/>
              </a:solidFill>
            </a:endParaRPr>
          </a:p>
          <a:p>
            <a:pPr algn="ctr">
              <a:lnSpc>
                <a:spcPts val="4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Innovation </a:t>
            </a:r>
            <a:r>
              <a:rPr lang="el-GR" sz="2400" b="1" dirty="0" smtClean="0">
                <a:solidFill>
                  <a:schemeClr val="bg1"/>
                </a:solidFill>
              </a:rPr>
              <a:t>&amp; </a:t>
            </a:r>
            <a:r>
              <a:rPr lang="en-US" sz="2400" b="1" dirty="0" smtClean="0">
                <a:solidFill>
                  <a:schemeClr val="bg1"/>
                </a:solidFill>
              </a:rPr>
              <a:t>Entrepreneurship (RC4IE)</a:t>
            </a:r>
            <a:r>
              <a:rPr lang="el-GR" sz="2400" b="1" dirty="0" smtClean="0">
                <a:solidFill>
                  <a:schemeClr val="bg1"/>
                </a:solidFill>
              </a:rPr>
              <a:t> </a:t>
            </a:r>
            <a:endParaRPr lang="el-GR" sz="24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6512" y="4115207"/>
            <a:ext cx="9180512" cy="584775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A61C0E"/>
                </a:solidFill>
              </a:rPr>
              <a:t>INNOVATION &amp; </a:t>
            </a:r>
            <a:r>
              <a:rPr lang="el-GR" sz="3200" b="1" dirty="0" smtClean="0">
                <a:solidFill>
                  <a:srgbClr val="A61C0E"/>
                </a:solidFill>
              </a:rPr>
              <a:t> </a:t>
            </a:r>
            <a:r>
              <a:rPr lang="en-US" sz="3200" b="1" dirty="0" smtClean="0">
                <a:solidFill>
                  <a:srgbClr val="A61C0E"/>
                </a:solidFill>
              </a:rPr>
              <a:t>GROWTH  IN  THE  REMTH</a:t>
            </a:r>
            <a:endParaRPr lang="el-GR" sz="3200" b="1" dirty="0">
              <a:solidFill>
                <a:srgbClr val="A61C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78E-3396-4D82-8793-735AB70E8E4A}" type="slidenum">
              <a:rPr lang="el-GR" smtClean="0"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75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21288"/>
            <a:ext cx="813515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971600" y="6093296"/>
            <a:ext cx="7200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A61C0E"/>
                </a:solidFill>
              </a:rPr>
              <a:t>Greek Republic</a:t>
            </a:r>
            <a:r>
              <a:rPr lang="el-GR" sz="2000" b="1" dirty="0" smtClean="0">
                <a:solidFill>
                  <a:srgbClr val="A61C0E"/>
                </a:solidFill>
              </a:rPr>
              <a:t>,  </a:t>
            </a:r>
            <a:r>
              <a:rPr lang="en-US" sz="2000" b="1" dirty="0" smtClean="0">
                <a:solidFill>
                  <a:srgbClr val="A61C0E"/>
                </a:solidFill>
              </a:rPr>
              <a:t>Region of Eastern Macedonia &amp; Thrace</a:t>
            </a:r>
            <a:endParaRPr lang="el-GR" sz="2000" b="1" dirty="0" smtClean="0">
              <a:solidFill>
                <a:srgbClr val="A61C0E"/>
              </a:solidFill>
            </a:endParaRPr>
          </a:p>
          <a:p>
            <a:pPr algn="ctr"/>
            <a:r>
              <a:rPr lang="en-US" dirty="0" smtClean="0">
                <a:solidFill>
                  <a:srgbClr val="A61C0E"/>
                </a:solidFill>
              </a:rPr>
              <a:t>Regional Council for Innovation &amp; Entrepreneurship</a:t>
            </a:r>
            <a:r>
              <a:rPr lang="el-GR" dirty="0" smtClean="0">
                <a:solidFill>
                  <a:srgbClr val="A61C0E"/>
                </a:solidFill>
              </a:rPr>
              <a:t> (</a:t>
            </a:r>
            <a:r>
              <a:rPr lang="en-US" dirty="0" smtClean="0">
                <a:solidFill>
                  <a:srgbClr val="A61C0E"/>
                </a:solidFill>
              </a:rPr>
              <a:t>RC4IE</a:t>
            </a:r>
            <a:r>
              <a:rPr lang="el-GR" dirty="0" smtClean="0">
                <a:solidFill>
                  <a:srgbClr val="A61C0E"/>
                </a:solidFill>
              </a:rPr>
              <a:t>)</a:t>
            </a:r>
            <a:endParaRPr lang="el-GR" dirty="0">
              <a:solidFill>
                <a:srgbClr val="A61C0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  <a:ln w="38100" cmpd="thickThin"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8109101" y="6083929"/>
            <a:ext cx="913178" cy="561315"/>
          </a:xfrm>
          <a:custGeom>
            <a:avLst/>
            <a:gdLst>
              <a:gd name="connsiteX0" fmla="*/ 690867 w 913178"/>
              <a:gd name="connsiteY0" fmla="*/ 126748 h 561315"/>
              <a:gd name="connsiteX1" fmla="*/ 690867 w 913178"/>
              <a:gd name="connsiteY1" fmla="*/ 126748 h 561315"/>
              <a:gd name="connsiteX2" fmla="*/ 781402 w 913178"/>
              <a:gd name="connsiteY2" fmla="*/ 63374 h 561315"/>
              <a:gd name="connsiteX3" fmla="*/ 862883 w 913178"/>
              <a:gd name="connsiteY3" fmla="*/ 72427 h 561315"/>
              <a:gd name="connsiteX4" fmla="*/ 880990 w 913178"/>
              <a:gd name="connsiteY4" fmla="*/ 280657 h 561315"/>
              <a:gd name="connsiteX5" fmla="*/ 844776 w 913178"/>
              <a:gd name="connsiteY5" fmla="*/ 334978 h 561315"/>
              <a:gd name="connsiteX6" fmla="*/ 826669 w 913178"/>
              <a:gd name="connsiteY6" fmla="*/ 362138 h 561315"/>
              <a:gd name="connsiteX7" fmla="*/ 862883 w 913178"/>
              <a:gd name="connsiteY7" fmla="*/ 443620 h 561315"/>
              <a:gd name="connsiteX8" fmla="*/ 899097 w 913178"/>
              <a:gd name="connsiteY8" fmla="*/ 497940 h 561315"/>
              <a:gd name="connsiteX9" fmla="*/ 844776 w 913178"/>
              <a:gd name="connsiteY9" fmla="*/ 525101 h 561315"/>
              <a:gd name="connsiteX10" fmla="*/ 772349 w 913178"/>
              <a:gd name="connsiteY10" fmla="*/ 543208 h 561315"/>
              <a:gd name="connsiteX11" fmla="*/ 645600 w 913178"/>
              <a:gd name="connsiteY11" fmla="*/ 534154 h 561315"/>
              <a:gd name="connsiteX12" fmla="*/ 600333 w 913178"/>
              <a:gd name="connsiteY12" fmla="*/ 497940 h 561315"/>
              <a:gd name="connsiteX13" fmla="*/ 536958 w 913178"/>
              <a:gd name="connsiteY13" fmla="*/ 488887 h 561315"/>
              <a:gd name="connsiteX14" fmla="*/ 491691 w 913178"/>
              <a:gd name="connsiteY14" fmla="*/ 443620 h 561315"/>
              <a:gd name="connsiteX15" fmla="*/ 455477 w 913178"/>
              <a:gd name="connsiteY15" fmla="*/ 452673 h 561315"/>
              <a:gd name="connsiteX16" fmla="*/ 446424 w 913178"/>
              <a:gd name="connsiteY16" fmla="*/ 479833 h 561315"/>
              <a:gd name="connsiteX17" fmla="*/ 355889 w 913178"/>
              <a:gd name="connsiteY17" fmla="*/ 479833 h 561315"/>
              <a:gd name="connsiteX18" fmla="*/ 328729 w 913178"/>
              <a:gd name="connsiteY18" fmla="*/ 452673 h 561315"/>
              <a:gd name="connsiteX19" fmla="*/ 319675 w 913178"/>
              <a:gd name="connsiteY19" fmla="*/ 425513 h 561315"/>
              <a:gd name="connsiteX20" fmla="*/ 301568 w 913178"/>
              <a:gd name="connsiteY20" fmla="*/ 452673 h 561315"/>
              <a:gd name="connsiteX21" fmla="*/ 265354 w 913178"/>
              <a:gd name="connsiteY21" fmla="*/ 461726 h 561315"/>
              <a:gd name="connsiteX22" fmla="*/ 220087 w 913178"/>
              <a:gd name="connsiteY22" fmla="*/ 497940 h 561315"/>
              <a:gd name="connsiteX23" fmla="*/ 183873 w 913178"/>
              <a:gd name="connsiteY23" fmla="*/ 416459 h 561315"/>
              <a:gd name="connsiteX24" fmla="*/ 138606 w 913178"/>
              <a:gd name="connsiteY24" fmla="*/ 452673 h 561315"/>
              <a:gd name="connsiteX25" fmla="*/ 120499 w 913178"/>
              <a:gd name="connsiteY25" fmla="*/ 506994 h 561315"/>
              <a:gd name="connsiteX26" fmla="*/ 93339 w 913178"/>
              <a:gd name="connsiteY26" fmla="*/ 525101 h 561315"/>
              <a:gd name="connsiteX27" fmla="*/ 66178 w 913178"/>
              <a:gd name="connsiteY27" fmla="*/ 552261 h 561315"/>
              <a:gd name="connsiteX28" fmla="*/ 39018 w 913178"/>
              <a:gd name="connsiteY28" fmla="*/ 561315 h 561315"/>
              <a:gd name="connsiteX29" fmla="*/ 20911 w 913178"/>
              <a:gd name="connsiteY29" fmla="*/ 461726 h 561315"/>
              <a:gd name="connsiteX30" fmla="*/ 57125 w 913178"/>
              <a:gd name="connsiteY30" fmla="*/ 407406 h 561315"/>
              <a:gd name="connsiteX31" fmla="*/ 102392 w 913178"/>
              <a:gd name="connsiteY31" fmla="*/ 362138 h 561315"/>
              <a:gd name="connsiteX32" fmla="*/ 111446 w 913178"/>
              <a:gd name="connsiteY32" fmla="*/ 334978 h 561315"/>
              <a:gd name="connsiteX33" fmla="*/ 129552 w 913178"/>
              <a:gd name="connsiteY33" fmla="*/ 307818 h 561315"/>
              <a:gd name="connsiteX34" fmla="*/ 174820 w 913178"/>
              <a:gd name="connsiteY34" fmla="*/ 235390 h 561315"/>
              <a:gd name="connsiteX35" fmla="*/ 165766 w 913178"/>
              <a:gd name="connsiteY35" fmla="*/ 172016 h 561315"/>
              <a:gd name="connsiteX36" fmla="*/ 111446 w 913178"/>
              <a:gd name="connsiteY36" fmla="*/ 135802 h 561315"/>
              <a:gd name="connsiteX37" fmla="*/ 57125 w 913178"/>
              <a:gd name="connsiteY37" fmla="*/ 90534 h 561315"/>
              <a:gd name="connsiteX38" fmla="*/ 29964 w 913178"/>
              <a:gd name="connsiteY38" fmla="*/ 0 h 561315"/>
              <a:gd name="connsiteX39" fmla="*/ 201980 w 913178"/>
              <a:gd name="connsiteY39" fmla="*/ 9053 h 561315"/>
              <a:gd name="connsiteX40" fmla="*/ 229141 w 913178"/>
              <a:gd name="connsiteY40" fmla="*/ 27160 h 561315"/>
              <a:gd name="connsiteX41" fmla="*/ 283461 w 913178"/>
              <a:gd name="connsiteY41" fmla="*/ 135802 h 561315"/>
              <a:gd name="connsiteX42" fmla="*/ 383049 w 913178"/>
              <a:gd name="connsiteY42" fmla="*/ 153909 h 561315"/>
              <a:gd name="connsiteX43" fmla="*/ 410210 w 913178"/>
              <a:gd name="connsiteY43" fmla="*/ 172016 h 561315"/>
              <a:gd name="connsiteX44" fmla="*/ 482638 w 913178"/>
              <a:gd name="connsiteY44" fmla="*/ 190122 h 561315"/>
              <a:gd name="connsiteX45" fmla="*/ 491691 w 913178"/>
              <a:gd name="connsiteY45" fmla="*/ 280657 h 561315"/>
              <a:gd name="connsiteX46" fmla="*/ 518851 w 913178"/>
              <a:gd name="connsiteY46" fmla="*/ 271604 h 561315"/>
              <a:gd name="connsiteX47" fmla="*/ 636547 w 913178"/>
              <a:gd name="connsiteY47" fmla="*/ 262550 h 561315"/>
              <a:gd name="connsiteX48" fmla="*/ 690867 w 913178"/>
              <a:gd name="connsiteY48" fmla="*/ 226336 h 561315"/>
              <a:gd name="connsiteX49" fmla="*/ 718028 w 913178"/>
              <a:gd name="connsiteY49" fmla="*/ 217283 h 561315"/>
              <a:gd name="connsiteX50" fmla="*/ 754242 w 913178"/>
              <a:gd name="connsiteY50" fmla="*/ 162962 h 561315"/>
              <a:gd name="connsiteX51" fmla="*/ 772349 w 913178"/>
              <a:gd name="connsiteY51" fmla="*/ 108641 h 561315"/>
              <a:gd name="connsiteX52" fmla="*/ 781402 w 913178"/>
              <a:gd name="connsiteY52" fmla="*/ 81481 h 561315"/>
              <a:gd name="connsiteX53" fmla="*/ 781402 w 913178"/>
              <a:gd name="connsiteY53" fmla="*/ 54321 h 56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913178" h="561315">
                <a:moveTo>
                  <a:pt x="690867" y="126748"/>
                </a:moveTo>
                <a:lnTo>
                  <a:pt x="690867" y="126748"/>
                </a:lnTo>
                <a:cubicBezTo>
                  <a:pt x="700767" y="118263"/>
                  <a:pt x="748673" y="63374"/>
                  <a:pt x="781402" y="63374"/>
                </a:cubicBezTo>
                <a:cubicBezTo>
                  <a:pt x="808729" y="63374"/>
                  <a:pt x="835723" y="69409"/>
                  <a:pt x="862883" y="72427"/>
                </a:cubicBezTo>
                <a:cubicBezTo>
                  <a:pt x="938614" y="122913"/>
                  <a:pt x="915173" y="96072"/>
                  <a:pt x="880990" y="280657"/>
                </a:cubicBezTo>
                <a:cubicBezTo>
                  <a:pt x="877027" y="302055"/>
                  <a:pt x="856847" y="316871"/>
                  <a:pt x="844776" y="334978"/>
                </a:cubicBezTo>
                <a:lnTo>
                  <a:pt x="826669" y="362138"/>
                </a:lnTo>
                <a:cubicBezTo>
                  <a:pt x="844424" y="486414"/>
                  <a:pt x="814316" y="388115"/>
                  <a:pt x="862883" y="443620"/>
                </a:cubicBezTo>
                <a:cubicBezTo>
                  <a:pt x="877213" y="459997"/>
                  <a:pt x="899097" y="497940"/>
                  <a:pt x="899097" y="497940"/>
                </a:cubicBezTo>
                <a:cubicBezTo>
                  <a:pt x="870572" y="516957"/>
                  <a:pt x="876492" y="516451"/>
                  <a:pt x="844776" y="525101"/>
                </a:cubicBezTo>
                <a:cubicBezTo>
                  <a:pt x="820768" y="531649"/>
                  <a:pt x="772349" y="543208"/>
                  <a:pt x="772349" y="543208"/>
                </a:cubicBezTo>
                <a:cubicBezTo>
                  <a:pt x="730099" y="540190"/>
                  <a:pt x="687667" y="539103"/>
                  <a:pt x="645600" y="534154"/>
                </a:cubicBezTo>
                <a:cubicBezTo>
                  <a:pt x="566563" y="524856"/>
                  <a:pt x="671114" y="529398"/>
                  <a:pt x="600333" y="497940"/>
                </a:cubicBezTo>
                <a:cubicBezTo>
                  <a:pt x="580833" y="489273"/>
                  <a:pt x="558083" y="491905"/>
                  <a:pt x="536958" y="488887"/>
                </a:cubicBezTo>
                <a:cubicBezTo>
                  <a:pt x="526793" y="473639"/>
                  <a:pt x="513928" y="446797"/>
                  <a:pt x="491691" y="443620"/>
                </a:cubicBezTo>
                <a:cubicBezTo>
                  <a:pt x="479373" y="441860"/>
                  <a:pt x="467548" y="449655"/>
                  <a:pt x="455477" y="452673"/>
                </a:cubicBezTo>
                <a:cubicBezTo>
                  <a:pt x="452459" y="461726"/>
                  <a:pt x="453172" y="473085"/>
                  <a:pt x="446424" y="479833"/>
                </a:cubicBezTo>
                <a:cubicBezTo>
                  <a:pt x="426671" y="499586"/>
                  <a:pt x="366880" y="481403"/>
                  <a:pt x="355889" y="479833"/>
                </a:cubicBezTo>
                <a:cubicBezTo>
                  <a:pt x="346836" y="470780"/>
                  <a:pt x="335831" y="463326"/>
                  <a:pt x="328729" y="452673"/>
                </a:cubicBezTo>
                <a:cubicBezTo>
                  <a:pt x="323435" y="444733"/>
                  <a:pt x="329218" y="425513"/>
                  <a:pt x="319675" y="425513"/>
                </a:cubicBezTo>
                <a:cubicBezTo>
                  <a:pt x="308794" y="425513"/>
                  <a:pt x="310621" y="446638"/>
                  <a:pt x="301568" y="452673"/>
                </a:cubicBezTo>
                <a:cubicBezTo>
                  <a:pt x="291215" y="459575"/>
                  <a:pt x="277425" y="458708"/>
                  <a:pt x="265354" y="461726"/>
                </a:cubicBezTo>
                <a:cubicBezTo>
                  <a:pt x="243807" y="526370"/>
                  <a:pt x="263129" y="526634"/>
                  <a:pt x="220087" y="497940"/>
                </a:cubicBezTo>
                <a:cubicBezTo>
                  <a:pt x="198539" y="433297"/>
                  <a:pt x="212567" y="459501"/>
                  <a:pt x="183873" y="416459"/>
                </a:cubicBezTo>
                <a:cubicBezTo>
                  <a:pt x="154422" y="426277"/>
                  <a:pt x="152850" y="420625"/>
                  <a:pt x="138606" y="452673"/>
                </a:cubicBezTo>
                <a:cubicBezTo>
                  <a:pt x="130854" y="470114"/>
                  <a:pt x="136380" y="496407"/>
                  <a:pt x="120499" y="506994"/>
                </a:cubicBezTo>
                <a:cubicBezTo>
                  <a:pt x="111446" y="513030"/>
                  <a:pt x="101698" y="518135"/>
                  <a:pt x="93339" y="525101"/>
                </a:cubicBezTo>
                <a:cubicBezTo>
                  <a:pt x="83503" y="533298"/>
                  <a:pt x="76831" y="545159"/>
                  <a:pt x="66178" y="552261"/>
                </a:cubicBezTo>
                <a:cubicBezTo>
                  <a:pt x="58238" y="557555"/>
                  <a:pt x="48071" y="558297"/>
                  <a:pt x="39018" y="561315"/>
                </a:cubicBezTo>
                <a:cubicBezTo>
                  <a:pt x="-10858" y="544689"/>
                  <a:pt x="-8344" y="555340"/>
                  <a:pt x="20911" y="461726"/>
                </a:cubicBezTo>
                <a:cubicBezTo>
                  <a:pt x="27402" y="440955"/>
                  <a:pt x="45054" y="425513"/>
                  <a:pt x="57125" y="407406"/>
                </a:cubicBezTo>
                <a:cubicBezTo>
                  <a:pt x="81269" y="371191"/>
                  <a:pt x="66177" y="386282"/>
                  <a:pt x="102392" y="362138"/>
                </a:cubicBezTo>
                <a:cubicBezTo>
                  <a:pt x="105410" y="353085"/>
                  <a:pt x="107178" y="343514"/>
                  <a:pt x="111446" y="334978"/>
                </a:cubicBezTo>
                <a:cubicBezTo>
                  <a:pt x="116312" y="325246"/>
                  <a:pt x="125133" y="317761"/>
                  <a:pt x="129552" y="307818"/>
                </a:cubicBezTo>
                <a:cubicBezTo>
                  <a:pt x="161306" y="236371"/>
                  <a:pt x="125960" y="267963"/>
                  <a:pt x="174820" y="235390"/>
                </a:cubicBezTo>
                <a:cubicBezTo>
                  <a:pt x="171802" y="214265"/>
                  <a:pt x="177222" y="190019"/>
                  <a:pt x="165766" y="172016"/>
                </a:cubicBezTo>
                <a:cubicBezTo>
                  <a:pt x="154083" y="153657"/>
                  <a:pt x="126834" y="151190"/>
                  <a:pt x="111446" y="135802"/>
                </a:cubicBezTo>
                <a:cubicBezTo>
                  <a:pt x="76591" y="100947"/>
                  <a:pt x="94938" y="115743"/>
                  <a:pt x="57125" y="90534"/>
                </a:cubicBezTo>
                <a:cubicBezTo>
                  <a:pt x="14009" y="25861"/>
                  <a:pt x="15633" y="57326"/>
                  <a:pt x="29964" y="0"/>
                </a:cubicBezTo>
                <a:cubicBezTo>
                  <a:pt x="87303" y="3018"/>
                  <a:pt x="145088" y="1295"/>
                  <a:pt x="201980" y="9053"/>
                </a:cubicBezTo>
                <a:cubicBezTo>
                  <a:pt x="212761" y="10523"/>
                  <a:pt x="223374" y="17933"/>
                  <a:pt x="229141" y="27160"/>
                </a:cubicBezTo>
                <a:cubicBezTo>
                  <a:pt x="243941" y="50839"/>
                  <a:pt x="248278" y="124075"/>
                  <a:pt x="283461" y="135802"/>
                </a:cubicBezTo>
                <a:cubicBezTo>
                  <a:pt x="333704" y="152548"/>
                  <a:pt x="301152" y="143671"/>
                  <a:pt x="383049" y="153909"/>
                </a:cubicBezTo>
                <a:cubicBezTo>
                  <a:pt x="392103" y="159945"/>
                  <a:pt x="400478" y="167150"/>
                  <a:pt x="410210" y="172016"/>
                </a:cubicBezTo>
                <a:cubicBezTo>
                  <a:pt x="428769" y="181295"/>
                  <a:pt x="465421" y="186679"/>
                  <a:pt x="482638" y="190122"/>
                </a:cubicBezTo>
                <a:cubicBezTo>
                  <a:pt x="485656" y="220300"/>
                  <a:pt x="479374" y="252942"/>
                  <a:pt x="491691" y="280657"/>
                </a:cubicBezTo>
                <a:cubicBezTo>
                  <a:pt x="495567" y="289378"/>
                  <a:pt x="509382" y="272788"/>
                  <a:pt x="518851" y="271604"/>
                </a:cubicBezTo>
                <a:cubicBezTo>
                  <a:pt x="557895" y="266723"/>
                  <a:pt x="597315" y="265568"/>
                  <a:pt x="636547" y="262550"/>
                </a:cubicBezTo>
                <a:cubicBezTo>
                  <a:pt x="701128" y="241024"/>
                  <a:pt x="623049" y="271548"/>
                  <a:pt x="690867" y="226336"/>
                </a:cubicBezTo>
                <a:cubicBezTo>
                  <a:pt x="698808" y="221042"/>
                  <a:pt x="708974" y="220301"/>
                  <a:pt x="718028" y="217283"/>
                </a:cubicBezTo>
                <a:cubicBezTo>
                  <a:pt x="730099" y="199176"/>
                  <a:pt x="747360" y="183607"/>
                  <a:pt x="754242" y="162962"/>
                </a:cubicBezTo>
                <a:lnTo>
                  <a:pt x="772349" y="108641"/>
                </a:lnTo>
                <a:cubicBezTo>
                  <a:pt x="775367" y="99588"/>
                  <a:pt x="781402" y="91024"/>
                  <a:pt x="781402" y="81481"/>
                </a:cubicBezTo>
                <a:lnTo>
                  <a:pt x="781402" y="54321"/>
                </a:lnTo>
              </a:path>
            </a:pathLst>
          </a:custGeom>
          <a:ln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0" y="188640"/>
            <a:ext cx="9144000" cy="461665"/>
          </a:xfrm>
          <a:prstGeom prst="rect">
            <a:avLst/>
          </a:prstGeom>
          <a:solidFill>
            <a:schemeClr val="accent6">
              <a:lumMod val="60000"/>
              <a:lumOff val="40000"/>
              <a:alpha val="75000"/>
            </a:schemeClr>
          </a:solidFill>
          <a:ln w="12700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/>
              <a:t> </a:t>
            </a:r>
            <a:r>
              <a:rPr lang="en-US" sz="2200" b="1" dirty="0" smtClean="0"/>
              <a:t>REGIONAL  COUNCIL  FOR  INNOVATION &amp; ENTREPRENEURSHIP</a:t>
            </a:r>
            <a:endParaRPr lang="el-GR" sz="22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36512" y="692696"/>
            <a:ext cx="91805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17280" y="5630257"/>
            <a:ext cx="426720" cy="365125"/>
          </a:xfrm>
        </p:spPr>
        <p:txBody>
          <a:bodyPr/>
          <a:lstStyle/>
          <a:p>
            <a:fld id="{5F01D78E-3396-4D82-8793-735AB70E8E4A}" type="slidenum">
              <a:rPr lang="el-GR" smtClean="0"/>
              <a:t>2</a:t>
            </a:fld>
            <a:endParaRPr lang="el-GR" dirty="0"/>
          </a:p>
        </p:txBody>
      </p:sp>
      <p:sp>
        <p:nvSpPr>
          <p:cNvPr id="10" name="Rectangle 9"/>
          <p:cNvSpPr/>
          <p:nvPr/>
        </p:nvSpPr>
        <p:spPr>
          <a:xfrm>
            <a:off x="764064" y="2799798"/>
            <a:ext cx="780162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Its objective :</a:t>
            </a:r>
            <a:r>
              <a:rPr lang="el-GR" sz="2200" dirty="0" smtClean="0"/>
              <a:t>  </a:t>
            </a:r>
            <a:r>
              <a:rPr lang="en-US" sz="2200" dirty="0" smtClean="0"/>
              <a:t>to reinforce </a:t>
            </a:r>
            <a:r>
              <a:rPr lang="el-GR" sz="2200" dirty="0" smtClean="0"/>
              <a:t>C</a:t>
            </a:r>
            <a:r>
              <a:rPr lang="en-US" sz="2200" dirty="0" err="1" smtClean="0"/>
              <a:t>ompetitiveness</a:t>
            </a:r>
            <a:r>
              <a:rPr lang="en-US" sz="2200" dirty="0" smtClean="0"/>
              <a:t> and </a:t>
            </a:r>
            <a:r>
              <a:rPr lang="el-GR" sz="2200" dirty="0" smtClean="0"/>
              <a:t>E</a:t>
            </a:r>
            <a:r>
              <a:rPr lang="en-US" sz="2200" dirty="0" err="1" smtClean="0"/>
              <a:t>mployment</a:t>
            </a:r>
            <a:endParaRPr lang="el-GR" sz="2200" b="1" dirty="0" smtClean="0"/>
          </a:p>
          <a:p>
            <a:endParaRPr lang="el-GR" sz="2200" dirty="0"/>
          </a:p>
          <a:p>
            <a:r>
              <a:rPr lang="el-GR" sz="2200" dirty="0" smtClean="0"/>
              <a:t>...</a:t>
            </a:r>
            <a:r>
              <a:rPr lang="en-US" sz="2200" dirty="0" smtClean="0"/>
              <a:t> coordinating  Research &amp; Innovation actions</a:t>
            </a:r>
            <a:r>
              <a:rPr lang="el-GR" sz="2200" dirty="0" smtClean="0"/>
              <a:t> </a:t>
            </a:r>
            <a:r>
              <a:rPr lang="en-US" sz="2200" dirty="0" smtClean="0"/>
              <a:t>between </a:t>
            </a:r>
            <a:endParaRPr lang="el-GR" sz="2200" dirty="0" smtClean="0"/>
          </a:p>
          <a:p>
            <a:r>
              <a:rPr lang="el-GR" sz="2200" dirty="0"/>
              <a:t> </a:t>
            </a:r>
            <a:r>
              <a:rPr lang="el-GR" sz="2200" dirty="0" smtClean="0"/>
              <a:t>                                </a:t>
            </a:r>
            <a:r>
              <a:rPr lang="en-US" sz="2200" dirty="0" smtClean="0"/>
              <a:t>Academia-Researchers and Business community </a:t>
            </a:r>
            <a:endParaRPr lang="el-GR" sz="2200" dirty="0" smtClean="0"/>
          </a:p>
          <a:p>
            <a:endParaRPr lang="el-GR" sz="2200" dirty="0"/>
          </a:p>
          <a:p>
            <a:r>
              <a:rPr lang="el-GR" sz="2200" dirty="0" smtClean="0"/>
              <a:t>... support</a:t>
            </a:r>
            <a:r>
              <a:rPr lang="en-US" sz="2200" dirty="0" err="1" smtClean="0"/>
              <a:t>ing</a:t>
            </a:r>
            <a:r>
              <a:rPr lang="en-US" sz="2200" dirty="0" smtClean="0"/>
              <a:t> Innovation actions in Organizations &amp; Businesses</a:t>
            </a:r>
            <a:endParaRPr lang="el-GR" sz="22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835184" y="1510129"/>
            <a:ext cx="78016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12  Members Advisory Board</a:t>
            </a:r>
            <a:r>
              <a:rPr lang="el-GR" sz="2200" dirty="0" smtClean="0"/>
              <a:t>, </a:t>
            </a:r>
            <a:r>
              <a:rPr lang="en-US" sz="2200" dirty="0" smtClean="0"/>
              <a:t> </a:t>
            </a:r>
            <a:endParaRPr lang="el-GR" sz="2200" dirty="0" smtClean="0"/>
          </a:p>
          <a:p>
            <a:r>
              <a:rPr lang="el-GR" sz="2200" dirty="0" smtClean="0"/>
              <a:t>                                 </a:t>
            </a:r>
            <a:r>
              <a:rPr lang="en-US" sz="2200" dirty="0" smtClean="0"/>
              <a:t>on </a:t>
            </a:r>
            <a:r>
              <a:rPr lang="en-US" sz="2200" b="1" dirty="0" smtClean="0"/>
              <a:t>Innovation</a:t>
            </a:r>
            <a:r>
              <a:rPr lang="en-US" sz="2200" dirty="0" smtClean="0"/>
              <a:t>  &amp;  </a:t>
            </a:r>
            <a:r>
              <a:rPr lang="en-US" sz="2200" b="1" dirty="0" smtClean="0"/>
              <a:t>Entrepreneurship </a:t>
            </a:r>
            <a:r>
              <a:rPr lang="en-US" sz="2200" dirty="0" smtClean="0"/>
              <a:t>issues</a:t>
            </a: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407297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21288"/>
            <a:ext cx="813515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971600" y="6093296"/>
            <a:ext cx="7200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A61C0E"/>
                </a:solidFill>
              </a:rPr>
              <a:t>Greek Republic</a:t>
            </a:r>
            <a:r>
              <a:rPr lang="el-GR" sz="2000" b="1" dirty="0" smtClean="0">
                <a:solidFill>
                  <a:srgbClr val="A61C0E"/>
                </a:solidFill>
              </a:rPr>
              <a:t>,  </a:t>
            </a:r>
            <a:r>
              <a:rPr lang="en-US" sz="2000" b="1" dirty="0" smtClean="0">
                <a:solidFill>
                  <a:srgbClr val="A61C0E"/>
                </a:solidFill>
              </a:rPr>
              <a:t>Region of Eastern Macedonia &amp; Thrace</a:t>
            </a:r>
            <a:endParaRPr lang="el-GR" sz="2000" b="1" dirty="0" smtClean="0">
              <a:solidFill>
                <a:srgbClr val="A61C0E"/>
              </a:solidFill>
            </a:endParaRPr>
          </a:p>
          <a:p>
            <a:pPr algn="ctr"/>
            <a:r>
              <a:rPr lang="en-US" dirty="0" smtClean="0">
                <a:solidFill>
                  <a:srgbClr val="A61C0E"/>
                </a:solidFill>
              </a:rPr>
              <a:t>Regional Council for Innovation &amp; Entrepreneurship</a:t>
            </a:r>
            <a:r>
              <a:rPr lang="el-GR" dirty="0" smtClean="0">
                <a:solidFill>
                  <a:srgbClr val="A61C0E"/>
                </a:solidFill>
              </a:rPr>
              <a:t> (</a:t>
            </a:r>
            <a:r>
              <a:rPr lang="en-US" dirty="0" smtClean="0">
                <a:solidFill>
                  <a:srgbClr val="A61C0E"/>
                </a:solidFill>
              </a:rPr>
              <a:t>RC4IE</a:t>
            </a:r>
            <a:r>
              <a:rPr lang="el-GR" dirty="0" smtClean="0">
                <a:solidFill>
                  <a:srgbClr val="A61C0E"/>
                </a:solidFill>
              </a:rPr>
              <a:t>)</a:t>
            </a:r>
            <a:endParaRPr lang="el-GR" dirty="0">
              <a:solidFill>
                <a:srgbClr val="A61C0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  <a:ln w="38100" cmpd="thickThin"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8109101" y="6083929"/>
            <a:ext cx="913178" cy="561315"/>
          </a:xfrm>
          <a:custGeom>
            <a:avLst/>
            <a:gdLst>
              <a:gd name="connsiteX0" fmla="*/ 690867 w 913178"/>
              <a:gd name="connsiteY0" fmla="*/ 126748 h 561315"/>
              <a:gd name="connsiteX1" fmla="*/ 690867 w 913178"/>
              <a:gd name="connsiteY1" fmla="*/ 126748 h 561315"/>
              <a:gd name="connsiteX2" fmla="*/ 781402 w 913178"/>
              <a:gd name="connsiteY2" fmla="*/ 63374 h 561315"/>
              <a:gd name="connsiteX3" fmla="*/ 862883 w 913178"/>
              <a:gd name="connsiteY3" fmla="*/ 72427 h 561315"/>
              <a:gd name="connsiteX4" fmla="*/ 880990 w 913178"/>
              <a:gd name="connsiteY4" fmla="*/ 280657 h 561315"/>
              <a:gd name="connsiteX5" fmla="*/ 844776 w 913178"/>
              <a:gd name="connsiteY5" fmla="*/ 334978 h 561315"/>
              <a:gd name="connsiteX6" fmla="*/ 826669 w 913178"/>
              <a:gd name="connsiteY6" fmla="*/ 362138 h 561315"/>
              <a:gd name="connsiteX7" fmla="*/ 862883 w 913178"/>
              <a:gd name="connsiteY7" fmla="*/ 443620 h 561315"/>
              <a:gd name="connsiteX8" fmla="*/ 899097 w 913178"/>
              <a:gd name="connsiteY8" fmla="*/ 497940 h 561315"/>
              <a:gd name="connsiteX9" fmla="*/ 844776 w 913178"/>
              <a:gd name="connsiteY9" fmla="*/ 525101 h 561315"/>
              <a:gd name="connsiteX10" fmla="*/ 772349 w 913178"/>
              <a:gd name="connsiteY10" fmla="*/ 543208 h 561315"/>
              <a:gd name="connsiteX11" fmla="*/ 645600 w 913178"/>
              <a:gd name="connsiteY11" fmla="*/ 534154 h 561315"/>
              <a:gd name="connsiteX12" fmla="*/ 600333 w 913178"/>
              <a:gd name="connsiteY12" fmla="*/ 497940 h 561315"/>
              <a:gd name="connsiteX13" fmla="*/ 536958 w 913178"/>
              <a:gd name="connsiteY13" fmla="*/ 488887 h 561315"/>
              <a:gd name="connsiteX14" fmla="*/ 491691 w 913178"/>
              <a:gd name="connsiteY14" fmla="*/ 443620 h 561315"/>
              <a:gd name="connsiteX15" fmla="*/ 455477 w 913178"/>
              <a:gd name="connsiteY15" fmla="*/ 452673 h 561315"/>
              <a:gd name="connsiteX16" fmla="*/ 446424 w 913178"/>
              <a:gd name="connsiteY16" fmla="*/ 479833 h 561315"/>
              <a:gd name="connsiteX17" fmla="*/ 355889 w 913178"/>
              <a:gd name="connsiteY17" fmla="*/ 479833 h 561315"/>
              <a:gd name="connsiteX18" fmla="*/ 328729 w 913178"/>
              <a:gd name="connsiteY18" fmla="*/ 452673 h 561315"/>
              <a:gd name="connsiteX19" fmla="*/ 319675 w 913178"/>
              <a:gd name="connsiteY19" fmla="*/ 425513 h 561315"/>
              <a:gd name="connsiteX20" fmla="*/ 301568 w 913178"/>
              <a:gd name="connsiteY20" fmla="*/ 452673 h 561315"/>
              <a:gd name="connsiteX21" fmla="*/ 265354 w 913178"/>
              <a:gd name="connsiteY21" fmla="*/ 461726 h 561315"/>
              <a:gd name="connsiteX22" fmla="*/ 220087 w 913178"/>
              <a:gd name="connsiteY22" fmla="*/ 497940 h 561315"/>
              <a:gd name="connsiteX23" fmla="*/ 183873 w 913178"/>
              <a:gd name="connsiteY23" fmla="*/ 416459 h 561315"/>
              <a:gd name="connsiteX24" fmla="*/ 138606 w 913178"/>
              <a:gd name="connsiteY24" fmla="*/ 452673 h 561315"/>
              <a:gd name="connsiteX25" fmla="*/ 120499 w 913178"/>
              <a:gd name="connsiteY25" fmla="*/ 506994 h 561315"/>
              <a:gd name="connsiteX26" fmla="*/ 93339 w 913178"/>
              <a:gd name="connsiteY26" fmla="*/ 525101 h 561315"/>
              <a:gd name="connsiteX27" fmla="*/ 66178 w 913178"/>
              <a:gd name="connsiteY27" fmla="*/ 552261 h 561315"/>
              <a:gd name="connsiteX28" fmla="*/ 39018 w 913178"/>
              <a:gd name="connsiteY28" fmla="*/ 561315 h 561315"/>
              <a:gd name="connsiteX29" fmla="*/ 20911 w 913178"/>
              <a:gd name="connsiteY29" fmla="*/ 461726 h 561315"/>
              <a:gd name="connsiteX30" fmla="*/ 57125 w 913178"/>
              <a:gd name="connsiteY30" fmla="*/ 407406 h 561315"/>
              <a:gd name="connsiteX31" fmla="*/ 102392 w 913178"/>
              <a:gd name="connsiteY31" fmla="*/ 362138 h 561315"/>
              <a:gd name="connsiteX32" fmla="*/ 111446 w 913178"/>
              <a:gd name="connsiteY32" fmla="*/ 334978 h 561315"/>
              <a:gd name="connsiteX33" fmla="*/ 129552 w 913178"/>
              <a:gd name="connsiteY33" fmla="*/ 307818 h 561315"/>
              <a:gd name="connsiteX34" fmla="*/ 174820 w 913178"/>
              <a:gd name="connsiteY34" fmla="*/ 235390 h 561315"/>
              <a:gd name="connsiteX35" fmla="*/ 165766 w 913178"/>
              <a:gd name="connsiteY35" fmla="*/ 172016 h 561315"/>
              <a:gd name="connsiteX36" fmla="*/ 111446 w 913178"/>
              <a:gd name="connsiteY36" fmla="*/ 135802 h 561315"/>
              <a:gd name="connsiteX37" fmla="*/ 57125 w 913178"/>
              <a:gd name="connsiteY37" fmla="*/ 90534 h 561315"/>
              <a:gd name="connsiteX38" fmla="*/ 29964 w 913178"/>
              <a:gd name="connsiteY38" fmla="*/ 0 h 561315"/>
              <a:gd name="connsiteX39" fmla="*/ 201980 w 913178"/>
              <a:gd name="connsiteY39" fmla="*/ 9053 h 561315"/>
              <a:gd name="connsiteX40" fmla="*/ 229141 w 913178"/>
              <a:gd name="connsiteY40" fmla="*/ 27160 h 561315"/>
              <a:gd name="connsiteX41" fmla="*/ 283461 w 913178"/>
              <a:gd name="connsiteY41" fmla="*/ 135802 h 561315"/>
              <a:gd name="connsiteX42" fmla="*/ 383049 w 913178"/>
              <a:gd name="connsiteY42" fmla="*/ 153909 h 561315"/>
              <a:gd name="connsiteX43" fmla="*/ 410210 w 913178"/>
              <a:gd name="connsiteY43" fmla="*/ 172016 h 561315"/>
              <a:gd name="connsiteX44" fmla="*/ 482638 w 913178"/>
              <a:gd name="connsiteY44" fmla="*/ 190122 h 561315"/>
              <a:gd name="connsiteX45" fmla="*/ 491691 w 913178"/>
              <a:gd name="connsiteY45" fmla="*/ 280657 h 561315"/>
              <a:gd name="connsiteX46" fmla="*/ 518851 w 913178"/>
              <a:gd name="connsiteY46" fmla="*/ 271604 h 561315"/>
              <a:gd name="connsiteX47" fmla="*/ 636547 w 913178"/>
              <a:gd name="connsiteY47" fmla="*/ 262550 h 561315"/>
              <a:gd name="connsiteX48" fmla="*/ 690867 w 913178"/>
              <a:gd name="connsiteY48" fmla="*/ 226336 h 561315"/>
              <a:gd name="connsiteX49" fmla="*/ 718028 w 913178"/>
              <a:gd name="connsiteY49" fmla="*/ 217283 h 561315"/>
              <a:gd name="connsiteX50" fmla="*/ 754242 w 913178"/>
              <a:gd name="connsiteY50" fmla="*/ 162962 h 561315"/>
              <a:gd name="connsiteX51" fmla="*/ 772349 w 913178"/>
              <a:gd name="connsiteY51" fmla="*/ 108641 h 561315"/>
              <a:gd name="connsiteX52" fmla="*/ 781402 w 913178"/>
              <a:gd name="connsiteY52" fmla="*/ 81481 h 561315"/>
              <a:gd name="connsiteX53" fmla="*/ 781402 w 913178"/>
              <a:gd name="connsiteY53" fmla="*/ 54321 h 56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913178" h="561315">
                <a:moveTo>
                  <a:pt x="690867" y="126748"/>
                </a:moveTo>
                <a:lnTo>
                  <a:pt x="690867" y="126748"/>
                </a:lnTo>
                <a:cubicBezTo>
                  <a:pt x="700767" y="118263"/>
                  <a:pt x="748673" y="63374"/>
                  <a:pt x="781402" y="63374"/>
                </a:cubicBezTo>
                <a:cubicBezTo>
                  <a:pt x="808729" y="63374"/>
                  <a:pt x="835723" y="69409"/>
                  <a:pt x="862883" y="72427"/>
                </a:cubicBezTo>
                <a:cubicBezTo>
                  <a:pt x="938614" y="122913"/>
                  <a:pt x="915173" y="96072"/>
                  <a:pt x="880990" y="280657"/>
                </a:cubicBezTo>
                <a:cubicBezTo>
                  <a:pt x="877027" y="302055"/>
                  <a:pt x="856847" y="316871"/>
                  <a:pt x="844776" y="334978"/>
                </a:cubicBezTo>
                <a:lnTo>
                  <a:pt x="826669" y="362138"/>
                </a:lnTo>
                <a:cubicBezTo>
                  <a:pt x="844424" y="486414"/>
                  <a:pt x="814316" y="388115"/>
                  <a:pt x="862883" y="443620"/>
                </a:cubicBezTo>
                <a:cubicBezTo>
                  <a:pt x="877213" y="459997"/>
                  <a:pt x="899097" y="497940"/>
                  <a:pt x="899097" y="497940"/>
                </a:cubicBezTo>
                <a:cubicBezTo>
                  <a:pt x="870572" y="516957"/>
                  <a:pt x="876492" y="516451"/>
                  <a:pt x="844776" y="525101"/>
                </a:cubicBezTo>
                <a:cubicBezTo>
                  <a:pt x="820768" y="531649"/>
                  <a:pt x="772349" y="543208"/>
                  <a:pt x="772349" y="543208"/>
                </a:cubicBezTo>
                <a:cubicBezTo>
                  <a:pt x="730099" y="540190"/>
                  <a:pt x="687667" y="539103"/>
                  <a:pt x="645600" y="534154"/>
                </a:cubicBezTo>
                <a:cubicBezTo>
                  <a:pt x="566563" y="524856"/>
                  <a:pt x="671114" y="529398"/>
                  <a:pt x="600333" y="497940"/>
                </a:cubicBezTo>
                <a:cubicBezTo>
                  <a:pt x="580833" y="489273"/>
                  <a:pt x="558083" y="491905"/>
                  <a:pt x="536958" y="488887"/>
                </a:cubicBezTo>
                <a:cubicBezTo>
                  <a:pt x="526793" y="473639"/>
                  <a:pt x="513928" y="446797"/>
                  <a:pt x="491691" y="443620"/>
                </a:cubicBezTo>
                <a:cubicBezTo>
                  <a:pt x="479373" y="441860"/>
                  <a:pt x="467548" y="449655"/>
                  <a:pt x="455477" y="452673"/>
                </a:cubicBezTo>
                <a:cubicBezTo>
                  <a:pt x="452459" y="461726"/>
                  <a:pt x="453172" y="473085"/>
                  <a:pt x="446424" y="479833"/>
                </a:cubicBezTo>
                <a:cubicBezTo>
                  <a:pt x="426671" y="499586"/>
                  <a:pt x="366880" y="481403"/>
                  <a:pt x="355889" y="479833"/>
                </a:cubicBezTo>
                <a:cubicBezTo>
                  <a:pt x="346836" y="470780"/>
                  <a:pt x="335831" y="463326"/>
                  <a:pt x="328729" y="452673"/>
                </a:cubicBezTo>
                <a:cubicBezTo>
                  <a:pt x="323435" y="444733"/>
                  <a:pt x="329218" y="425513"/>
                  <a:pt x="319675" y="425513"/>
                </a:cubicBezTo>
                <a:cubicBezTo>
                  <a:pt x="308794" y="425513"/>
                  <a:pt x="310621" y="446638"/>
                  <a:pt x="301568" y="452673"/>
                </a:cubicBezTo>
                <a:cubicBezTo>
                  <a:pt x="291215" y="459575"/>
                  <a:pt x="277425" y="458708"/>
                  <a:pt x="265354" y="461726"/>
                </a:cubicBezTo>
                <a:cubicBezTo>
                  <a:pt x="243807" y="526370"/>
                  <a:pt x="263129" y="526634"/>
                  <a:pt x="220087" y="497940"/>
                </a:cubicBezTo>
                <a:cubicBezTo>
                  <a:pt x="198539" y="433297"/>
                  <a:pt x="212567" y="459501"/>
                  <a:pt x="183873" y="416459"/>
                </a:cubicBezTo>
                <a:cubicBezTo>
                  <a:pt x="154422" y="426277"/>
                  <a:pt x="152850" y="420625"/>
                  <a:pt x="138606" y="452673"/>
                </a:cubicBezTo>
                <a:cubicBezTo>
                  <a:pt x="130854" y="470114"/>
                  <a:pt x="136380" y="496407"/>
                  <a:pt x="120499" y="506994"/>
                </a:cubicBezTo>
                <a:cubicBezTo>
                  <a:pt x="111446" y="513030"/>
                  <a:pt x="101698" y="518135"/>
                  <a:pt x="93339" y="525101"/>
                </a:cubicBezTo>
                <a:cubicBezTo>
                  <a:pt x="83503" y="533298"/>
                  <a:pt x="76831" y="545159"/>
                  <a:pt x="66178" y="552261"/>
                </a:cubicBezTo>
                <a:cubicBezTo>
                  <a:pt x="58238" y="557555"/>
                  <a:pt x="48071" y="558297"/>
                  <a:pt x="39018" y="561315"/>
                </a:cubicBezTo>
                <a:cubicBezTo>
                  <a:pt x="-10858" y="544689"/>
                  <a:pt x="-8344" y="555340"/>
                  <a:pt x="20911" y="461726"/>
                </a:cubicBezTo>
                <a:cubicBezTo>
                  <a:pt x="27402" y="440955"/>
                  <a:pt x="45054" y="425513"/>
                  <a:pt x="57125" y="407406"/>
                </a:cubicBezTo>
                <a:cubicBezTo>
                  <a:pt x="81269" y="371191"/>
                  <a:pt x="66177" y="386282"/>
                  <a:pt x="102392" y="362138"/>
                </a:cubicBezTo>
                <a:cubicBezTo>
                  <a:pt x="105410" y="353085"/>
                  <a:pt x="107178" y="343514"/>
                  <a:pt x="111446" y="334978"/>
                </a:cubicBezTo>
                <a:cubicBezTo>
                  <a:pt x="116312" y="325246"/>
                  <a:pt x="125133" y="317761"/>
                  <a:pt x="129552" y="307818"/>
                </a:cubicBezTo>
                <a:cubicBezTo>
                  <a:pt x="161306" y="236371"/>
                  <a:pt x="125960" y="267963"/>
                  <a:pt x="174820" y="235390"/>
                </a:cubicBezTo>
                <a:cubicBezTo>
                  <a:pt x="171802" y="214265"/>
                  <a:pt x="177222" y="190019"/>
                  <a:pt x="165766" y="172016"/>
                </a:cubicBezTo>
                <a:cubicBezTo>
                  <a:pt x="154083" y="153657"/>
                  <a:pt x="126834" y="151190"/>
                  <a:pt x="111446" y="135802"/>
                </a:cubicBezTo>
                <a:cubicBezTo>
                  <a:pt x="76591" y="100947"/>
                  <a:pt x="94938" y="115743"/>
                  <a:pt x="57125" y="90534"/>
                </a:cubicBezTo>
                <a:cubicBezTo>
                  <a:pt x="14009" y="25861"/>
                  <a:pt x="15633" y="57326"/>
                  <a:pt x="29964" y="0"/>
                </a:cubicBezTo>
                <a:cubicBezTo>
                  <a:pt x="87303" y="3018"/>
                  <a:pt x="145088" y="1295"/>
                  <a:pt x="201980" y="9053"/>
                </a:cubicBezTo>
                <a:cubicBezTo>
                  <a:pt x="212761" y="10523"/>
                  <a:pt x="223374" y="17933"/>
                  <a:pt x="229141" y="27160"/>
                </a:cubicBezTo>
                <a:cubicBezTo>
                  <a:pt x="243941" y="50839"/>
                  <a:pt x="248278" y="124075"/>
                  <a:pt x="283461" y="135802"/>
                </a:cubicBezTo>
                <a:cubicBezTo>
                  <a:pt x="333704" y="152548"/>
                  <a:pt x="301152" y="143671"/>
                  <a:pt x="383049" y="153909"/>
                </a:cubicBezTo>
                <a:cubicBezTo>
                  <a:pt x="392103" y="159945"/>
                  <a:pt x="400478" y="167150"/>
                  <a:pt x="410210" y="172016"/>
                </a:cubicBezTo>
                <a:cubicBezTo>
                  <a:pt x="428769" y="181295"/>
                  <a:pt x="465421" y="186679"/>
                  <a:pt x="482638" y="190122"/>
                </a:cubicBezTo>
                <a:cubicBezTo>
                  <a:pt x="485656" y="220300"/>
                  <a:pt x="479374" y="252942"/>
                  <a:pt x="491691" y="280657"/>
                </a:cubicBezTo>
                <a:cubicBezTo>
                  <a:pt x="495567" y="289378"/>
                  <a:pt x="509382" y="272788"/>
                  <a:pt x="518851" y="271604"/>
                </a:cubicBezTo>
                <a:cubicBezTo>
                  <a:pt x="557895" y="266723"/>
                  <a:pt x="597315" y="265568"/>
                  <a:pt x="636547" y="262550"/>
                </a:cubicBezTo>
                <a:cubicBezTo>
                  <a:pt x="701128" y="241024"/>
                  <a:pt x="623049" y="271548"/>
                  <a:pt x="690867" y="226336"/>
                </a:cubicBezTo>
                <a:cubicBezTo>
                  <a:pt x="698808" y="221042"/>
                  <a:pt x="708974" y="220301"/>
                  <a:pt x="718028" y="217283"/>
                </a:cubicBezTo>
                <a:cubicBezTo>
                  <a:pt x="730099" y="199176"/>
                  <a:pt x="747360" y="183607"/>
                  <a:pt x="754242" y="162962"/>
                </a:cubicBezTo>
                <a:lnTo>
                  <a:pt x="772349" y="108641"/>
                </a:lnTo>
                <a:cubicBezTo>
                  <a:pt x="775367" y="99588"/>
                  <a:pt x="781402" y="91024"/>
                  <a:pt x="781402" y="81481"/>
                </a:cubicBezTo>
                <a:lnTo>
                  <a:pt x="781402" y="54321"/>
                </a:lnTo>
              </a:path>
            </a:pathLst>
          </a:custGeom>
          <a:ln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0" y="188640"/>
            <a:ext cx="9144000" cy="461665"/>
          </a:xfrm>
          <a:prstGeom prst="rect">
            <a:avLst/>
          </a:prstGeom>
          <a:solidFill>
            <a:schemeClr val="accent6">
              <a:lumMod val="60000"/>
              <a:lumOff val="40000"/>
              <a:alpha val="75000"/>
            </a:schemeClr>
          </a:solidFill>
          <a:ln w="12700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SMART  SPECIALIZATION</a:t>
            </a:r>
            <a:endParaRPr lang="el-GR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36512" y="692696"/>
            <a:ext cx="91805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17280" y="5630257"/>
            <a:ext cx="426720" cy="365125"/>
          </a:xfrm>
        </p:spPr>
        <p:txBody>
          <a:bodyPr/>
          <a:lstStyle/>
          <a:p>
            <a:fld id="{5F01D78E-3396-4D82-8793-735AB70E8E4A}" type="slidenum">
              <a:rPr lang="el-GR" smtClean="0"/>
              <a:t>3</a:t>
            </a:fld>
            <a:endParaRPr lang="el-GR" dirty="0"/>
          </a:p>
        </p:txBody>
      </p:sp>
      <p:sp>
        <p:nvSpPr>
          <p:cNvPr id="10" name="Rectangle 9"/>
          <p:cNvSpPr/>
          <p:nvPr/>
        </p:nvSpPr>
        <p:spPr>
          <a:xfrm>
            <a:off x="899160" y="1556792"/>
            <a:ext cx="763284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dirty="0" smtClean="0"/>
              <a:t>The </a:t>
            </a:r>
            <a:r>
              <a:rPr lang="en-US" sz="2400" dirty="0" smtClean="0"/>
              <a:t>region </a:t>
            </a:r>
            <a:r>
              <a:rPr lang="en-US" sz="2400" dirty="0"/>
              <a:t>should </a:t>
            </a:r>
            <a:r>
              <a:rPr lang="en-US" sz="2400" dirty="0" smtClean="0"/>
              <a:t>identify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dirty="0"/>
              <a:t>its </a:t>
            </a:r>
            <a:r>
              <a:rPr lang="en-US" sz="2400" b="1" dirty="0"/>
              <a:t>best </a:t>
            </a:r>
            <a:r>
              <a:rPr lang="en-US" sz="2400" b="1" dirty="0" smtClean="0"/>
              <a:t>and strong Assets </a:t>
            </a:r>
            <a:r>
              <a:rPr lang="en-US" sz="2400" b="1" dirty="0"/>
              <a:t>and </a:t>
            </a:r>
            <a:endParaRPr lang="en-US" sz="2400" b="1" dirty="0" smtClean="0"/>
          </a:p>
          <a:p>
            <a:pPr algn="ctr"/>
            <a:r>
              <a:rPr lang="en-US" sz="2400" dirty="0" smtClean="0"/>
              <a:t>its</a:t>
            </a:r>
            <a:r>
              <a:rPr lang="en-US" sz="2400" b="1" dirty="0" smtClean="0"/>
              <a:t> Research &amp; Innovation </a:t>
            </a:r>
            <a:r>
              <a:rPr lang="en-US" sz="2400" b="1" dirty="0"/>
              <a:t>potential </a:t>
            </a:r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dirty="0" smtClean="0"/>
              <a:t>in </a:t>
            </a:r>
            <a:r>
              <a:rPr lang="en-US" sz="2400" dirty="0"/>
              <a:t>order to </a:t>
            </a:r>
            <a:endParaRPr lang="en-US" sz="2400" dirty="0" smtClean="0"/>
          </a:p>
          <a:p>
            <a:pPr algn="ctr"/>
            <a:r>
              <a:rPr lang="en-US" sz="2400" dirty="0" smtClean="0"/>
              <a:t>concentrate </a:t>
            </a:r>
            <a:r>
              <a:rPr lang="en-US" sz="2400" dirty="0"/>
              <a:t>its </a:t>
            </a:r>
            <a:r>
              <a:rPr lang="en-US" sz="2400" b="1" dirty="0"/>
              <a:t>efforts</a:t>
            </a:r>
            <a:r>
              <a:rPr lang="en-US" sz="2400" dirty="0"/>
              <a:t> and </a:t>
            </a:r>
            <a:r>
              <a:rPr lang="en-US" sz="2400" b="1" dirty="0"/>
              <a:t>resources</a:t>
            </a:r>
            <a:r>
              <a:rPr lang="en-US" sz="2400" dirty="0"/>
              <a:t> </a:t>
            </a:r>
            <a:endParaRPr lang="en-US" sz="2400" dirty="0" smtClean="0"/>
          </a:p>
          <a:p>
            <a:pPr algn="ctr"/>
            <a:r>
              <a:rPr lang="en-US" sz="2800" b="1" u="sng" dirty="0" smtClean="0"/>
              <a:t>on </a:t>
            </a:r>
            <a:r>
              <a:rPr lang="en-US" sz="2800" b="1" u="sng" dirty="0"/>
              <a:t>a limited number of priorities </a:t>
            </a:r>
            <a:endParaRPr lang="en-US" sz="2800" b="1" u="sng" dirty="0" smtClean="0"/>
          </a:p>
          <a:p>
            <a:pPr algn="ctr"/>
            <a:endParaRPr lang="en-US" sz="2400" u="sng" dirty="0" smtClean="0"/>
          </a:p>
          <a:p>
            <a:pPr algn="ctr"/>
            <a:r>
              <a:rPr lang="en-US" sz="2400" dirty="0" smtClean="0"/>
              <a:t>where ……..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dirty="0"/>
              <a:t>it can really develop excellence and </a:t>
            </a:r>
            <a:r>
              <a:rPr lang="en-US" sz="2400" dirty="0" smtClean="0"/>
              <a:t>compete. </a:t>
            </a:r>
          </a:p>
        </p:txBody>
      </p:sp>
    </p:spTree>
    <p:extLst>
      <p:ext uri="{BB962C8B-B14F-4D97-AF65-F5344CB8AC3E}">
        <p14:creationId xmlns:p14="http://schemas.microsoft.com/office/powerpoint/2010/main" val="232406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21288"/>
            <a:ext cx="813515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971600" y="6093296"/>
            <a:ext cx="7200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A61C0E"/>
                </a:solidFill>
              </a:rPr>
              <a:t>Greek Republic</a:t>
            </a:r>
            <a:r>
              <a:rPr lang="el-GR" sz="2000" b="1" dirty="0" smtClean="0">
                <a:solidFill>
                  <a:srgbClr val="A61C0E"/>
                </a:solidFill>
              </a:rPr>
              <a:t>,  </a:t>
            </a:r>
            <a:r>
              <a:rPr lang="en-US" sz="2000" b="1" dirty="0" smtClean="0">
                <a:solidFill>
                  <a:srgbClr val="A61C0E"/>
                </a:solidFill>
              </a:rPr>
              <a:t>Region of Eastern Macedonia &amp; Thrace</a:t>
            </a:r>
            <a:endParaRPr lang="el-GR" sz="2000" b="1" dirty="0" smtClean="0">
              <a:solidFill>
                <a:srgbClr val="A61C0E"/>
              </a:solidFill>
            </a:endParaRPr>
          </a:p>
          <a:p>
            <a:pPr algn="ctr"/>
            <a:r>
              <a:rPr lang="en-US" dirty="0" smtClean="0">
                <a:solidFill>
                  <a:srgbClr val="A61C0E"/>
                </a:solidFill>
              </a:rPr>
              <a:t>Regional Council for Innovation &amp; Entrepreneurship</a:t>
            </a:r>
            <a:r>
              <a:rPr lang="el-GR" dirty="0" smtClean="0">
                <a:solidFill>
                  <a:srgbClr val="A61C0E"/>
                </a:solidFill>
              </a:rPr>
              <a:t> (</a:t>
            </a:r>
            <a:r>
              <a:rPr lang="en-US" dirty="0" smtClean="0">
                <a:solidFill>
                  <a:srgbClr val="A61C0E"/>
                </a:solidFill>
              </a:rPr>
              <a:t>RC4IE</a:t>
            </a:r>
            <a:r>
              <a:rPr lang="el-GR" dirty="0" smtClean="0">
                <a:solidFill>
                  <a:srgbClr val="A61C0E"/>
                </a:solidFill>
              </a:rPr>
              <a:t>)</a:t>
            </a:r>
            <a:endParaRPr lang="el-GR" dirty="0">
              <a:solidFill>
                <a:srgbClr val="A61C0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  <a:ln w="38100" cmpd="thickThin"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8109101" y="6083929"/>
            <a:ext cx="913178" cy="561315"/>
          </a:xfrm>
          <a:custGeom>
            <a:avLst/>
            <a:gdLst>
              <a:gd name="connsiteX0" fmla="*/ 690867 w 913178"/>
              <a:gd name="connsiteY0" fmla="*/ 126748 h 561315"/>
              <a:gd name="connsiteX1" fmla="*/ 690867 w 913178"/>
              <a:gd name="connsiteY1" fmla="*/ 126748 h 561315"/>
              <a:gd name="connsiteX2" fmla="*/ 781402 w 913178"/>
              <a:gd name="connsiteY2" fmla="*/ 63374 h 561315"/>
              <a:gd name="connsiteX3" fmla="*/ 862883 w 913178"/>
              <a:gd name="connsiteY3" fmla="*/ 72427 h 561315"/>
              <a:gd name="connsiteX4" fmla="*/ 880990 w 913178"/>
              <a:gd name="connsiteY4" fmla="*/ 280657 h 561315"/>
              <a:gd name="connsiteX5" fmla="*/ 844776 w 913178"/>
              <a:gd name="connsiteY5" fmla="*/ 334978 h 561315"/>
              <a:gd name="connsiteX6" fmla="*/ 826669 w 913178"/>
              <a:gd name="connsiteY6" fmla="*/ 362138 h 561315"/>
              <a:gd name="connsiteX7" fmla="*/ 862883 w 913178"/>
              <a:gd name="connsiteY7" fmla="*/ 443620 h 561315"/>
              <a:gd name="connsiteX8" fmla="*/ 899097 w 913178"/>
              <a:gd name="connsiteY8" fmla="*/ 497940 h 561315"/>
              <a:gd name="connsiteX9" fmla="*/ 844776 w 913178"/>
              <a:gd name="connsiteY9" fmla="*/ 525101 h 561315"/>
              <a:gd name="connsiteX10" fmla="*/ 772349 w 913178"/>
              <a:gd name="connsiteY10" fmla="*/ 543208 h 561315"/>
              <a:gd name="connsiteX11" fmla="*/ 645600 w 913178"/>
              <a:gd name="connsiteY11" fmla="*/ 534154 h 561315"/>
              <a:gd name="connsiteX12" fmla="*/ 600333 w 913178"/>
              <a:gd name="connsiteY12" fmla="*/ 497940 h 561315"/>
              <a:gd name="connsiteX13" fmla="*/ 536958 w 913178"/>
              <a:gd name="connsiteY13" fmla="*/ 488887 h 561315"/>
              <a:gd name="connsiteX14" fmla="*/ 491691 w 913178"/>
              <a:gd name="connsiteY14" fmla="*/ 443620 h 561315"/>
              <a:gd name="connsiteX15" fmla="*/ 455477 w 913178"/>
              <a:gd name="connsiteY15" fmla="*/ 452673 h 561315"/>
              <a:gd name="connsiteX16" fmla="*/ 446424 w 913178"/>
              <a:gd name="connsiteY16" fmla="*/ 479833 h 561315"/>
              <a:gd name="connsiteX17" fmla="*/ 355889 w 913178"/>
              <a:gd name="connsiteY17" fmla="*/ 479833 h 561315"/>
              <a:gd name="connsiteX18" fmla="*/ 328729 w 913178"/>
              <a:gd name="connsiteY18" fmla="*/ 452673 h 561315"/>
              <a:gd name="connsiteX19" fmla="*/ 319675 w 913178"/>
              <a:gd name="connsiteY19" fmla="*/ 425513 h 561315"/>
              <a:gd name="connsiteX20" fmla="*/ 301568 w 913178"/>
              <a:gd name="connsiteY20" fmla="*/ 452673 h 561315"/>
              <a:gd name="connsiteX21" fmla="*/ 265354 w 913178"/>
              <a:gd name="connsiteY21" fmla="*/ 461726 h 561315"/>
              <a:gd name="connsiteX22" fmla="*/ 220087 w 913178"/>
              <a:gd name="connsiteY22" fmla="*/ 497940 h 561315"/>
              <a:gd name="connsiteX23" fmla="*/ 183873 w 913178"/>
              <a:gd name="connsiteY23" fmla="*/ 416459 h 561315"/>
              <a:gd name="connsiteX24" fmla="*/ 138606 w 913178"/>
              <a:gd name="connsiteY24" fmla="*/ 452673 h 561315"/>
              <a:gd name="connsiteX25" fmla="*/ 120499 w 913178"/>
              <a:gd name="connsiteY25" fmla="*/ 506994 h 561315"/>
              <a:gd name="connsiteX26" fmla="*/ 93339 w 913178"/>
              <a:gd name="connsiteY26" fmla="*/ 525101 h 561315"/>
              <a:gd name="connsiteX27" fmla="*/ 66178 w 913178"/>
              <a:gd name="connsiteY27" fmla="*/ 552261 h 561315"/>
              <a:gd name="connsiteX28" fmla="*/ 39018 w 913178"/>
              <a:gd name="connsiteY28" fmla="*/ 561315 h 561315"/>
              <a:gd name="connsiteX29" fmla="*/ 20911 w 913178"/>
              <a:gd name="connsiteY29" fmla="*/ 461726 h 561315"/>
              <a:gd name="connsiteX30" fmla="*/ 57125 w 913178"/>
              <a:gd name="connsiteY30" fmla="*/ 407406 h 561315"/>
              <a:gd name="connsiteX31" fmla="*/ 102392 w 913178"/>
              <a:gd name="connsiteY31" fmla="*/ 362138 h 561315"/>
              <a:gd name="connsiteX32" fmla="*/ 111446 w 913178"/>
              <a:gd name="connsiteY32" fmla="*/ 334978 h 561315"/>
              <a:gd name="connsiteX33" fmla="*/ 129552 w 913178"/>
              <a:gd name="connsiteY33" fmla="*/ 307818 h 561315"/>
              <a:gd name="connsiteX34" fmla="*/ 174820 w 913178"/>
              <a:gd name="connsiteY34" fmla="*/ 235390 h 561315"/>
              <a:gd name="connsiteX35" fmla="*/ 165766 w 913178"/>
              <a:gd name="connsiteY35" fmla="*/ 172016 h 561315"/>
              <a:gd name="connsiteX36" fmla="*/ 111446 w 913178"/>
              <a:gd name="connsiteY36" fmla="*/ 135802 h 561315"/>
              <a:gd name="connsiteX37" fmla="*/ 57125 w 913178"/>
              <a:gd name="connsiteY37" fmla="*/ 90534 h 561315"/>
              <a:gd name="connsiteX38" fmla="*/ 29964 w 913178"/>
              <a:gd name="connsiteY38" fmla="*/ 0 h 561315"/>
              <a:gd name="connsiteX39" fmla="*/ 201980 w 913178"/>
              <a:gd name="connsiteY39" fmla="*/ 9053 h 561315"/>
              <a:gd name="connsiteX40" fmla="*/ 229141 w 913178"/>
              <a:gd name="connsiteY40" fmla="*/ 27160 h 561315"/>
              <a:gd name="connsiteX41" fmla="*/ 283461 w 913178"/>
              <a:gd name="connsiteY41" fmla="*/ 135802 h 561315"/>
              <a:gd name="connsiteX42" fmla="*/ 383049 w 913178"/>
              <a:gd name="connsiteY42" fmla="*/ 153909 h 561315"/>
              <a:gd name="connsiteX43" fmla="*/ 410210 w 913178"/>
              <a:gd name="connsiteY43" fmla="*/ 172016 h 561315"/>
              <a:gd name="connsiteX44" fmla="*/ 482638 w 913178"/>
              <a:gd name="connsiteY44" fmla="*/ 190122 h 561315"/>
              <a:gd name="connsiteX45" fmla="*/ 491691 w 913178"/>
              <a:gd name="connsiteY45" fmla="*/ 280657 h 561315"/>
              <a:gd name="connsiteX46" fmla="*/ 518851 w 913178"/>
              <a:gd name="connsiteY46" fmla="*/ 271604 h 561315"/>
              <a:gd name="connsiteX47" fmla="*/ 636547 w 913178"/>
              <a:gd name="connsiteY47" fmla="*/ 262550 h 561315"/>
              <a:gd name="connsiteX48" fmla="*/ 690867 w 913178"/>
              <a:gd name="connsiteY48" fmla="*/ 226336 h 561315"/>
              <a:gd name="connsiteX49" fmla="*/ 718028 w 913178"/>
              <a:gd name="connsiteY49" fmla="*/ 217283 h 561315"/>
              <a:gd name="connsiteX50" fmla="*/ 754242 w 913178"/>
              <a:gd name="connsiteY50" fmla="*/ 162962 h 561315"/>
              <a:gd name="connsiteX51" fmla="*/ 772349 w 913178"/>
              <a:gd name="connsiteY51" fmla="*/ 108641 h 561315"/>
              <a:gd name="connsiteX52" fmla="*/ 781402 w 913178"/>
              <a:gd name="connsiteY52" fmla="*/ 81481 h 561315"/>
              <a:gd name="connsiteX53" fmla="*/ 781402 w 913178"/>
              <a:gd name="connsiteY53" fmla="*/ 54321 h 56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913178" h="561315">
                <a:moveTo>
                  <a:pt x="690867" y="126748"/>
                </a:moveTo>
                <a:lnTo>
                  <a:pt x="690867" y="126748"/>
                </a:lnTo>
                <a:cubicBezTo>
                  <a:pt x="700767" y="118263"/>
                  <a:pt x="748673" y="63374"/>
                  <a:pt x="781402" y="63374"/>
                </a:cubicBezTo>
                <a:cubicBezTo>
                  <a:pt x="808729" y="63374"/>
                  <a:pt x="835723" y="69409"/>
                  <a:pt x="862883" y="72427"/>
                </a:cubicBezTo>
                <a:cubicBezTo>
                  <a:pt x="938614" y="122913"/>
                  <a:pt x="915173" y="96072"/>
                  <a:pt x="880990" y="280657"/>
                </a:cubicBezTo>
                <a:cubicBezTo>
                  <a:pt x="877027" y="302055"/>
                  <a:pt x="856847" y="316871"/>
                  <a:pt x="844776" y="334978"/>
                </a:cubicBezTo>
                <a:lnTo>
                  <a:pt x="826669" y="362138"/>
                </a:lnTo>
                <a:cubicBezTo>
                  <a:pt x="844424" y="486414"/>
                  <a:pt x="814316" y="388115"/>
                  <a:pt x="862883" y="443620"/>
                </a:cubicBezTo>
                <a:cubicBezTo>
                  <a:pt x="877213" y="459997"/>
                  <a:pt x="899097" y="497940"/>
                  <a:pt x="899097" y="497940"/>
                </a:cubicBezTo>
                <a:cubicBezTo>
                  <a:pt x="870572" y="516957"/>
                  <a:pt x="876492" y="516451"/>
                  <a:pt x="844776" y="525101"/>
                </a:cubicBezTo>
                <a:cubicBezTo>
                  <a:pt x="820768" y="531649"/>
                  <a:pt x="772349" y="543208"/>
                  <a:pt x="772349" y="543208"/>
                </a:cubicBezTo>
                <a:cubicBezTo>
                  <a:pt x="730099" y="540190"/>
                  <a:pt x="687667" y="539103"/>
                  <a:pt x="645600" y="534154"/>
                </a:cubicBezTo>
                <a:cubicBezTo>
                  <a:pt x="566563" y="524856"/>
                  <a:pt x="671114" y="529398"/>
                  <a:pt x="600333" y="497940"/>
                </a:cubicBezTo>
                <a:cubicBezTo>
                  <a:pt x="580833" y="489273"/>
                  <a:pt x="558083" y="491905"/>
                  <a:pt x="536958" y="488887"/>
                </a:cubicBezTo>
                <a:cubicBezTo>
                  <a:pt x="526793" y="473639"/>
                  <a:pt x="513928" y="446797"/>
                  <a:pt x="491691" y="443620"/>
                </a:cubicBezTo>
                <a:cubicBezTo>
                  <a:pt x="479373" y="441860"/>
                  <a:pt x="467548" y="449655"/>
                  <a:pt x="455477" y="452673"/>
                </a:cubicBezTo>
                <a:cubicBezTo>
                  <a:pt x="452459" y="461726"/>
                  <a:pt x="453172" y="473085"/>
                  <a:pt x="446424" y="479833"/>
                </a:cubicBezTo>
                <a:cubicBezTo>
                  <a:pt x="426671" y="499586"/>
                  <a:pt x="366880" y="481403"/>
                  <a:pt x="355889" y="479833"/>
                </a:cubicBezTo>
                <a:cubicBezTo>
                  <a:pt x="346836" y="470780"/>
                  <a:pt x="335831" y="463326"/>
                  <a:pt x="328729" y="452673"/>
                </a:cubicBezTo>
                <a:cubicBezTo>
                  <a:pt x="323435" y="444733"/>
                  <a:pt x="329218" y="425513"/>
                  <a:pt x="319675" y="425513"/>
                </a:cubicBezTo>
                <a:cubicBezTo>
                  <a:pt x="308794" y="425513"/>
                  <a:pt x="310621" y="446638"/>
                  <a:pt x="301568" y="452673"/>
                </a:cubicBezTo>
                <a:cubicBezTo>
                  <a:pt x="291215" y="459575"/>
                  <a:pt x="277425" y="458708"/>
                  <a:pt x="265354" y="461726"/>
                </a:cubicBezTo>
                <a:cubicBezTo>
                  <a:pt x="243807" y="526370"/>
                  <a:pt x="263129" y="526634"/>
                  <a:pt x="220087" y="497940"/>
                </a:cubicBezTo>
                <a:cubicBezTo>
                  <a:pt x="198539" y="433297"/>
                  <a:pt x="212567" y="459501"/>
                  <a:pt x="183873" y="416459"/>
                </a:cubicBezTo>
                <a:cubicBezTo>
                  <a:pt x="154422" y="426277"/>
                  <a:pt x="152850" y="420625"/>
                  <a:pt x="138606" y="452673"/>
                </a:cubicBezTo>
                <a:cubicBezTo>
                  <a:pt x="130854" y="470114"/>
                  <a:pt x="136380" y="496407"/>
                  <a:pt x="120499" y="506994"/>
                </a:cubicBezTo>
                <a:cubicBezTo>
                  <a:pt x="111446" y="513030"/>
                  <a:pt x="101698" y="518135"/>
                  <a:pt x="93339" y="525101"/>
                </a:cubicBezTo>
                <a:cubicBezTo>
                  <a:pt x="83503" y="533298"/>
                  <a:pt x="76831" y="545159"/>
                  <a:pt x="66178" y="552261"/>
                </a:cubicBezTo>
                <a:cubicBezTo>
                  <a:pt x="58238" y="557555"/>
                  <a:pt x="48071" y="558297"/>
                  <a:pt x="39018" y="561315"/>
                </a:cubicBezTo>
                <a:cubicBezTo>
                  <a:pt x="-10858" y="544689"/>
                  <a:pt x="-8344" y="555340"/>
                  <a:pt x="20911" y="461726"/>
                </a:cubicBezTo>
                <a:cubicBezTo>
                  <a:pt x="27402" y="440955"/>
                  <a:pt x="45054" y="425513"/>
                  <a:pt x="57125" y="407406"/>
                </a:cubicBezTo>
                <a:cubicBezTo>
                  <a:pt x="81269" y="371191"/>
                  <a:pt x="66177" y="386282"/>
                  <a:pt x="102392" y="362138"/>
                </a:cubicBezTo>
                <a:cubicBezTo>
                  <a:pt x="105410" y="353085"/>
                  <a:pt x="107178" y="343514"/>
                  <a:pt x="111446" y="334978"/>
                </a:cubicBezTo>
                <a:cubicBezTo>
                  <a:pt x="116312" y="325246"/>
                  <a:pt x="125133" y="317761"/>
                  <a:pt x="129552" y="307818"/>
                </a:cubicBezTo>
                <a:cubicBezTo>
                  <a:pt x="161306" y="236371"/>
                  <a:pt x="125960" y="267963"/>
                  <a:pt x="174820" y="235390"/>
                </a:cubicBezTo>
                <a:cubicBezTo>
                  <a:pt x="171802" y="214265"/>
                  <a:pt x="177222" y="190019"/>
                  <a:pt x="165766" y="172016"/>
                </a:cubicBezTo>
                <a:cubicBezTo>
                  <a:pt x="154083" y="153657"/>
                  <a:pt x="126834" y="151190"/>
                  <a:pt x="111446" y="135802"/>
                </a:cubicBezTo>
                <a:cubicBezTo>
                  <a:pt x="76591" y="100947"/>
                  <a:pt x="94938" y="115743"/>
                  <a:pt x="57125" y="90534"/>
                </a:cubicBezTo>
                <a:cubicBezTo>
                  <a:pt x="14009" y="25861"/>
                  <a:pt x="15633" y="57326"/>
                  <a:pt x="29964" y="0"/>
                </a:cubicBezTo>
                <a:cubicBezTo>
                  <a:pt x="87303" y="3018"/>
                  <a:pt x="145088" y="1295"/>
                  <a:pt x="201980" y="9053"/>
                </a:cubicBezTo>
                <a:cubicBezTo>
                  <a:pt x="212761" y="10523"/>
                  <a:pt x="223374" y="17933"/>
                  <a:pt x="229141" y="27160"/>
                </a:cubicBezTo>
                <a:cubicBezTo>
                  <a:pt x="243941" y="50839"/>
                  <a:pt x="248278" y="124075"/>
                  <a:pt x="283461" y="135802"/>
                </a:cubicBezTo>
                <a:cubicBezTo>
                  <a:pt x="333704" y="152548"/>
                  <a:pt x="301152" y="143671"/>
                  <a:pt x="383049" y="153909"/>
                </a:cubicBezTo>
                <a:cubicBezTo>
                  <a:pt x="392103" y="159945"/>
                  <a:pt x="400478" y="167150"/>
                  <a:pt x="410210" y="172016"/>
                </a:cubicBezTo>
                <a:cubicBezTo>
                  <a:pt x="428769" y="181295"/>
                  <a:pt x="465421" y="186679"/>
                  <a:pt x="482638" y="190122"/>
                </a:cubicBezTo>
                <a:cubicBezTo>
                  <a:pt x="485656" y="220300"/>
                  <a:pt x="479374" y="252942"/>
                  <a:pt x="491691" y="280657"/>
                </a:cubicBezTo>
                <a:cubicBezTo>
                  <a:pt x="495567" y="289378"/>
                  <a:pt x="509382" y="272788"/>
                  <a:pt x="518851" y="271604"/>
                </a:cubicBezTo>
                <a:cubicBezTo>
                  <a:pt x="557895" y="266723"/>
                  <a:pt x="597315" y="265568"/>
                  <a:pt x="636547" y="262550"/>
                </a:cubicBezTo>
                <a:cubicBezTo>
                  <a:pt x="701128" y="241024"/>
                  <a:pt x="623049" y="271548"/>
                  <a:pt x="690867" y="226336"/>
                </a:cubicBezTo>
                <a:cubicBezTo>
                  <a:pt x="698808" y="221042"/>
                  <a:pt x="708974" y="220301"/>
                  <a:pt x="718028" y="217283"/>
                </a:cubicBezTo>
                <a:cubicBezTo>
                  <a:pt x="730099" y="199176"/>
                  <a:pt x="747360" y="183607"/>
                  <a:pt x="754242" y="162962"/>
                </a:cubicBezTo>
                <a:lnTo>
                  <a:pt x="772349" y="108641"/>
                </a:lnTo>
                <a:cubicBezTo>
                  <a:pt x="775367" y="99588"/>
                  <a:pt x="781402" y="91024"/>
                  <a:pt x="781402" y="81481"/>
                </a:cubicBezTo>
                <a:lnTo>
                  <a:pt x="781402" y="54321"/>
                </a:lnTo>
              </a:path>
            </a:pathLst>
          </a:custGeom>
          <a:ln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0" y="188640"/>
            <a:ext cx="9144000" cy="461665"/>
          </a:xfrm>
          <a:prstGeom prst="rect">
            <a:avLst/>
          </a:prstGeom>
          <a:solidFill>
            <a:schemeClr val="accent6">
              <a:lumMod val="60000"/>
              <a:lumOff val="40000"/>
              <a:alpha val="75000"/>
            </a:schemeClr>
          </a:solidFill>
          <a:ln w="12700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/>
              <a:t> THE  </a:t>
            </a:r>
            <a:r>
              <a:rPr lang="en-US" sz="2200" b="1" dirty="0" smtClean="0"/>
              <a:t>TRIPLE  HELIX</a:t>
            </a:r>
            <a:endParaRPr lang="el-GR" sz="22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36512" y="692696"/>
            <a:ext cx="91805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17280" y="5630257"/>
            <a:ext cx="426720" cy="365125"/>
          </a:xfrm>
        </p:spPr>
        <p:txBody>
          <a:bodyPr/>
          <a:lstStyle/>
          <a:p>
            <a:fld id="{5F01D78E-3396-4D82-8793-735AB70E8E4A}" type="slidenum">
              <a:rPr lang="el-GR" smtClean="0"/>
              <a:t>4</a:t>
            </a:fld>
            <a:endParaRPr lang="el-GR" dirty="0"/>
          </a:p>
        </p:txBody>
      </p:sp>
      <p:grpSp>
        <p:nvGrpSpPr>
          <p:cNvPr id="10" name="Group 9"/>
          <p:cNvGrpSpPr/>
          <p:nvPr/>
        </p:nvGrpSpPr>
        <p:grpSpPr>
          <a:xfrm>
            <a:off x="719938" y="3360238"/>
            <a:ext cx="2426424" cy="2376797"/>
            <a:chOff x="705416" y="1700275"/>
            <a:chExt cx="3243024" cy="3066352"/>
          </a:xfrm>
        </p:grpSpPr>
        <p:pic>
          <p:nvPicPr>
            <p:cNvPr id="11" name="Picture 8" descr="D:\1_ΠΡΙΣΜΑ_ΗΛΕΚΤΡΟΝΙΚΑ\7_Βιβλιοθήκη\200px-Attica_06-13_Athens_28_Academy_of_Athens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149" y="2102332"/>
              <a:ext cx="3007590" cy="2664295"/>
            </a:xfrm>
            <a:prstGeom prst="rect">
              <a:avLst/>
            </a:prstGeom>
            <a:noFill/>
            <a:effectLst>
              <a:softEdge rad="2032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705416" y="1700275"/>
              <a:ext cx="3243024" cy="4764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/>
                  </a:solidFill>
                </a:rPr>
                <a:t>Academia</a:t>
              </a:r>
              <a:endParaRPr lang="el-GR" sz="2000" b="1" dirty="0" smtClean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168524" y="1167558"/>
            <a:ext cx="2672189" cy="2377346"/>
            <a:chOff x="4625751" y="1700275"/>
            <a:chExt cx="4181471" cy="3066352"/>
          </a:xfrm>
        </p:grpSpPr>
        <p:pic>
          <p:nvPicPr>
            <p:cNvPr id="14" name="Picture 9" descr="D:\1_ΠΡΙΣΜΑ_ΗΛΕΚΤΡΟΝΙΚΑ\7_Βιβλιοθήκη\ΒΙΠΕ.jpg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89" b="5339"/>
            <a:stretch/>
          </p:blipFill>
          <p:spPr bwMode="auto">
            <a:xfrm>
              <a:off x="4788024" y="2156662"/>
              <a:ext cx="3610006" cy="2609965"/>
            </a:xfrm>
            <a:prstGeom prst="rect">
              <a:avLst/>
            </a:prstGeom>
            <a:noFill/>
            <a:effectLst>
              <a:softEdge rad="2159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ctangle 14"/>
            <p:cNvSpPr/>
            <p:nvPr/>
          </p:nvSpPr>
          <p:spPr>
            <a:xfrm>
              <a:off x="4625751" y="1700275"/>
              <a:ext cx="4181471" cy="4493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/>
                  </a:solidFill>
                </a:rPr>
                <a:t>Industry</a:t>
              </a:r>
              <a:endParaRPr lang="el-GR" sz="2000" b="1" dirty="0" smtClean="0">
                <a:solidFill>
                  <a:schemeClr val="accent1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5785546" y="3579118"/>
            <a:ext cx="242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Services</a:t>
            </a:r>
            <a:endParaRPr lang="el-GR" sz="2000" b="1" dirty="0" smtClean="0">
              <a:solidFill>
                <a:schemeClr val="accent1"/>
              </a:solidFill>
            </a:endParaRPr>
          </a:p>
        </p:txBody>
      </p:sp>
      <p:pic>
        <p:nvPicPr>
          <p:cNvPr id="17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973616"/>
            <a:ext cx="1869034" cy="177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06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21288"/>
            <a:ext cx="813515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971600" y="6093296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 smtClean="0">
                <a:solidFill>
                  <a:srgbClr val="A61C0E"/>
                </a:solidFill>
              </a:rPr>
              <a:t>Ελληνική Δημοκρατία,  Περιφέρεια Ανατολικής Μακεδονίας-Θράκης</a:t>
            </a:r>
          </a:p>
          <a:p>
            <a:pPr algn="ctr"/>
            <a:r>
              <a:rPr lang="el-GR" dirty="0" smtClean="0">
                <a:solidFill>
                  <a:srgbClr val="A61C0E"/>
                </a:solidFill>
              </a:rPr>
              <a:t>Περιφερειακό Συμβούλιο Καινοτομίας &amp; Επιχειρηματικότητος (ΠΣΚΕ)</a:t>
            </a:r>
            <a:endParaRPr lang="el-GR" dirty="0">
              <a:solidFill>
                <a:srgbClr val="A61C0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  <a:ln w="38100" cmpd="thickThin"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8109101" y="6083929"/>
            <a:ext cx="913178" cy="561315"/>
          </a:xfrm>
          <a:custGeom>
            <a:avLst/>
            <a:gdLst>
              <a:gd name="connsiteX0" fmla="*/ 690867 w 913178"/>
              <a:gd name="connsiteY0" fmla="*/ 126748 h 561315"/>
              <a:gd name="connsiteX1" fmla="*/ 690867 w 913178"/>
              <a:gd name="connsiteY1" fmla="*/ 126748 h 561315"/>
              <a:gd name="connsiteX2" fmla="*/ 781402 w 913178"/>
              <a:gd name="connsiteY2" fmla="*/ 63374 h 561315"/>
              <a:gd name="connsiteX3" fmla="*/ 862883 w 913178"/>
              <a:gd name="connsiteY3" fmla="*/ 72427 h 561315"/>
              <a:gd name="connsiteX4" fmla="*/ 880990 w 913178"/>
              <a:gd name="connsiteY4" fmla="*/ 280657 h 561315"/>
              <a:gd name="connsiteX5" fmla="*/ 844776 w 913178"/>
              <a:gd name="connsiteY5" fmla="*/ 334978 h 561315"/>
              <a:gd name="connsiteX6" fmla="*/ 826669 w 913178"/>
              <a:gd name="connsiteY6" fmla="*/ 362138 h 561315"/>
              <a:gd name="connsiteX7" fmla="*/ 862883 w 913178"/>
              <a:gd name="connsiteY7" fmla="*/ 443620 h 561315"/>
              <a:gd name="connsiteX8" fmla="*/ 899097 w 913178"/>
              <a:gd name="connsiteY8" fmla="*/ 497940 h 561315"/>
              <a:gd name="connsiteX9" fmla="*/ 844776 w 913178"/>
              <a:gd name="connsiteY9" fmla="*/ 525101 h 561315"/>
              <a:gd name="connsiteX10" fmla="*/ 772349 w 913178"/>
              <a:gd name="connsiteY10" fmla="*/ 543208 h 561315"/>
              <a:gd name="connsiteX11" fmla="*/ 645600 w 913178"/>
              <a:gd name="connsiteY11" fmla="*/ 534154 h 561315"/>
              <a:gd name="connsiteX12" fmla="*/ 600333 w 913178"/>
              <a:gd name="connsiteY12" fmla="*/ 497940 h 561315"/>
              <a:gd name="connsiteX13" fmla="*/ 536958 w 913178"/>
              <a:gd name="connsiteY13" fmla="*/ 488887 h 561315"/>
              <a:gd name="connsiteX14" fmla="*/ 491691 w 913178"/>
              <a:gd name="connsiteY14" fmla="*/ 443620 h 561315"/>
              <a:gd name="connsiteX15" fmla="*/ 455477 w 913178"/>
              <a:gd name="connsiteY15" fmla="*/ 452673 h 561315"/>
              <a:gd name="connsiteX16" fmla="*/ 446424 w 913178"/>
              <a:gd name="connsiteY16" fmla="*/ 479833 h 561315"/>
              <a:gd name="connsiteX17" fmla="*/ 355889 w 913178"/>
              <a:gd name="connsiteY17" fmla="*/ 479833 h 561315"/>
              <a:gd name="connsiteX18" fmla="*/ 328729 w 913178"/>
              <a:gd name="connsiteY18" fmla="*/ 452673 h 561315"/>
              <a:gd name="connsiteX19" fmla="*/ 319675 w 913178"/>
              <a:gd name="connsiteY19" fmla="*/ 425513 h 561315"/>
              <a:gd name="connsiteX20" fmla="*/ 301568 w 913178"/>
              <a:gd name="connsiteY20" fmla="*/ 452673 h 561315"/>
              <a:gd name="connsiteX21" fmla="*/ 265354 w 913178"/>
              <a:gd name="connsiteY21" fmla="*/ 461726 h 561315"/>
              <a:gd name="connsiteX22" fmla="*/ 220087 w 913178"/>
              <a:gd name="connsiteY22" fmla="*/ 497940 h 561315"/>
              <a:gd name="connsiteX23" fmla="*/ 183873 w 913178"/>
              <a:gd name="connsiteY23" fmla="*/ 416459 h 561315"/>
              <a:gd name="connsiteX24" fmla="*/ 138606 w 913178"/>
              <a:gd name="connsiteY24" fmla="*/ 452673 h 561315"/>
              <a:gd name="connsiteX25" fmla="*/ 120499 w 913178"/>
              <a:gd name="connsiteY25" fmla="*/ 506994 h 561315"/>
              <a:gd name="connsiteX26" fmla="*/ 93339 w 913178"/>
              <a:gd name="connsiteY26" fmla="*/ 525101 h 561315"/>
              <a:gd name="connsiteX27" fmla="*/ 66178 w 913178"/>
              <a:gd name="connsiteY27" fmla="*/ 552261 h 561315"/>
              <a:gd name="connsiteX28" fmla="*/ 39018 w 913178"/>
              <a:gd name="connsiteY28" fmla="*/ 561315 h 561315"/>
              <a:gd name="connsiteX29" fmla="*/ 20911 w 913178"/>
              <a:gd name="connsiteY29" fmla="*/ 461726 h 561315"/>
              <a:gd name="connsiteX30" fmla="*/ 57125 w 913178"/>
              <a:gd name="connsiteY30" fmla="*/ 407406 h 561315"/>
              <a:gd name="connsiteX31" fmla="*/ 102392 w 913178"/>
              <a:gd name="connsiteY31" fmla="*/ 362138 h 561315"/>
              <a:gd name="connsiteX32" fmla="*/ 111446 w 913178"/>
              <a:gd name="connsiteY32" fmla="*/ 334978 h 561315"/>
              <a:gd name="connsiteX33" fmla="*/ 129552 w 913178"/>
              <a:gd name="connsiteY33" fmla="*/ 307818 h 561315"/>
              <a:gd name="connsiteX34" fmla="*/ 174820 w 913178"/>
              <a:gd name="connsiteY34" fmla="*/ 235390 h 561315"/>
              <a:gd name="connsiteX35" fmla="*/ 165766 w 913178"/>
              <a:gd name="connsiteY35" fmla="*/ 172016 h 561315"/>
              <a:gd name="connsiteX36" fmla="*/ 111446 w 913178"/>
              <a:gd name="connsiteY36" fmla="*/ 135802 h 561315"/>
              <a:gd name="connsiteX37" fmla="*/ 57125 w 913178"/>
              <a:gd name="connsiteY37" fmla="*/ 90534 h 561315"/>
              <a:gd name="connsiteX38" fmla="*/ 29964 w 913178"/>
              <a:gd name="connsiteY38" fmla="*/ 0 h 561315"/>
              <a:gd name="connsiteX39" fmla="*/ 201980 w 913178"/>
              <a:gd name="connsiteY39" fmla="*/ 9053 h 561315"/>
              <a:gd name="connsiteX40" fmla="*/ 229141 w 913178"/>
              <a:gd name="connsiteY40" fmla="*/ 27160 h 561315"/>
              <a:gd name="connsiteX41" fmla="*/ 283461 w 913178"/>
              <a:gd name="connsiteY41" fmla="*/ 135802 h 561315"/>
              <a:gd name="connsiteX42" fmla="*/ 383049 w 913178"/>
              <a:gd name="connsiteY42" fmla="*/ 153909 h 561315"/>
              <a:gd name="connsiteX43" fmla="*/ 410210 w 913178"/>
              <a:gd name="connsiteY43" fmla="*/ 172016 h 561315"/>
              <a:gd name="connsiteX44" fmla="*/ 482638 w 913178"/>
              <a:gd name="connsiteY44" fmla="*/ 190122 h 561315"/>
              <a:gd name="connsiteX45" fmla="*/ 491691 w 913178"/>
              <a:gd name="connsiteY45" fmla="*/ 280657 h 561315"/>
              <a:gd name="connsiteX46" fmla="*/ 518851 w 913178"/>
              <a:gd name="connsiteY46" fmla="*/ 271604 h 561315"/>
              <a:gd name="connsiteX47" fmla="*/ 636547 w 913178"/>
              <a:gd name="connsiteY47" fmla="*/ 262550 h 561315"/>
              <a:gd name="connsiteX48" fmla="*/ 690867 w 913178"/>
              <a:gd name="connsiteY48" fmla="*/ 226336 h 561315"/>
              <a:gd name="connsiteX49" fmla="*/ 718028 w 913178"/>
              <a:gd name="connsiteY49" fmla="*/ 217283 h 561315"/>
              <a:gd name="connsiteX50" fmla="*/ 754242 w 913178"/>
              <a:gd name="connsiteY50" fmla="*/ 162962 h 561315"/>
              <a:gd name="connsiteX51" fmla="*/ 772349 w 913178"/>
              <a:gd name="connsiteY51" fmla="*/ 108641 h 561315"/>
              <a:gd name="connsiteX52" fmla="*/ 781402 w 913178"/>
              <a:gd name="connsiteY52" fmla="*/ 81481 h 561315"/>
              <a:gd name="connsiteX53" fmla="*/ 781402 w 913178"/>
              <a:gd name="connsiteY53" fmla="*/ 54321 h 56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913178" h="561315">
                <a:moveTo>
                  <a:pt x="690867" y="126748"/>
                </a:moveTo>
                <a:lnTo>
                  <a:pt x="690867" y="126748"/>
                </a:lnTo>
                <a:cubicBezTo>
                  <a:pt x="700767" y="118263"/>
                  <a:pt x="748673" y="63374"/>
                  <a:pt x="781402" y="63374"/>
                </a:cubicBezTo>
                <a:cubicBezTo>
                  <a:pt x="808729" y="63374"/>
                  <a:pt x="835723" y="69409"/>
                  <a:pt x="862883" y="72427"/>
                </a:cubicBezTo>
                <a:cubicBezTo>
                  <a:pt x="938614" y="122913"/>
                  <a:pt x="915173" y="96072"/>
                  <a:pt x="880990" y="280657"/>
                </a:cubicBezTo>
                <a:cubicBezTo>
                  <a:pt x="877027" y="302055"/>
                  <a:pt x="856847" y="316871"/>
                  <a:pt x="844776" y="334978"/>
                </a:cubicBezTo>
                <a:lnTo>
                  <a:pt x="826669" y="362138"/>
                </a:lnTo>
                <a:cubicBezTo>
                  <a:pt x="844424" y="486414"/>
                  <a:pt x="814316" y="388115"/>
                  <a:pt x="862883" y="443620"/>
                </a:cubicBezTo>
                <a:cubicBezTo>
                  <a:pt x="877213" y="459997"/>
                  <a:pt x="899097" y="497940"/>
                  <a:pt x="899097" y="497940"/>
                </a:cubicBezTo>
                <a:cubicBezTo>
                  <a:pt x="870572" y="516957"/>
                  <a:pt x="876492" y="516451"/>
                  <a:pt x="844776" y="525101"/>
                </a:cubicBezTo>
                <a:cubicBezTo>
                  <a:pt x="820768" y="531649"/>
                  <a:pt x="772349" y="543208"/>
                  <a:pt x="772349" y="543208"/>
                </a:cubicBezTo>
                <a:cubicBezTo>
                  <a:pt x="730099" y="540190"/>
                  <a:pt x="687667" y="539103"/>
                  <a:pt x="645600" y="534154"/>
                </a:cubicBezTo>
                <a:cubicBezTo>
                  <a:pt x="566563" y="524856"/>
                  <a:pt x="671114" y="529398"/>
                  <a:pt x="600333" y="497940"/>
                </a:cubicBezTo>
                <a:cubicBezTo>
                  <a:pt x="580833" y="489273"/>
                  <a:pt x="558083" y="491905"/>
                  <a:pt x="536958" y="488887"/>
                </a:cubicBezTo>
                <a:cubicBezTo>
                  <a:pt x="526793" y="473639"/>
                  <a:pt x="513928" y="446797"/>
                  <a:pt x="491691" y="443620"/>
                </a:cubicBezTo>
                <a:cubicBezTo>
                  <a:pt x="479373" y="441860"/>
                  <a:pt x="467548" y="449655"/>
                  <a:pt x="455477" y="452673"/>
                </a:cubicBezTo>
                <a:cubicBezTo>
                  <a:pt x="452459" y="461726"/>
                  <a:pt x="453172" y="473085"/>
                  <a:pt x="446424" y="479833"/>
                </a:cubicBezTo>
                <a:cubicBezTo>
                  <a:pt x="426671" y="499586"/>
                  <a:pt x="366880" y="481403"/>
                  <a:pt x="355889" y="479833"/>
                </a:cubicBezTo>
                <a:cubicBezTo>
                  <a:pt x="346836" y="470780"/>
                  <a:pt x="335831" y="463326"/>
                  <a:pt x="328729" y="452673"/>
                </a:cubicBezTo>
                <a:cubicBezTo>
                  <a:pt x="323435" y="444733"/>
                  <a:pt x="329218" y="425513"/>
                  <a:pt x="319675" y="425513"/>
                </a:cubicBezTo>
                <a:cubicBezTo>
                  <a:pt x="308794" y="425513"/>
                  <a:pt x="310621" y="446638"/>
                  <a:pt x="301568" y="452673"/>
                </a:cubicBezTo>
                <a:cubicBezTo>
                  <a:pt x="291215" y="459575"/>
                  <a:pt x="277425" y="458708"/>
                  <a:pt x="265354" y="461726"/>
                </a:cubicBezTo>
                <a:cubicBezTo>
                  <a:pt x="243807" y="526370"/>
                  <a:pt x="263129" y="526634"/>
                  <a:pt x="220087" y="497940"/>
                </a:cubicBezTo>
                <a:cubicBezTo>
                  <a:pt x="198539" y="433297"/>
                  <a:pt x="212567" y="459501"/>
                  <a:pt x="183873" y="416459"/>
                </a:cubicBezTo>
                <a:cubicBezTo>
                  <a:pt x="154422" y="426277"/>
                  <a:pt x="152850" y="420625"/>
                  <a:pt x="138606" y="452673"/>
                </a:cubicBezTo>
                <a:cubicBezTo>
                  <a:pt x="130854" y="470114"/>
                  <a:pt x="136380" y="496407"/>
                  <a:pt x="120499" y="506994"/>
                </a:cubicBezTo>
                <a:cubicBezTo>
                  <a:pt x="111446" y="513030"/>
                  <a:pt x="101698" y="518135"/>
                  <a:pt x="93339" y="525101"/>
                </a:cubicBezTo>
                <a:cubicBezTo>
                  <a:pt x="83503" y="533298"/>
                  <a:pt x="76831" y="545159"/>
                  <a:pt x="66178" y="552261"/>
                </a:cubicBezTo>
                <a:cubicBezTo>
                  <a:pt x="58238" y="557555"/>
                  <a:pt x="48071" y="558297"/>
                  <a:pt x="39018" y="561315"/>
                </a:cubicBezTo>
                <a:cubicBezTo>
                  <a:pt x="-10858" y="544689"/>
                  <a:pt x="-8344" y="555340"/>
                  <a:pt x="20911" y="461726"/>
                </a:cubicBezTo>
                <a:cubicBezTo>
                  <a:pt x="27402" y="440955"/>
                  <a:pt x="45054" y="425513"/>
                  <a:pt x="57125" y="407406"/>
                </a:cubicBezTo>
                <a:cubicBezTo>
                  <a:pt x="81269" y="371191"/>
                  <a:pt x="66177" y="386282"/>
                  <a:pt x="102392" y="362138"/>
                </a:cubicBezTo>
                <a:cubicBezTo>
                  <a:pt x="105410" y="353085"/>
                  <a:pt x="107178" y="343514"/>
                  <a:pt x="111446" y="334978"/>
                </a:cubicBezTo>
                <a:cubicBezTo>
                  <a:pt x="116312" y="325246"/>
                  <a:pt x="125133" y="317761"/>
                  <a:pt x="129552" y="307818"/>
                </a:cubicBezTo>
                <a:cubicBezTo>
                  <a:pt x="161306" y="236371"/>
                  <a:pt x="125960" y="267963"/>
                  <a:pt x="174820" y="235390"/>
                </a:cubicBezTo>
                <a:cubicBezTo>
                  <a:pt x="171802" y="214265"/>
                  <a:pt x="177222" y="190019"/>
                  <a:pt x="165766" y="172016"/>
                </a:cubicBezTo>
                <a:cubicBezTo>
                  <a:pt x="154083" y="153657"/>
                  <a:pt x="126834" y="151190"/>
                  <a:pt x="111446" y="135802"/>
                </a:cubicBezTo>
                <a:cubicBezTo>
                  <a:pt x="76591" y="100947"/>
                  <a:pt x="94938" y="115743"/>
                  <a:pt x="57125" y="90534"/>
                </a:cubicBezTo>
                <a:cubicBezTo>
                  <a:pt x="14009" y="25861"/>
                  <a:pt x="15633" y="57326"/>
                  <a:pt x="29964" y="0"/>
                </a:cubicBezTo>
                <a:cubicBezTo>
                  <a:pt x="87303" y="3018"/>
                  <a:pt x="145088" y="1295"/>
                  <a:pt x="201980" y="9053"/>
                </a:cubicBezTo>
                <a:cubicBezTo>
                  <a:pt x="212761" y="10523"/>
                  <a:pt x="223374" y="17933"/>
                  <a:pt x="229141" y="27160"/>
                </a:cubicBezTo>
                <a:cubicBezTo>
                  <a:pt x="243941" y="50839"/>
                  <a:pt x="248278" y="124075"/>
                  <a:pt x="283461" y="135802"/>
                </a:cubicBezTo>
                <a:cubicBezTo>
                  <a:pt x="333704" y="152548"/>
                  <a:pt x="301152" y="143671"/>
                  <a:pt x="383049" y="153909"/>
                </a:cubicBezTo>
                <a:cubicBezTo>
                  <a:pt x="392103" y="159945"/>
                  <a:pt x="400478" y="167150"/>
                  <a:pt x="410210" y="172016"/>
                </a:cubicBezTo>
                <a:cubicBezTo>
                  <a:pt x="428769" y="181295"/>
                  <a:pt x="465421" y="186679"/>
                  <a:pt x="482638" y="190122"/>
                </a:cubicBezTo>
                <a:cubicBezTo>
                  <a:pt x="485656" y="220300"/>
                  <a:pt x="479374" y="252942"/>
                  <a:pt x="491691" y="280657"/>
                </a:cubicBezTo>
                <a:cubicBezTo>
                  <a:pt x="495567" y="289378"/>
                  <a:pt x="509382" y="272788"/>
                  <a:pt x="518851" y="271604"/>
                </a:cubicBezTo>
                <a:cubicBezTo>
                  <a:pt x="557895" y="266723"/>
                  <a:pt x="597315" y="265568"/>
                  <a:pt x="636547" y="262550"/>
                </a:cubicBezTo>
                <a:cubicBezTo>
                  <a:pt x="701128" y="241024"/>
                  <a:pt x="623049" y="271548"/>
                  <a:pt x="690867" y="226336"/>
                </a:cubicBezTo>
                <a:cubicBezTo>
                  <a:pt x="698808" y="221042"/>
                  <a:pt x="708974" y="220301"/>
                  <a:pt x="718028" y="217283"/>
                </a:cubicBezTo>
                <a:cubicBezTo>
                  <a:pt x="730099" y="199176"/>
                  <a:pt x="747360" y="183607"/>
                  <a:pt x="754242" y="162962"/>
                </a:cubicBezTo>
                <a:lnTo>
                  <a:pt x="772349" y="108641"/>
                </a:lnTo>
                <a:cubicBezTo>
                  <a:pt x="775367" y="99588"/>
                  <a:pt x="781402" y="91024"/>
                  <a:pt x="781402" y="81481"/>
                </a:cubicBezTo>
                <a:lnTo>
                  <a:pt x="781402" y="54321"/>
                </a:lnTo>
              </a:path>
            </a:pathLst>
          </a:custGeom>
          <a:ln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0" y="188640"/>
            <a:ext cx="9144000" cy="461665"/>
          </a:xfrm>
          <a:prstGeom prst="rect">
            <a:avLst/>
          </a:prstGeom>
          <a:solidFill>
            <a:schemeClr val="accent6">
              <a:lumMod val="60000"/>
              <a:lumOff val="40000"/>
              <a:alpha val="75000"/>
            </a:schemeClr>
          </a:solidFill>
          <a:ln w="12700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/>
              <a:t> LOOKING  FOR  INNOVATION</a:t>
            </a:r>
            <a:r>
              <a:rPr lang="el-GR" sz="2400" b="1" dirty="0" smtClean="0"/>
              <a:t>......</a:t>
            </a:r>
            <a:endParaRPr lang="el-GR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36512" y="692696"/>
            <a:ext cx="91805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4349" y="1123796"/>
            <a:ext cx="8758790" cy="33445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dirty="0" smtClean="0"/>
              <a:t>Gathering all qualitative and quantitative information</a:t>
            </a:r>
            <a:endParaRPr lang="el-GR" sz="2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dirty="0" smtClean="0"/>
              <a:t>Evaluating our regional capabilities (potential)</a:t>
            </a:r>
            <a:endParaRPr lang="en-US" sz="2400" dirty="0"/>
          </a:p>
          <a:p>
            <a:pPr>
              <a:lnSpc>
                <a:spcPct val="150000"/>
              </a:lnSpc>
            </a:pPr>
            <a:endParaRPr lang="el-GR" sz="2400" dirty="0" smtClean="0"/>
          </a:p>
          <a:p>
            <a:pPr marL="285750" indent="-285750">
              <a:lnSpc>
                <a:spcPts val="3100"/>
              </a:lnSpc>
              <a:buFontTx/>
              <a:buChar char="-"/>
            </a:pPr>
            <a:r>
              <a:rPr lang="en-US" sz="2400" dirty="0" smtClean="0"/>
              <a:t>Building up the strategy for Research &amp; Innovation </a:t>
            </a:r>
          </a:p>
          <a:p>
            <a:pPr>
              <a:lnSpc>
                <a:spcPts val="3100"/>
              </a:lnSpc>
            </a:pPr>
            <a:r>
              <a:rPr lang="en-US" sz="2400" dirty="0"/>
              <a:t> </a:t>
            </a:r>
            <a:r>
              <a:rPr lang="en-US" sz="2400" dirty="0" smtClean="0"/>
              <a:t>    for smart Specialization in REMTH (RIS3)  </a:t>
            </a:r>
          </a:p>
          <a:p>
            <a:pPr>
              <a:lnSpc>
                <a:spcPts val="3100"/>
              </a:lnSpc>
            </a:pPr>
            <a:endParaRPr lang="el-GR" sz="2400" b="1" dirty="0" smtClean="0"/>
          </a:p>
          <a:p>
            <a:pPr marL="285750" indent="-285750">
              <a:lnSpc>
                <a:spcPts val="3100"/>
              </a:lnSpc>
              <a:buFontTx/>
              <a:buChar char="-"/>
            </a:pPr>
            <a:r>
              <a:rPr lang="en-US" sz="2400" dirty="0" smtClean="0"/>
              <a:t>Thematic objectives of the</a:t>
            </a:r>
            <a:r>
              <a:rPr lang="el-GR" sz="2400" dirty="0" smtClean="0"/>
              <a:t> </a:t>
            </a:r>
            <a:r>
              <a:rPr lang="en-US" sz="2400" b="1" dirty="0" smtClean="0"/>
              <a:t>National Strategic Framework Program</a:t>
            </a:r>
            <a:endParaRPr lang="el-GR" sz="2400" b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-3169920" y="468684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D78E-3396-4D82-8793-735AB70E8E4A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30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88640"/>
            <a:ext cx="9144000" cy="461665"/>
          </a:xfrm>
          <a:prstGeom prst="rect">
            <a:avLst/>
          </a:prstGeom>
          <a:solidFill>
            <a:schemeClr val="accent6">
              <a:lumMod val="60000"/>
              <a:lumOff val="40000"/>
              <a:alpha val="75000"/>
            </a:schemeClr>
          </a:solidFill>
          <a:ln w="12700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/>
              <a:t> REMTH  CHARACTERISTICS  </a:t>
            </a:r>
            <a:r>
              <a:rPr lang="el-GR" sz="2400" b="1" dirty="0" smtClean="0"/>
              <a:t>(</a:t>
            </a:r>
            <a:r>
              <a:rPr lang="en-US" sz="2400" b="1" dirty="0" smtClean="0"/>
              <a:t>INNOVATION</a:t>
            </a:r>
            <a:r>
              <a:rPr lang="el-GR" sz="2400" b="1" dirty="0" smtClean="0"/>
              <a:t>)</a:t>
            </a:r>
            <a:endParaRPr lang="el-GR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36512" y="692696"/>
            <a:ext cx="91805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269268" y="1340768"/>
            <a:ext cx="8568952" cy="1800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Academic-R&amp;D infrastructure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&amp;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dynamics </a:t>
            </a:r>
            <a:endParaRPr lang="el-G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ts val="3600"/>
              </a:lnSpc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Industry with Innovative &amp; Extroversion characteristics</a:t>
            </a:r>
            <a:endParaRPr lang="el-G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ts val="3600"/>
              </a:lnSpc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Geographical position with strong advantages</a:t>
            </a:r>
            <a:endParaRPr lang="el-G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7524" y="3573016"/>
            <a:ext cx="8568952" cy="1800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Non mature employment branches for R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&amp;I</a:t>
            </a:r>
            <a:endParaRPr lang="el-GR" sz="2400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ts val="3600"/>
              </a:lnSpc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Low cooperation between Academia and Industry</a:t>
            </a:r>
            <a:endParaRPr lang="el-GR" sz="2400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ts val="3600"/>
              </a:lnSpc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Non wide capability of preconditions to produce Innovation</a:t>
            </a:r>
            <a:endParaRPr lang="el-G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717280" y="5656163"/>
            <a:ext cx="406571" cy="365125"/>
          </a:xfrm>
        </p:spPr>
        <p:txBody>
          <a:bodyPr/>
          <a:lstStyle/>
          <a:p>
            <a:fld id="{5F01D78E-3396-4D82-8793-735AB70E8E4A}" type="slidenum">
              <a:rPr lang="el-GR" smtClean="0"/>
              <a:t>6</a:t>
            </a:fld>
            <a:endParaRPr lang="el-GR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21288"/>
            <a:ext cx="813515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971600" y="6093296"/>
            <a:ext cx="7200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A61C0E"/>
                </a:solidFill>
              </a:rPr>
              <a:t>Greek Republic</a:t>
            </a:r>
            <a:r>
              <a:rPr lang="el-GR" sz="2000" b="1" dirty="0" smtClean="0">
                <a:solidFill>
                  <a:srgbClr val="A61C0E"/>
                </a:solidFill>
              </a:rPr>
              <a:t>,  </a:t>
            </a:r>
            <a:r>
              <a:rPr lang="en-US" sz="2000" b="1" dirty="0" smtClean="0">
                <a:solidFill>
                  <a:srgbClr val="A61C0E"/>
                </a:solidFill>
              </a:rPr>
              <a:t>Region of Eastern Macedonia &amp; Thrace</a:t>
            </a:r>
            <a:endParaRPr lang="el-GR" sz="2000" b="1" dirty="0" smtClean="0">
              <a:solidFill>
                <a:srgbClr val="A61C0E"/>
              </a:solidFill>
            </a:endParaRPr>
          </a:p>
          <a:p>
            <a:pPr algn="ctr"/>
            <a:r>
              <a:rPr lang="en-US" dirty="0" smtClean="0">
                <a:solidFill>
                  <a:srgbClr val="A61C0E"/>
                </a:solidFill>
              </a:rPr>
              <a:t>Regional Council for Innovation &amp; Entrepreneurship</a:t>
            </a:r>
            <a:r>
              <a:rPr lang="el-GR" dirty="0" smtClean="0">
                <a:solidFill>
                  <a:srgbClr val="A61C0E"/>
                </a:solidFill>
              </a:rPr>
              <a:t> (</a:t>
            </a:r>
            <a:r>
              <a:rPr lang="en-US" dirty="0" smtClean="0">
                <a:solidFill>
                  <a:srgbClr val="A61C0E"/>
                </a:solidFill>
              </a:rPr>
              <a:t>RC4IE</a:t>
            </a:r>
            <a:r>
              <a:rPr lang="el-GR" dirty="0" smtClean="0">
                <a:solidFill>
                  <a:srgbClr val="A61C0E"/>
                </a:solidFill>
              </a:rPr>
              <a:t>)</a:t>
            </a:r>
            <a:endParaRPr lang="el-GR" dirty="0">
              <a:solidFill>
                <a:srgbClr val="A61C0E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  <a:ln w="38100" cmpd="thickThin"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8109101" y="6083929"/>
            <a:ext cx="913178" cy="561315"/>
          </a:xfrm>
          <a:custGeom>
            <a:avLst/>
            <a:gdLst>
              <a:gd name="connsiteX0" fmla="*/ 690867 w 913178"/>
              <a:gd name="connsiteY0" fmla="*/ 126748 h 561315"/>
              <a:gd name="connsiteX1" fmla="*/ 690867 w 913178"/>
              <a:gd name="connsiteY1" fmla="*/ 126748 h 561315"/>
              <a:gd name="connsiteX2" fmla="*/ 781402 w 913178"/>
              <a:gd name="connsiteY2" fmla="*/ 63374 h 561315"/>
              <a:gd name="connsiteX3" fmla="*/ 862883 w 913178"/>
              <a:gd name="connsiteY3" fmla="*/ 72427 h 561315"/>
              <a:gd name="connsiteX4" fmla="*/ 880990 w 913178"/>
              <a:gd name="connsiteY4" fmla="*/ 280657 h 561315"/>
              <a:gd name="connsiteX5" fmla="*/ 844776 w 913178"/>
              <a:gd name="connsiteY5" fmla="*/ 334978 h 561315"/>
              <a:gd name="connsiteX6" fmla="*/ 826669 w 913178"/>
              <a:gd name="connsiteY6" fmla="*/ 362138 h 561315"/>
              <a:gd name="connsiteX7" fmla="*/ 862883 w 913178"/>
              <a:gd name="connsiteY7" fmla="*/ 443620 h 561315"/>
              <a:gd name="connsiteX8" fmla="*/ 899097 w 913178"/>
              <a:gd name="connsiteY8" fmla="*/ 497940 h 561315"/>
              <a:gd name="connsiteX9" fmla="*/ 844776 w 913178"/>
              <a:gd name="connsiteY9" fmla="*/ 525101 h 561315"/>
              <a:gd name="connsiteX10" fmla="*/ 772349 w 913178"/>
              <a:gd name="connsiteY10" fmla="*/ 543208 h 561315"/>
              <a:gd name="connsiteX11" fmla="*/ 645600 w 913178"/>
              <a:gd name="connsiteY11" fmla="*/ 534154 h 561315"/>
              <a:gd name="connsiteX12" fmla="*/ 600333 w 913178"/>
              <a:gd name="connsiteY12" fmla="*/ 497940 h 561315"/>
              <a:gd name="connsiteX13" fmla="*/ 536958 w 913178"/>
              <a:gd name="connsiteY13" fmla="*/ 488887 h 561315"/>
              <a:gd name="connsiteX14" fmla="*/ 491691 w 913178"/>
              <a:gd name="connsiteY14" fmla="*/ 443620 h 561315"/>
              <a:gd name="connsiteX15" fmla="*/ 455477 w 913178"/>
              <a:gd name="connsiteY15" fmla="*/ 452673 h 561315"/>
              <a:gd name="connsiteX16" fmla="*/ 446424 w 913178"/>
              <a:gd name="connsiteY16" fmla="*/ 479833 h 561315"/>
              <a:gd name="connsiteX17" fmla="*/ 355889 w 913178"/>
              <a:gd name="connsiteY17" fmla="*/ 479833 h 561315"/>
              <a:gd name="connsiteX18" fmla="*/ 328729 w 913178"/>
              <a:gd name="connsiteY18" fmla="*/ 452673 h 561315"/>
              <a:gd name="connsiteX19" fmla="*/ 319675 w 913178"/>
              <a:gd name="connsiteY19" fmla="*/ 425513 h 561315"/>
              <a:gd name="connsiteX20" fmla="*/ 301568 w 913178"/>
              <a:gd name="connsiteY20" fmla="*/ 452673 h 561315"/>
              <a:gd name="connsiteX21" fmla="*/ 265354 w 913178"/>
              <a:gd name="connsiteY21" fmla="*/ 461726 h 561315"/>
              <a:gd name="connsiteX22" fmla="*/ 220087 w 913178"/>
              <a:gd name="connsiteY22" fmla="*/ 497940 h 561315"/>
              <a:gd name="connsiteX23" fmla="*/ 183873 w 913178"/>
              <a:gd name="connsiteY23" fmla="*/ 416459 h 561315"/>
              <a:gd name="connsiteX24" fmla="*/ 138606 w 913178"/>
              <a:gd name="connsiteY24" fmla="*/ 452673 h 561315"/>
              <a:gd name="connsiteX25" fmla="*/ 120499 w 913178"/>
              <a:gd name="connsiteY25" fmla="*/ 506994 h 561315"/>
              <a:gd name="connsiteX26" fmla="*/ 93339 w 913178"/>
              <a:gd name="connsiteY26" fmla="*/ 525101 h 561315"/>
              <a:gd name="connsiteX27" fmla="*/ 66178 w 913178"/>
              <a:gd name="connsiteY27" fmla="*/ 552261 h 561315"/>
              <a:gd name="connsiteX28" fmla="*/ 39018 w 913178"/>
              <a:gd name="connsiteY28" fmla="*/ 561315 h 561315"/>
              <a:gd name="connsiteX29" fmla="*/ 20911 w 913178"/>
              <a:gd name="connsiteY29" fmla="*/ 461726 h 561315"/>
              <a:gd name="connsiteX30" fmla="*/ 57125 w 913178"/>
              <a:gd name="connsiteY30" fmla="*/ 407406 h 561315"/>
              <a:gd name="connsiteX31" fmla="*/ 102392 w 913178"/>
              <a:gd name="connsiteY31" fmla="*/ 362138 h 561315"/>
              <a:gd name="connsiteX32" fmla="*/ 111446 w 913178"/>
              <a:gd name="connsiteY32" fmla="*/ 334978 h 561315"/>
              <a:gd name="connsiteX33" fmla="*/ 129552 w 913178"/>
              <a:gd name="connsiteY33" fmla="*/ 307818 h 561315"/>
              <a:gd name="connsiteX34" fmla="*/ 174820 w 913178"/>
              <a:gd name="connsiteY34" fmla="*/ 235390 h 561315"/>
              <a:gd name="connsiteX35" fmla="*/ 165766 w 913178"/>
              <a:gd name="connsiteY35" fmla="*/ 172016 h 561315"/>
              <a:gd name="connsiteX36" fmla="*/ 111446 w 913178"/>
              <a:gd name="connsiteY36" fmla="*/ 135802 h 561315"/>
              <a:gd name="connsiteX37" fmla="*/ 57125 w 913178"/>
              <a:gd name="connsiteY37" fmla="*/ 90534 h 561315"/>
              <a:gd name="connsiteX38" fmla="*/ 29964 w 913178"/>
              <a:gd name="connsiteY38" fmla="*/ 0 h 561315"/>
              <a:gd name="connsiteX39" fmla="*/ 201980 w 913178"/>
              <a:gd name="connsiteY39" fmla="*/ 9053 h 561315"/>
              <a:gd name="connsiteX40" fmla="*/ 229141 w 913178"/>
              <a:gd name="connsiteY40" fmla="*/ 27160 h 561315"/>
              <a:gd name="connsiteX41" fmla="*/ 283461 w 913178"/>
              <a:gd name="connsiteY41" fmla="*/ 135802 h 561315"/>
              <a:gd name="connsiteX42" fmla="*/ 383049 w 913178"/>
              <a:gd name="connsiteY42" fmla="*/ 153909 h 561315"/>
              <a:gd name="connsiteX43" fmla="*/ 410210 w 913178"/>
              <a:gd name="connsiteY43" fmla="*/ 172016 h 561315"/>
              <a:gd name="connsiteX44" fmla="*/ 482638 w 913178"/>
              <a:gd name="connsiteY44" fmla="*/ 190122 h 561315"/>
              <a:gd name="connsiteX45" fmla="*/ 491691 w 913178"/>
              <a:gd name="connsiteY45" fmla="*/ 280657 h 561315"/>
              <a:gd name="connsiteX46" fmla="*/ 518851 w 913178"/>
              <a:gd name="connsiteY46" fmla="*/ 271604 h 561315"/>
              <a:gd name="connsiteX47" fmla="*/ 636547 w 913178"/>
              <a:gd name="connsiteY47" fmla="*/ 262550 h 561315"/>
              <a:gd name="connsiteX48" fmla="*/ 690867 w 913178"/>
              <a:gd name="connsiteY48" fmla="*/ 226336 h 561315"/>
              <a:gd name="connsiteX49" fmla="*/ 718028 w 913178"/>
              <a:gd name="connsiteY49" fmla="*/ 217283 h 561315"/>
              <a:gd name="connsiteX50" fmla="*/ 754242 w 913178"/>
              <a:gd name="connsiteY50" fmla="*/ 162962 h 561315"/>
              <a:gd name="connsiteX51" fmla="*/ 772349 w 913178"/>
              <a:gd name="connsiteY51" fmla="*/ 108641 h 561315"/>
              <a:gd name="connsiteX52" fmla="*/ 781402 w 913178"/>
              <a:gd name="connsiteY52" fmla="*/ 81481 h 561315"/>
              <a:gd name="connsiteX53" fmla="*/ 781402 w 913178"/>
              <a:gd name="connsiteY53" fmla="*/ 54321 h 56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913178" h="561315">
                <a:moveTo>
                  <a:pt x="690867" y="126748"/>
                </a:moveTo>
                <a:lnTo>
                  <a:pt x="690867" y="126748"/>
                </a:lnTo>
                <a:cubicBezTo>
                  <a:pt x="700767" y="118263"/>
                  <a:pt x="748673" y="63374"/>
                  <a:pt x="781402" y="63374"/>
                </a:cubicBezTo>
                <a:cubicBezTo>
                  <a:pt x="808729" y="63374"/>
                  <a:pt x="835723" y="69409"/>
                  <a:pt x="862883" y="72427"/>
                </a:cubicBezTo>
                <a:cubicBezTo>
                  <a:pt x="938614" y="122913"/>
                  <a:pt x="915173" y="96072"/>
                  <a:pt x="880990" y="280657"/>
                </a:cubicBezTo>
                <a:cubicBezTo>
                  <a:pt x="877027" y="302055"/>
                  <a:pt x="856847" y="316871"/>
                  <a:pt x="844776" y="334978"/>
                </a:cubicBezTo>
                <a:lnTo>
                  <a:pt x="826669" y="362138"/>
                </a:lnTo>
                <a:cubicBezTo>
                  <a:pt x="844424" y="486414"/>
                  <a:pt x="814316" y="388115"/>
                  <a:pt x="862883" y="443620"/>
                </a:cubicBezTo>
                <a:cubicBezTo>
                  <a:pt x="877213" y="459997"/>
                  <a:pt x="899097" y="497940"/>
                  <a:pt x="899097" y="497940"/>
                </a:cubicBezTo>
                <a:cubicBezTo>
                  <a:pt x="870572" y="516957"/>
                  <a:pt x="876492" y="516451"/>
                  <a:pt x="844776" y="525101"/>
                </a:cubicBezTo>
                <a:cubicBezTo>
                  <a:pt x="820768" y="531649"/>
                  <a:pt x="772349" y="543208"/>
                  <a:pt x="772349" y="543208"/>
                </a:cubicBezTo>
                <a:cubicBezTo>
                  <a:pt x="730099" y="540190"/>
                  <a:pt x="687667" y="539103"/>
                  <a:pt x="645600" y="534154"/>
                </a:cubicBezTo>
                <a:cubicBezTo>
                  <a:pt x="566563" y="524856"/>
                  <a:pt x="671114" y="529398"/>
                  <a:pt x="600333" y="497940"/>
                </a:cubicBezTo>
                <a:cubicBezTo>
                  <a:pt x="580833" y="489273"/>
                  <a:pt x="558083" y="491905"/>
                  <a:pt x="536958" y="488887"/>
                </a:cubicBezTo>
                <a:cubicBezTo>
                  <a:pt x="526793" y="473639"/>
                  <a:pt x="513928" y="446797"/>
                  <a:pt x="491691" y="443620"/>
                </a:cubicBezTo>
                <a:cubicBezTo>
                  <a:pt x="479373" y="441860"/>
                  <a:pt x="467548" y="449655"/>
                  <a:pt x="455477" y="452673"/>
                </a:cubicBezTo>
                <a:cubicBezTo>
                  <a:pt x="452459" y="461726"/>
                  <a:pt x="453172" y="473085"/>
                  <a:pt x="446424" y="479833"/>
                </a:cubicBezTo>
                <a:cubicBezTo>
                  <a:pt x="426671" y="499586"/>
                  <a:pt x="366880" y="481403"/>
                  <a:pt x="355889" y="479833"/>
                </a:cubicBezTo>
                <a:cubicBezTo>
                  <a:pt x="346836" y="470780"/>
                  <a:pt x="335831" y="463326"/>
                  <a:pt x="328729" y="452673"/>
                </a:cubicBezTo>
                <a:cubicBezTo>
                  <a:pt x="323435" y="444733"/>
                  <a:pt x="329218" y="425513"/>
                  <a:pt x="319675" y="425513"/>
                </a:cubicBezTo>
                <a:cubicBezTo>
                  <a:pt x="308794" y="425513"/>
                  <a:pt x="310621" y="446638"/>
                  <a:pt x="301568" y="452673"/>
                </a:cubicBezTo>
                <a:cubicBezTo>
                  <a:pt x="291215" y="459575"/>
                  <a:pt x="277425" y="458708"/>
                  <a:pt x="265354" y="461726"/>
                </a:cubicBezTo>
                <a:cubicBezTo>
                  <a:pt x="243807" y="526370"/>
                  <a:pt x="263129" y="526634"/>
                  <a:pt x="220087" y="497940"/>
                </a:cubicBezTo>
                <a:cubicBezTo>
                  <a:pt x="198539" y="433297"/>
                  <a:pt x="212567" y="459501"/>
                  <a:pt x="183873" y="416459"/>
                </a:cubicBezTo>
                <a:cubicBezTo>
                  <a:pt x="154422" y="426277"/>
                  <a:pt x="152850" y="420625"/>
                  <a:pt x="138606" y="452673"/>
                </a:cubicBezTo>
                <a:cubicBezTo>
                  <a:pt x="130854" y="470114"/>
                  <a:pt x="136380" y="496407"/>
                  <a:pt x="120499" y="506994"/>
                </a:cubicBezTo>
                <a:cubicBezTo>
                  <a:pt x="111446" y="513030"/>
                  <a:pt x="101698" y="518135"/>
                  <a:pt x="93339" y="525101"/>
                </a:cubicBezTo>
                <a:cubicBezTo>
                  <a:pt x="83503" y="533298"/>
                  <a:pt x="76831" y="545159"/>
                  <a:pt x="66178" y="552261"/>
                </a:cubicBezTo>
                <a:cubicBezTo>
                  <a:pt x="58238" y="557555"/>
                  <a:pt x="48071" y="558297"/>
                  <a:pt x="39018" y="561315"/>
                </a:cubicBezTo>
                <a:cubicBezTo>
                  <a:pt x="-10858" y="544689"/>
                  <a:pt x="-8344" y="555340"/>
                  <a:pt x="20911" y="461726"/>
                </a:cubicBezTo>
                <a:cubicBezTo>
                  <a:pt x="27402" y="440955"/>
                  <a:pt x="45054" y="425513"/>
                  <a:pt x="57125" y="407406"/>
                </a:cubicBezTo>
                <a:cubicBezTo>
                  <a:pt x="81269" y="371191"/>
                  <a:pt x="66177" y="386282"/>
                  <a:pt x="102392" y="362138"/>
                </a:cubicBezTo>
                <a:cubicBezTo>
                  <a:pt x="105410" y="353085"/>
                  <a:pt x="107178" y="343514"/>
                  <a:pt x="111446" y="334978"/>
                </a:cubicBezTo>
                <a:cubicBezTo>
                  <a:pt x="116312" y="325246"/>
                  <a:pt x="125133" y="317761"/>
                  <a:pt x="129552" y="307818"/>
                </a:cubicBezTo>
                <a:cubicBezTo>
                  <a:pt x="161306" y="236371"/>
                  <a:pt x="125960" y="267963"/>
                  <a:pt x="174820" y="235390"/>
                </a:cubicBezTo>
                <a:cubicBezTo>
                  <a:pt x="171802" y="214265"/>
                  <a:pt x="177222" y="190019"/>
                  <a:pt x="165766" y="172016"/>
                </a:cubicBezTo>
                <a:cubicBezTo>
                  <a:pt x="154083" y="153657"/>
                  <a:pt x="126834" y="151190"/>
                  <a:pt x="111446" y="135802"/>
                </a:cubicBezTo>
                <a:cubicBezTo>
                  <a:pt x="76591" y="100947"/>
                  <a:pt x="94938" y="115743"/>
                  <a:pt x="57125" y="90534"/>
                </a:cubicBezTo>
                <a:cubicBezTo>
                  <a:pt x="14009" y="25861"/>
                  <a:pt x="15633" y="57326"/>
                  <a:pt x="29964" y="0"/>
                </a:cubicBezTo>
                <a:cubicBezTo>
                  <a:pt x="87303" y="3018"/>
                  <a:pt x="145088" y="1295"/>
                  <a:pt x="201980" y="9053"/>
                </a:cubicBezTo>
                <a:cubicBezTo>
                  <a:pt x="212761" y="10523"/>
                  <a:pt x="223374" y="17933"/>
                  <a:pt x="229141" y="27160"/>
                </a:cubicBezTo>
                <a:cubicBezTo>
                  <a:pt x="243941" y="50839"/>
                  <a:pt x="248278" y="124075"/>
                  <a:pt x="283461" y="135802"/>
                </a:cubicBezTo>
                <a:cubicBezTo>
                  <a:pt x="333704" y="152548"/>
                  <a:pt x="301152" y="143671"/>
                  <a:pt x="383049" y="153909"/>
                </a:cubicBezTo>
                <a:cubicBezTo>
                  <a:pt x="392103" y="159945"/>
                  <a:pt x="400478" y="167150"/>
                  <a:pt x="410210" y="172016"/>
                </a:cubicBezTo>
                <a:cubicBezTo>
                  <a:pt x="428769" y="181295"/>
                  <a:pt x="465421" y="186679"/>
                  <a:pt x="482638" y="190122"/>
                </a:cubicBezTo>
                <a:cubicBezTo>
                  <a:pt x="485656" y="220300"/>
                  <a:pt x="479374" y="252942"/>
                  <a:pt x="491691" y="280657"/>
                </a:cubicBezTo>
                <a:cubicBezTo>
                  <a:pt x="495567" y="289378"/>
                  <a:pt x="509382" y="272788"/>
                  <a:pt x="518851" y="271604"/>
                </a:cubicBezTo>
                <a:cubicBezTo>
                  <a:pt x="557895" y="266723"/>
                  <a:pt x="597315" y="265568"/>
                  <a:pt x="636547" y="262550"/>
                </a:cubicBezTo>
                <a:cubicBezTo>
                  <a:pt x="701128" y="241024"/>
                  <a:pt x="623049" y="271548"/>
                  <a:pt x="690867" y="226336"/>
                </a:cubicBezTo>
                <a:cubicBezTo>
                  <a:pt x="698808" y="221042"/>
                  <a:pt x="708974" y="220301"/>
                  <a:pt x="718028" y="217283"/>
                </a:cubicBezTo>
                <a:cubicBezTo>
                  <a:pt x="730099" y="199176"/>
                  <a:pt x="747360" y="183607"/>
                  <a:pt x="754242" y="162962"/>
                </a:cubicBezTo>
                <a:lnTo>
                  <a:pt x="772349" y="108641"/>
                </a:lnTo>
                <a:cubicBezTo>
                  <a:pt x="775367" y="99588"/>
                  <a:pt x="781402" y="91024"/>
                  <a:pt x="781402" y="81481"/>
                </a:cubicBezTo>
                <a:lnTo>
                  <a:pt x="781402" y="54321"/>
                </a:lnTo>
              </a:path>
            </a:pathLst>
          </a:custGeom>
          <a:ln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Slide Number Placeholder 4"/>
          <p:cNvSpPr txBox="1">
            <a:spLocks/>
          </p:cNvSpPr>
          <p:nvPr/>
        </p:nvSpPr>
        <p:spPr>
          <a:xfrm>
            <a:off x="8717280" y="5630257"/>
            <a:ext cx="426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F01D78E-3396-4D82-8793-735AB70E8E4A}" type="slidenum">
              <a:rPr lang="el-GR" smtClean="0"/>
              <a:pPr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982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21288"/>
            <a:ext cx="813515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971600" y="6093296"/>
            <a:ext cx="7200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A61C0E"/>
                </a:solidFill>
              </a:rPr>
              <a:t>Greek Republic</a:t>
            </a:r>
            <a:r>
              <a:rPr lang="el-GR" sz="2000" b="1" dirty="0" smtClean="0">
                <a:solidFill>
                  <a:srgbClr val="A61C0E"/>
                </a:solidFill>
              </a:rPr>
              <a:t>,  </a:t>
            </a:r>
            <a:r>
              <a:rPr lang="en-US" sz="2000" b="1" dirty="0" smtClean="0">
                <a:solidFill>
                  <a:srgbClr val="A61C0E"/>
                </a:solidFill>
              </a:rPr>
              <a:t>Region of Eastern Macedonia &amp; Thrace</a:t>
            </a:r>
            <a:endParaRPr lang="el-GR" sz="2000" b="1" dirty="0" smtClean="0">
              <a:solidFill>
                <a:srgbClr val="A61C0E"/>
              </a:solidFill>
            </a:endParaRPr>
          </a:p>
          <a:p>
            <a:pPr algn="ctr"/>
            <a:r>
              <a:rPr lang="en-US" dirty="0" smtClean="0">
                <a:solidFill>
                  <a:srgbClr val="A61C0E"/>
                </a:solidFill>
              </a:rPr>
              <a:t>Regional Council for Innovation &amp; Entrepreneurship</a:t>
            </a:r>
            <a:r>
              <a:rPr lang="el-GR" dirty="0" smtClean="0">
                <a:solidFill>
                  <a:srgbClr val="A61C0E"/>
                </a:solidFill>
              </a:rPr>
              <a:t> (</a:t>
            </a:r>
            <a:r>
              <a:rPr lang="en-US" dirty="0" smtClean="0">
                <a:solidFill>
                  <a:srgbClr val="A61C0E"/>
                </a:solidFill>
              </a:rPr>
              <a:t>RC4IE</a:t>
            </a:r>
            <a:r>
              <a:rPr lang="el-GR" dirty="0" smtClean="0">
                <a:solidFill>
                  <a:srgbClr val="A61C0E"/>
                </a:solidFill>
              </a:rPr>
              <a:t>)</a:t>
            </a:r>
            <a:endParaRPr lang="el-GR" dirty="0">
              <a:solidFill>
                <a:srgbClr val="A61C0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  <a:ln w="38100" cmpd="thickThin"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8109101" y="6083929"/>
            <a:ext cx="913178" cy="561315"/>
          </a:xfrm>
          <a:custGeom>
            <a:avLst/>
            <a:gdLst>
              <a:gd name="connsiteX0" fmla="*/ 690867 w 913178"/>
              <a:gd name="connsiteY0" fmla="*/ 126748 h 561315"/>
              <a:gd name="connsiteX1" fmla="*/ 690867 w 913178"/>
              <a:gd name="connsiteY1" fmla="*/ 126748 h 561315"/>
              <a:gd name="connsiteX2" fmla="*/ 781402 w 913178"/>
              <a:gd name="connsiteY2" fmla="*/ 63374 h 561315"/>
              <a:gd name="connsiteX3" fmla="*/ 862883 w 913178"/>
              <a:gd name="connsiteY3" fmla="*/ 72427 h 561315"/>
              <a:gd name="connsiteX4" fmla="*/ 880990 w 913178"/>
              <a:gd name="connsiteY4" fmla="*/ 280657 h 561315"/>
              <a:gd name="connsiteX5" fmla="*/ 844776 w 913178"/>
              <a:gd name="connsiteY5" fmla="*/ 334978 h 561315"/>
              <a:gd name="connsiteX6" fmla="*/ 826669 w 913178"/>
              <a:gd name="connsiteY6" fmla="*/ 362138 h 561315"/>
              <a:gd name="connsiteX7" fmla="*/ 862883 w 913178"/>
              <a:gd name="connsiteY7" fmla="*/ 443620 h 561315"/>
              <a:gd name="connsiteX8" fmla="*/ 899097 w 913178"/>
              <a:gd name="connsiteY8" fmla="*/ 497940 h 561315"/>
              <a:gd name="connsiteX9" fmla="*/ 844776 w 913178"/>
              <a:gd name="connsiteY9" fmla="*/ 525101 h 561315"/>
              <a:gd name="connsiteX10" fmla="*/ 772349 w 913178"/>
              <a:gd name="connsiteY10" fmla="*/ 543208 h 561315"/>
              <a:gd name="connsiteX11" fmla="*/ 645600 w 913178"/>
              <a:gd name="connsiteY11" fmla="*/ 534154 h 561315"/>
              <a:gd name="connsiteX12" fmla="*/ 600333 w 913178"/>
              <a:gd name="connsiteY12" fmla="*/ 497940 h 561315"/>
              <a:gd name="connsiteX13" fmla="*/ 536958 w 913178"/>
              <a:gd name="connsiteY13" fmla="*/ 488887 h 561315"/>
              <a:gd name="connsiteX14" fmla="*/ 491691 w 913178"/>
              <a:gd name="connsiteY14" fmla="*/ 443620 h 561315"/>
              <a:gd name="connsiteX15" fmla="*/ 455477 w 913178"/>
              <a:gd name="connsiteY15" fmla="*/ 452673 h 561315"/>
              <a:gd name="connsiteX16" fmla="*/ 446424 w 913178"/>
              <a:gd name="connsiteY16" fmla="*/ 479833 h 561315"/>
              <a:gd name="connsiteX17" fmla="*/ 355889 w 913178"/>
              <a:gd name="connsiteY17" fmla="*/ 479833 h 561315"/>
              <a:gd name="connsiteX18" fmla="*/ 328729 w 913178"/>
              <a:gd name="connsiteY18" fmla="*/ 452673 h 561315"/>
              <a:gd name="connsiteX19" fmla="*/ 319675 w 913178"/>
              <a:gd name="connsiteY19" fmla="*/ 425513 h 561315"/>
              <a:gd name="connsiteX20" fmla="*/ 301568 w 913178"/>
              <a:gd name="connsiteY20" fmla="*/ 452673 h 561315"/>
              <a:gd name="connsiteX21" fmla="*/ 265354 w 913178"/>
              <a:gd name="connsiteY21" fmla="*/ 461726 h 561315"/>
              <a:gd name="connsiteX22" fmla="*/ 220087 w 913178"/>
              <a:gd name="connsiteY22" fmla="*/ 497940 h 561315"/>
              <a:gd name="connsiteX23" fmla="*/ 183873 w 913178"/>
              <a:gd name="connsiteY23" fmla="*/ 416459 h 561315"/>
              <a:gd name="connsiteX24" fmla="*/ 138606 w 913178"/>
              <a:gd name="connsiteY24" fmla="*/ 452673 h 561315"/>
              <a:gd name="connsiteX25" fmla="*/ 120499 w 913178"/>
              <a:gd name="connsiteY25" fmla="*/ 506994 h 561315"/>
              <a:gd name="connsiteX26" fmla="*/ 93339 w 913178"/>
              <a:gd name="connsiteY26" fmla="*/ 525101 h 561315"/>
              <a:gd name="connsiteX27" fmla="*/ 66178 w 913178"/>
              <a:gd name="connsiteY27" fmla="*/ 552261 h 561315"/>
              <a:gd name="connsiteX28" fmla="*/ 39018 w 913178"/>
              <a:gd name="connsiteY28" fmla="*/ 561315 h 561315"/>
              <a:gd name="connsiteX29" fmla="*/ 20911 w 913178"/>
              <a:gd name="connsiteY29" fmla="*/ 461726 h 561315"/>
              <a:gd name="connsiteX30" fmla="*/ 57125 w 913178"/>
              <a:gd name="connsiteY30" fmla="*/ 407406 h 561315"/>
              <a:gd name="connsiteX31" fmla="*/ 102392 w 913178"/>
              <a:gd name="connsiteY31" fmla="*/ 362138 h 561315"/>
              <a:gd name="connsiteX32" fmla="*/ 111446 w 913178"/>
              <a:gd name="connsiteY32" fmla="*/ 334978 h 561315"/>
              <a:gd name="connsiteX33" fmla="*/ 129552 w 913178"/>
              <a:gd name="connsiteY33" fmla="*/ 307818 h 561315"/>
              <a:gd name="connsiteX34" fmla="*/ 174820 w 913178"/>
              <a:gd name="connsiteY34" fmla="*/ 235390 h 561315"/>
              <a:gd name="connsiteX35" fmla="*/ 165766 w 913178"/>
              <a:gd name="connsiteY35" fmla="*/ 172016 h 561315"/>
              <a:gd name="connsiteX36" fmla="*/ 111446 w 913178"/>
              <a:gd name="connsiteY36" fmla="*/ 135802 h 561315"/>
              <a:gd name="connsiteX37" fmla="*/ 57125 w 913178"/>
              <a:gd name="connsiteY37" fmla="*/ 90534 h 561315"/>
              <a:gd name="connsiteX38" fmla="*/ 29964 w 913178"/>
              <a:gd name="connsiteY38" fmla="*/ 0 h 561315"/>
              <a:gd name="connsiteX39" fmla="*/ 201980 w 913178"/>
              <a:gd name="connsiteY39" fmla="*/ 9053 h 561315"/>
              <a:gd name="connsiteX40" fmla="*/ 229141 w 913178"/>
              <a:gd name="connsiteY40" fmla="*/ 27160 h 561315"/>
              <a:gd name="connsiteX41" fmla="*/ 283461 w 913178"/>
              <a:gd name="connsiteY41" fmla="*/ 135802 h 561315"/>
              <a:gd name="connsiteX42" fmla="*/ 383049 w 913178"/>
              <a:gd name="connsiteY42" fmla="*/ 153909 h 561315"/>
              <a:gd name="connsiteX43" fmla="*/ 410210 w 913178"/>
              <a:gd name="connsiteY43" fmla="*/ 172016 h 561315"/>
              <a:gd name="connsiteX44" fmla="*/ 482638 w 913178"/>
              <a:gd name="connsiteY44" fmla="*/ 190122 h 561315"/>
              <a:gd name="connsiteX45" fmla="*/ 491691 w 913178"/>
              <a:gd name="connsiteY45" fmla="*/ 280657 h 561315"/>
              <a:gd name="connsiteX46" fmla="*/ 518851 w 913178"/>
              <a:gd name="connsiteY46" fmla="*/ 271604 h 561315"/>
              <a:gd name="connsiteX47" fmla="*/ 636547 w 913178"/>
              <a:gd name="connsiteY47" fmla="*/ 262550 h 561315"/>
              <a:gd name="connsiteX48" fmla="*/ 690867 w 913178"/>
              <a:gd name="connsiteY48" fmla="*/ 226336 h 561315"/>
              <a:gd name="connsiteX49" fmla="*/ 718028 w 913178"/>
              <a:gd name="connsiteY49" fmla="*/ 217283 h 561315"/>
              <a:gd name="connsiteX50" fmla="*/ 754242 w 913178"/>
              <a:gd name="connsiteY50" fmla="*/ 162962 h 561315"/>
              <a:gd name="connsiteX51" fmla="*/ 772349 w 913178"/>
              <a:gd name="connsiteY51" fmla="*/ 108641 h 561315"/>
              <a:gd name="connsiteX52" fmla="*/ 781402 w 913178"/>
              <a:gd name="connsiteY52" fmla="*/ 81481 h 561315"/>
              <a:gd name="connsiteX53" fmla="*/ 781402 w 913178"/>
              <a:gd name="connsiteY53" fmla="*/ 54321 h 56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913178" h="561315">
                <a:moveTo>
                  <a:pt x="690867" y="126748"/>
                </a:moveTo>
                <a:lnTo>
                  <a:pt x="690867" y="126748"/>
                </a:lnTo>
                <a:cubicBezTo>
                  <a:pt x="700767" y="118263"/>
                  <a:pt x="748673" y="63374"/>
                  <a:pt x="781402" y="63374"/>
                </a:cubicBezTo>
                <a:cubicBezTo>
                  <a:pt x="808729" y="63374"/>
                  <a:pt x="835723" y="69409"/>
                  <a:pt x="862883" y="72427"/>
                </a:cubicBezTo>
                <a:cubicBezTo>
                  <a:pt x="938614" y="122913"/>
                  <a:pt x="915173" y="96072"/>
                  <a:pt x="880990" y="280657"/>
                </a:cubicBezTo>
                <a:cubicBezTo>
                  <a:pt x="877027" y="302055"/>
                  <a:pt x="856847" y="316871"/>
                  <a:pt x="844776" y="334978"/>
                </a:cubicBezTo>
                <a:lnTo>
                  <a:pt x="826669" y="362138"/>
                </a:lnTo>
                <a:cubicBezTo>
                  <a:pt x="844424" y="486414"/>
                  <a:pt x="814316" y="388115"/>
                  <a:pt x="862883" y="443620"/>
                </a:cubicBezTo>
                <a:cubicBezTo>
                  <a:pt x="877213" y="459997"/>
                  <a:pt x="899097" y="497940"/>
                  <a:pt x="899097" y="497940"/>
                </a:cubicBezTo>
                <a:cubicBezTo>
                  <a:pt x="870572" y="516957"/>
                  <a:pt x="876492" y="516451"/>
                  <a:pt x="844776" y="525101"/>
                </a:cubicBezTo>
                <a:cubicBezTo>
                  <a:pt x="820768" y="531649"/>
                  <a:pt x="772349" y="543208"/>
                  <a:pt x="772349" y="543208"/>
                </a:cubicBezTo>
                <a:cubicBezTo>
                  <a:pt x="730099" y="540190"/>
                  <a:pt x="687667" y="539103"/>
                  <a:pt x="645600" y="534154"/>
                </a:cubicBezTo>
                <a:cubicBezTo>
                  <a:pt x="566563" y="524856"/>
                  <a:pt x="671114" y="529398"/>
                  <a:pt x="600333" y="497940"/>
                </a:cubicBezTo>
                <a:cubicBezTo>
                  <a:pt x="580833" y="489273"/>
                  <a:pt x="558083" y="491905"/>
                  <a:pt x="536958" y="488887"/>
                </a:cubicBezTo>
                <a:cubicBezTo>
                  <a:pt x="526793" y="473639"/>
                  <a:pt x="513928" y="446797"/>
                  <a:pt x="491691" y="443620"/>
                </a:cubicBezTo>
                <a:cubicBezTo>
                  <a:pt x="479373" y="441860"/>
                  <a:pt x="467548" y="449655"/>
                  <a:pt x="455477" y="452673"/>
                </a:cubicBezTo>
                <a:cubicBezTo>
                  <a:pt x="452459" y="461726"/>
                  <a:pt x="453172" y="473085"/>
                  <a:pt x="446424" y="479833"/>
                </a:cubicBezTo>
                <a:cubicBezTo>
                  <a:pt x="426671" y="499586"/>
                  <a:pt x="366880" y="481403"/>
                  <a:pt x="355889" y="479833"/>
                </a:cubicBezTo>
                <a:cubicBezTo>
                  <a:pt x="346836" y="470780"/>
                  <a:pt x="335831" y="463326"/>
                  <a:pt x="328729" y="452673"/>
                </a:cubicBezTo>
                <a:cubicBezTo>
                  <a:pt x="323435" y="444733"/>
                  <a:pt x="329218" y="425513"/>
                  <a:pt x="319675" y="425513"/>
                </a:cubicBezTo>
                <a:cubicBezTo>
                  <a:pt x="308794" y="425513"/>
                  <a:pt x="310621" y="446638"/>
                  <a:pt x="301568" y="452673"/>
                </a:cubicBezTo>
                <a:cubicBezTo>
                  <a:pt x="291215" y="459575"/>
                  <a:pt x="277425" y="458708"/>
                  <a:pt x="265354" y="461726"/>
                </a:cubicBezTo>
                <a:cubicBezTo>
                  <a:pt x="243807" y="526370"/>
                  <a:pt x="263129" y="526634"/>
                  <a:pt x="220087" y="497940"/>
                </a:cubicBezTo>
                <a:cubicBezTo>
                  <a:pt x="198539" y="433297"/>
                  <a:pt x="212567" y="459501"/>
                  <a:pt x="183873" y="416459"/>
                </a:cubicBezTo>
                <a:cubicBezTo>
                  <a:pt x="154422" y="426277"/>
                  <a:pt x="152850" y="420625"/>
                  <a:pt x="138606" y="452673"/>
                </a:cubicBezTo>
                <a:cubicBezTo>
                  <a:pt x="130854" y="470114"/>
                  <a:pt x="136380" y="496407"/>
                  <a:pt x="120499" y="506994"/>
                </a:cubicBezTo>
                <a:cubicBezTo>
                  <a:pt x="111446" y="513030"/>
                  <a:pt x="101698" y="518135"/>
                  <a:pt x="93339" y="525101"/>
                </a:cubicBezTo>
                <a:cubicBezTo>
                  <a:pt x="83503" y="533298"/>
                  <a:pt x="76831" y="545159"/>
                  <a:pt x="66178" y="552261"/>
                </a:cubicBezTo>
                <a:cubicBezTo>
                  <a:pt x="58238" y="557555"/>
                  <a:pt x="48071" y="558297"/>
                  <a:pt x="39018" y="561315"/>
                </a:cubicBezTo>
                <a:cubicBezTo>
                  <a:pt x="-10858" y="544689"/>
                  <a:pt x="-8344" y="555340"/>
                  <a:pt x="20911" y="461726"/>
                </a:cubicBezTo>
                <a:cubicBezTo>
                  <a:pt x="27402" y="440955"/>
                  <a:pt x="45054" y="425513"/>
                  <a:pt x="57125" y="407406"/>
                </a:cubicBezTo>
                <a:cubicBezTo>
                  <a:pt x="81269" y="371191"/>
                  <a:pt x="66177" y="386282"/>
                  <a:pt x="102392" y="362138"/>
                </a:cubicBezTo>
                <a:cubicBezTo>
                  <a:pt x="105410" y="353085"/>
                  <a:pt x="107178" y="343514"/>
                  <a:pt x="111446" y="334978"/>
                </a:cubicBezTo>
                <a:cubicBezTo>
                  <a:pt x="116312" y="325246"/>
                  <a:pt x="125133" y="317761"/>
                  <a:pt x="129552" y="307818"/>
                </a:cubicBezTo>
                <a:cubicBezTo>
                  <a:pt x="161306" y="236371"/>
                  <a:pt x="125960" y="267963"/>
                  <a:pt x="174820" y="235390"/>
                </a:cubicBezTo>
                <a:cubicBezTo>
                  <a:pt x="171802" y="214265"/>
                  <a:pt x="177222" y="190019"/>
                  <a:pt x="165766" y="172016"/>
                </a:cubicBezTo>
                <a:cubicBezTo>
                  <a:pt x="154083" y="153657"/>
                  <a:pt x="126834" y="151190"/>
                  <a:pt x="111446" y="135802"/>
                </a:cubicBezTo>
                <a:cubicBezTo>
                  <a:pt x="76591" y="100947"/>
                  <a:pt x="94938" y="115743"/>
                  <a:pt x="57125" y="90534"/>
                </a:cubicBezTo>
                <a:cubicBezTo>
                  <a:pt x="14009" y="25861"/>
                  <a:pt x="15633" y="57326"/>
                  <a:pt x="29964" y="0"/>
                </a:cubicBezTo>
                <a:cubicBezTo>
                  <a:pt x="87303" y="3018"/>
                  <a:pt x="145088" y="1295"/>
                  <a:pt x="201980" y="9053"/>
                </a:cubicBezTo>
                <a:cubicBezTo>
                  <a:pt x="212761" y="10523"/>
                  <a:pt x="223374" y="17933"/>
                  <a:pt x="229141" y="27160"/>
                </a:cubicBezTo>
                <a:cubicBezTo>
                  <a:pt x="243941" y="50839"/>
                  <a:pt x="248278" y="124075"/>
                  <a:pt x="283461" y="135802"/>
                </a:cubicBezTo>
                <a:cubicBezTo>
                  <a:pt x="333704" y="152548"/>
                  <a:pt x="301152" y="143671"/>
                  <a:pt x="383049" y="153909"/>
                </a:cubicBezTo>
                <a:cubicBezTo>
                  <a:pt x="392103" y="159945"/>
                  <a:pt x="400478" y="167150"/>
                  <a:pt x="410210" y="172016"/>
                </a:cubicBezTo>
                <a:cubicBezTo>
                  <a:pt x="428769" y="181295"/>
                  <a:pt x="465421" y="186679"/>
                  <a:pt x="482638" y="190122"/>
                </a:cubicBezTo>
                <a:cubicBezTo>
                  <a:pt x="485656" y="220300"/>
                  <a:pt x="479374" y="252942"/>
                  <a:pt x="491691" y="280657"/>
                </a:cubicBezTo>
                <a:cubicBezTo>
                  <a:pt x="495567" y="289378"/>
                  <a:pt x="509382" y="272788"/>
                  <a:pt x="518851" y="271604"/>
                </a:cubicBezTo>
                <a:cubicBezTo>
                  <a:pt x="557895" y="266723"/>
                  <a:pt x="597315" y="265568"/>
                  <a:pt x="636547" y="262550"/>
                </a:cubicBezTo>
                <a:cubicBezTo>
                  <a:pt x="701128" y="241024"/>
                  <a:pt x="623049" y="271548"/>
                  <a:pt x="690867" y="226336"/>
                </a:cubicBezTo>
                <a:cubicBezTo>
                  <a:pt x="698808" y="221042"/>
                  <a:pt x="708974" y="220301"/>
                  <a:pt x="718028" y="217283"/>
                </a:cubicBezTo>
                <a:cubicBezTo>
                  <a:pt x="730099" y="199176"/>
                  <a:pt x="747360" y="183607"/>
                  <a:pt x="754242" y="162962"/>
                </a:cubicBezTo>
                <a:lnTo>
                  <a:pt x="772349" y="108641"/>
                </a:lnTo>
                <a:cubicBezTo>
                  <a:pt x="775367" y="99588"/>
                  <a:pt x="781402" y="91024"/>
                  <a:pt x="781402" y="81481"/>
                </a:cubicBezTo>
                <a:lnTo>
                  <a:pt x="781402" y="54321"/>
                </a:lnTo>
              </a:path>
            </a:pathLst>
          </a:custGeom>
          <a:ln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0" y="188640"/>
            <a:ext cx="9144000" cy="461665"/>
          </a:xfrm>
          <a:prstGeom prst="rect">
            <a:avLst/>
          </a:prstGeom>
          <a:solidFill>
            <a:schemeClr val="accent6">
              <a:lumMod val="60000"/>
              <a:lumOff val="40000"/>
              <a:alpha val="75000"/>
            </a:schemeClr>
          </a:solidFill>
          <a:ln w="12700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/>
              <a:t> </a:t>
            </a:r>
            <a:r>
              <a:rPr lang="en-US" sz="2200" b="1" dirty="0" smtClean="0"/>
              <a:t>NATIONAL  &amp;  REGIONAL  PRIORITIES</a:t>
            </a:r>
            <a:endParaRPr lang="el-GR" sz="22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36512" y="692696"/>
            <a:ext cx="91805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17280" y="5630257"/>
            <a:ext cx="426720" cy="365125"/>
          </a:xfrm>
        </p:spPr>
        <p:txBody>
          <a:bodyPr/>
          <a:lstStyle/>
          <a:p>
            <a:fld id="{5F01D78E-3396-4D82-8793-735AB70E8E4A}" type="slidenum">
              <a:rPr lang="el-GR" smtClean="0"/>
              <a:t>7</a:t>
            </a:fld>
            <a:endParaRPr lang="el-GR" dirty="0"/>
          </a:p>
        </p:txBody>
      </p:sp>
      <p:sp>
        <p:nvSpPr>
          <p:cNvPr id="12" name="Rectangle 11"/>
          <p:cNvSpPr/>
          <p:nvPr/>
        </p:nvSpPr>
        <p:spPr>
          <a:xfrm>
            <a:off x="4964406" y="1106860"/>
            <a:ext cx="3352800" cy="2153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en-US" sz="2800" b="1" dirty="0">
                <a:solidFill>
                  <a:schemeClr val="tx1"/>
                </a:solidFill>
              </a:rPr>
              <a:t>Regional specialization sectors</a:t>
            </a:r>
            <a:endParaRPr lang="en-US" sz="2800" dirty="0">
              <a:solidFill>
                <a:schemeClr val="tx1"/>
              </a:solidFill>
            </a:endParaRPr>
          </a:p>
          <a:p>
            <a:pPr marL="342900" indent="-342900" algn="ctr"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946642" y="3563868"/>
            <a:ext cx="3352800" cy="21539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en-US" sz="2800" b="1" dirty="0">
                <a:solidFill>
                  <a:schemeClr val="tx1"/>
                </a:solidFill>
              </a:rPr>
              <a:t>Promising – Emerging sectors </a:t>
            </a:r>
            <a:r>
              <a:rPr lang="el-GR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endParaRPr lang="el-GR" sz="28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12800" y="1125684"/>
            <a:ext cx="3352800" cy="2153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 √ Sectors </a:t>
            </a:r>
            <a:r>
              <a:rPr lang="en-US" sz="2800" b="1" dirty="0">
                <a:solidFill>
                  <a:schemeClr val="tx1"/>
                </a:solidFill>
              </a:rPr>
              <a:t>for transformation</a:t>
            </a:r>
            <a:endParaRPr lang="el-GR" sz="28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12800" y="3585334"/>
            <a:ext cx="3352800" cy="21539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en-US" sz="2800" b="1" dirty="0">
                <a:solidFill>
                  <a:schemeClr val="tx1"/>
                </a:solidFill>
              </a:rPr>
              <a:t>Lower competiveness</a:t>
            </a:r>
            <a:r>
              <a:rPr lang="el-GR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>
                <a:solidFill>
                  <a:schemeClr val="tx1"/>
                </a:solidFill>
              </a:rPr>
              <a:t>Inactive</a:t>
            </a:r>
            <a:r>
              <a:rPr lang="el-GR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>
                <a:solidFill>
                  <a:schemeClr val="tx1"/>
                </a:solidFill>
              </a:rPr>
              <a:t>without perspectives</a:t>
            </a:r>
            <a:endParaRPr lang="el-GR" sz="28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812800" y="3413760"/>
            <a:ext cx="7486642" cy="101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553744" y="1125684"/>
            <a:ext cx="0" cy="46099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584985" y="712200"/>
            <a:ext cx="193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Regional  Priorities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5400000">
            <a:off x="7671562" y="3229094"/>
            <a:ext cx="19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National  Priorities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33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21288"/>
            <a:ext cx="813515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971600" y="6093296"/>
            <a:ext cx="7200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A61C0E"/>
                </a:solidFill>
              </a:rPr>
              <a:t>Greek Republic</a:t>
            </a:r>
            <a:r>
              <a:rPr lang="el-GR" sz="2000" b="1" dirty="0" smtClean="0">
                <a:solidFill>
                  <a:srgbClr val="A61C0E"/>
                </a:solidFill>
              </a:rPr>
              <a:t>,  </a:t>
            </a:r>
            <a:r>
              <a:rPr lang="en-US" sz="2000" b="1" dirty="0" smtClean="0">
                <a:solidFill>
                  <a:srgbClr val="A61C0E"/>
                </a:solidFill>
              </a:rPr>
              <a:t>Region of Eastern Macedonia &amp; Thrace</a:t>
            </a:r>
            <a:endParaRPr lang="el-GR" sz="2000" b="1" dirty="0" smtClean="0">
              <a:solidFill>
                <a:srgbClr val="A61C0E"/>
              </a:solidFill>
            </a:endParaRPr>
          </a:p>
          <a:p>
            <a:pPr algn="ctr"/>
            <a:r>
              <a:rPr lang="en-US" dirty="0" smtClean="0">
                <a:solidFill>
                  <a:srgbClr val="A61C0E"/>
                </a:solidFill>
              </a:rPr>
              <a:t>Regional Council for Innovation &amp; Entrepreneurship</a:t>
            </a:r>
            <a:r>
              <a:rPr lang="el-GR" dirty="0" smtClean="0">
                <a:solidFill>
                  <a:srgbClr val="A61C0E"/>
                </a:solidFill>
              </a:rPr>
              <a:t> (</a:t>
            </a:r>
            <a:r>
              <a:rPr lang="en-US" dirty="0" smtClean="0">
                <a:solidFill>
                  <a:srgbClr val="A61C0E"/>
                </a:solidFill>
              </a:rPr>
              <a:t>RC4IE</a:t>
            </a:r>
            <a:r>
              <a:rPr lang="el-GR" dirty="0" smtClean="0">
                <a:solidFill>
                  <a:srgbClr val="A61C0E"/>
                </a:solidFill>
              </a:rPr>
              <a:t>)</a:t>
            </a:r>
            <a:endParaRPr lang="el-GR" dirty="0">
              <a:solidFill>
                <a:srgbClr val="A61C0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  <a:ln w="38100" cmpd="thickThin"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8109101" y="6083929"/>
            <a:ext cx="913178" cy="561315"/>
          </a:xfrm>
          <a:custGeom>
            <a:avLst/>
            <a:gdLst>
              <a:gd name="connsiteX0" fmla="*/ 690867 w 913178"/>
              <a:gd name="connsiteY0" fmla="*/ 126748 h 561315"/>
              <a:gd name="connsiteX1" fmla="*/ 690867 w 913178"/>
              <a:gd name="connsiteY1" fmla="*/ 126748 h 561315"/>
              <a:gd name="connsiteX2" fmla="*/ 781402 w 913178"/>
              <a:gd name="connsiteY2" fmla="*/ 63374 h 561315"/>
              <a:gd name="connsiteX3" fmla="*/ 862883 w 913178"/>
              <a:gd name="connsiteY3" fmla="*/ 72427 h 561315"/>
              <a:gd name="connsiteX4" fmla="*/ 880990 w 913178"/>
              <a:gd name="connsiteY4" fmla="*/ 280657 h 561315"/>
              <a:gd name="connsiteX5" fmla="*/ 844776 w 913178"/>
              <a:gd name="connsiteY5" fmla="*/ 334978 h 561315"/>
              <a:gd name="connsiteX6" fmla="*/ 826669 w 913178"/>
              <a:gd name="connsiteY6" fmla="*/ 362138 h 561315"/>
              <a:gd name="connsiteX7" fmla="*/ 862883 w 913178"/>
              <a:gd name="connsiteY7" fmla="*/ 443620 h 561315"/>
              <a:gd name="connsiteX8" fmla="*/ 899097 w 913178"/>
              <a:gd name="connsiteY8" fmla="*/ 497940 h 561315"/>
              <a:gd name="connsiteX9" fmla="*/ 844776 w 913178"/>
              <a:gd name="connsiteY9" fmla="*/ 525101 h 561315"/>
              <a:gd name="connsiteX10" fmla="*/ 772349 w 913178"/>
              <a:gd name="connsiteY10" fmla="*/ 543208 h 561315"/>
              <a:gd name="connsiteX11" fmla="*/ 645600 w 913178"/>
              <a:gd name="connsiteY11" fmla="*/ 534154 h 561315"/>
              <a:gd name="connsiteX12" fmla="*/ 600333 w 913178"/>
              <a:gd name="connsiteY12" fmla="*/ 497940 h 561315"/>
              <a:gd name="connsiteX13" fmla="*/ 536958 w 913178"/>
              <a:gd name="connsiteY13" fmla="*/ 488887 h 561315"/>
              <a:gd name="connsiteX14" fmla="*/ 491691 w 913178"/>
              <a:gd name="connsiteY14" fmla="*/ 443620 h 561315"/>
              <a:gd name="connsiteX15" fmla="*/ 455477 w 913178"/>
              <a:gd name="connsiteY15" fmla="*/ 452673 h 561315"/>
              <a:gd name="connsiteX16" fmla="*/ 446424 w 913178"/>
              <a:gd name="connsiteY16" fmla="*/ 479833 h 561315"/>
              <a:gd name="connsiteX17" fmla="*/ 355889 w 913178"/>
              <a:gd name="connsiteY17" fmla="*/ 479833 h 561315"/>
              <a:gd name="connsiteX18" fmla="*/ 328729 w 913178"/>
              <a:gd name="connsiteY18" fmla="*/ 452673 h 561315"/>
              <a:gd name="connsiteX19" fmla="*/ 319675 w 913178"/>
              <a:gd name="connsiteY19" fmla="*/ 425513 h 561315"/>
              <a:gd name="connsiteX20" fmla="*/ 301568 w 913178"/>
              <a:gd name="connsiteY20" fmla="*/ 452673 h 561315"/>
              <a:gd name="connsiteX21" fmla="*/ 265354 w 913178"/>
              <a:gd name="connsiteY21" fmla="*/ 461726 h 561315"/>
              <a:gd name="connsiteX22" fmla="*/ 220087 w 913178"/>
              <a:gd name="connsiteY22" fmla="*/ 497940 h 561315"/>
              <a:gd name="connsiteX23" fmla="*/ 183873 w 913178"/>
              <a:gd name="connsiteY23" fmla="*/ 416459 h 561315"/>
              <a:gd name="connsiteX24" fmla="*/ 138606 w 913178"/>
              <a:gd name="connsiteY24" fmla="*/ 452673 h 561315"/>
              <a:gd name="connsiteX25" fmla="*/ 120499 w 913178"/>
              <a:gd name="connsiteY25" fmla="*/ 506994 h 561315"/>
              <a:gd name="connsiteX26" fmla="*/ 93339 w 913178"/>
              <a:gd name="connsiteY26" fmla="*/ 525101 h 561315"/>
              <a:gd name="connsiteX27" fmla="*/ 66178 w 913178"/>
              <a:gd name="connsiteY27" fmla="*/ 552261 h 561315"/>
              <a:gd name="connsiteX28" fmla="*/ 39018 w 913178"/>
              <a:gd name="connsiteY28" fmla="*/ 561315 h 561315"/>
              <a:gd name="connsiteX29" fmla="*/ 20911 w 913178"/>
              <a:gd name="connsiteY29" fmla="*/ 461726 h 561315"/>
              <a:gd name="connsiteX30" fmla="*/ 57125 w 913178"/>
              <a:gd name="connsiteY30" fmla="*/ 407406 h 561315"/>
              <a:gd name="connsiteX31" fmla="*/ 102392 w 913178"/>
              <a:gd name="connsiteY31" fmla="*/ 362138 h 561315"/>
              <a:gd name="connsiteX32" fmla="*/ 111446 w 913178"/>
              <a:gd name="connsiteY32" fmla="*/ 334978 h 561315"/>
              <a:gd name="connsiteX33" fmla="*/ 129552 w 913178"/>
              <a:gd name="connsiteY33" fmla="*/ 307818 h 561315"/>
              <a:gd name="connsiteX34" fmla="*/ 174820 w 913178"/>
              <a:gd name="connsiteY34" fmla="*/ 235390 h 561315"/>
              <a:gd name="connsiteX35" fmla="*/ 165766 w 913178"/>
              <a:gd name="connsiteY35" fmla="*/ 172016 h 561315"/>
              <a:gd name="connsiteX36" fmla="*/ 111446 w 913178"/>
              <a:gd name="connsiteY36" fmla="*/ 135802 h 561315"/>
              <a:gd name="connsiteX37" fmla="*/ 57125 w 913178"/>
              <a:gd name="connsiteY37" fmla="*/ 90534 h 561315"/>
              <a:gd name="connsiteX38" fmla="*/ 29964 w 913178"/>
              <a:gd name="connsiteY38" fmla="*/ 0 h 561315"/>
              <a:gd name="connsiteX39" fmla="*/ 201980 w 913178"/>
              <a:gd name="connsiteY39" fmla="*/ 9053 h 561315"/>
              <a:gd name="connsiteX40" fmla="*/ 229141 w 913178"/>
              <a:gd name="connsiteY40" fmla="*/ 27160 h 561315"/>
              <a:gd name="connsiteX41" fmla="*/ 283461 w 913178"/>
              <a:gd name="connsiteY41" fmla="*/ 135802 h 561315"/>
              <a:gd name="connsiteX42" fmla="*/ 383049 w 913178"/>
              <a:gd name="connsiteY42" fmla="*/ 153909 h 561315"/>
              <a:gd name="connsiteX43" fmla="*/ 410210 w 913178"/>
              <a:gd name="connsiteY43" fmla="*/ 172016 h 561315"/>
              <a:gd name="connsiteX44" fmla="*/ 482638 w 913178"/>
              <a:gd name="connsiteY44" fmla="*/ 190122 h 561315"/>
              <a:gd name="connsiteX45" fmla="*/ 491691 w 913178"/>
              <a:gd name="connsiteY45" fmla="*/ 280657 h 561315"/>
              <a:gd name="connsiteX46" fmla="*/ 518851 w 913178"/>
              <a:gd name="connsiteY46" fmla="*/ 271604 h 561315"/>
              <a:gd name="connsiteX47" fmla="*/ 636547 w 913178"/>
              <a:gd name="connsiteY47" fmla="*/ 262550 h 561315"/>
              <a:gd name="connsiteX48" fmla="*/ 690867 w 913178"/>
              <a:gd name="connsiteY48" fmla="*/ 226336 h 561315"/>
              <a:gd name="connsiteX49" fmla="*/ 718028 w 913178"/>
              <a:gd name="connsiteY49" fmla="*/ 217283 h 561315"/>
              <a:gd name="connsiteX50" fmla="*/ 754242 w 913178"/>
              <a:gd name="connsiteY50" fmla="*/ 162962 h 561315"/>
              <a:gd name="connsiteX51" fmla="*/ 772349 w 913178"/>
              <a:gd name="connsiteY51" fmla="*/ 108641 h 561315"/>
              <a:gd name="connsiteX52" fmla="*/ 781402 w 913178"/>
              <a:gd name="connsiteY52" fmla="*/ 81481 h 561315"/>
              <a:gd name="connsiteX53" fmla="*/ 781402 w 913178"/>
              <a:gd name="connsiteY53" fmla="*/ 54321 h 56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913178" h="561315">
                <a:moveTo>
                  <a:pt x="690867" y="126748"/>
                </a:moveTo>
                <a:lnTo>
                  <a:pt x="690867" y="126748"/>
                </a:lnTo>
                <a:cubicBezTo>
                  <a:pt x="700767" y="118263"/>
                  <a:pt x="748673" y="63374"/>
                  <a:pt x="781402" y="63374"/>
                </a:cubicBezTo>
                <a:cubicBezTo>
                  <a:pt x="808729" y="63374"/>
                  <a:pt x="835723" y="69409"/>
                  <a:pt x="862883" y="72427"/>
                </a:cubicBezTo>
                <a:cubicBezTo>
                  <a:pt x="938614" y="122913"/>
                  <a:pt x="915173" y="96072"/>
                  <a:pt x="880990" y="280657"/>
                </a:cubicBezTo>
                <a:cubicBezTo>
                  <a:pt x="877027" y="302055"/>
                  <a:pt x="856847" y="316871"/>
                  <a:pt x="844776" y="334978"/>
                </a:cubicBezTo>
                <a:lnTo>
                  <a:pt x="826669" y="362138"/>
                </a:lnTo>
                <a:cubicBezTo>
                  <a:pt x="844424" y="486414"/>
                  <a:pt x="814316" y="388115"/>
                  <a:pt x="862883" y="443620"/>
                </a:cubicBezTo>
                <a:cubicBezTo>
                  <a:pt x="877213" y="459997"/>
                  <a:pt x="899097" y="497940"/>
                  <a:pt x="899097" y="497940"/>
                </a:cubicBezTo>
                <a:cubicBezTo>
                  <a:pt x="870572" y="516957"/>
                  <a:pt x="876492" y="516451"/>
                  <a:pt x="844776" y="525101"/>
                </a:cubicBezTo>
                <a:cubicBezTo>
                  <a:pt x="820768" y="531649"/>
                  <a:pt x="772349" y="543208"/>
                  <a:pt x="772349" y="543208"/>
                </a:cubicBezTo>
                <a:cubicBezTo>
                  <a:pt x="730099" y="540190"/>
                  <a:pt x="687667" y="539103"/>
                  <a:pt x="645600" y="534154"/>
                </a:cubicBezTo>
                <a:cubicBezTo>
                  <a:pt x="566563" y="524856"/>
                  <a:pt x="671114" y="529398"/>
                  <a:pt x="600333" y="497940"/>
                </a:cubicBezTo>
                <a:cubicBezTo>
                  <a:pt x="580833" y="489273"/>
                  <a:pt x="558083" y="491905"/>
                  <a:pt x="536958" y="488887"/>
                </a:cubicBezTo>
                <a:cubicBezTo>
                  <a:pt x="526793" y="473639"/>
                  <a:pt x="513928" y="446797"/>
                  <a:pt x="491691" y="443620"/>
                </a:cubicBezTo>
                <a:cubicBezTo>
                  <a:pt x="479373" y="441860"/>
                  <a:pt x="467548" y="449655"/>
                  <a:pt x="455477" y="452673"/>
                </a:cubicBezTo>
                <a:cubicBezTo>
                  <a:pt x="452459" y="461726"/>
                  <a:pt x="453172" y="473085"/>
                  <a:pt x="446424" y="479833"/>
                </a:cubicBezTo>
                <a:cubicBezTo>
                  <a:pt x="426671" y="499586"/>
                  <a:pt x="366880" y="481403"/>
                  <a:pt x="355889" y="479833"/>
                </a:cubicBezTo>
                <a:cubicBezTo>
                  <a:pt x="346836" y="470780"/>
                  <a:pt x="335831" y="463326"/>
                  <a:pt x="328729" y="452673"/>
                </a:cubicBezTo>
                <a:cubicBezTo>
                  <a:pt x="323435" y="444733"/>
                  <a:pt x="329218" y="425513"/>
                  <a:pt x="319675" y="425513"/>
                </a:cubicBezTo>
                <a:cubicBezTo>
                  <a:pt x="308794" y="425513"/>
                  <a:pt x="310621" y="446638"/>
                  <a:pt x="301568" y="452673"/>
                </a:cubicBezTo>
                <a:cubicBezTo>
                  <a:pt x="291215" y="459575"/>
                  <a:pt x="277425" y="458708"/>
                  <a:pt x="265354" y="461726"/>
                </a:cubicBezTo>
                <a:cubicBezTo>
                  <a:pt x="243807" y="526370"/>
                  <a:pt x="263129" y="526634"/>
                  <a:pt x="220087" y="497940"/>
                </a:cubicBezTo>
                <a:cubicBezTo>
                  <a:pt x="198539" y="433297"/>
                  <a:pt x="212567" y="459501"/>
                  <a:pt x="183873" y="416459"/>
                </a:cubicBezTo>
                <a:cubicBezTo>
                  <a:pt x="154422" y="426277"/>
                  <a:pt x="152850" y="420625"/>
                  <a:pt x="138606" y="452673"/>
                </a:cubicBezTo>
                <a:cubicBezTo>
                  <a:pt x="130854" y="470114"/>
                  <a:pt x="136380" y="496407"/>
                  <a:pt x="120499" y="506994"/>
                </a:cubicBezTo>
                <a:cubicBezTo>
                  <a:pt x="111446" y="513030"/>
                  <a:pt x="101698" y="518135"/>
                  <a:pt x="93339" y="525101"/>
                </a:cubicBezTo>
                <a:cubicBezTo>
                  <a:pt x="83503" y="533298"/>
                  <a:pt x="76831" y="545159"/>
                  <a:pt x="66178" y="552261"/>
                </a:cubicBezTo>
                <a:cubicBezTo>
                  <a:pt x="58238" y="557555"/>
                  <a:pt x="48071" y="558297"/>
                  <a:pt x="39018" y="561315"/>
                </a:cubicBezTo>
                <a:cubicBezTo>
                  <a:pt x="-10858" y="544689"/>
                  <a:pt x="-8344" y="555340"/>
                  <a:pt x="20911" y="461726"/>
                </a:cubicBezTo>
                <a:cubicBezTo>
                  <a:pt x="27402" y="440955"/>
                  <a:pt x="45054" y="425513"/>
                  <a:pt x="57125" y="407406"/>
                </a:cubicBezTo>
                <a:cubicBezTo>
                  <a:pt x="81269" y="371191"/>
                  <a:pt x="66177" y="386282"/>
                  <a:pt x="102392" y="362138"/>
                </a:cubicBezTo>
                <a:cubicBezTo>
                  <a:pt x="105410" y="353085"/>
                  <a:pt x="107178" y="343514"/>
                  <a:pt x="111446" y="334978"/>
                </a:cubicBezTo>
                <a:cubicBezTo>
                  <a:pt x="116312" y="325246"/>
                  <a:pt x="125133" y="317761"/>
                  <a:pt x="129552" y="307818"/>
                </a:cubicBezTo>
                <a:cubicBezTo>
                  <a:pt x="161306" y="236371"/>
                  <a:pt x="125960" y="267963"/>
                  <a:pt x="174820" y="235390"/>
                </a:cubicBezTo>
                <a:cubicBezTo>
                  <a:pt x="171802" y="214265"/>
                  <a:pt x="177222" y="190019"/>
                  <a:pt x="165766" y="172016"/>
                </a:cubicBezTo>
                <a:cubicBezTo>
                  <a:pt x="154083" y="153657"/>
                  <a:pt x="126834" y="151190"/>
                  <a:pt x="111446" y="135802"/>
                </a:cubicBezTo>
                <a:cubicBezTo>
                  <a:pt x="76591" y="100947"/>
                  <a:pt x="94938" y="115743"/>
                  <a:pt x="57125" y="90534"/>
                </a:cubicBezTo>
                <a:cubicBezTo>
                  <a:pt x="14009" y="25861"/>
                  <a:pt x="15633" y="57326"/>
                  <a:pt x="29964" y="0"/>
                </a:cubicBezTo>
                <a:cubicBezTo>
                  <a:pt x="87303" y="3018"/>
                  <a:pt x="145088" y="1295"/>
                  <a:pt x="201980" y="9053"/>
                </a:cubicBezTo>
                <a:cubicBezTo>
                  <a:pt x="212761" y="10523"/>
                  <a:pt x="223374" y="17933"/>
                  <a:pt x="229141" y="27160"/>
                </a:cubicBezTo>
                <a:cubicBezTo>
                  <a:pt x="243941" y="50839"/>
                  <a:pt x="248278" y="124075"/>
                  <a:pt x="283461" y="135802"/>
                </a:cubicBezTo>
                <a:cubicBezTo>
                  <a:pt x="333704" y="152548"/>
                  <a:pt x="301152" y="143671"/>
                  <a:pt x="383049" y="153909"/>
                </a:cubicBezTo>
                <a:cubicBezTo>
                  <a:pt x="392103" y="159945"/>
                  <a:pt x="400478" y="167150"/>
                  <a:pt x="410210" y="172016"/>
                </a:cubicBezTo>
                <a:cubicBezTo>
                  <a:pt x="428769" y="181295"/>
                  <a:pt x="465421" y="186679"/>
                  <a:pt x="482638" y="190122"/>
                </a:cubicBezTo>
                <a:cubicBezTo>
                  <a:pt x="485656" y="220300"/>
                  <a:pt x="479374" y="252942"/>
                  <a:pt x="491691" y="280657"/>
                </a:cubicBezTo>
                <a:cubicBezTo>
                  <a:pt x="495567" y="289378"/>
                  <a:pt x="509382" y="272788"/>
                  <a:pt x="518851" y="271604"/>
                </a:cubicBezTo>
                <a:cubicBezTo>
                  <a:pt x="557895" y="266723"/>
                  <a:pt x="597315" y="265568"/>
                  <a:pt x="636547" y="262550"/>
                </a:cubicBezTo>
                <a:cubicBezTo>
                  <a:pt x="701128" y="241024"/>
                  <a:pt x="623049" y="271548"/>
                  <a:pt x="690867" y="226336"/>
                </a:cubicBezTo>
                <a:cubicBezTo>
                  <a:pt x="698808" y="221042"/>
                  <a:pt x="708974" y="220301"/>
                  <a:pt x="718028" y="217283"/>
                </a:cubicBezTo>
                <a:cubicBezTo>
                  <a:pt x="730099" y="199176"/>
                  <a:pt x="747360" y="183607"/>
                  <a:pt x="754242" y="162962"/>
                </a:cubicBezTo>
                <a:lnTo>
                  <a:pt x="772349" y="108641"/>
                </a:lnTo>
                <a:cubicBezTo>
                  <a:pt x="775367" y="99588"/>
                  <a:pt x="781402" y="91024"/>
                  <a:pt x="781402" y="81481"/>
                </a:cubicBezTo>
                <a:lnTo>
                  <a:pt x="781402" y="54321"/>
                </a:lnTo>
              </a:path>
            </a:pathLst>
          </a:custGeom>
          <a:ln>
            <a:solidFill>
              <a:srgbClr val="A61C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0" y="188640"/>
            <a:ext cx="9144000" cy="461665"/>
          </a:xfrm>
          <a:prstGeom prst="rect">
            <a:avLst/>
          </a:prstGeom>
          <a:solidFill>
            <a:schemeClr val="accent6">
              <a:lumMod val="60000"/>
              <a:lumOff val="40000"/>
              <a:alpha val="75000"/>
            </a:schemeClr>
          </a:solidFill>
          <a:ln w="12700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/>
              <a:t> </a:t>
            </a:r>
            <a:r>
              <a:rPr lang="en-US" sz="2200" b="1" dirty="0" smtClean="0"/>
              <a:t>PRIMARY  SECTOR</a:t>
            </a:r>
            <a:endParaRPr lang="el-GR" sz="22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-36512" y="692696"/>
            <a:ext cx="91805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17280" y="5630257"/>
            <a:ext cx="426720" cy="365125"/>
          </a:xfrm>
        </p:spPr>
        <p:txBody>
          <a:bodyPr/>
          <a:lstStyle/>
          <a:p>
            <a:fld id="{5F01D78E-3396-4D82-8793-735AB70E8E4A}" type="slidenum">
              <a:rPr lang="el-GR" smtClean="0"/>
              <a:t>8</a:t>
            </a:fld>
            <a:endParaRPr lang="el-GR" dirty="0"/>
          </a:p>
        </p:txBody>
      </p:sp>
      <p:grpSp>
        <p:nvGrpSpPr>
          <p:cNvPr id="11" name="Group 10"/>
          <p:cNvGrpSpPr/>
          <p:nvPr/>
        </p:nvGrpSpPr>
        <p:grpSpPr>
          <a:xfrm>
            <a:off x="4964406" y="1106860"/>
            <a:ext cx="3352800" cy="2153920"/>
            <a:chOff x="5341604" y="956536"/>
            <a:chExt cx="3352800" cy="2153920"/>
          </a:xfrm>
        </p:grpSpPr>
        <p:sp>
          <p:nvSpPr>
            <p:cNvPr id="12" name="Rectangle 11"/>
            <p:cNvSpPr/>
            <p:nvPr/>
          </p:nvSpPr>
          <p:spPr>
            <a:xfrm>
              <a:off x="5341604" y="956536"/>
              <a:ext cx="3352800" cy="215392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64938" y="1438302"/>
              <a:ext cx="14207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Greenhouses</a:t>
              </a:r>
              <a:endParaRPr lang="el-GR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79815" y="1848830"/>
              <a:ext cx="1906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Fruit &amp; Vegetables</a:t>
              </a:r>
              <a:endParaRPr lang="el-GR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946642" y="3585334"/>
            <a:ext cx="3352800" cy="2153920"/>
            <a:chOff x="5323840" y="3354670"/>
            <a:chExt cx="3352800" cy="2153920"/>
          </a:xfrm>
        </p:grpSpPr>
        <p:sp>
          <p:nvSpPr>
            <p:cNvPr id="17" name="Rectangle 16"/>
            <p:cNvSpPr/>
            <p:nvPr/>
          </p:nvSpPr>
          <p:spPr>
            <a:xfrm>
              <a:off x="5323840" y="3354670"/>
              <a:ext cx="3352800" cy="21539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73497" y="3462201"/>
              <a:ext cx="11335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Olivetrees</a:t>
              </a:r>
              <a:endParaRPr lang="el-GR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24306" y="4332962"/>
              <a:ext cx="16610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Aromatic plants</a:t>
              </a:r>
              <a:endParaRPr lang="el-GR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33057" y="4542262"/>
              <a:ext cx="10231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Bio-Food</a:t>
              </a:r>
              <a:endParaRPr lang="el-GR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12800" y="1125684"/>
            <a:ext cx="3352800" cy="2153920"/>
            <a:chOff x="1747520" y="1016000"/>
            <a:chExt cx="3352800" cy="2153920"/>
          </a:xfrm>
        </p:grpSpPr>
        <p:sp>
          <p:nvSpPr>
            <p:cNvPr id="22" name="Rectangle 21"/>
            <p:cNvSpPr/>
            <p:nvPr/>
          </p:nvSpPr>
          <p:spPr>
            <a:xfrm>
              <a:off x="1747520" y="1016000"/>
              <a:ext cx="3352800" cy="21539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74401" y="1398508"/>
              <a:ext cx="6912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Grain</a:t>
              </a:r>
              <a:endParaRPr lang="el-GR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60019" y="1834252"/>
              <a:ext cx="821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Cotton</a:t>
              </a:r>
              <a:endParaRPr lang="el-GR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50067" y="2203584"/>
              <a:ext cx="9460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Tobacco</a:t>
              </a:r>
              <a:endParaRPr lang="el-GR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12800" y="3585334"/>
            <a:ext cx="3352800" cy="2153920"/>
            <a:chOff x="1747520" y="3354670"/>
            <a:chExt cx="3352800" cy="2153920"/>
          </a:xfrm>
        </p:grpSpPr>
        <p:sp>
          <p:nvSpPr>
            <p:cNvPr id="27" name="Rectangle 26"/>
            <p:cNvSpPr/>
            <p:nvPr/>
          </p:nvSpPr>
          <p:spPr>
            <a:xfrm>
              <a:off x="1747520" y="3354670"/>
              <a:ext cx="3352800" cy="21539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81329" y="4294074"/>
              <a:ext cx="616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Beet</a:t>
              </a:r>
              <a:endParaRPr lang="el-GR" dirty="0"/>
            </a:p>
          </p:txBody>
        </p:sp>
      </p:grpSp>
      <p:cxnSp>
        <p:nvCxnSpPr>
          <p:cNvPr id="30" name="Straight Arrow Connector 29"/>
          <p:cNvCxnSpPr/>
          <p:nvPr/>
        </p:nvCxnSpPr>
        <p:spPr>
          <a:xfrm flipV="1">
            <a:off x="812800" y="3413760"/>
            <a:ext cx="7486642" cy="101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553744" y="1125684"/>
            <a:ext cx="0" cy="46099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584985" y="712200"/>
            <a:ext cx="193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Regional  Priorities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5400000">
            <a:off x="7671562" y="3229094"/>
            <a:ext cx="19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National  Priorities</a:t>
            </a:r>
            <a:endParaRPr lang="el-G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75695" y="1235090"/>
            <a:ext cx="2941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Farming &amp; Animal Husbandry</a:t>
            </a:r>
            <a:endParaRPr lang="el-GR" dirty="0"/>
          </a:p>
        </p:txBody>
      </p:sp>
      <p:sp>
        <p:nvSpPr>
          <p:cNvPr id="34" name="TextBox 33"/>
          <p:cNvSpPr txBox="1"/>
          <p:nvPr/>
        </p:nvSpPr>
        <p:spPr>
          <a:xfrm>
            <a:off x="5096299" y="1999154"/>
            <a:ext cx="10588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Local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Honey</a:t>
            </a:r>
          </a:p>
          <a:p>
            <a:pPr marL="285750" indent="-285750">
              <a:buFontTx/>
              <a:buChar char="-"/>
            </a:pPr>
            <a:r>
              <a:rPr lang="el-GR" sz="1600" dirty="0" err="1" smtClean="0"/>
              <a:t>Grapes</a:t>
            </a: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Wine</a:t>
            </a:r>
            <a:endParaRPr lang="el-GR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6669059" y="3727525"/>
            <a:ext cx="1425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Aquacultures</a:t>
            </a:r>
            <a:endParaRPr lang="el-GR" dirty="0"/>
          </a:p>
        </p:txBody>
      </p:sp>
      <p:sp>
        <p:nvSpPr>
          <p:cNvPr id="36" name="TextBox 35"/>
          <p:cNvSpPr txBox="1"/>
          <p:nvPr/>
        </p:nvSpPr>
        <p:spPr>
          <a:xfrm>
            <a:off x="5799302" y="5142258"/>
            <a:ext cx="2309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Energy plant - Biomass</a:t>
            </a:r>
            <a:endParaRPr lang="el-GR" dirty="0"/>
          </a:p>
        </p:txBody>
      </p:sp>
      <p:sp>
        <p:nvSpPr>
          <p:cNvPr id="37" name="TextBox 36"/>
          <p:cNvSpPr txBox="1"/>
          <p:nvPr/>
        </p:nvSpPr>
        <p:spPr>
          <a:xfrm>
            <a:off x="5207900" y="4145575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err="1" smtClean="0"/>
              <a:t>Silk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603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75" y="433387"/>
            <a:ext cx="7562850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78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</TotalTime>
  <Words>850</Words>
  <Application>Microsoft Office PowerPoint</Application>
  <PresentationFormat>On-screen Show (4:3)</PresentationFormat>
  <Paragraphs>228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Soukoulias</dc:creator>
  <cp:lastModifiedBy>Peter Soukoulias</cp:lastModifiedBy>
  <cp:revision>131</cp:revision>
  <dcterms:created xsi:type="dcterms:W3CDTF">2013-09-08T17:52:58Z</dcterms:created>
  <dcterms:modified xsi:type="dcterms:W3CDTF">2015-02-12T07:28:05Z</dcterms:modified>
</cp:coreProperties>
</file>