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376" r:id="rId3"/>
    <p:sldId id="375" r:id="rId4"/>
    <p:sldId id="373" r:id="rId5"/>
    <p:sldId id="374" r:id="rId6"/>
    <p:sldId id="377" r:id="rId7"/>
    <p:sldId id="356" r:id="rId8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3300"/>
    <a:srgbClr val="FF33CC"/>
    <a:srgbClr val="3E6FD2"/>
    <a:srgbClr val="3166CF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898" autoAdjust="0"/>
  </p:normalViewPr>
  <p:slideViewPr>
    <p:cSldViewPr>
      <p:cViewPr>
        <p:scale>
          <a:sx n="72" d="100"/>
          <a:sy n="72" d="100"/>
        </p:scale>
        <p:origin x="-288" y="10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44" y="-82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ZEOMA\Desktop\Copy%20of%20ESIF_EU28_PAvTO_Table_20150108%20adjuste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Sheet1!$A$1:$A$28</c:f>
              <c:strCache>
                <c:ptCount val="28"/>
                <c:pt idx="0">
                  <c:v>NL </c:v>
                </c:pt>
                <c:pt idx="1">
                  <c:v>EE </c:v>
                </c:pt>
                <c:pt idx="2">
                  <c:v>DE</c:v>
                </c:pt>
                <c:pt idx="3">
                  <c:v>SI </c:v>
                </c:pt>
                <c:pt idx="4">
                  <c:v>ES </c:v>
                </c:pt>
                <c:pt idx="5">
                  <c:v>SK</c:v>
                </c:pt>
                <c:pt idx="6">
                  <c:v>PL</c:v>
                </c:pt>
                <c:pt idx="7">
                  <c:v>BE </c:v>
                </c:pt>
                <c:pt idx="8">
                  <c:v>CZ </c:v>
                </c:pt>
                <c:pt idx="9">
                  <c:v>FI </c:v>
                </c:pt>
                <c:pt idx="10">
                  <c:v>DK </c:v>
                </c:pt>
                <c:pt idx="11">
                  <c:v>UK </c:v>
                </c:pt>
                <c:pt idx="12">
                  <c:v>SE </c:v>
                </c:pt>
                <c:pt idx="13">
                  <c:v>PT </c:v>
                </c:pt>
                <c:pt idx="14">
                  <c:v>IT </c:v>
                </c:pt>
                <c:pt idx="15">
                  <c:v>HU </c:v>
                </c:pt>
                <c:pt idx="16">
                  <c:v>LV</c:v>
                </c:pt>
                <c:pt idx="17">
                  <c:v>MT </c:v>
                </c:pt>
                <c:pt idx="18">
                  <c:v>LT </c:v>
                </c:pt>
                <c:pt idx="19">
                  <c:v>CY </c:v>
                </c:pt>
                <c:pt idx="20">
                  <c:v>FR </c:v>
                </c:pt>
                <c:pt idx="21">
                  <c:v>EL </c:v>
                </c:pt>
                <c:pt idx="22">
                  <c:v>LU </c:v>
                </c:pt>
                <c:pt idx="23">
                  <c:v>HR </c:v>
                </c:pt>
                <c:pt idx="24">
                  <c:v>IE </c:v>
                </c:pt>
                <c:pt idx="25">
                  <c:v>BG </c:v>
                </c:pt>
                <c:pt idx="26">
                  <c:v>AT </c:v>
                </c:pt>
                <c:pt idx="27">
                  <c:v>RO </c:v>
                </c:pt>
              </c:strCache>
            </c:strRef>
          </c:cat>
          <c:val>
            <c:numRef>
              <c:f>Sheet1!$B$1:$B$28</c:f>
            </c:numRef>
          </c:val>
        </c:ser>
        <c:ser>
          <c:idx val="1"/>
          <c:order val="1"/>
          <c:invertIfNegative val="0"/>
          <c:cat>
            <c:strRef>
              <c:f>Sheet1!$A$1:$A$28</c:f>
              <c:strCache>
                <c:ptCount val="28"/>
                <c:pt idx="0">
                  <c:v>NL </c:v>
                </c:pt>
                <c:pt idx="1">
                  <c:v>EE </c:v>
                </c:pt>
                <c:pt idx="2">
                  <c:v>DE</c:v>
                </c:pt>
                <c:pt idx="3">
                  <c:v>SI </c:v>
                </c:pt>
                <c:pt idx="4">
                  <c:v>ES </c:v>
                </c:pt>
                <c:pt idx="5">
                  <c:v>SK</c:v>
                </c:pt>
                <c:pt idx="6">
                  <c:v>PL</c:v>
                </c:pt>
                <c:pt idx="7">
                  <c:v>BE </c:v>
                </c:pt>
                <c:pt idx="8">
                  <c:v>CZ </c:v>
                </c:pt>
                <c:pt idx="9">
                  <c:v>FI </c:v>
                </c:pt>
                <c:pt idx="10">
                  <c:v>DK </c:v>
                </c:pt>
                <c:pt idx="11">
                  <c:v>UK </c:v>
                </c:pt>
                <c:pt idx="12">
                  <c:v>SE </c:v>
                </c:pt>
                <c:pt idx="13">
                  <c:v>PT </c:v>
                </c:pt>
                <c:pt idx="14">
                  <c:v>IT </c:v>
                </c:pt>
                <c:pt idx="15">
                  <c:v>HU </c:v>
                </c:pt>
                <c:pt idx="16">
                  <c:v>LV</c:v>
                </c:pt>
                <c:pt idx="17">
                  <c:v>MT </c:v>
                </c:pt>
                <c:pt idx="18">
                  <c:v>LT </c:v>
                </c:pt>
                <c:pt idx="19">
                  <c:v>CY </c:v>
                </c:pt>
                <c:pt idx="20">
                  <c:v>FR </c:v>
                </c:pt>
                <c:pt idx="21">
                  <c:v>EL </c:v>
                </c:pt>
                <c:pt idx="22">
                  <c:v>LU </c:v>
                </c:pt>
                <c:pt idx="23">
                  <c:v>HR </c:v>
                </c:pt>
                <c:pt idx="24">
                  <c:v>IE </c:v>
                </c:pt>
                <c:pt idx="25">
                  <c:v>BG </c:v>
                </c:pt>
                <c:pt idx="26">
                  <c:v>AT </c:v>
                </c:pt>
                <c:pt idx="27">
                  <c:v>RO </c:v>
                </c:pt>
              </c:strCache>
            </c:strRef>
          </c:cat>
          <c:val>
            <c:numRef>
              <c:f>Sheet1!$C$1:$C$28</c:f>
              <c:numCache>
                <c:formatCode>0%</c:formatCode>
                <c:ptCount val="28"/>
                <c:pt idx="0">
                  <c:v>0.21427909478320495</c:v>
                </c:pt>
                <c:pt idx="1">
                  <c:v>0.15784918790603175</c:v>
                </c:pt>
                <c:pt idx="2">
                  <c:v>0.15600051009199994</c:v>
                </c:pt>
                <c:pt idx="3">
                  <c:v>0.13063191496670259</c:v>
                </c:pt>
                <c:pt idx="4">
                  <c:v>0.12955131842136419</c:v>
                </c:pt>
                <c:pt idx="5">
                  <c:v>0.1261446254679888</c:v>
                </c:pt>
                <c:pt idx="6">
                  <c:v>0.12212811737436044</c:v>
                </c:pt>
                <c:pt idx="7">
                  <c:v>0.11179148892510103</c:v>
                </c:pt>
                <c:pt idx="8">
                  <c:v>0.10911056101290935</c:v>
                </c:pt>
                <c:pt idx="9">
                  <c:v>0.10794086301972</c:v>
                </c:pt>
                <c:pt idx="10">
                  <c:v>0.10427513996393531</c:v>
                </c:pt>
                <c:pt idx="11">
                  <c:v>0.10038271068152205</c:v>
                </c:pt>
                <c:pt idx="12">
                  <c:v>9.6697064888982012E-2</c:v>
                </c:pt>
                <c:pt idx="13">
                  <c:v>9.3583207920689415E-2</c:v>
                </c:pt>
                <c:pt idx="14">
                  <c:v>9.3262666833929739E-2</c:v>
                </c:pt>
                <c:pt idx="15">
                  <c:v>9.0420258689442326E-2</c:v>
                </c:pt>
                <c:pt idx="16">
                  <c:v>8.8207123191380896E-2</c:v>
                </c:pt>
                <c:pt idx="17">
                  <c:v>8.8188742640751119E-2</c:v>
                </c:pt>
                <c:pt idx="18">
                  <c:v>8.7941378079866322E-2</c:v>
                </c:pt>
                <c:pt idx="19">
                  <c:v>8.6271907550994217E-2</c:v>
                </c:pt>
                <c:pt idx="20">
                  <c:v>7.1722860140928754E-2</c:v>
                </c:pt>
                <c:pt idx="21">
                  <c:v>6.7598977592392695E-2</c:v>
                </c:pt>
                <c:pt idx="22">
                  <c:v>6.7052069516499516E-2</c:v>
                </c:pt>
                <c:pt idx="23">
                  <c:v>6.6211477160885643E-2</c:v>
                </c:pt>
                <c:pt idx="24">
                  <c:v>5.7145161983846719E-2</c:v>
                </c:pt>
                <c:pt idx="25">
                  <c:v>5.5915539687215632E-2</c:v>
                </c:pt>
                <c:pt idx="26">
                  <c:v>4.9065209407972821E-2</c:v>
                </c:pt>
                <c:pt idx="27">
                  <c:v>3.5779845863420666E-2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66240"/>
        <c:axId val="148667776"/>
      </c:barChart>
      <c:catAx>
        <c:axId val="14866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48667776"/>
        <c:crosses val="autoZero"/>
        <c:auto val="1"/>
        <c:lblAlgn val="ctr"/>
        <c:lblOffset val="100"/>
        <c:noMultiLvlLbl val="0"/>
      </c:catAx>
      <c:valAx>
        <c:axId val="1486677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48666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995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5" tIns="45267" rIns="90535" bIns="4526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1"/>
            <a:ext cx="2911995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5" tIns="45267" rIns="90535" bIns="4526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0313"/>
            <a:ext cx="2911995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5" tIns="45267" rIns="90535" bIns="45267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313"/>
            <a:ext cx="2911995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5" tIns="45267" rIns="90535" bIns="45267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4EC92A1-0905-4995-AEA6-F1270A2256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3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995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5" tIns="45267" rIns="90535" bIns="4526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1"/>
            <a:ext cx="2911995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5" tIns="45267" rIns="90535" bIns="4526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5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5" tIns="45267" rIns="90535" bIns="45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0313"/>
            <a:ext cx="2911995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5" tIns="45267" rIns="90535" bIns="45267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313"/>
            <a:ext cx="2911995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5" tIns="45267" rIns="90535" bIns="45267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B206699-E81D-4D01-8B87-37756734E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58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35595" indent="-282921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31684" indent="-22633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84358" indent="-22633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37032" indent="-226337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489705" indent="-2263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42379" indent="-2263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395053" indent="-2263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47727" indent="-22633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9FEE98AF-7D3A-4E67-B708-0CFFF8B6A65F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04737" y="9360313"/>
            <a:ext cx="2911995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35" tIns="45267" rIns="90535" bIns="4526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58F9E40-848E-4325-A1F2-BFF045946DEE}" type="slidenum">
              <a:rPr lang="en-US">
                <a:solidFill>
                  <a:schemeClr val="tx1"/>
                </a:solidFill>
                <a:latin typeface="Arial" charset="0"/>
              </a:rPr>
              <a:pPr algn="r" eaLnBrk="1" hangingPunct="1"/>
              <a:t>1</a:t>
            </a:fld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Plenary session</a:t>
            </a: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Europe 2020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and Smart Specialization Strategy Implementation towards Regional Growth</a:t>
            </a: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</a:t>
            </a: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Objective: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Discuss Smart Specialization Strategies and their link with the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Europe 2020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Strategy for jobs and growth. Scrutinise the progress, trends, results achieved by RIS3 related flagship initiatives of the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Europe 2020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Strategy, including synergy between cohesion policy,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Horizon 2020,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EEA, Norwegian and national financial instruments. Outline resulting issues in the light of the policy priorities of the new Commission’s policy guidelines.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</a:t>
            </a: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Speakers:</a:t>
            </a: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Speaker delegated by the EC – DG Regional and Urban Policy –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Ms. Charlina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Vitcheva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Director, Smart and Sustainable Growth and Southern Europe, DG Regional and Urban Policy, European Commission</a:t>
            </a:r>
            <a:endParaRPr lang="en-GB" dirty="0" smtClean="0">
              <a:effectLst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Speaker delegated by the EC – DG Research and Innovation –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Mr. Dimitri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Corpakis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Head of Unit - Spreading excellence and widening participation Directorate for the Innovation Union and the European Research Area</a:t>
            </a:r>
            <a:endParaRPr lang="en-GB" dirty="0" smtClean="0">
              <a:effectLst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DG Research &amp; Innovation, European Commission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Speaker delegated by the EC – Joint Research Centre –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Mr. John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Bensted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Smith,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Director, Institute for Prospective Technological Studies, Joint Research Centre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endParaRPr lang="en-GB" dirty="0" smtClean="0">
              <a:effectLst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Speaker delegated by the Research Council of Norway –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Ms. Anne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Kjersti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Fahlvik</a:t>
            </a:r>
            <a:endParaRPr lang="en-GB" dirty="0" smtClean="0">
              <a:effectLst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Deputy State Secretary, Director of Science, Technology and Innovation Department, Ministry of Education and Science – Ms.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Agrita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Kiopa</a:t>
            </a:r>
            <a:endParaRPr lang="en-GB" dirty="0" smtClean="0">
              <a:effectLst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Representative from the Committee of the Regions – ??? </a:t>
            </a: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Discussion:</a:t>
            </a: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What are the lessons learned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from the mid-term review of the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Europe 2020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Strategy?</a:t>
            </a:r>
            <a:endParaRPr lang="en-GB" dirty="0" smtClean="0">
              <a:effectLst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What needs to be done for better coordination and complementarity between regional, national, EEA, Norwegian and EU-level policies and financial instruments?</a:t>
            </a:r>
            <a:endParaRPr lang="en-GB" dirty="0" smtClean="0">
              <a:effectLst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How can less advanced regions catch up with innovation leaders? What should they do differently?</a:t>
            </a:r>
            <a:endParaRPr lang="en-GB" dirty="0" smtClean="0">
              <a:effectLst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Moderation: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Representative of the Joint Research Centre –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Mr. John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Bensted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Smith,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Director, Institute for Prospective Technological Studies, Joint Research Centre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Clear shift in terms of funding priorities- increase of ERDF  funding made available to innovation and R&amp;D, ICT, SMEs, and the low carbon economy (thematic concentration)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Visible increase in ERDF investments in low carbon economy due to minimum funding requirements 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36189" indent="-2831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32599" indent="-22652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85638" indent="-22652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38678" indent="-22652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491717" indent="-2265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44757" indent="-2265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397796" indent="-2265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50836" indent="-22652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43A85F91-CBE5-451E-AD62-1368CC0259B7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defRPr/>
              </a:pPr>
              <a:t>2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44650" y="246063"/>
            <a:ext cx="3459163" cy="2595562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xfrm>
            <a:off x="671513" y="2911475"/>
            <a:ext cx="5375275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E88EA8E-E47F-4ED8-920E-C016D6265AF0}" type="slidenum">
              <a:rPr lang="en-GB" altLang="en-US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06699-E81D-4D01-8B87-37756734EB8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2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/>
          <a:p>
            <a:pPr defTabSz="457200"/>
            <a:r>
              <a:rPr lang="fr-BE" sz="700">
                <a:solidFill>
                  <a:srgbClr val="FFFFFF"/>
                </a:solidFill>
                <a:latin typeface="Calibri" pitchFamily="34" charset="0"/>
              </a:rPr>
              <a:t>Regional &amp; Urban Policy</a:t>
            </a:r>
            <a:endParaRPr lang="en-GB" sz="7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71DE3A39-F0D2-4FFE-AD3A-3726A90B87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1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7BF9B-F8C9-458B-9FC2-8153C62621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5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D7D16-D48F-49D9-B14A-D6A856F912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7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AA0DB-98E4-46D7-8CAD-60F77B25F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7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–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–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–"/>
              <a:defRPr/>
            </a:lvl1pPr>
          </a:lstStyle>
          <a:p>
            <a:pPr>
              <a:defRPr/>
            </a:pPr>
            <a:fld id="{0FDF1923-F08D-4899-8503-1B067B9809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3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17DB7-C2C9-466F-B81A-98EEA38510D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4E815-22E2-43EE-BB8F-FBE377B0D1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E1C26-2F89-485D-A493-E863890D31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7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43D5F-D8B0-4165-A72E-1FB14D4C62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88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80728"/>
            <a:ext cx="4209356" cy="5877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0" y="980728"/>
            <a:ext cx="4211960" cy="5877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43D5F-D8B0-4165-A72E-1FB14D4C62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0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B72A5-C2AF-4B47-8B08-AD836FB1FA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0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E131D-6D38-4C0E-B0CB-D7EA9027E8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3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F517B-FF83-4DE6-947D-EA4FB44304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6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095A7BC-EF40-4CCF-93E8-C8B7FE538E0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622300" cy="290513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/>
          <a:p>
            <a:pPr defTabSz="457200"/>
            <a:r>
              <a:rPr lang="fr-BE" sz="700">
                <a:solidFill>
                  <a:srgbClr val="FFFFFF"/>
                </a:solidFill>
                <a:latin typeface="Calibri" pitchFamily="34" charset="0"/>
              </a:rPr>
              <a:t>Regional &amp; Urban Policy</a:t>
            </a:r>
            <a:endParaRPr lang="en-GB" sz="7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8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9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gional_policy/index_en.cf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3platform.jrc.ec.europa.eu/s3pgu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708920"/>
            <a:ext cx="8640960" cy="1439738"/>
          </a:xfrm>
        </p:spPr>
        <p:txBody>
          <a:bodyPr>
            <a:normAutofit fontScale="90000"/>
          </a:bodyPr>
          <a:lstStyle/>
          <a:p>
            <a:pPr indent="0" algn="ctr" eaLnBrk="1" hangingPunct="1"/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3200" dirty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</a:t>
            </a:r>
            <a:r>
              <a:rPr lang="pl-PL" sz="3200" dirty="0"/>
              <a:t> </a:t>
            </a:r>
            <a:r>
              <a:rPr lang="pl-PL" sz="3200" dirty="0" smtClean="0"/>
              <a:t>Peer </a:t>
            </a:r>
            <a:r>
              <a:rPr lang="pl-PL" sz="3200" dirty="0" err="1" smtClean="0"/>
              <a:t>Review</a:t>
            </a:r>
            <a:r>
              <a:rPr lang="pl-PL" sz="3200" dirty="0" smtClean="0"/>
              <a:t> </a:t>
            </a:r>
            <a:r>
              <a:rPr lang="pl-PL" sz="3200" dirty="0" err="1" smtClean="0"/>
              <a:t>Event</a:t>
            </a:r>
            <a:r>
              <a:rPr lang="pl-PL" sz="3200" dirty="0" smtClean="0"/>
              <a:t> on RIS3</a:t>
            </a:r>
            <a:br>
              <a:rPr lang="pl-PL" sz="3200" dirty="0" smtClean="0"/>
            </a:br>
            <a:r>
              <a:rPr lang="pl-PL" sz="3200" dirty="0" smtClean="0"/>
              <a:t>In </a:t>
            </a:r>
            <a:r>
              <a:rPr lang="pl-PL" sz="3200" dirty="0" err="1" smtClean="0"/>
              <a:t>Eastern</a:t>
            </a:r>
            <a:r>
              <a:rPr lang="pl-PL" sz="3200" dirty="0" smtClean="0"/>
              <a:t> Macedonia And </a:t>
            </a:r>
            <a:r>
              <a:rPr lang="pl-PL" sz="3200" dirty="0" err="1" smtClean="0"/>
              <a:t>Thrace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pl-PL" sz="3200" dirty="0" err="1" smtClean="0"/>
              <a:t>Overview</a:t>
            </a:r>
            <a:r>
              <a:rPr lang="pl-PL" sz="3200" dirty="0" smtClean="0"/>
              <a:t> of RIS3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		</a:t>
            </a:r>
            <a:r>
              <a:rPr lang="en-GB" sz="3200" dirty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509120"/>
            <a:ext cx="8532812" cy="1728787"/>
          </a:xfrm>
        </p:spPr>
        <p:txBody>
          <a:bodyPr/>
          <a:lstStyle/>
          <a:p>
            <a:pPr eaLnBrk="1" hangingPunct="1"/>
            <a:r>
              <a:rPr lang="pl-PL" sz="1400" dirty="0" smtClean="0"/>
              <a:t>Marek Przeor</a:t>
            </a:r>
          </a:p>
          <a:p>
            <a:pPr eaLnBrk="1" hangingPunct="1"/>
            <a:r>
              <a:rPr lang="pl-PL" sz="1400" dirty="0" smtClean="0"/>
              <a:t>Team Leader – Smart </a:t>
            </a:r>
            <a:r>
              <a:rPr lang="pl-PL" sz="1400" dirty="0" err="1" smtClean="0"/>
              <a:t>Growth</a:t>
            </a:r>
            <a:endParaRPr lang="pl-PL" sz="1400" dirty="0" smtClean="0"/>
          </a:p>
          <a:p>
            <a:pPr eaLnBrk="1" hangingPunct="1"/>
            <a:r>
              <a:rPr lang="pl-PL" sz="1400" dirty="0" smtClean="0"/>
              <a:t>DG </a:t>
            </a:r>
            <a:r>
              <a:rPr lang="pl-PL" sz="1400" dirty="0" err="1" smtClean="0"/>
              <a:t>Regio</a:t>
            </a:r>
            <a:r>
              <a:rPr lang="pl-PL" sz="1400" dirty="0" smtClean="0"/>
              <a:t> and Urban Policy</a:t>
            </a:r>
          </a:p>
          <a:p>
            <a:pPr eaLnBrk="1" hangingPunct="1"/>
            <a:r>
              <a:rPr lang="pl-PL" sz="1400" dirty="0" smtClean="0"/>
              <a:t>European Commission</a:t>
            </a:r>
            <a:endParaRPr lang="fr-BE" sz="1400" dirty="0" smtClean="0"/>
          </a:p>
          <a:p>
            <a:pPr eaLnBrk="1" hangingPunct="1"/>
            <a:endParaRPr lang="pl-PL" sz="2400" dirty="0" smtClean="0"/>
          </a:p>
          <a:p>
            <a:pPr eaLnBrk="1" hangingPunct="1"/>
            <a:r>
              <a:rPr lang="fr-BE" sz="2400" dirty="0" smtClean="0"/>
              <a:t>1</a:t>
            </a:r>
            <a:r>
              <a:rPr lang="pl-PL" sz="2400" dirty="0"/>
              <a:t>3</a:t>
            </a:r>
            <a:r>
              <a:rPr lang="fr-BE" sz="2400" dirty="0" smtClean="0"/>
              <a:t> </a:t>
            </a:r>
            <a:r>
              <a:rPr lang="pl-PL" sz="2400" dirty="0" err="1" smtClean="0"/>
              <a:t>February</a:t>
            </a:r>
            <a:r>
              <a:rPr lang="fr-BE" sz="2400" dirty="0" smtClean="0"/>
              <a:t> 2014, </a:t>
            </a:r>
            <a:r>
              <a:rPr lang="pl-PL" sz="2400" dirty="0" err="1" smtClean="0"/>
              <a:t>Alexandroupolis</a:t>
            </a:r>
            <a:r>
              <a:rPr lang="pl-PL" sz="2400" dirty="0" smtClean="0"/>
              <a:t>, Greece</a:t>
            </a:r>
            <a:endParaRPr lang="en-GB" sz="24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19400" y="22860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Chart 8"/>
          <p:cNvGraphicFramePr>
            <a:graphicFrameLocks/>
          </p:cNvGraphicFramePr>
          <p:nvPr/>
        </p:nvGraphicFramePr>
        <p:xfrm>
          <a:off x="222250" y="2924175"/>
          <a:ext cx="8926513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r:id="rId4" imgW="8925318" imgH="4078577" progId="Excel.Chart.8">
                  <p:embed/>
                </p:oleObj>
              </mc:Choice>
              <mc:Fallback>
                <p:oleObj r:id="rId4" imgW="8925318" imgH="407857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2924175"/>
                        <a:ext cx="8926513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7950" y="6381750"/>
            <a:ext cx="8229600" cy="3603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i="0" smtClean="0">
                <a:solidFill>
                  <a:srgbClr val="333333"/>
                </a:solidFill>
                <a:latin typeface="EC Square Sans Pro" pitchFamily="34" charset="0"/>
              </a:rPr>
              <a:t>Source: Final ESIF partnership agreements as of December 2014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1625" y="2997200"/>
            <a:ext cx="8640763" cy="1223963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36000" anchor="ctr"/>
          <a:lstStyle/>
          <a:p>
            <a:pPr marL="3175" algn="ctr"/>
            <a:endParaRPr lang="de-DE" altLang="en-US" b="1" dirty="0">
              <a:solidFill>
                <a:srgbClr val="C00000"/>
              </a:solidFill>
              <a:latin typeface="Verdana" pitchFamily="34" charset="0"/>
            </a:endParaRPr>
          </a:p>
          <a:p>
            <a:pPr marL="3175" algn="ctr"/>
            <a:r>
              <a:rPr lang="en-GB" altLang="en-US" b="1" dirty="0">
                <a:solidFill>
                  <a:srgbClr val="C00000"/>
                </a:solidFill>
                <a:latin typeface="Verdana" pitchFamily="34" charset="0"/>
              </a:rPr>
              <a:t>Over €160 billion</a:t>
            </a:r>
          </a:p>
          <a:p>
            <a:pPr marL="3175" algn="ctr"/>
            <a:r>
              <a:rPr lang="en-GB" altLang="en-US" sz="1200" dirty="0">
                <a:solidFill>
                  <a:srgbClr val="C00000"/>
                </a:solidFill>
                <a:latin typeface="Verdana" pitchFamily="34" charset="0"/>
              </a:rPr>
              <a:t>of which </a:t>
            </a:r>
            <a:endParaRPr lang="pl-PL" altLang="en-US" sz="12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3175" algn="ctr"/>
            <a:r>
              <a:rPr lang="pl-PL" altLang="en-US" b="1" dirty="0" smtClean="0">
                <a:solidFill>
                  <a:srgbClr val="C00000"/>
                </a:solidFill>
              </a:rPr>
              <a:t>40</a:t>
            </a:r>
            <a:r>
              <a:rPr lang="en-GB" altLang="en-US" b="1" dirty="0" smtClean="0">
                <a:solidFill>
                  <a:srgbClr val="C00000"/>
                </a:solidFill>
              </a:rPr>
              <a:t> </a:t>
            </a:r>
            <a:r>
              <a:rPr lang="en-GB" altLang="en-US" b="1" dirty="0">
                <a:solidFill>
                  <a:srgbClr val="C00000"/>
                </a:solidFill>
              </a:rPr>
              <a:t>billion </a:t>
            </a:r>
            <a:r>
              <a:rPr lang="en-GB" altLang="en-US" b="1" dirty="0" smtClean="0">
                <a:solidFill>
                  <a:srgbClr val="C00000"/>
                </a:solidFill>
              </a:rPr>
              <a:t>ERDF</a:t>
            </a:r>
            <a:r>
              <a:rPr lang="pl-PL" altLang="en-US" b="1" dirty="0" smtClean="0">
                <a:solidFill>
                  <a:srgbClr val="C00000"/>
                </a:solidFill>
              </a:rPr>
              <a:t> for TO1</a:t>
            </a:r>
            <a:r>
              <a:rPr lang="en-GB" altLang="en-US" b="1" dirty="0" smtClean="0">
                <a:solidFill>
                  <a:srgbClr val="C00000"/>
                </a:solidFill>
              </a:rPr>
              <a:t>  </a:t>
            </a:r>
            <a:endParaRPr lang="pl-PL" altLang="en-US" b="1" dirty="0">
              <a:solidFill>
                <a:srgbClr val="C00000"/>
              </a:solidFill>
            </a:endParaRPr>
          </a:p>
          <a:p>
            <a:pPr marL="3175" algn="ctr"/>
            <a:endParaRPr lang="de-DE" altLang="en-US" sz="12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3175" algn="ctr"/>
            <a:endParaRPr lang="de-DE" altLang="en-US" sz="12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3175"/>
            <a:endParaRPr lang="en-GB" altLang="en-US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125413" y="1196975"/>
            <a:ext cx="903605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sz="2400" kern="0" dirty="0" err="1" smtClean="0"/>
              <a:t>Operational</a:t>
            </a:r>
            <a:r>
              <a:rPr lang="pl-PL" sz="2400" kern="0" dirty="0" smtClean="0"/>
              <a:t> </a:t>
            </a:r>
            <a:r>
              <a:rPr lang="pl-PL" sz="2400" kern="0" dirty="0" err="1" smtClean="0"/>
              <a:t>Programmes</a:t>
            </a:r>
            <a:r>
              <a:rPr lang="pl-PL" sz="2400" kern="0" dirty="0" smtClean="0"/>
              <a:t> </a:t>
            </a:r>
            <a:r>
              <a:rPr lang="pl-PL" sz="2400" kern="0" dirty="0" err="1" smtClean="0"/>
              <a:t>adoption</a:t>
            </a:r>
            <a:r>
              <a:rPr lang="de-DE" sz="2400" kern="0" dirty="0" smtClean="0"/>
              <a:t>: </a:t>
            </a:r>
            <a:r>
              <a:rPr lang="de-DE" sz="2400" kern="0" dirty="0"/>
              <a:t>State </a:t>
            </a:r>
            <a:r>
              <a:rPr lang="de-DE" sz="2400" kern="0" dirty="0"/>
              <a:t>of </a:t>
            </a:r>
            <a:r>
              <a:rPr lang="de-DE" sz="2400" kern="0" dirty="0" err="1"/>
              <a:t>play</a:t>
            </a:r>
            <a:r>
              <a:rPr lang="de-DE" sz="2400" kern="0" dirty="0"/>
              <a:t> </a:t>
            </a:r>
            <a:endParaRPr lang="en-GB" sz="2400" kern="0" dirty="0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987675" y="6019800"/>
            <a:ext cx="1368425" cy="23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en-US" sz="900">
                <a:solidFill>
                  <a:srgbClr val="000000"/>
                </a:solidFill>
                <a:latin typeface="Verdana" pitchFamily="34" charset="0"/>
              </a:rPr>
              <a:t>In billion EUR</a:t>
            </a:r>
            <a:endParaRPr lang="en-GB" altLang="en-US" sz="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5900" y="1771650"/>
            <a:ext cx="88566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pl-PL" sz="1600" b="1" i="0" kern="0" dirty="0" smtClean="0"/>
              <a:t>As of 31 January - </a:t>
            </a:r>
            <a:r>
              <a:rPr lang="en-GB" sz="1600" b="1" i="0" kern="0" dirty="0" smtClean="0"/>
              <a:t>(</a:t>
            </a:r>
            <a:r>
              <a:rPr lang="pl-PL" sz="1600" b="1" i="0" kern="0" dirty="0" smtClean="0"/>
              <a:t>205 </a:t>
            </a:r>
            <a:r>
              <a:rPr lang="pl-PL" sz="1600" b="1" i="0" kern="0" dirty="0" err="1" smtClean="0"/>
              <a:t>formal</a:t>
            </a:r>
            <a:r>
              <a:rPr lang="pl-PL" sz="1600" b="1" i="0" kern="0" dirty="0" smtClean="0"/>
              <a:t> </a:t>
            </a:r>
            <a:r>
              <a:rPr lang="pl-PL" sz="1600" b="1" i="0" kern="0" dirty="0" err="1" smtClean="0"/>
              <a:t>OPs</a:t>
            </a:r>
            <a:r>
              <a:rPr lang="en-GB" sz="1600" b="1" i="0" kern="0" dirty="0" smtClean="0"/>
              <a:t> </a:t>
            </a:r>
            <a:r>
              <a:rPr lang="pl-PL" sz="1600" b="1" i="0" kern="0" dirty="0" err="1" smtClean="0"/>
              <a:t>received</a:t>
            </a:r>
            <a:r>
              <a:rPr lang="pl-PL" sz="1600" b="1" i="0" kern="0" dirty="0" smtClean="0"/>
              <a:t> in 2014</a:t>
            </a:r>
            <a:r>
              <a:rPr lang="en-GB" sz="1600" b="1" i="0" kern="0" dirty="0" smtClean="0"/>
              <a:t>) </a:t>
            </a:r>
            <a:r>
              <a:rPr lang="en-GB" sz="1600" b="1" i="0" kern="0" dirty="0" smtClean="0"/>
              <a:t/>
            </a:r>
            <a:br>
              <a:rPr lang="en-GB" sz="1600" b="1" i="0" kern="0" dirty="0" smtClean="0"/>
            </a:br>
            <a:r>
              <a:rPr lang="pl-PL" sz="1400" i="0" kern="0" dirty="0"/>
              <a:t>- 130 </a:t>
            </a:r>
            <a:r>
              <a:rPr lang="pl-PL" sz="1400" i="0" kern="0" dirty="0" err="1"/>
              <a:t>OPs</a:t>
            </a:r>
            <a:r>
              <a:rPr lang="en-GB" sz="1400" i="0" kern="0" dirty="0"/>
              <a:t> adopt</a:t>
            </a:r>
            <a:r>
              <a:rPr lang="pl-PL" sz="1400" i="0" kern="0" dirty="0" err="1"/>
              <a:t>ed</a:t>
            </a:r>
            <a:r>
              <a:rPr lang="pl-PL" sz="1400" i="0" kern="0" dirty="0"/>
              <a:t>, 35 </a:t>
            </a:r>
            <a:r>
              <a:rPr lang="pl-PL" sz="1400" i="0" kern="0" dirty="0" err="1"/>
              <a:t>are</a:t>
            </a:r>
            <a:r>
              <a:rPr lang="pl-PL" sz="1400" i="0" kern="0" dirty="0"/>
              <a:t> </a:t>
            </a:r>
            <a:r>
              <a:rPr lang="pl-PL" sz="1400" i="0" kern="0" dirty="0" err="1"/>
              <a:t>ready</a:t>
            </a:r>
            <a:r>
              <a:rPr lang="pl-PL" sz="1400" i="0" kern="0" dirty="0"/>
              <a:t> for </a:t>
            </a:r>
            <a:r>
              <a:rPr lang="pl-PL" sz="1400" i="0" kern="0" dirty="0" err="1"/>
              <a:t>adoption</a:t>
            </a:r>
            <a:r>
              <a:rPr lang="pl-PL" sz="1400" i="0" kern="0" dirty="0"/>
              <a:t> by end </a:t>
            </a:r>
            <a:r>
              <a:rPr lang="pl-PL" sz="1400" i="0" kern="0" dirty="0" err="1"/>
              <a:t>February</a:t>
            </a:r>
            <a:r>
              <a:rPr lang="pl-PL" sz="1400" i="0" kern="0" dirty="0"/>
              <a:t>, 40 </a:t>
            </a:r>
            <a:r>
              <a:rPr lang="pl-PL" sz="1400" i="0" kern="0" dirty="0" err="1"/>
              <a:t>under</a:t>
            </a:r>
            <a:r>
              <a:rPr lang="pl-PL" sz="1400" i="0" kern="0" dirty="0"/>
              <a:t> </a:t>
            </a:r>
            <a:r>
              <a:rPr lang="pl-PL" sz="1400" i="0" kern="0" dirty="0" err="1"/>
              <a:t>negotiation</a:t>
            </a:r>
            <a:r>
              <a:rPr lang="pl-PL" sz="1400" i="0" kern="0" dirty="0"/>
              <a:t> </a:t>
            </a:r>
          </a:p>
          <a:p>
            <a:pPr>
              <a:defRPr/>
            </a:pPr>
            <a:r>
              <a:rPr lang="pl-PL" sz="1400" i="0" kern="0" dirty="0"/>
              <a:t>- </a:t>
            </a:r>
            <a:r>
              <a:rPr lang="pl-PL" sz="1400" i="0" kern="0" dirty="0" smtClean="0"/>
              <a:t>77 </a:t>
            </a:r>
            <a:r>
              <a:rPr lang="pl-PL" sz="1400" i="0" kern="0" dirty="0" err="1" smtClean="0"/>
              <a:t>action</a:t>
            </a:r>
            <a:r>
              <a:rPr lang="pl-PL" sz="1400" i="0" kern="0" dirty="0" smtClean="0"/>
              <a:t> </a:t>
            </a:r>
            <a:r>
              <a:rPr lang="pl-PL" sz="1400" i="0" kern="0" dirty="0" err="1" smtClean="0"/>
              <a:t>plans</a:t>
            </a:r>
            <a:r>
              <a:rPr lang="pl-PL" sz="1400" i="0" kern="0" dirty="0" smtClean="0"/>
              <a:t> for TO1</a:t>
            </a:r>
            <a:endParaRPr lang="en-GB" sz="1400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GB" sz="1400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GB" sz="1400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GB" sz="1400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GB" sz="1400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GB" sz="1400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GB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936625"/>
          </a:xfrm>
        </p:spPr>
        <p:txBody>
          <a:bodyPr/>
          <a:lstStyle/>
          <a:p>
            <a:pPr indent="0" algn="ctr" eaLnBrk="1" hangingPunct="1"/>
            <a:r>
              <a:rPr lang="pl-PL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Greece </a:t>
            </a:r>
            <a:r>
              <a:rPr lang="pl-PL" alt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allocation</a:t>
            </a:r>
            <a:r>
              <a:rPr lang="pl-PL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1,3 </a:t>
            </a:r>
            <a:r>
              <a:rPr lang="pl-PL" alt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billion</a:t>
            </a:r>
            <a:r>
              <a:rPr lang="pl-PL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Euro out of </a:t>
            </a:r>
            <a:r>
              <a:rPr lang="pl-PL" alt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total</a:t>
            </a:r>
            <a:r>
              <a:rPr lang="pl-PL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19,7 </a:t>
            </a:r>
            <a:r>
              <a:rPr lang="pl-PL" alt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billion</a:t>
            </a:r>
            <a:r>
              <a:rPr lang="pl-PL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Euro in ESIF for Greece in 2014-20</a:t>
            </a:r>
            <a:endParaRPr lang="en-GB" altLang="en-US" sz="16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fld id="{38737C66-C90E-43D1-892A-533C87D40F1F}" type="slidenum">
              <a:rPr lang="en-GB" altLang="en-US" sz="1400" i="0">
                <a:solidFill>
                  <a:schemeClr val="tx1"/>
                </a:solidFill>
                <a:latin typeface="Arial" pitchFamily="34" charset="0"/>
              </a:rPr>
              <a:pPr>
                <a:buFontTx/>
                <a:buNone/>
              </a:pPr>
              <a:t>3</a:t>
            </a:fld>
            <a:endParaRPr lang="en-GB" altLang="en-US" sz="1400" i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4516" name="Content Placeholder 1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3633788"/>
          </a:xfrm>
        </p:spPr>
        <p:txBody>
          <a:bodyPr/>
          <a:lstStyle/>
          <a:p>
            <a:pPr marL="457200" lvl="1" indent="0">
              <a:buNone/>
            </a:pPr>
            <a:endParaRPr lang="pl-PL" altLang="en-US" sz="1200" dirty="0" smtClean="0">
              <a:ea typeface="ＭＳ Ｐゴシック" pitchFamily="34" charset="-128"/>
            </a:endParaRPr>
          </a:p>
          <a:p>
            <a:pPr marL="457200" lvl="1" indent="0" algn="ctr">
              <a:buNone/>
            </a:pPr>
            <a:r>
              <a:rPr lang="pl-PL" altLang="en-US" sz="1200" dirty="0" err="1" smtClean="0">
                <a:ea typeface="ＭＳ Ｐゴシック" pitchFamily="34" charset="-128"/>
              </a:rPr>
              <a:t>Share</a:t>
            </a:r>
            <a:r>
              <a:rPr lang="pl-PL" altLang="en-US" sz="1200" dirty="0" smtClean="0">
                <a:ea typeface="ＭＳ Ｐゴシック" pitchFamily="34" charset="-128"/>
              </a:rPr>
              <a:t> of TO1 in </a:t>
            </a:r>
            <a:r>
              <a:rPr lang="pl-PL" altLang="en-US" sz="1200" dirty="0" err="1" smtClean="0">
                <a:ea typeface="ＭＳ Ｐゴシック" pitchFamily="34" charset="-128"/>
              </a:rPr>
              <a:t>total</a:t>
            </a:r>
            <a:r>
              <a:rPr lang="pl-PL" altLang="en-US" sz="1200" dirty="0" smtClean="0">
                <a:ea typeface="ＭＳ Ｐゴシック" pitchFamily="34" charset="-128"/>
              </a:rPr>
              <a:t> ESIF </a:t>
            </a:r>
            <a:r>
              <a:rPr lang="pl-PL" altLang="en-US" sz="1200" dirty="0" err="1" smtClean="0">
                <a:ea typeface="ＭＳ Ｐゴシック" pitchFamily="34" charset="-128"/>
              </a:rPr>
              <a:t>allocation</a:t>
            </a:r>
            <a:r>
              <a:rPr lang="pl-PL" altLang="en-US" sz="1200" dirty="0" smtClean="0">
                <a:ea typeface="ＭＳ Ｐゴシック" pitchFamily="34" charset="-128"/>
              </a:rPr>
              <a:t> by country*</a:t>
            </a:r>
            <a:endParaRPr lang="en-GB" altLang="en-US" dirty="0" smtClean="0">
              <a:ea typeface="ＭＳ Ｐゴシック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993686"/>
              </p:ext>
            </p:extLst>
          </p:nvPr>
        </p:nvGraphicFramePr>
        <p:xfrm>
          <a:off x="539552" y="2852936"/>
          <a:ext cx="78867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79512" y="6381328"/>
            <a:ext cx="8229600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algn="ctr" eaLnBrk="1" hangingPunct="1"/>
            <a:r>
              <a:rPr lang="pl-PL" altLang="en-US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*</a:t>
            </a:r>
            <a:r>
              <a:rPr lang="pl-PL" altLang="en-US" sz="11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based</a:t>
            </a:r>
            <a:r>
              <a:rPr lang="pl-PL" altLang="en-US" sz="1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on PA / </a:t>
            </a:r>
            <a:r>
              <a:rPr lang="pl-PL" altLang="en-US" sz="11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subject</a:t>
            </a:r>
            <a:r>
              <a:rPr lang="pl-PL" altLang="en-US" sz="1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to </a:t>
            </a:r>
            <a:r>
              <a:rPr lang="pl-PL" altLang="en-US" sz="11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possible</a:t>
            </a:r>
            <a:r>
              <a:rPr lang="pl-PL" altLang="en-US" sz="1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pl-PL" altLang="en-US" sz="11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modifications</a:t>
            </a:r>
            <a:r>
              <a:rPr lang="pl-PL" altLang="en-US" sz="1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pl-PL" altLang="en-US" sz="11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after</a:t>
            </a:r>
            <a:r>
              <a:rPr lang="pl-PL" altLang="en-US" sz="1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pl-PL" altLang="en-US" sz="11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finalisation</a:t>
            </a:r>
            <a:r>
              <a:rPr lang="pl-PL" altLang="en-US" sz="1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of the </a:t>
            </a:r>
            <a:r>
              <a:rPr lang="pl-PL" altLang="en-US" sz="11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negotiations</a:t>
            </a:r>
            <a:r>
              <a:rPr lang="pl-PL" altLang="en-US" sz="1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of </a:t>
            </a:r>
            <a:r>
              <a:rPr lang="pl-PL" altLang="en-US" sz="11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Operational</a:t>
            </a:r>
            <a:r>
              <a:rPr lang="pl-PL" altLang="en-US" sz="1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pl-PL" altLang="en-US" sz="11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Programmes</a:t>
            </a:r>
            <a:endParaRPr lang="en-GB" altLang="en-US" sz="11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1007604" y="4797152"/>
            <a:ext cx="7401508" cy="72008"/>
          </a:xfrm>
          <a:prstGeom prst="lin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3286927" y="4437113"/>
            <a:ext cx="5544616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algn="ctr" eaLnBrk="1" hangingPunct="1"/>
            <a:r>
              <a:rPr lang="pl-PL" altLang="en-US" sz="1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EU </a:t>
            </a:r>
            <a:r>
              <a:rPr lang="pl-PL" altLang="en-US" sz="11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average</a:t>
            </a:r>
            <a:r>
              <a:rPr lang="pl-PL" altLang="en-US" sz="1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10% out of 425 </a:t>
            </a:r>
            <a:r>
              <a:rPr lang="pl-PL" altLang="en-US" sz="11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billion</a:t>
            </a:r>
            <a:r>
              <a:rPr lang="pl-PL" altLang="en-US" sz="11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Euro of ESIF on TO1</a:t>
            </a:r>
            <a:endParaRPr lang="en-GB" altLang="en-US" sz="11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31800"/>
          </a:xfrm>
          <a:solidFill>
            <a:schemeClr val="bg1"/>
          </a:solidFill>
        </p:spPr>
        <p:txBody>
          <a:bodyPr/>
          <a:lstStyle/>
          <a:p>
            <a:r>
              <a:rPr lang="en-GB" smtClean="0"/>
              <a:t>State of play of RIS3 Process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7963" y="1484313"/>
            <a:ext cx="4148137" cy="2449512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72000" rIns="36000" bIns="36000"/>
          <a:lstStyle/>
          <a:p>
            <a:pPr marL="3175">
              <a:defRPr/>
            </a:pPr>
            <a:r>
              <a:rPr lang="en-GB" sz="1600" b="1" dirty="0">
                <a:solidFill>
                  <a:srgbClr val="000000"/>
                </a:solidFill>
              </a:rPr>
              <a:t>Strengths</a:t>
            </a:r>
            <a:endParaRPr lang="en-GB" sz="1400" b="1" dirty="0">
              <a:solidFill>
                <a:srgbClr val="000000"/>
              </a:solidFill>
            </a:endParaRP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Paradigm shift in innovation policy design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Concept academically accepted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Ex ante conditionality gives clout 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Fresh start for innovation policy governance &amp; priorities in many countries &amp; regions 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Role &amp; potential of regions in innovation policy (place-based) 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Collaboration among research, innovation, industry policies also at EU level 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6375" y="4005263"/>
            <a:ext cx="4148138" cy="27368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72000" rIns="36000" bIns="36000"/>
          <a:lstStyle/>
          <a:p>
            <a:pPr marL="3175">
              <a:defRPr/>
            </a:pPr>
            <a:r>
              <a:rPr lang="en-GB" sz="1600" b="1" dirty="0">
                <a:solidFill>
                  <a:srgbClr val="000000"/>
                </a:solidFill>
              </a:rPr>
              <a:t>Threats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(in some cases)</a:t>
            </a:r>
            <a:endParaRPr lang="en-GB" sz="1400" b="1" dirty="0">
              <a:solidFill>
                <a:srgbClr val="000000"/>
              </a:solidFill>
            </a:endParaRP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Silo-thinking: Science-Industry-Agriculture-Social&amp;Employment-Transport-Energy-Environment-Health …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Missing links: Demand side, public sector innovation, social innovation, skills gaps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Low impact due to unclear concentration commitments &amp; narrow ERDF-TO1 view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Monitoring systems unfit to spot changes in </a:t>
            </a:r>
            <a:r>
              <a:rPr lang="en-GB" sz="1400" dirty="0" smtClean="0">
                <a:solidFill>
                  <a:srgbClr val="000000"/>
                </a:solidFill>
              </a:rPr>
              <a:t>priorities</a:t>
            </a:r>
            <a:endParaRPr lang="en-GB" sz="1400" dirty="0">
              <a:solidFill>
                <a:srgbClr val="000000"/>
              </a:solidFill>
            </a:endParaRP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Drop in motivation after EAC fulfilment </a:t>
            </a:r>
          </a:p>
          <a:p>
            <a:pPr marL="174625" indent="-171450">
              <a:buFontTx/>
              <a:buChar char="-"/>
              <a:defRPr/>
            </a:pPr>
            <a:r>
              <a:rPr lang="de-DE" sz="1400" dirty="0">
                <a:solidFill>
                  <a:srgbClr val="000000"/>
                </a:solidFill>
              </a:rPr>
              <a:t>Lack of administrative </a:t>
            </a:r>
            <a:r>
              <a:rPr lang="de-DE" sz="1400" dirty="0" err="1">
                <a:solidFill>
                  <a:srgbClr val="000000"/>
                </a:solidFill>
              </a:rPr>
              <a:t>capacities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49775" y="4005263"/>
            <a:ext cx="4392613" cy="2736850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72000" rIns="36000" bIns="36000"/>
          <a:lstStyle/>
          <a:p>
            <a:pPr marL="3175">
              <a:defRPr/>
            </a:pPr>
            <a:r>
              <a:rPr lang="en-GB" sz="1600" b="1" dirty="0">
                <a:solidFill>
                  <a:srgbClr val="000000"/>
                </a:solidFill>
              </a:rPr>
              <a:t>Opportunities</a:t>
            </a:r>
          </a:p>
          <a:p>
            <a:pPr marL="288925" indent="-2857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Synergies across EU programmes and national funds</a:t>
            </a:r>
          </a:p>
          <a:p>
            <a:pPr marL="288925" indent="-2857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Critical mass, value chains via trans-national cooperation: Vanguard, Macro-regional strategies, INTERREG, COSME&amp; Horizon2020 </a:t>
            </a:r>
          </a:p>
          <a:p>
            <a:pPr marL="288925" indent="-285750">
              <a:buFontTx/>
              <a:buChar char="-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Info-exchange</a:t>
            </a:r>
            <a:r>
              <a:rPr lang="en-GB" sz="1400" dirty="0" smtClean="0">
                <a:solidFill>
                  <a:srgbClr val="000000"/>
                </a:solidFill>
              </a:rPr>
              <a:t>: </a:t>
            </a:r>
            <a:r>
              <a:rPr lang="en-GB" sz="1400" dirty="0">
                <a:solidFill>
                  <a:srgbClr val="000000"/>
                </a:solidFill>
              </a:rPr>
              <a:t>Monitoring, data collection.. </a:t>
            </a:r>
          </a:p>
          <a:p>
            <a:pPr marL="288925" indent="-2857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Improved innovation support policy mix &amp; delivery mechanisms </a:t>
            </a:r>
          </a:p>
          <a:p>
            <a:pPr marL="288925" indent="-2857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Mutual learning  </a:t>
            </a:r>
          </a:p>
          <a:p>
            <a:pPr marL="288925" indent="-2857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Action Plans &amp; technical assistance</a:t>
            </a:r>
          </a:p>
          <a:p>
            <a:pPr marL="288925" indent="-2857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More precise RIS3 priorities in revision </a:t>
            </a:r>
          </a:p>
          <a:p>
            <a:pPr marL="288925" indent="-285750">
              <a:buFontTx/>
              <a:buChar char="-"/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1484313"/>
            <a:ext cx="4392613" cy="24495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72000" rIns="36000" bIns="36000"/>
          <a:lstStyle/>
          <a:p>
            <a:pPr marL="3175">
              <a:defRPr/>
            </a:pPr>
            <a:r>
              <a:rPr lang="en-GB" sz="1600" b="1" dirty="0">
                <a:solidFill>
                  <a:srgbClr val="000000"/>
                </a:solidFill>
              </a:rPr>
              <a:t>Weaknesses </a:t>
            </a:r>
            <a:r>
              <a:rPr lang="en-GB" dirty="0">
                <a:solidFill>
                  <a:srgbClr val="000000"/>
                </a:solidFill>
              </a:rPr>
              <a:t>(in some cases)</a:t>
            </a:r>
            <a:endParaRPr lang="en-GB" b="1" dirty="0">
              <a:solidFill>
                <a:srgbClr val="000000"/>
              </a:solidFill>
            </a:endParaRPr>
          </a:p>
          <a:p>
            <a:pPr marL="3175">
              <a:defRPr/>
            </a:pPr>
            <a:r>
              <a:rPr lang="en-GB" sz="1400" dirty="0">
                <a:solidFill>
                  <a:srgbClr val="000000"/>
                </a:solidFill>
              </a:rPr>
              <a:t>- Re-packaging of old strategies in some MS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Entrepreneurial Discovery Process unbalanced and non-participatory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Policy mix conservative &amp; </a:t>
            </a:r>
            <a:r>
              <a:rPr lang="en-GB" sz="1400" dirty="0" smtClean="0">
                <a:solidFill>
                  <a:srgbClr val="000000"/>
                </a:solidFill>
              </a:rPr>
              <a:t>horizontal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Intervention logic fuzzy 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Lack </a:t>
            </a:r>
            <a:r>
              <a:rPr lang="en-GB" sz="1400" dirty="0">
                <a:solidFill>
                  <a:srgbClr val="000000"/>
                </a:solidFill>
              </a:rPr>
              <a:t>of vision / ambition for transformation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Popular / catch-all "priorities" 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Multi-level governance unclear</a:t>
            </a:r>
          </a:p>
          <a:p>
            <a:pPr marL="174625" indent="-171450">
              <a:buFontTx/>
              <a:buChar char="-"/>
              <a:defRPr/>
            </a:pPr>
            <a:r>
              <a:rPr lang="en-GB" sz="1400" dirty="0">
                <a:solidFill>
                  <a:srgbClr val="000000"/>
                </a:solidFill>
              </a:rPr>
              <a:t>International outlook &amp; connectivity low </a:t>
            </a:r>
          </a:p>
          <a:p>
            <a:pPr marL="3175">
              <a:defRPr/>
            </a:pPr>
            <a:r>
              <a:rPr lang="en-GB" sz="1400" dirty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097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smtClean="0"/>
              <a:t>Main challenges for Commission to make smart specialisation work: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322263" y="2420938"/>
            <a:ext cx="5545137" cy="3529012"/>
          </a:xfrm>
        </p:spPr>
        <p:txBody>
          <a:bodyPr/>
          <a:lstStyle/>
          <a:p>
            <a:pPr>
              <a:buClrTx/>
              <a:buFont typeface="Verdana" pitchFamily="34" charset="0"/>
              <a:buAutoNum type="arabicPeriod"/>
            </a:pPr>
            <a:r>
              <a:rPr lang="en-GB" altLang="en-US" sz="1600" b="1" i="0" smtClean="0"/>
              <a:t>Keep the ball rolling</a:t>
            </a:r>
            <a:r>
              <a:rPr lang="en-GB" altLang="en-US" sz="1600" i="0" smtClean="0"/>
              <a:t>: RIS3 is conceived as an on-going (and reiterative) process with stakeholder involvement (Entrepreneurial Discovery Process), monitoring and adjustments until 2020…</a:t>
            </a:r>
          </a:p>
          <a:p>
            <a:pPr>
              <a:buClrTx/>
              <a:buFont typeface="Verdana" pitchFamily="34" charset="0"/>
              <a:buAutoNum type="arabicPeriod"/>
            </a:pPr>
            <a:r>
              <a:rPr lang="en-GB" altLang="en-US" sz="1600" b="1" i="0" smtClean="0"/>
              <a:t>Implementation tools &amp; capacities</a:t>
            </a:r>
            <a:r>
              <a:rPr lang="en-GB" altLang="en-US" sz="1600" i="0" smtClean="0"/>
              <a:t>: quality of the implementation and impact depend on suitability of the support tools, the administrative capacities to design such tools and manage them effectively and efficiently </a:t>
            </a:r>
          </a:p>
          <a:p>
            <a:pPr>
              <a:buClrTx/>
              <a:buFont typeface="Verdana" pitchFamily="34" charset="0"/>
              <a:buAutoNum type="arabicPeriod"/>
            </a:pPr>
            <a:r>
              <a:rPr lang="en-GB" altLang="en-US" sz="1600" b="1" i="0" smtClean="0"/>
              <a:t>International opening and cooperation</a:t>
            </a:r>
            <a:r>
              <a:rPr lang="en-GB" altLang="en-US" sz="1600" i="0" smtClean="0"/>
              <a:t>: generate critical mass via combining forces, complementing capacities and getting the chain links together for value chains. Role for </a:t>
            </a:r>
            <a:r>
              <a:rPr lang="en-GB" altLang="en-US" sz="1600" b="1" i="0" smtClean="0"/>
              <a:t>synergies with Horizon 2020</a:t>
            </a:r>
            <a:r>
              <a:rPr lang="en-GB" altLang="en-US" sz="1600" i="0" smtClean="0"/>
              <a:t>…</a:t>
            </a:r>
          </a:p>
          <a:p>
            <a:endParaRPr lang="en-GB" altLang="en-US" sz="1600" i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8CA72978-7B1F-40C3-A72E-7A6026B2C274}" type="slidenum">
              <a:rPr lang="en-GB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</a:t>
            </a:fld>
            <a:endParaRPr lang="en-GB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867400" y="2420938"/>
            <a:ext cx="3168650" cy="4248150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36000" bIns="36000" anchor="ctr"/>
          <a:lstStyle/>
          <a:p>
            <a:pPr marL="3175" algn="ctr">
              <a:defRPr/>
            </a:pPr>
            <a:r>
              <a:rPr lang="en-GB" sz="1600" dirty="0">
                <a:solidFill>
                  <a:srgbClr val="2D2D8A"/>
                </a:solidFill>
                <a:latin typeface="Calibri" pitchFamily="34" charset="0"/>
                <a:cs typeface="Arial" charset="0"/>
              </a:rPr>
              <a:t>President </a:t>
            </a:r>
            <a:r>
              <a:rPr lang="en-GB" sz="1600" dirty="0" err="1">
                <a:solidFill>
                  <a:srgbClr val="2D2D8A"/>
                </a:solidFill>
                <a:latin typeface="Calibri" pitchFamily="34" charset="0"/>
                <a:cs typeface="Arial" charset="0"/>
              </a:rPr>
              <a:t>Juncker's</a:t>
            </a:r>
            <a:r>
              <a:rPr lang="en-GB" sz="1600" dirty="0">
                <a:solidFill>
                  <a:srgbClr val="2D2D8A"/>
                </a:solidFill>
                <a:latin typeface="Calibri" pitchFamily="34" charset="0"/>
                <a:cs typeface="Arial" charset="0"/>
              </a:rPr>
              <a:t> focus for Commissioner </a:t>
            </a:r>
            <a:r>
              <a:rPr lang="en-GB" sz="1600" dirty="0" err="1">
                <a:solidFill>
                  <a:srgbClr val="2D2D8A"/>
                </a:solidFill>
                <a:latin typeface="Calibri" pitchFamily="34" charset="0"/>
                <a:cs typeface="Arial" charset="0"/>
              </a:rPr>
              <a:t>Creţu</a:t>
            </a:r>
            <a:r>
              <a:rPr lang="en-GB" sz="1600" dirty="0">
                <a:solidFill>
                  <a:srgbClr val="2D2D8A"/>
                </a:solidFill>
                <a:latin typeface="Calibri" pitchFamily="34" charset="0"/>
                <a:cs typeface="Arial" charset="0"/>
              </a:rPr>
              <a:t>:</a:t>
            </a:r>
          </a:p>
          <a:p>
            <a:pPr marL="3175" algn="ctr">
              <a:defRPr/>
            </a:pPr>
            <a:endParaRPr lang="en-GB" sz="1600" dirty="0">
              <a:solidFill>
                <a:srgbClr val="2D2D8A"/>
              </a:solidFill>
              <a:latin typeface="Calibri" pitchFamily="34" charset="0"/>
              <a:cs typeface="Arial" charset="0"/>
            </a:endParaRPr>
          </a:p>
          <a:p>
            <a:pPr marL="3175">
              <a:defRPr/>
            </a:pPr>
            <a:r>
              <a:rPr lang="en-GB" sz="16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• </a:t>
            </a:r>
            <a:r>
              <a:rPr lang="en-GB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Ensuring that the </a:t>
            </a:r>
            <a:r>
              <a:rPr lang="en-GB" sz="1400" b="1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new conditionality provisions of the Funds are respected </a:t>
            </a:r>
            <a:r>
              <a:rPr lang="en-GB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and </a:t>
            </a:r>
            <a:r>
              <a:rPr lang="en-GB" sz="1400" b="1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perform their role</a:t>
            </a:r>
            <a:r>
              <a:rPr lang="en-GB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…"</a:t>
            </a:r>
          </a:p>
          <a:p>
            <a:pPr marL="3175">
              <a:defRPr/>
            </a:pPr>
            <a:endParaRPr lang="en-GB" sz="140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175">
              <a:defRPr/>
            </a:pPr>
            <a:r>
              <a:rPr lang="en-GB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• Contributing to:</a:t>
            </a:r>
          </a:p>
          <a:p>
            <a:pPr marL="3175">
              <a:defRPr/>
            </a:pPr>
            <a:r>
              <a:rPr lang="en-GB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- 300bn investment package</a:t>
            </a:r>
          </a:p>
          <a:p>
            <a:pPr marL="3175">
              <a:defRPr/>
            </a:pPr>
            <a:r>
              <a:rPr lang="en-GB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 Energy Union</a:t>
            </a:r>
          </a:p>
          <a:p>
            <a:pPr marL="3175">
              <a:defRPr/>
            </a:pPr>
            <a:r>
              <a:rPr lang="en-GB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 Digital Single Market</a:t>
            </a:r>
          </a:p>
          <a:p>
            <a:pPr marL="3175">
              <a:defRPr/>
            </a:pPr>
            <a:endParaRPr lang="en-GB" sz="140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175">
              <a:defRPr/>
            </a:pPr>
            <a:r>
              <a:rPr lang="en-GB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• Ensuring </a:t>
            </a:r>
            <a:r>
              <a:rPr lang="en-GB" sz="1400" b="1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coherence and coordination</a:t>
            </a:r>
            <a:r>
              <a:rPr lang="en-GB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between all funds covered by the Common Strategic Framework, as well as </a:t>
            </a:r>
            <a:r>
              <a:rPr lang="en-GB" sz="1400" b="1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maximising synergies </a:t>
            </a:r>
            <a:r>
              <a:rPr lang="en-GB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with instruments available at EU level…</a:t>
            </a:r>
          </a:p>
          <a:p>
            <a:pPr marL="3175">
              <a:defRPr/>
            </a:pPr>
            <a:endParaRPr lang="en-GB" sz="140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2800" dirty="0" err="1" smtClean="0"/>
              <a:t>Lessons</a:t>
            </a:r>
            <a:r>
              <a:rPr lang="pl-PL" altLang="en-US" sz="2800" dirty="0" smtClean="0"/>
              <a:t> from </a:t>
            </a:r>
            <a:r>
              <a:rPr lang="pl-PL" altLang="en-US" sz="2800" dirty="0" err="1" smtClean="0"/>
              <a:t>yesterday</a:t>
            </a:r>
            <a:endParaRPr lang="en-GB" altLang="en-US" sz="2800" dirty="0" smtClean="0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322263" y="2420938"/>
            <a:ext cx="5545137" cy="3529012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pl-PL" altLang="en-US" sz="1600" b="1" i="0" dirty="0" err="1" smtClean="0"/>
              <a:t>Table</a:t>
            </a:r>
            <a:r>
              <a:rPr lang="pl-PL" altLang="en-US" sz="1600" b="1" i="0" dirty="0" smtClean="0"/>
              <a:t> A-1 </a:t>
            </a:r>
            <a:r>
              <a:rPr lang="pl-PL" altLang="en-US" sz="1600" b="1" i="0" dirty="0" err="1" smtClean="0"/>
              <a:t>Governance</a:t>
            </a:r>
            <a:r>
              <a:rPr lang="pl-PL" altLang="en-US" sz="1600" b="1" i="0" dirty="0" smtClean="0"/>
              <a:t> </a:t>
            </a:r>
            <a:r>
              <a:rPr lang="pl-PL" altLang="en-US" sz="1600" b="1" i="0" dirty="0" err="1" smtClean="0"/>
              <a:t>mechanism</a:t>
            </a:r>
            <a:r>
              <a:rPr lang="en-GB" altLang="en-US" sz="1600" i="0" dirty="0" smtClean="0"/>
              <a:t>: </a:t>
            </a:r>
            <a:r>
              <a:rPr lang="pl-PL" altLang="en-US" sz="1600" i="0" dirty="0" err="1" smtClean="0"/>
              <a:t>cooperative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structures</a:t>
            </a:r>
            <a:r>
              <a:rPr lang="pl-PL" altLang="en-US" sz="1600" i="0" dirty="0" smtClean="0"/>
              <a:t>, </a:t>
            </a:r>
            <a:r>
              <a:rPr lang="pl-PL" altLang="en-US" sz="1600" i="0" dirty="0" err="1" smtClean="0"/>
              <a:t>leadership</a:t>
            </a:r>
            <a:r>
              <a:rPr lang="pl-PL" altLang="en-US" sz="1600" i="0" dirty="0" smtClean="0"/>
              <a:t> and </a:t>
            </a:r>
            <a:r>
              <a:rPr lang="pl-PL" altLang="en-US" sz="1600" i="0" dirty="0" err="1" smtClean="0"/>
              <a:t>animation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skills</a:t>
            </a:r>
            <a:r>
              <a:rPr lang="pl-PL" altLang="en-US" sz="1600" i="0" dirty="0" smtClean="0"/>
              <a:t>, </a:t>
            </a:r>
            <a:r>
              <a:rPr lang="pl-PL" altLang="en-US" sz="1600" i="0" dirty="0" err="1"/>
              <a:t>neutrality</a:t>
            </a:r>
            <a:r>
              <a:rPr lang="pl-PL" altLang="en-US" sz="1600" i="0" dirty="0"/>
              <a:t> in </a:t>
            </a:r>
            <a:r>
              <a:rPr lang="pl-PL" altLang="en-US" sz="1600" i="0" dirty="0" err="1"/>
              <a:t>decision</a:t>
            </a:r>
            <a:r>
              <a:rPr lang="pl-PL" altLang="en-US" sz="1600" i="0" dirty="0"/>
              <a:t> </a:t>
            </a:r>
            <a:r>
              <a:rPr lang="pl-PL" altLang="en-US" sz="1600" i="0" dirty="0" err="1"/>
              <a:t>taking</a:t>
            </a:r>
            <a:r>
              <a:rPr lang="pl-PL" altLang="en-US" sz="1600" i="0" dirty="0"/>
              <a:t>, </a:t>
            </a:r>
            <a:r>
              <a:rPr lang="pl-PL" altLang="en-US" sz="1600" i="0" dirty="0" err="1" smtClean="0"/>
              <a:t>resistance</a:t>
            </a:r>
            <a:r>
              <a:rPr lang="pl-PL" altLang="en-US" sz="1600" i="0" dirty="0" smtClean="0"/>
              <a:t> to </a:t>
            </a:r>
            <a:r>
              <a:rPr lang="pl-PL" altLang="en-US" sz="1600" i="0" dirty="0" err="1" smtClean="0"/>
              <a:t>political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shocks</a:t>
            </a:r>
            <a:r>
              <a:rPr lang="pl-PL" altLang="en-US" sz="1600" i="0" dirty="0" smtClean="0"/>
              <a:t>, TO1 </a:t>
            </a:r>
            <a:r>
              <a:rPr lang="pl-PL" altLang="en-US" sz="1600" i="0" dirty="0" err="1" smtClean="0"/>
              <a:t>only</a:t>
            </a:r>
            <a:r>
              <a:rPr lang="pl-PL" altLang="en-US" sz="1600" i="0" dirty="0" smtClean="0"/>
              <a:t> </a:t>
            </a:r>
            <a:r>
              <a:rPr lang="pl-PL" altLang="en-US" sz="1600" i="0" dirty="0"/>
              <a:t>for </a:t>
            </a:r>
            <a:r>
              <a:rPr lang="pl-PL" altLang="en-US" sz="1600" i="0" dirty="0" smtClean="0"/>
              <a:t>RIS3 and to </a:t>
            </a:r>
            <a:r>
              <a:rPr lang="pl-PL" altLang="en-US" sz="1600" i="0" dirty="0" err="1" smtClean="0"/>
              <a:t>boost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regional</a:t>
            </a:r>
            <a:r>
              <a:rPr lang="pl-PL" altLang="en-US" sz="1600" i="0" dirty="0" smtClean="0"/>
              <a:t>/</a:t>
            </a:r>
            <a:r>
              <a:rPr lang="pl-PL" altLang="en-US" sz="1600" i="0" dirty="0" err="1" smtClean="0"/>
              <a:t>national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economy</a:t>
            </a:r>
            <a:r>
              <a:rPr lang="pl-PL" altLang="en-US" sz="1600" i="0" dirty="0" smtClean="0"/>
              <a:t>, </a:t>
            </a:r>
            <a:r>
              <a:rPr lang="pl-PL" altLang="en-US" sz="1600" i="0" dirty="0" err="1" smtClean="0"/>
              <a:t>clear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rules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between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national</a:t>
            </a:r>
            <a:r>
              <a:rPr lang="pl-PL" altLang="en-US" sz="1600" i="0" dirty="0" smtClean="0"/>
              <a:t> and </a:t>
            </a:r>
            <a:r>
              <a:rPr lang="pl-PL" altLang="en-US" sz="1600" i="0" dirty="0" err="1" smtClean="0"/>
              <a:t>regional</a:t>
            </a:r>
            <a:r>
              <a:rPr lang="pl-PL" altLang="en-US" sz="1600" i="0" dirty="0" smtClean="0"/>
              <a:t>, </a:t>
            </a:r>
            <a:endParaRPr lang="en-GB" altLang="en-US" sz="1600" i="0" dirty="0" smtClean="0"/>
          </a:p>
          <a:p>
            <a:pPr marL="0" indent="0">
              <a:buClrTx/>
              <a:buNone/>
            </a:pPr>
            <a:r>
              <a:rPr lang="pl-PL" altLang="en-US" sz="1600" b="1" i="0" dirty="0" err="1" smtClean="0"/>
              <a:t>Table</a:t>
            </a:r>
            <a:r>
              <a:rPr lang="pl-PL" altLang="en-US" sz="1600" b="1" i="0" dirty="0" smtClean="0"/>
              <a:t> B-1 </a:t>
            </a:r>
            <a:r>
              <a:rPr lang="en-GB" altLang="en-US" sz="1600" b="1" i="0" dirty="0" smtClean="0"/>
              <a:t>Implementation </a:t>
            </a:r>
            <a:r>
              <a:rPr lang="pl-PL" altLang="en-US" sz="1600" b="1" i="0" dirty="0" smtClean="0"/>
              <a:t>of RIS3 / Action </a:t>
            </a:r>
            <a:r>
              <a:rPr lang="pl-PL" altLang="en-US" sz="1600" b="1" i="0" dirty="0" err="1" smtClean="0"/>
              <a:t>Plans</a:t>
            </a:r>
            <a:r>
              <a:rPr lang="en-GB" altLang="en-US" sz="1600" i="0" dirty="0" smtClean="0"/>
              <a:t>: </a:t>
            </a:r>
            <a:r>
              <a:rPr lang="pl-PL" altLang="en-US" sz="1600" i="0" dirty="0" err="1" smtClean="0"/>
              <a:t>strategy</a:t>
            </a:r>
            <a:r>
              <a:rPr lang="pl-PL" altLang="en-US" sz="1600" i="0" dirty="0"/>
              <a:t> </a:t>
            </a:r>
            <a:r>
              <a:rPr lang="pl-PL" altLang="en-US" sz="1600" i="0" dirty="0" err="1" smtClean="0"/>
              <a:t>into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implementation</a:t>
            </a:r>
            <a:r>
              <a:rPr lang="pl-PL" altLang="en-US" sz="1600" i="0" dirty="0" smtClean="0"/>
              <a:t> (</a:t>
            </a:r>
            <a:r>
              <a:rPr lang="pl-PL" altLang="en-US" sz="1600" i="0" dirty="0" err="1" smtClean="0"/>
              <a:t>paper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into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jobs</a:t>
            </a:r>
            <a:r>
              <a:rPr lang="pl-PL" altLang="en-US" sz="1600" i="0" dirty="0" smtClean="0"/>
              <a:t>); </a:t>
            </a:r>
            <a:r>
              <a:rPr lang="pl-PL" altLang="en-US" sz="1600" i="0" dirty="0" err="1"/>
              <a:t>who</a:t>
            </a:r>
            <a:r>
              <a:rPr lang="pl-PL" altLang="en-US" sz="1600" i="0" dirty="0"/>
              <a:t>? </a:t>
            </a:r>
            <a:r>
              <a:rPr lang="pl-PL" altLang="en-US" sz="1600" i="0" dirty="0" err="1"/>
              <a:t>what</a:t>
            </a:r>
            <a:r>
              <a:rPr lang="pl-PL" altLang="en-US" sz="1600" i="0" dirty="0"/>
              <a:t>? </a:t>
            </a:r>
            <a:r>
              <a:rPr lang="pl-PL" altLang="en-US" sz="1600" i="0" dirty="0" err="1"/>
              <a:t>when</a:t>
            </a:r>
            <a:r>
              <a:rPr lang="pl-PL" altLang="en-US" sz="1600" i="0" dirty="0" smtClean="0"/>
              <a:t>? </a:t>
            </a:r>
            <a:r>
              <a:rPr lang="pl-PL" altLang="en-US" sz="1600" i="0" dirty="0" err="1" smtClean="0"/>
              <a:t>action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plans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are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dynamic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linked</a:t>
            </a:r>
            <a:r>
              <a:rPr lang="pl-PL" altLang="en-US" sz="1600" i="0" dirty="0" smtClean="0"/>
              <a:t> to EDP, </a:t>
            </a:r>
            <a:r>
              <a:rPr lang="pl-PL" altLang="en-US" sz="1600" i="0" dirty="0" err="1" smtClean="0"/>
              <a:t>existing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eco</a:t>
            </a:r>
            <a:r>
              <a:rPr lang="pl-PL" altLang="en-US" sz="1600" i="0" dirty="0" smtClean="0"/>
              <a:t>-system, </a:t>
            </a:r>
            <a:r>
              <a:rPr lang="pl-PL" altLang="en-US" sz="1600" i="0" dirty="0" err="1" smtClean="0"/>
              <a:t>selection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criteria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crucial</a:t>
            </a:r>
            <a:r>
              <a:rPr lang="pl-PL" altLang="en-US" sz="1600" i="0" dirty="0" smtClean="0"/>
              <a:t> </a:t>
            </a:r>
            <a:endParaRPr lang="en-GB" altLang="en-US" sz="1600" i="0" dirty="0" smtClean="0"/>
          </a:p>
          <a:p>
            <a:pPr marL="0" indent="0">
              <a:buClrTx/>
              <a:buNone/>
            </a:pPr>
            <a:r>
              <a:rPr lang="pl-PL" altLang="en-US" sz="1600" b="1" i="0" dirty="0" err="1" smtClean="0"/>
              <a:t>Table</a:t>
            </a:r>
            <a:r>
              <a:rPr lang="pl-PL" altLang="en-US" sz="1600" b="1" i="0" dirty="0" smtClean="0"/>
              <a:t> C-1 </a:t>
            </a:r>
            <a:r>
              <a:rPr lang="pl-PL" altLang="en-US" sz="1600" b="1" i="0" dirty="0" err="1" smtClean="0"/>
              <a:t>Mobility</a:t>
            </a:r>
            <a:r>
              <a:rPr lang="pl-PL" altLang="en-US" sz="1600" b="1" i="0" dirty="0" smtClean="0"/>
              <a:t> </a:t>
            </a:r>
            <a:r>
              <a:rPr lang="pl-PL" altLang="en-US" sz="1600" b="1" i="0" dirty="0" err="1" smtClean="0"/>
              <a:t>agreement</a:t>
            </a:r>
            <a:r>
              <a:rPr lang="en-GB" altLang="en-US" sz="1600" i="0" dirty="0" smtClean="0"/>
              <a:t>: </a:t>
            </a:r>
            <a:r>
              <a:rPr lang="pl-PL" altLang="en-US" sz="1600" i="0" dirty="0" err="1" smtClean="0"/>
              <a:t>critical</a:t>
            </a:r>
            <a:r>
              <a:rPr lang="pl-PL" altLang="en-US" sz="1600" i="0" dirty="0" smtClean="0"/>
              <a:t> mass of </a:t>
            </a:r>
            <a:r>
              <a:rPr lang="pl-PL" altLang="en-US" sz="1600" i="0" dirty="0" err="1" smtClean="0"/>
              <a:t>resaerchers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needed</a:t>
            </a:r>
            <a:r>
              <a:rPr lang="pl-PL" altLang="en-US" sz="1600" i="0" dirty="0" smtClean="0"/>
              <a:t>, </a:t>
            </a:r>
            <a:r>
              <a:rPr lang="pl-PL" altLang="en-US" sz="1600" i="0" dirty="0" err="1" smtClean="0"/>
              <a:t>use</a:t>
            </a:r>
            <a:r>
              <a:rPr lang="pl-PL" altLang="en-US" sz="1600" i="0" dirty="0" smtClean="0"/>
              <a:t> of EU </a:t>
            </a:r>
            <a:r>
              <a:rPr lang="pl-PL" altLang="en-US" sz="1600" i="0" dirty="0" err="1" smtClean="0"/>
              <a:t>programmes</a:t>
            </a:r>
            <a:r>
              <a:rPr lang="pl-PL" altLang="en-US" sz="1600" i="0" dirty="0" smtClean="0"/>
              <a:t> to </a:t>
            </a:r>
            <a:r>
              <a:rPr lang="pl-PL" altLang="en-US" sz="1600" i="0" dirty="0" err="1" smtClean="0"/>
              <a:t>attract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good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researchers</a:t>
            </a:r>
            <a:r>
              <a:rPr lang="pl-PL" altLang="en-US" sz="1600" i="0" dirty="0" smtClean="0"/>
              <a:t>, </a:t>
            </a:r>
            <a:r>
              <a:rPr lang="pl-PL" altLang="en-US" sz="1600" i="0" dirty="0" err="1" smtClean="0"/>
              <a:t>Ph</a:t>
            </a:r>
            <a:r>
              <a:rPr lang="pl-PL" altLang="en-US" sz="1600" i="0" dirty="0" err="1" smtClean="0"/>
              <a:t>d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courses</a:t>
            </a:r>
            <a:r>
              <a:rPr lang="pl-PL" altLang="en-US" sz="1600" i="0" dirty="0" smtClean="0"/>
              <a:t> for </a:t>
            </a:r>
            <a:r>
              <a:rPr lang="pl-PL" altLang="en-US" sz="1600" i="0" dirty="0" err="1" smtClean="0"/>
              <a:t>enterpreneurs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or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employees</a:t>
            </a:r>
            <a:r>
              <a:rPr lang="pl-PL" altLang="en-US" sz="1600" i="0" dirty="0" smtClean="0"/>
              <a:t>, </a:t>
            </a:r>
            <a:r>
              <a:rPr lang="pl-PL" altLang="en-US" sz="1600" i="0" dirty="0" err="1" smtClean="0"/>
              <a:t>traineeships</a:t>
            </a:r>
            <a:r>
              <a:rPr lang="pl-PL" altLang="en-US" sz="1600" i="0" dirty="0" smtClean="0"/>
              <a:t> in </a:t>
            </a:r>
            <a:r>
              <a:rPr lang="pl-PL" altLang="en-US" sz="1600" i="0" dirty="0" err="1" smtClean="0"/>
              <a:t>companies</a:t>
            </a:r>
            <a:r>
              <a:rPr lang="pl-PL" altLang="en-US" sz="1600" i="0" dirty="0" smtClean="0"/>
              <a:t> in </a:t>
            </a:r>
            <a:r>
              <a:rPr lang="pl-PL" altLang="en-US" sz="1600" i="0" dirty="0" err="1" smtClean="0"/>
              <a:t>university</a:t>
            </a:r>
            <a:r>
              <a:rPr lang="pl-PL" altLang="en-US" sz="1600" i="0" dirty="0" smtClean="0"/>
              <a:t> curriculum, </a:t>
            </a:r>
            <a:r>
              <a:rPr lang="pl-PL" altLang="en-US" sz="1600" i="0" dirty="0" err="1" smtClean="0"/>
              <a:t>research-industry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short</a:t>
            </a:r>
            <a:r>
              <a:rPr lang="pl-PL" altLang="en-US" sz="1600" i="0" dirty="0" smtClean="0"/>
              <a:t>-term </a:t>
            </a:r>
            <a:r>
              <a:rPr lang="pl-PL" altLang="en-US" sz="1600" i="0" dirty="0" err="1" smtClean="0"/>
              <a:t>staff</a:t>
            </a:r>
            <a:r>
              <a:rPr lang="pl-PL" altLang="en-US" sz="1600" i="0" dirty="0" smtClean="0"/>
              <a:t> </a:t>
            </a:r>
            <a:r>
              <a:rPr lang="pl-PL" altLang="en-US" sz="1600" i="0" dirty="0" err="1" smtClean="0"/>
              <a:t>exchanges</a:t>
            </a:r>
            <a:r>
              <a:rPr lang="pl-PL" altLang="en-US" sz="1600" i="0" dirty="0" smtClean="0"/>
              <a:t> </a:t>
            </a:r>
            <a:r>
              <a:rPr lang="en-GB" altLang="en-US" sz="1600" i="0" dirty="0" smtClean="0"/>
              <a:t> </a:t>
            </a:r>
            <a:endParaRPr lang="pl-PL" altLang="en-US" sz="1600" i="0" dirty="0" smtClean="0"/>
          </a:p>
          <a:p>
            <a:pPr>
              <a:buClrTx/>
              <a:buFont typeface="Verdana" pitchFamily="34" charset="0"/>
              <a:buAutoNum type="arabicPeriod"/>
            </a:pPr>
            <a:endParaRPr lang="en-GB" altLang="en-US" sz="1600" i="0" dirty="0" smtClean="0"/>
          </a:p>
          <a:p>
            <a:endParaRPr lang="en-GB" altLang="en-US" sz="1600" i="0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8CA72978-7B1F-40C3-A72E-7A6026B2C274}" type="slidenum">
              <a:rPr lang="en-GB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</a:t>
            </a:fld>
            <a:endParaRPr lang="en-GB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867400" y="2420938"/>
            <a:ext cx="3168650" cy="4248150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36000" bIns="36000" anchor="ctr"/>
          <a:lstStyle/>
          <a:p>
            <a:pPr marL="3175" algn="ctr">
              <a:defRPr/>
            </a:pPr>
            <a:r>
              <a:rPr lang="pl-PL" sz="1600" dirty="0" err="1" smtClean="0">
                <a:solidFill>
                  <a:srgbClr val="2D2D8A"/>
                </a:solidFill>
                <a:latin typeface="Calibri" pitchFamily="34" charset="0"/>
                <a:cs typeface="Arial" charset="0"/>
              </a:rPr>
              <a:t>Today</a:t>
            </a:r>
            <a:r>
              <a:rPr lang="pl-PL" sz="1600" dirty="0" smtClean="0">
                <a:solidFill>
                  <a:srgbClr val="2D2D8A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sz="1600" dirty="0" err="1" smtClean="0">
                <a:solidFill>
                  <a:srgbClr val="2D2D8A"/>
                </a:solidFill>
                <a:latin typeface="Calibri" pitchFamily="34" charset="0"/>
                <a:cs typeface="Arial" charset="0"/>
              </a:rPr>
              <a:t>session</a:t>
            </a:r>
            <a:endParaRPr lang="en-GB" sz="1600" dirty="0">
              <a:solidFill>
                <a:srgbClr val="2D2D8A"/>
              </a:solidFill>
              <a:latin typeface="Calibri" pitchFamily="34" charset="0"/>
              <a:cs typeface="Arial" charset="0"/>
            </a:endParaRPr>
          </a:p>
          <a:p>
            <a:pPr marL="3175" algn="ctr">
              <a:defRPr/>
            </a:pPr>
            <a:endParaRPr lang="en-GB" sz="1600" dirty="0">
              <a:solidFill>
                <a:srgbClr val="2D2D8A"/>
              </a:solidFill>
              <a:latin typeface="Calibri" pitchFamily="34" charset="0"/>
              <a:cs typeface="Arial" charset="0"/>
            </a:endParaRPr>
          </a:p>
          <a:p>
            <a:pPr marL="3175">
              <a:defRPr/>
            </a:pPr>
            <a:r>
              <a:rPr lang="pl-PL" sz="1600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Table</a:t>
            </a:r>
            <a:r>
              <a:rPr lang="pl-PL" sz="16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A-2 </a:t>
            </a:r>
            <a:r>
              <a:rPr lang="pl-PL" sz="14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Monitoring &amp; Evaluation System</a:t>
            </a:r>
          </a:p>
          <a:p>
            <a:pPr marL="3175">
              <a:defRPr/>
            </a:pPr>
            <a:endParaRPr lang="pl-PL" sz="1400" b="1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175">
              <a:defRPr/>
            </a:pPr>
            <a:r>
              <a:rPr lang="pl-PL" sz="1600" i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Table</a:t>
            </a:r>
            <a:r>
              <a:rPr lang="pl-PL" sz="16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sz="16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B-2 </a:t>
            </a:r>
            <a:r>
              <a:rPr lang="pl-PL" sz="1400" b="1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State</a:t>
            </a:r>
            <a:r>
              <a:rPr lang="pl-PL" sz="14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sz="1400" b="1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aid</a:t>
            </a:r>
            <a:r>
              <a:rPr lang="pl-PL" sz="14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sz="1400" b="1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rules</a:t>
            </a:r>
            <a:r>
              <a:rPr lang="pl-PL" sz="14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and </a:t>
            </a:r>
            <a:r>
              <a:rPr lang="pl-PL" sz="1400" b="1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legislation</a:t>
            </a:r>
            <a:r>
              <a:rPr lang="pl-PL" sz="14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sz="1400" b="1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opportunities</a:t>
            </a:r>
            <a:r>
              <a:rPr lang="pl-PL" sz="14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and </a:t>
            </a:r>
            <a:r>
              <a:rPr lang="pl-PL" sz="1400" b="1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restrictions</a:t>
            </a:r>
            <a:endParaRPr lang="pl-PL" sz="1400" b="1" i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175">
              <a:defRPr/>
            </a:pPr>
            <a:endParaRPr lang="pl-PL" sz="1400" b="1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175">
              <a:defRPr/>
            </a:pPr>
            <a:r>
              <a:rPr lang="pl-PL" sz="1600" i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Table</a:t>
            </a:r>
            <a:r>
              <a:rPr lang="pl-PL" sz="16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sz="16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C-2 </a:t>
            </a:r>
            <a:r>
              <a:rPr lang="pl-PL" sz="1400" b="1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Mobility</a:t>
            </a:r>
            <a:r>
              <a:rPr lang="pl-PL" sz="14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sz="1400" b="1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agreement</a:t>
            </a:r>
            <a:r>
              <a:rPr lang="pl-PL" sz="14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and </a:t>
            </a:r>
            <a:r>
              <a:rPr lang="pl-PL" sz="1400" b="1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training</a:t>
            </a:r>
            <a:r>
              <a:rPr lang="pl-PL" sz="14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pl-PL" sz="1400" b="1" i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needs</a:t>
            </a:r>
            <a:endParaRPr lang="pl-PL" sz="1400" b="1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4537422"/>
          </a:xfrm>
        </p:spPr>
        <p:txBody>
          <a:bodyPr/>
          <a:lstStyle/>
          <a:p>
            <a:pPr algn="ctr"/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For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sz="2000" dirty="0" smtClean="0"/>
              <a:t>on </a:t>
            </a:r>
            <a:r>
              <a:rPr lang="en-GB" sz="2000" dirty="0" smtClean="0"/>
              <a:t>Cohesion </a:t>
            </a:r>
            <a:r>
              <a:rPr lang="en-GB" sz="2000" dirty="0"/>
              <a:t>Policy: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2000" dirty="0">
                <a:solidFill>
                  <a:srgbClr val="006699"/>
                </a:solidFill>
                <a:latin typeface="Tahoma" pitchFamily="34" charset="0"/>
                <a:hlinkClick r:id="rId3"/>
              </a:rPr>
              <a:t>http://ec.europa.eu/regional_policy/index_en.cfm</a:t>
            </a:r>
            <a:endParaRPr lang="pl-PL" sz="2000" dirty="0">
              <a:solidFill>
                <a:srgbClr val="006699"/>
              </a:solidFill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pl-PL" sz="2000" dirty="0"/>
              <a:t>on </a:t>
            </a:r>
            <a:r>
              <a:rPr lang="pl-PL" sz="2000" dirty="0" smtClean="0"/>
              <a:t>Smart </a:t>
            </a:r>
            <a:r>
              <a:rPr lang="pl-PL" sz="2000" dirty="0" err="1" smtClean="0"/>
              <a:t>Specialisation</a:t>
            </a:r>
            <a:r>
              <a:rPr lang="pl-PL" sz="2000" dirty="0" smtClean="0"/>
              <a:t> </a:t>
            </a:r>
            <a:r>
              <a:rPr lang="pl-PL" sz="2000" dirty="0" err="1" smtClean="0"/>
              <a:t>Strategies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>
                <a:solidFill>
                  <a:srgbClr val="006699"/>
                </a:solidFill>
                <a:latin typeface="Tahoma" pitchFamily="34" charset="0"/>
                <a:hlinkClick r:id="rId4"/>
              </a:rPr>
              <a:t> </a:t>
            </a:r>
            <a:r>
              <a:rPr lang="pl-PL" sz="2000" dirty="0" smtClean="0">
                <a:solidFill>
                  <a:srgbClr val="006699"/>
                </a:solidFill>
                <a:latin typeface="Tahoma" pitchFamily="34" charset="0"/>
                <a:hlinkClick r:id="rId4"/>
              </a:rPr>
              <a:t>   </a:t>
            </a:r>
            <a:r>
              <a:rPr lang="en-GB" sz="2000" dirty="0" smtClean="0">
                <a:solidFill>
                  <a:srgbClr val="006699"/>
                </a:solidFill>
                <a:latin typeface="Tahoma" pitchFamily="34" charset="0"/>
                <a:hlinkClick r:id="rId4"/>
              </a:rPr>
              <a:t>http</a:t>
            </a:r>
            <a:r>
              <a:rPr lang="en-GB" sz="2000" dirty="0">
                <a:solidFill>
                  <a:srgbClr val="006699"/>
                </a:solidFill>
                <a:latin typeface="Tahoma" pitchFamily="34" charset="0"/>
                <a:hlinkClick r:id="rId4"/>
              </a:rPr>
              <a:t>://s3platform.jrc.ec.europa.eu/s3pguide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03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6273</TotalTime>
  <Words>733</Words>
  <Application>Microsoft Office PowerPoint</Application>
  <PresentationFormat>On-screen Show (4:3)</PresentationFormat>
  <Paragraphs>124</Paragraphs>
  <Slides>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Slide_Master</vt:lpstr>
      <vt:lpstr>Microsoft Excel Chart</vt:lpstr>
      <vt:lpstr>      Peer Review Event on RIS3 In Eastern Macedonia And Thrace  Overview of RIS3        </vt:lpstr>
      <vt:lpstr>PowerPoint Presentation</vt:lpstr>
      <vt:lpstr>Greece allocation: 1,3 billion Euro out of total 19,7 billion Euro in ESIF for Greece in 2014-20</vt:lpstr>
      <vt:lpstr>State of play of RIS3 Process</vt:lpstr>
      <vt:lpstr>Main challenges for Commission to make smart specialisation work:</vt:lpstr>
      <vt:lpstr>Lessons from yesterday</vt:lpstr>
      <vt:lpstr>Thank you for your attention!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Policy</dc:title>
  <dc:creator>Regional Policy</dc:creator>
  <cp:lastModifiedBy>PRZEOR Marek (REGIO)</cp:lastModifiedBy>
  <cp:revision>429</cp:revision>
  <cp:lastPrinted>2015-02-06T21:04:06Z</cp:lastPrinted>
  <dcterms:created xsi:type="dcterms:W3CDTF">2011-10-28T10:25:18Z</dcterms:created>
  <dcterms:modified xsi:type="dcterms:W3CDTF">2015-02-13T06:16:20Z</dcterms:modified>
</cp:coreProperties>
</file>