
<file path=[Content_Types].xml><?xml version="1.0" encoding="utf-8"?>
<Types xmlns="http://schemas.openxmlformats.org/package/2006/content-types">
  <Default Extension="png"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8" r:id="rId2"/>
    <p:sldId id="359" r:id="rId3"/>
    <p:sldId id="360" r:id="rId4"/>
    <p:sldId id="361" r:id="rId5"/>
    <p:sldId id="362" r:id="rId6"/>
    <p:sldId id="364" r:id="rId7"/>
    <p:sldId id="365" r:id="rId8"/>
    <p:sldId id="366" r:id="rId9"/>
    <p:sldId id="367" r:id="rId10"/>
    <p:sldId id="368" r:id="rId11"/>
    <p:sldId id="319" r:id="rId12"/>
  </p:sldIdLst>
  <p:sldSz cx="9144000" cy="6858000" type="screen4x3"/>
  <p:notesSz cx="6797675" cy="987425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3166CF"/>
    <a:srgbClr val="3E6FD2"/>
    <a:srgbClr val="2D5EC1"/>
    <a:srgbClr val="BDDEFF"/>
    <a:srgbClr val="808080"/>
    <a:srgbClr val="FFD624"/>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89409" autoAdjust="0"/>
  </p:normalViewPr>
  <p:slideViewPr>
    <p:cSldViewPr>
      <p:cViewPr>
        <p:scale>
          <a:sx n="75" d="100"/>
          <a:sy n="75" d="100"/>
        </p:scale>
        <p:origin x="-2664" y="-726"/>
      </p:cViewPr>
      <p:guideLst>
        <p:guide orient="horz" pos="2160"/>
        <p:guide pos="2880"/>
      </p:guideLst>
    </p:cSldViewPr>
  </p:slideViewPr>
  <p:outlineViewPr>
    <p:cViewPr>
      <p:scale>
        <a:sx n="33" d="100"/>
        <a:sy n="33" d="100"/>
      </p:scale>
      <p:origin x="0" y="994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2946400" cy="49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5" tIns="45572" rIns="91145" bIns="45572"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5" tIns="45572" rIns="91145" bIns="45572"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1" y="9378406"/>
            <a:ext cx="2946400" cy="49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5" tIns="45572" rIns="91145" bIns="45572"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378406"/>
            <a:ext cx="2946400" cy="49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5" tIns="45572" rIns="91145" bIns="45572" numCol="1" anchor="b" anchorCtr="0" compatLnSpc="1">
            <a:prstTxWarp prst="textNoShape">
              <a:avLst/>
            </a:prstTxWarp>
          </a:bodyPr>
          <a:lstStyle>
            <a:lvl1pPr algn="r">
              <a:defRPr>
                <a:solidFill>
                  <a:schemeClr val="tx1"/>
                </a:solidFill>
                <a:latin typeface="Arial" charset="0"/>
              </a:defRPr>
            </a:lvl1pPr>
          </a:lstStyle>
          <a:p>
            <a:fld id="{27270A8C-2BF5-4B88-8706-DE7C6402DAEF}" type="slidenum">
              <a:rPr lang="en-GB" altLang="en-US"/>
              <a:pPr/>
              <a:t>‹#›</a:t>
            </a:fld>
            <a:endParaRPr lang="en-GB" altLang="en-US"/>
          </a:p>
        </p:txBody>
      </p:sp>
    </p:spTree>
    <p:extLst>
      <p:ext uri="{BB962C8B-B14F-4D97-AF65-F5344CB8AC3E}">
        <p14:creationId xmlns:p14="http://schemas.microsoft.com/office/powerpoint/2010/main" val="4263500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2946400" cy="49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5" tIns="45572" rIns="91145" bIns="45572"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5" tIns="45572" rIns="91145" bIns="45572"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1" y="4689992"/>
            <a:ext cx="5438775" cy="44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5" tIns="45572" rIns="91145" bIns="45572"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1" y="9378406"/>
            <a:ext cx="2946400" cy="49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5" tIns="45572" rIns="91145" bIns="45572"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378406"/>
            <a:ext cx="2946400" cy="49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5" tIns="45572" rIns="91145" bIns="45572" numCol="1" anchor="b" anchorCtr="0" compatLnSpc="1">
            <a:prstTxWarp prst="textNoShape">
              <a:avLst/>
            </a:prstTxWarp>
          </a:bodyPr>
          <a:lstStyle>
            <a:lvl1pPr algn="r">
              <a:defRPr>
                <a:solidFill>
                  <a:schemeClr val="tx1"/>
                </a:solidFill>
                <a:latin typeface="Arial" charset="0"/>
              </a:defRPr>
            </a:lvl1pPr>
          </a:lstStyle>
          <a:p>
            <a:fld id="{B94DB0A1-5C81-4E32-956C-6B1020387DEC}" type="slidenum">
              <a:rPr lang="en-GB" altLang="en-US"/>
              <a:pPr/>
              <a:t>‹#›</a:t>
            </a:fld>
            <a:endParaRPr lang="en-GB" altLang="en-US"/>
          </a:p>
        </p:txBody>
      </p:sp>
    </p:spTree>
    <p:extLst>
      <p:ext uri="{BB962C8B-B14F-4D97-AF65-F5344CB8AC3E}">
        <p14:creationId xmlns:p14="http://schemas.microsoft.com/office/powerpoint/2010/main" val="8119872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Inger</a:t>
            </a:r>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0548" indent="-284826" eaLnBrk="0" hangingPunct="0">
              <a:defRPr sz="1200">
                <a:solidFill>
                  <a:srgbClr val="0F5494"/>
                </a:solidFill>
                <a:latin typeface="Verdana" pitchFamily="34" charset="0"/>
              </a:defRPr>
            </a:lvl2pPr>
            <a:lvl3pPr marL="1139306" indent="-227862" eaLnBrk="0" hangingPunct="0">
              <a:defRPr sz="1200">
                <a:solidFill>
                  <a:srgbClr val="0F5494"/>
                </a:solidFill>
                <a:latin typeface="Verdana" pitchFamily="34" charset="0"/>
              </a:defRPr>
            </a:lvl3pPr>
            <a:lvl4pPr marL="1595029" indent="-227862" eaLnBrk="0" hangingPunct="0">
              <a:defRPr sz="1200">
                <a:solidFill>
                  <a:srgbClr val="0F5494"/>
                </a:solidFill>
                <a:latin typeface="Verdana" pitchFamily="34" charset="0"/>
              </a:defRPr>
            </a:lvl4pPr>
            <a:lvl5pPr marL="2050751" indent="-227862" eaLnBrk="0" hangingPunct="0">
              <a:defRPr sz="1200">
                <a:solidFill>
                  <a:srgbClr val="0F5494"/>
                </a:solidFill>
                <a:latin typeface="Verdana" pitchFamily="34" charset="0"/>
              </a:defRPr>
            </a:lvl5pPr>
            <a:lvl6pPr marL="2506473" indent="-227862" eaLnBrk="0" fontAlgn="base" hangingPunct="0">
              <a:spcBef>
                <a:spcPct val="0"/>
              </a:spcBef>
              <a:spcAft>
                <a:spcPct val="0"/>
              </a:spcAft>
              <a:defRPr sz="1200">
                <a:solidFill>
                  <a:srgbClr val="0F5494"/>
                </a:solidFill>
                <a:latin typeface="Verdana" pitchFamily="34" charset="0"/>
              </a:defRPr>
            </a:lvl6pPr>
            <a:lvl7pPr marL="2962196" indent="-227862" eaLnBrk="0" fontAlgn="base" hangingPunct="0">
              <a:spcBef>
                <a:spcPct val="0"/>
              </a:spcBef>
              <a:spcAft>
                <a:spcPct val="0"/>
              </a:spcAft>
              <a:defRPr sz="1200">
                <a:solidFill>
                  <a:srgbClr val="0F5494"/>
                </a:solidFill>
                <a:latin typeface="Verdana" pitchFamily="34" charset="0"/>
              </a:defRPr>
            </a:lvl7pPr>
            <a:lvl8pPr marL="3417918" indent="-227862" eaLnBrk="0" fontAlgn="base" hangingPunct="0">
              <a:spcBef>
                <a:spcPct val="0"/>
              </a:spcBef>
              <a:spcAft>
                <a:spcPct val="0"/>
              </a:spcAft>
              <a:defRPr sz="1200">
                <a:solidFill>
                  <a:srgbClr val="0F5494"/>
                </a:solidFill>
                <a:latin typeface="Verdana" pitchFamily="34" charset="0"/>
              </a:defRPr>
            </a:lvl8pPr>
            <a:lvl9pPr marL="3873641" indent="-227862" eaLnBrk="0" fontAlgn="base" hangingPunct="0">
              <a:spcBef>
                <a:spcPct val="0"/>
              </a:spcBef>
              <a:spcAft>
                <a:spcPct val="0"/>
              </a:spcAft>
              <a:defRPr sz="1200">
                <a:solidFill>
                  <a:srgbClr val="0F5494"/>
                </a:solidFill>
                <a:latin typeface="Verdana" pitchFamily="34" charset="0"/>
              </a:defRPr>
            </a:lvl9pPr>
          </a:lstStyle>
          <a:p>
            <a:pPr eaLnBrk="1" hangingPunct="1"/>
            <a:fld id="{AE4E5237-9F64-46A2-A395-756449916009}" type="slidenum">
              <a:rPr lang="en-GB" altLang="en-US" smtClean="0">
                <a:solidFill>
                  <a:schemeClr val="tx1"/>
                </a:solidFill>
                <a:latin typeface="Arial" pitchFamily="34" charset="0"/>
              </a:rPr>
              <a:pPr eaLnBrk="1" hangingPunct="1"/>
              <a:t>3</a:t>
            </a:fld>
            <a:endParaRPr lang="en-GB" altLang="en-US" smtClean="0">
              <a:solidFill>
                <a:schemeClr val="tx1"/>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Inter-regional and trans-national collaboration in research and innovation is becoming increasingly relevant and necessary to succeed in sustaining growth, jobs and welfare in Europe. The importance of global innovation networks thus calls for a type of regional innovation policy that goes beyond regional borders and takes into account the degree to which actors in a region are able to connect to and benefit from such networks. The place-based approach in research and innovation strategies for smart specialisation (RIS3) has further reinforced this need. </a:t>
            </a:r>
          </a:p>
          <a:p>
            <a:r>
              <a:rPr lang="en-GB" dirty="0"/>
              <a:t> </a:t>
            </a:r>
          </a:p>
          <a:p>
            <a:r>
              <a:rPr lang="en-GB" dirty="0"/>
              <a:t>As inter-regional collaboration is a key component of the implementation of the RIS3, </a:t>
            </a:r>
          </a:p>
          <a:p>
            <a:pPr defTabSz="911445">
              <a:defRPr/>
            </a:pPr>
            <a:endParaRPr lang="en-GB" dirty="0"/>
          </a:p>
          <a:p>
            <a:pPr defTabSz="911445">
              <a:defRPr/>
            </a:pPr>
            <a:r>
              <a:rPr lang="en-GB" dirty="0"/>
              <a:t>The importance of global innovation networks calls for a regional innovation policy that goes beyond regional borders and takes into account the degree to which actors in a region are able to connect to and benefit from such networks. </a:t>
            </a:r>
          </a:p>
          <a:p>
            <a:endParaRPr lang="en-GB" dirty="0"/>
          </a:p>
        </p:txBody>
      </p:sp>
      <p:sp>
        <p:nvSpPr>
          <p:cNvPr id="4" name="Slide Number Placeholder 3"/>
          <p:cNvSpPr>
            <a:spLocks noGrp="1"/>
          </p:cNvSpPr>
          <p:nvPr>
            <p:ph type="sldNum" sz="quarter" idx="10"/>
          </p:nvPr>
        </p:nvSpPr>
        <p:spPr/>
        <p:txBody>
          <a:bodyPr/>
          <a:lstStyle/>
          <a:p>
            <a:pPr>
              <a:defRPr/>
            </a:pPr>
            <a:fld id="{F2305DC2-0BA4-4E09-A667-3A1EA83DD01C}" type="slidenum">
              <a:rPr lang="en-GB" altLang="en-US" smtClean="0"/>
              <a:pPr>
                <a:defRPr/>
              </a:pPr>
              <a:t>4</a:t>
            </a:fld>
            <a:endParaRPr lang="en-GB" altLang="en-US"/>
          </a:p>
        </p:txBody>
      </p:sp>
    </p:spTree>
    <p:extLst>
      <p:ext uri="{BB962C8B-B14F-4D97-AF65-F5344CB8AC3E}">
        <p14:creationId xmlns:p14="http://schemas.microsoft.com/office/powerpoint/2010/main" val="155566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Tx/>
              <a:buFont typeface="Verdana" pitchFamily="34" charset="0"/>
              <a:buChar char="−"/>
            </a:pPr>
            <a:r>
              <a:rPr lang="en-GB" altLang="en-US" dirty="0" smtClean="0"/>
              <a:t>Data </a:t>
            </a:r>
            <a:r>
              <a:rPr lang="en-GB" altLang="en-US" dirty="0"/>
              <a:t>from peer reviews, expert assessment reports, and national reports</a:t>
            </a:r>
          </a:p>
          <a:p>
            <a:pPr eaLnBrk="1" hangingPunct="1">
              <a:buClrTx/>
              <a:buFont typeface="Verdana" pitchFamily="34" charset="0"/>
              <a:buChar char="−"/>
            </a:pPr>
            <a:r>
              <a:rPr lang="en-GB" altLang="en-US" dirty="0"/>
              <a:t>Data on regions, then each priority has four dimensions, short text based description, and three categories with fixed two level categories, connection to EU prioritised policies, regional capabilities and target markets.</a:t>
            </a:r>
          </a:p>
          <a:p>
            <a:pPr eaLnBrk="1" hangingPunct="1">
              <a:buClrTx/>
              <a:buFont typeface="Verdana" pitchFamily="34" charset="0"/>
              <a:buChar char="−"/>
            </a:pPr>
            <a:r>
              <a:rPr lang="en-GB" altLang="en-US" dirty="0"/>
              <a:t>The data base can be searched in all these dimensions</a:t>
            </a:r>
          </a:p>
          <a:p>
            <a:pPr eaLnBrk="1" hangingPunct="1">
              <a:buClrTx/>
              <a:buFont typeface="Verdana" pitchFamily="34" charset="0"/>
              <a:buChar char="−"/>
            </a:pPr>
            <a:r>
              <a:rPr lang="en-GB" altLang="en-US" dirty="0"/>
              <a:t>And data can also be uploaded</a:t>
            </a:r>
          </a:p>
          <a:p>
            <a:pPr eaLnBrk="1" hangingPunct="1">
              <a:buClrTx/>
              <a:buFont typeface="Verdana" pitchFamily="34" charset="0"/>
              <a:buChar char="−"/>
            </a:pPr>
            <a:r>
              <a:rPr lang="en-GB" altLang="en-US" dirty="0"/>
              <a:t>Categories are not perfect matches, but serves the purpose of an easy to use tool to give initial indications of where regions are aiming with their priorities.</a:t>
            </a:r>
          </a:p>
          <a:p>
            <a:pPr eaLnBrk="1" hangingPunct="1"/>
            <a:endParaRPr lang="en-US" altLang="en-US" dirty="0" smtClean="0"/>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0548" indent="-284826" eaLnBrk="0" hangingPunct="0">
              <a:defRPr sz="1200">
                <a:solidFill>
                  <a:srgbClr val="0F5494"/>
                </a:solidFill>
                <a:latin typeface="Verdana" pitchFamily="34" charset="0"/>
              </a:defRPr>
            </a:lvl2pPr>
            <a:lvl3pPr marL="1139306" indent="-227862" eaLnBrk="0" hangingPunct="0">
              <a:defRPr sz="1200">
                <a:solidFill>
                  <a:srgbClr val="0F5494"/>
                </a:solidFill>
                <a:latin typeface="Verdana" pitchFamily="34" charset="0"/>
              </a:defRPr>
            </a:lvl3pPr>
            <a:lvl4pPr marL="1595029" indent="-227862" eaLnBrk="0" hangingPunct="0">
              <a:defRPr sz="1200">
                <a:solidFill>
                  <a:srgbClr val="0F5494"/>
                </a:solidFill>
                <a:latin typeface="Verdana" pitchFamily="34" charset="0"/>
              </a:defRPr>
            </a:lvl4pPr>
            <a:lvl5pPr marL="2050751" indent="-227862" eaLnBrk="0" hangingPunct="0">
              <a:defRPr sz="1200">
                <a:solidFill>
                  <a:srgbClr val="0F5494"/>
                </a:solidFill>
                <a:latin typeface="Verdana" pitchFamily="34" charset="0"/>
              </a:defRPr>
            </a:lvl5pPr>
            <a:lvl6pPr marL="2506473" indent="-227862" eaLnBrk="0" fontAlgn="base" hangingPunct="0">
              <a:spcBef>
                <a:spcPct val="0"/>
              </a:spcBef>
              <a:spcAft>
                <a:spcPct val="0"/>
              </a:spcAft>
              <a:defRPr sz="1200">
                <a:solidFill>
                  <a:srgbClr val="0F5494"/>
                </a:solidFill>
                <a:latin typeface="Verdana" pitchFamily="34" charset="0"/>
              </a:defRPr>
            </a:lvl6pPr>
            <a:lvl7pPr marL="2962196" indent="-227862" eaLnBrk="0" fontAlgn="base" hangingPunct="0">
              <a:spcBef>
                <a:spcPct val="0"/>
              </a:spcBef>
              <a:spcAft>
                <a:spcPct val="0"/>
              </a:spcAft>
              <a:defRPr sz="1200">
                <a:solidFill>
                  <a:srgbClr val="0F5494"/>
                </a:solidFill>
                <a:latin typeface="Verdana" pitchFamily="34" charset="0"/>
              </a:defRPr>
            </a:lvl7pPr>
            <a:lvl8pPr marL="3417918" indent="-227862" eaLnBrk="0" fontAlgn="base" hangingPunct="0">
              <a:spcBef>
                <a:spcPct val="0"/>
              </a:spcBef>
              <a:spcAft>
                <a:spcPct val="0"/>
              </a:spcAft>
              <a:defRPr sz="1200">
                <a:solidFill>
                  <a:srgbClr val="0F5494"/>
                </a:solidFill>
                <a:latin typeface="Verdana" pitchFamily="34" charset="0"/>
              </a:defRPr>
            </a:lvl8pPr>
            <a:lvl9pPr marL="3873641" indent="-227862" eaLnBrk="0" fontAlgn="base" hangingPunct="0">
              <a:spcBef>
                <a:spcPct val="0"/>
              </a:spcBef>
              <a:spcAft>
                <a:spcPct val="0"/>
              </a:spcAft>
              <a:defRPr sz="1200">
                <a:solidFill>
                  <a:srgbClr val="0F5494"/>
                </a:solidFill>
                <a:latin typeface="Verdana" pitchFamily="34" charset="0"/>
              </a:defRPr>
            </a:lvl9pPr>
          </a:lstStyle>
          <a:p>
            <a:pPr eaLnBrk="1" hangingPunct="1"/>
            <a:fld id="{307FAEE2-9AAF-4173-9D73-5641A5603422}" type="slidenum">
              <a:rPr lang="en-GB" altLang="en-US" smtClean="0">
                <a:solidFill>
                  <a:schemeClr val="tx1"/>
                </a:solidFill>
                <a:latin typeface="Arial" pitchFamily="34" charset="0"/>
              </a:rPr>
              <a:pPr eaLnBrk="1" hangingPunct="1"/>
              <a:t>8</a:t>
            </a:fld>
            <a:endParaRPr lang="en-GB" altLang="en-US" smtClean="0">
              <a:solidFill>
                <a:schemeClr val="tx1"/>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930275" y="739775"/>
            <a:ext cx="4937125" cy="3702050"/>
          </a:xfrm>
          <a:ln/>
        </p:spPr>
      </p:sp>
      <p:sp>
        <p:nvSpPr>
          <p:cNvPr id="67587" name="Notes Placeholder 2"/>
          <p:cNvSpPr>
            <a:spLocks noGrp="1"/>
          </p:cNvSpPr>
          <p:nvPr>
            <p:ph type="body" idx="1"/>
          </p:nvPr>
        </p:nvSpPr>
        <p:spPr>
          <a:xfrm>
            <a:off x="677236" y="4687744"/>
            <a:ext cx="5443203" cy="44478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2" tIns="45640" rIns="91282" bIns="45640"/>
          <a:lstStyle/>
          <a:p>
            <a:endParaRPr lang="es-ES" altLang="nb-NO" dirty="0" smtClean="0"/>
          </a:p>
        </p:txBody>
      </p:sp>
      <p:sp>
        <p:nvSpPr>
          <p:cNvPr id="67588" name="Slide Number Placeholder 3"/>
          <p:cNvSpPr txBox="1">
            <a:spLocks noGrp="1"/>
          </p:cNvSpPr>
          <p:nvPr/>
        </p:nvSpPr>
        <p:spPr bwMode="auto">
          <a:xfrm>
            <a:off x="3849803" y="9378644"/>
            <a:ext cx="2946292" cy="49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82" tIns="45640" rIns="91282" bIns="45640" anchor="b"/>
          <a:lstStyle>
            <a:lvl1pPr defTabSz="917575" eaLnBrk="0" hangingPunct="0">
              <a:defRPr sz="1200">
                <a:solidFill>
                  <a:srgbClr val="0F5494"/>
                </a:solidFill>
                <a:latin typeface="Verdana" pitchFamily="34" charset="0"/>
              </a:defRPr>
            </a:lvl1pPr>
            <a:lvl2pPr marL="742950" indent="-285750" defTabSz="917575" eaLnBrk="0" hangingPunct="0">
              <a:defRPr sz="1200">
                <a:solidFill>
                  <a:srgbClr val="0F5494"/>
                </a:solidFill>
                <a:latin typeface="Verdana" pitchFamily="34" charset="0"/>
              </a:defRPr>
            </a:lvl2pPr>
            <a:lvl3pPr marL="1143000" indent="-228600" defTabSz="917575" eaLnBrk="0" hangingPunct="0">
              <a:defRPr sz="1200">
                <a:solidFill>
                  <a:srgbClr val="0F5494"/>
                </a:solidFill>
                <a:latin typeface="Verdana" pitchFamily="34" charset="0"/>
              </a:defRPr>
            </a:lvl3pPr>
            <a:lvl4pPr marL="1600200" indent="-228600" defTabSz="917575" eaLnBrk="0" hangingPunct="0">
              <a:defRPr sz="1200">
                <a:solidFill>
                  <a:srgbClr val="0F5494"/>
                </a:solidFill>
                <a:latin typeface="Verdana" pitchFamily="34" charset="0"/>
              </a:defRPr>
            </a:lvl4pPr>
            <a:lvl5pPr marL="2057400" indent="-228600" defTabSz="917575" eaLnBrk="0" hangingPunct="0">
              <a:defRPr sz="1200">
                <a:solidFill>
                  <a:srgbClr val="0F5494"/>
                </a:solidFill>
                <a:latin typeface="Verdana" pitchFamily="34" charset="0"/>
              </a:defRPr>
            </a:lvl5pPr>
            <a:lvl6pPr marL="2514600" indent="-228600" defTabSz="917575" eaLnBrk="0" fontAlgn="base" hangingPunct="0">
              <a:spcBef>
                <a:spcPct val="0"/>
              </a:spcBef>
              <a:spcAft>
                <a:spcPct val="0"/>
              </a:spcAft>
              <a:defRPr sz="1200">
                <a:solidFill>
                  <a:srgbClr val="0F5494"/>
                </a:solidFill>
                <a:latin typeface="Verdana" pitchFamily="34" charset="0"/>
              </a:defRPr>
            </a:lvl6pPr>
            <a:lvl7pPr marL="2971800" indent="-228600" defTabSz="917575" eaLnBrk="0" fontAlgn="base" hangingPunct="0">
              <a:spcBef>
                <a:spcPct val="0"/>
              </a:spcBef>
              <a:spcAft>
                <a:spcPct val="0"/>
              </a:spcAft>
              <a:defRPr sz="1200">
                <a:solidFill>
                  <a:srgbClr val="0F5494"/>
                </a:solidFill>
                <a:latin typeface="Verdana" pitchFamily="34" charset="0"/>
              </a:defRPr>
            </a:lvl7pPr>
            <a:lvl8pPr marL="3429000" indent="-228600" defTabSz="917575" eaLnBrk="0" fontAlgn="base" hangingPunct="0">
              <a:spcBef>
                <a:spcPct val="0"/>
              </a:spcBef>
              <a:spcAft>
                <a:spcPct val="0"/>
              </a:spcAft>
              <a:defRPr sz="1200">
                <a:solidFill>
                  <a:srgbClr val="0F5494"/>
                </a:solidFill>
                <a:latin typeface="Verdana" pitchFamily="34" charset="0"/>
              </a:defRPr>
            </a:lvl8pPr>
            <a:lvl9pPr marL="3886200" indent="-228600" defTabSz="917575" eaLnBrk="0" fontAlgn="base" hangingPunct="0">
              <a:spcBef>
                <a:spcPct val="0"/>
              </a:spcBef>
              <a:spcAft>
                <a:spcPct val="0"/>
              </a:spcAft>
              <a:defRPr sz="1200">
                <a:solidFill>
                  <a:srgbClr val="0F5494"/>
                </a:solidFill>
                <a:latin typeface="Verdana" pitchFamily="34" charset="0"/>
              </a:defRPr>
            </a:lvl9pPr>
          </a:lstStyle>
          <a:p>
            <a:pPr algn="r" eaLnBrk="1" hangingPunct="1"/>
            <a:fld id="{5B3D2AEB-B829-4C2E-B0AA-D995679AF15E}" type="slidenum">
              <a:rPr lang="en-GB" altLang="nb-NO">
                <a:solidFill>
                  <a:schemeClr val="tx1"/>
                </a:solidFill>
                <a:latin typeface="Arial" charset="0"/>
              </a:rPr>
              <a:pPr algn="r" eaLnBrk="1" hangingPunct="1"/>
              <a:t>11</a:t>
            </a:fld>
            <a:endParaRPr lang="en-GB" altLang="nb-NO">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A0419F33-CB07-4C89-AFC8-B4F29A95D33E}"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0759A83-80E4-410F-8A95-6B77FACF4963}" type="slidenum">
              <a:rPr lang="en-GB" altLang="en-US"/>
              <a:pPr/>
              <a:t>‹#›</a:t>
            </a:fld>
            <a:endParaRPr lang="en-GB" altLang="en-US"/>
          </a:p>
        </p:txBody>
      </p:sp>
    </p:spTree>
    <p:extLst>
      <p:ext uri="{BB962C8B-B14F-4D97-AF65-F5344CB8AC3E}">
        <p14:creationId xmlns:p14="http://schemas.microsoft.com/office/powerpoint/2010/main" val="197350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CA93C3F-2D72-4386-9CC9-5006A9789CD7}" type="slidenum">
              <a:rPr lang="en-GB" altLang="en-US"/>
              <a:pPr/>
              <a:t>‹#›</a:t>
            </a:fld>
            <a:endParaRPr lang="en-GB" altLang="en-US"/>
          </a:p>
        </p:txBody>
      </p:sp>
    </p:spTree>
    <p:extLst>
      <p:ext uri="{BB962C8B-B14F-4D97-AF65-F5344CB8AC3E}">
        <p14:creationId xmlns:p14="http://schemas.microsoft.com/office/powerpoint/2010/main" val="266139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E8804CD-F64B-4057-AE14-5B221AE3FE8C}" type="slidenum">
              <a:rPr lang="en-GB" altLang="en-US"/>
              <a:pPr/>
              <a:t>‹#›</a:t>
            </a:fld>
            <a:endParaRPr lang="en-GB" altLang="en-US"/>
          </a:p>
        </p:txBody>
      </p:sp>
    </p:spTree>
    <p:extLst>
      <p:ext uri="{BB962C8B-B14F-4D97-AF65-F5344CB8AC3E}">
        <p14:creationId xmlns:p14="http://schemas.microsoft.com/office/powerpoint/2010/main" val="123279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04BD6D8-42DF-468B-8D6F-09076BC7FA89}" type="slidenum">
              <a:rPr lang="en-GB" altLang="en-US"/>
              <a:pPr/>
              <a:t>‹#›</a:t>
            </a:fld>
            <a:endParaRPr lang="en-GB" altLang="en-US"/>
          </a:p>
        </p:txBody>
      </p:sp>
    </p:spTree>
    <p:extLst>
      <p:ext uri="{BB962C8B-B14F-4D97-AF65-F5344CB8AC3E}">
        <p14:creationId xmlns:p14="http://schemas.microsoft.com/office/powerpoint/2010/main" val="8142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5196962B-61DB-4F9A-AE6C-48EA9B6D5705}" type="slidenum">
              <a:rPr lang="en-GB" altLang="en-US"/>
              <a:pPr/>
              <a:t>‹#›</a:t>
            </a:fld>
            <a:endParaRPr lang="en-GB" altLang="en-US"/>
          </a:p>
        </p:txBody>
      </p:sp>
    </p:spTree>
    <p:extLst>
      <p:ext uri="{BB962C8B-B14F-4D97-AF65-F5344CB8AC3E}">
        <p14:creationId xmlns:p14="http://schemas.microsoft.com/office/powerpoint/2010/main" val="33664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2C3A908-0967-40CE-96BD-53815B53238A}" type="slidenum">
              <a:rPr lang="en-GB" altLang="en-US"/>
              <a:pPr/>
              <a:t>‹#›</a:t>
            </a:fld>
            <a:endParaRPr lang="en-GB" altLang="en-US"/>
          </a:p>
        </p:txBody>
      </p:sp>
    </p:spTree>
    <p:extLst>
      <p:ext uri="{BB962C8B-B14F-4D97-AF65-F5344CB8AC3E}">
        <p14:creationId xmlns:p14="http://schemas.microsoft.com/office/powerpoint/2010/main" val="325625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5BFA17AF-4989-4D12-9753-99C4747C2F0B}" type="slidenum">
              <a:rPr lang="en-GB" altLang="en-US"/>
              <a:pPr/>
              <a:t>‹#›</a:t>
            </a:fld>
            <a:endParaRPr lang="en-GB" altLang="en-US"/>
          </a:p>
        </p:txBody>
      </p:sp>
    </p:spTree>
    <p:extLst>
      <p:ext uri="{BB962C8B-B14F-4D97-AF65-F5344CB8AC3E}">
        <p14:creationId xmlns:p14="http://schemas.microsoft.com/office/powerpoint/2010/main" val="16860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98F199BA-87CA-4633-B414-F3A94F20E78D}" type="slidenum">
              <a:rPr lang="en-GB" altLang="en-US"/>
              <a:pPr/>
              <a:t>‹#›</a:t>
            </a:fld>
            <a:endParaRPr lang="en-GB" altLang="en-US"/>
          </a:p>
        </p:txBody>
      </p:sp>
    </p:spTree>
    <p:extLst>
      <p:ext uri="{BB962C8B-B14F-4D97-AF65-F5344CB8AC3E}">
        <p14:creationId xmlns:p14="http://schemas.microsoft.com/office/powerpoint/2010/main" val="269253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B5C642B2-E6D9-4C78-A204-6F120EE6206B}" type="slidenum">
              <a:rPr lang="en-GB" altLang="en-US"/>
              <a:pPr/>
              <a:t>‹#›</a:t>
            </a:fld>
            <a:endParaRPr lang="en-GB" altLang="en-US"/>
          </a:p>
        </p:txBody>
      </p:sp>
    </p:spTree>
    <p:extLst>
      <p:ext uri="{BB962C8B-B14F-4D97-AF65-F5344CB8AC3E}">
        <p14:creationId xmlns:p14="http://schemas.microsoft.com/office/powerpoint/2010/main" val="198368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E4F4D085-5D3F-4099-B6FF-6BE87F749804}" type="slidenum">
              <a:rPr lang="en-GB" altLang="en-US"/>
              <a:pPr/>
              <a:t>‹#›</a:t>
            </a:fld>
            <a:endParaRPr lang="en-GB" altLang="en-US"/>
          </a:p>
        </p:txBody>
      </p:sp>
    </p:spTree>
    <p:extLst>
      <p:ext uri="{BB962C8B-B14F-4D97-AF65-F5344CB8AC3E}">
        <p14:creationId xmlns:p14="http://schemas.microsoft.com/office/powerpoint/2010/main" val="61028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50AAC179-DFE8-432F-886D-50DD07969239}"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13"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8.jpeg"/><Relationship Id="rId12" Type="http://schemas.openxmlformats.org/officeDocument/2006/relationships/image" Target="../media/image11.png"/><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vmlDrawing" Target="../drawings/vmlDrawing1.vml"/><Relationship Id="rId6" Type="http://schemas.openxmlformats.org/officeDocument/2006/relationships/hyperlink" Target="http://s3platform.jrc.ec.europa.eu/s3pguide" TargetMode="External"/><Relationship Id="rId11" Type="http://schemas.openxmlformats.org/officeDocument/2006/relationships/image" Target="../media/image10.jpeg"/><Relationship Id="rId5" Type="http://schemas.openxmlformats.org/officeDocument/2006/relationships/image" Target="../media/image7.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6.png"/><Relationship Id="rId9" Type="http://schemas.openxmlformats.org/officeDocument/2006/relationships/image" Target="../media/image5.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4294967295"/>
          </p:nvPr>
        </p:nvSpPr>
        <p:spPr>
          <a:xfrm>
            <a:off x="6553200" y="6245225"/>
            <a:ext cx="2133600" cy="476250"/>
          </a:xfrm>
          <a:prstGeom prst="rect">
            <a:avLst/>
          </a:prstGeom>
        </p:spPr>
        <p:txBody>
          <a:bodyPr/>
          <a:lstStyle/>
          <a:p>
            <a:pPr>
              <a:defRPr/>
            </a:pPr>
            <a:fld id="{6F4E467C-2694-4619-AD1A-B863A142172E}" type="slidenum">
              <a:rPr lang="en-GB">
                <a:solidFill>
                  <a:srgbClr val="000000"/>
                </a:solidFill>
              </a:rPr>
              <a:pPr>
                <a:defRPr/>
              </a:pPr>
              <a:t>1</a:t>
            </a:fld>
            <a:endParaRPr lang="en-GB">
              <a:solidFill>
                <a:srgbClr val="000000"/>
              </a:solidFill>
            </a:endParaRPr>
          </a:p>
        </p:txBody>
      </p:sp>
      <p:sp>
        <p:nvSpPr>
          <p:cNvPr id="9219" name="Rectangle 5"/>
          <p:cNvSpPr>
            <a:spLocks noGrp="1" noChangeArrowheads="1"/>
          </p:cNvSpPr>
          <p:nvPr>
            <p:ph type="ctrTitle"/>
          </p:nvPr>
        </p:nvSpPr>
        <p:spPr>
          <a:xfrm>
            <a:off x="107504" y="1557338"/>
            <a:ext cx="8976171" cy="2951162"/>
          </a:xfrm>
        </p:spPr>
        <p:txBody>
          <a:bodyPr/>
          <a:lstStyle/>
          <a:p>
            <a:pPr algn="ctr"/>
            <a:r>
              <a:rPr lang="nb-NO" sz="3200" dirty="0" smtClean="0">
                <a:latin typeface="Arial" pitchFamily="34" charset="0"/>
              </a:rPr>
              <a:t/>
            </a:r>
            <a:br>
              <a:rPr lang="nb-NO" sz="3200" dirty="0" smtClean="0">
                <a:latin typeface="Arial" pitchFamily="34" charset="0"/>
              </a:rPr>
            </a:br>
            <a:r>
              <a:rPr lang="nb-NO" sz="3200" dirty="0" smtClean="0">
                <a:latin typeface="Arial" pitchFamily="34" charset="0"/>
              </a:rPr>
              <a:t>The Smart Specialisation Platform</a:t>
            </a:r>
            <a:br>
              <a:rPr lang="nb-NO" sz="3200" dirty="0" smtClean="0">
                <a:latin typeface="Arial" pitchFamily="34" charset="0"/>
              </a:rPr>
            </a:br>
            <a:r>
              <a:rPr lang="nb-NO" sz="3200" dirty="0" smtClean="0">
                <a:latin typeface="Arial" pitchFamily="34" charset="0"/>
              </a:rPr>
              <a:t/>
            </a:r>
            <a:br>
              <a:rPr lang="nb-NO" sz="3200" dirty="0" smtClean="0">
                <a:latin typeface="Arial" pitchFamily="34" charset="0"/>
              </a:rPr>
            </a:br>
            <a:r>
              <a:rPr lang="nb-NO" sz="3200" dirty="0" smtClean="0">
                <a:latin typeface="Arial" pitchFamily="34" charset="0"/>
              </a:rPr>
              <a:t/>
            </a:r>
            <a:br>
              <a:rPr lang="nb-NO" sz="3200" dirty="0" smtClean="0">
                <a:latin typeface="Arial" pitchFamily="34" charset="0"/>
              </a:rPr>
            </a:br>
            <a:endParaRPr lang="en-GB" sz="3200" dirty="0" smtClean="0">
              <a:latin typeface="Arial" pitchFamily="34" charset="0"/>
            </a:endParaRPr>
          </a:p>
        </p:txBody>
      </p:sp>
      <p:sp>
        <p:nvSpPr>
          <p:cNvPr id="9220" name="Rectangle 6"/>
          <p:cNvSpPr>
            <a:spLocks noGrp="1" noChangeArrowheads="1"/>
          </p:cNvSpPr>
          <p:nvPr>
            <p:ph type="subTitle" idx="1"/>
          </p:nvPr>
        </p:nvSpPr>
        <p:spPr>
          <a:xfrm>
            <a:off x="323528" y="4813822"/>
            <a:ext cx="5472608" cy="1817463"/>
          </a:xfrm>
        </p:spPr>
        <p:txBody>
          <a:bodyPr/>
          <a:lstStyle/>
          <a:p>
            <a:pPr>
              <a:lnSpc>
                <a:spcPct val="80000"/>
              </a:lnSpc>
            </a:pPr>
            <a:endParaRPr lang="nb-NO" sz="2000" dirty="0" smtClean="0"/>
          </a:p>
          <a:p>
            <a:pPr>
              <a:lnSpc>
                <a:spcPct val="80000"/>
              </a:lnSpc>
            </a:pPr>
            <a:endParaRPr lang="nb-NO" sz="2000" dirty="0"/>
          </a:p>
          <a:p>
            <a:pPr>
              <a:lnSpc>
                <a:spcPct val="80000"/>
              </a:lnSpc>
            </a:pPr>
            <a:r>
              <a:rPr lang="nb-NO" sz="2000" dirty="0" smtClean="0"/>
              <a:t>S3 Platform</a:t>
            </a:r>
          </a:p>
          <a:p>
            <a:pPr>
              <a:lnSpc>
                <a:spcPct val="80000"/>
              </a:lnSpc>
            </a:pPr>
            <a:r>
              <a:rPr lang="nb-NO" sz="2000" dirty="0" smtClean="0"/>
              <a:t>John Edwards</a:t>
            </a:r>
          </a:p>
          <a:p>
            <a:pPr>
              <a:lnSpc>
                <a:spcPct val="80000"/>
              </a:lnSpc>
            </a:pPr>
            <a:r>
              <a:rPr lang="nb-NO" sz="2000" dirty="0" err="1" smtClean="0"/>
              <a:t>Alexandroupoli</a:t>
            </a:r>
            <a:r>
              <a:rPr lang="nb-NO" sz="2000" dirty="0" smtClean="0"/>
              <a:t>, 12 </a:t>
            </a:r>
            <a:r>
              <a:rPr lang="nb-NO" sz="2000" dirty="0" err="1" smtClean="0"/>
              <a:t>January</a:t>
            </a:r>
            <a:r>
              <a:rPr lang="nb-NO" sz="2000" dirty="0" smtClean="0"/>
              <a:t> 2015  </a:t>
            </a:r>
          </a:p>
        </p:txBody>
      </p:sp>
      <p:pic>
        <p:nvPicPr>
          <p:cNvPr id="92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869160"/>
            <a:ext cx="291623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431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is now!</a:t>
            </a:r>
            <a:endParaRPr lang="en-GB" dirty="0"/>
          </a:p>
        </p:txBody>
      </p:sp>
      <p:sp>
        <p:nvSpPr>
          <p:cNvPr id="3" name="Content Placeholder 2"/>
          <p:cNvSpPr>
            <a:spLocks noGrp="1"/>
          </p:cNvSpPr>
          <p:nvPr>
            <p:ph idx="1"/>
          </p:nvPr>
        </p:nvSpPr>
        <p:spPr/>
        <p:txBody>
          <a:bodyPr/>
          <a:lstStyle/>
          <a:p>
            <a:r>
              <a:rPr lang="en-GB" dirty="0" smtClean="0"/>
              <a:t>28 Partnership Agreements and 21 Operational Programmes adopted by EC</a:t>
            </a:r>
          </a:p>
          <a:p>
            <a:r>
              <a:rPr lang="en-GB" dirty="0" smtClean="0"/>
              <a:t>First new INTERREG programme adopted end November.</a:t>
            </a:r>
          </a:p>
          <a:p>
            <a:r>
              <a:rPr lang="en-GB" dirty="0" smtClean="0"/>
              <a:t>Launch of INTERREG-EUROPE early December.</a:t>
            </a:r>
          </a:p>
          <a:p>
            <a:r>
              <a:rPr lang="en-GB" dirty="0" smtClean="0"/>
              <a:t>First H2020 calls published.</a:t>
            </a:r>
            <a:endParaRPr lang="en-GB" dirty="0"/>
          </a:p>
        </p:txBody>
      </p:sp>
    </p:spTree>
    <p:extLst>
      <p:ext uri="{BB962C8B-B14F-4D97-AF65-F5344CB8AC3E}">
        <p14:creationId xmlns:p14="http://schemas.microsoft.com/office/powerpoint/2010/main" val="2920410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70EA4344-72E4-4F0A-ADD6-CA727E26F371}" type="slidenum">
              <a:rPr lang="en-GB" altLang="nb-NO" sz="1400" smtClean="0">
                <a:solidFill>
                  <a:schemeClr val="tx1"/>
                </a:solidFill>
                <a:latin typeface="Arial" charset="0"/>
              </a:rPr>
              <a:pPr eaLnBrk="1" hangingPunct="1"/>
              <a:t>11</a:t>
            </a:fld>
            <a:endParaRPr lang="en-GB" altLang="nb-NO" sz="1400" smtClean="0">
              <a:solidFill>
                <a:schemeClr val="tx1"/>
              </a:solidFill>
              <a:latin typeface="Arial" charset="0"/>
            </a:endParaRPr>
          </a:p>
        </p:txBody>
      </p:sp>
      <p:sp>
        <p:nvSpPr>
          <p:cNvPr id="36867" name="Rectangle 14"/>
          <p:cNvSpPr>
            <a:spLocks noGrp="1" noChangeArrowheads="1"/>
          </p:cNvSpPr>
          <p:nvPr>
            <p:ph type="title" idx="4294967295"/>
          </p:nvPr>
        </p:nvSpPr>
        <p:spPr>
          <a:xfrm>
            <a:off x="384175" y="1412776"/>
            <a:ext cx="8229600" cy="936625"/>
          </a:xfrm>
          <a:extLst>
            <a:ext uri="{91240B29-F687-4F45-9708-019B960494DF}">
              <a14:hiddenLine xmlns:a14="http://schemas.microsoft.com/office/drawing/2010/main" w="9525">
                <a:solidFill>
                  <a:srgbClr val="000000"/>
                </a:solidFill>
                <a:round/>
                <a:headEnd/>
                <a:tailEnd/>
              </a14:hiddenLine>
            </a:ext>
          </a:extLst>
        </p:spPr>
        <p:txBody>
          <a:bodyPr/>
          <a:lstStyle/>
          <a:p>
            <a:pPr algn="ctr">
              <a:spcBef>
                <a:spcPts val="2250"/>
              </a:spcBef>
            </a:pPr>
            <a:r>
              <a:rPr lang="en-US" altLang="nb-NO" sz="3200" dirty="0" smtClean="0">
                <a:latin typeface="Arial" charset="0"/>
              </a:rPr>
              <a:t>Thank you! </a:t>
            </a:r>
            <a:endParaRPr lang="en-GB" altLang="nb-NO" sz="3200" dirty="0" smtClean="0">
              <a:latin typeface="Arial" charset="0"/>
            </a:endParaRPr>
          </a:p>
        </p:txBody>
      </p:sp>
      <p:pic>
        <p:nvPicPr>
          <p:cNvPr id="3686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204864"/>
            <a:ext cx="3860800" cy="184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9" name="Text Box 6"/>
          <p:cNvSpPr txBox="1">
            <a:spLocks noChangeArrowheads="1"/>
          </p:cNvSpPr>
          <p:nvPr/>
        </p:nvSpPr>
        <p:spPr bwMode="auto">
          <a:xfrm>
            <a:off x="1650926" y="4312781"/>
            <a:ext cx="5801394"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spcBef>
                <a:spcPct val="50000"/>
              </a:spcBef>
            </a:pPr>
            <a:r>
              <a:rPr lang="fr-BE" altLang="nb-NO" sz="2400" dirty="0">
                <a:latin typeface="Arial" charset="0"/>
              </a:rPr>
              <a:t>http://</a:t>
            </a:r>
            <a:r>
              <a:rPr lang="fr-BE" altLang="nb-NO" sz="2400" dirty="0" smtClean="0">
                <a:latin typeface="Arial" charset="0"/>
              </a:rPr>
              <a:t>s3platform.jrc.ec.europa.eu </a:t>
            </a:r>
            <a:endParaRPr lang="fr-BE" altLang="nb-NO" sz="2400" dirty="0">
              <a:latin typeface="Arial" charset="0"/>
            </a:endParaRPr>
          </a:p>
          <a:p>
            <a:pPr algn="ctr" eaLnBrk="1" hangingPunct="1">
              <a:spcBef>
                <a:spcPct val="50000"/>
              </a:spcBef>
            </a:pPr>
            <a:endParaRPr lang="fr-BE" altLang="nb-NO" sz="1000" dirty="0">
              <a:latin typeface="Arial" charset="0"/>
            </a:endParaRPr>
          </a:p>
          <a:p>
            <a:pPr algn="ctr" eaLnBrk="1" hangingPunct="1">
              <a:spcBef>
                <a:spcPct val="50000"/>
              </a:spcBef>
            </a:pPr>
            <a:r>
              <a:rPr lang="en-GB" altLang="nb-NO" sz="1600" dirty="0" smtClean="0"/>
              <a:t>JRC-IPTS-S3PLATFORM@ec.europa.eu</a:t>
            </a:r>
            <a:endParaRPr lang="en-GB" altLang="nb-NO" sz="1600" dirty="0"/>
          </a:p>
        </p:txBody>
      </p:sp>
      <p:pic>
        <p:nvPicPr>
          <p:cNvPr id="3687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106439"/>
            <a:ext cx="2665413"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3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2"/>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891DADB5-60DD-4BA0-BCE5-F19748E6B439}" type="slidenum">
              <a:rPr lang="en-GB" altLang="en-US" sz="1400" smtClean="0">
                <a:solidFill>
                  <a:schemeClr val="tx1"/>
                </a:solidFill>
                <a:latin typeface="Arial" pitchFamily="34" charset="0"/>
              </a:rPr>
              <a:pPr eaLnBrk="1" hangingPunct="1"/>
              <a:t>2</a:t>
            </a:fld>
            <a:endParaRPr lang="en-GB" altLang="en-US" sz="1400" smtClean="0">
              <a:solidFill>
                <a:schemeClr val="tx1"/>
              </a:solidFill>
              <a:latin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275" y="404813"/>
            <a:ext cx="3201988"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TextBox 4"/>
          <p:cNvSpPr txBox="1">
            <a:spLocks noChangeArrowheads="1"/>
          </p:cNvSpPr>
          <p:nvPr/>
        </p:nvSpPr>
        <p:spPr bwMode="auto">
          <a:xfrm>
            <a:off x="250825" y="1268413"/>
            <a:ext cx="8497888" cy="877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altLang="en-US" sz="2400" b="1" dirty="0"/>
              <a:t>Smart Specialisation Platform</a:t>
            </a:r>
          </a:p>
          <a:p>
            <a:pPr eaLnBrk="1" hangingPunct="1"/>
            <a:endParaRPr lang="en-GB" altLang="en-US" sz="2400" dirty="0"/>
          </a:p>
          <a:p>
            <a:pPr eaLnBrk="1" hangingPunct="1"/>
            <a:r>
              <a:rPr lang="en-GB" altLang="en-US" sz="2000" dirty="0"/>
              <a:t>Created in 2011 to provide science-based</a:t>
            </a:r>
          </a:p>
          <a:p>
            <a:pPr eaLnBrk="1" hangingPunct="1"/>
            <a:r>
              <a:rPr lang="en-GB" altLang="en-US" sz="2000" dirty="0"/>
              <a:t>professional advice to EU national and regional</a:t>
            </a:r>
          </a:p>
          <a:p>
            <a:pPr eaLnBrk="1" hangingPunct="1"/>
            <a:r>
              <a:rPr lang="en-GB" altLang="en-US" sz="2000" dirty="0"/>
              <a:t>policy-makers for the establishment and implementation of their </a:t>
            </a:r>
            <a:r>
              <a:rPr lang="en-GB" altLang="en-US" sz="2000" dirty="0" smtClean="0"/>
              <a:t>RIS3, make </a:t>
            </a:r>
            <a:r>
              <a:rPr lang="en-GB" altLang="en-US" sz="2000" dirty="0"/>
              <a:t>better use of the </a:t>
            </a:r>
            <a:r>
              <a:rPr lang="en-GB" altLang="en-US" sz="2000" dirty="0" smtClean="0"/>
              <a:t>ESI Funds </a:t>
            </a:r>
            <a:r>
              <a:rPr lang="en-GB" altLang="en-US" sz="2000" dirty="0"/>
              <a:t>and thus contribute to the Europe 2020 goals.</a:t>
            </a:r>
          </a:p>
          <a:p>
            <a:pPr eaLnBrk="1" hangingPunct="1"/>
            <a:endParaRPr lang="en-GB" altLang="en-US" sz="1600" dirty="0" smtClean="0"/>
          </a:p>
          <a:p>
            <a:pPr eaLnBrk="1" hangingPunct="1"/>
            <a:r>
              <a:rPr lang="en-GB" altLang="en-US" sz="1600" i="1" dirty="0" smtClean="0"/>
              <a:t>Managed </a:t>
            </a:r>
            <a:r>
              <a:rPr lang="en-GB" altLang="en-US" sz="1600" i="1" dirty="0"/>
              <a:t>by JRC-IPTS in </a:t>
            </a:r>
            <a:r>
              <a:rPr lang="en-GB" altLang="en-US" sz="1600" i="1" dirty="0" smtClean="0"/>
              <a:t>Seville in </a:t>
            </a:r>
            <a:r>
              <a:rPr lang="en-GB" altLang="en-US" sz="1600" i="1" dirty="0"/>
              <a:t>the frame of a wider </a:t>
            </a:r>
            <a:r>
              <a:rPr lang="en-GB" altLang="en-US" sz="1600" i="1" dirty="0" smtClean="0"/>
              <a:t>EU </a:t>
            </a:r>
            <a:r>
              <a:rPr lang="en-GB" altLang="en-US" sz="1600" i="1" dirty="0"/>
              <a:t>effort including </a:t>
            </a:r>
            <a:r>
              <a:rPr lang="en-GB" altLang="en-US" sz="1600" i="1" dirty="0" smtClean="0"/>
              <a:t>several EC services and support by </a:t>
            </a:r>
            <a:r>
              <a:rPr lang="en-GB" altLang="en-US" sz="1600" i="1" dirty="0" err="1" smtClean="0"/>
              <a:t>CoR</a:t>
            </a:r>
            <a:r>
              <a:rPr lang="en-GB" altLang="en-US" sz="1600" i="1" dirty="0" smtClean="0"/>
              <a:t> and EP.</a:t>
            </a:r>
            <a:endParaRPr lang="en-GB" altLang="en-US" sz="1600" i="1" dirty="0"/>
          </a:p>
          <a:p>
            <a:pPr eaLnBrk="1" hangingPunct="1"/>
            <a:endParaRPr lang="en-GB" altLang="en-US" sz="1600" dirty="0"/>
          </a:p>
          <a:p>
            <a:pPr eaLnBrk="1" hangingPunct="1"/>
            <a:r>
              <a:rPr lang="en-GB" altLang="en-US" sz="1600" i="1" dirty="0"/>
              <a:t>A privileged </a:t>
            </a:r>
            <a:r>
              <a:rPr lang="en-GB" altLang="en-US" sz="1600" i="1" dirty="0" smtClean="0"/>
              <a:t>perspective:</a:t>
            </a:r>
          </a:p>
          <a:p>
            <a:pPr eaLnBrk="1" hangingPunct="1"/>
            <a:endParaRPr lang="en-GB" altLang="en-US" sz="1600" i="1" dirty="0" smtClean="0"/>
          </a:p>
          <a:p>
            <a:pPr marL="285750" indent="-285750" eaLnBrk="1" hangingPunct="1">
              <a:buFont typeface="Arial" panose="020B0604020202020204" pitchFamily="34" charset="0"/>
              <a:buChar char="•"/>
            </a:pPr>
            <a:r>
              <a:rPr lang="en-GB" altLang="en-US" sz="1600" b="1" i="1" dirty="0" smtClean="0"/>
              <a:t>Outside </a:t>
            </a:r>
            <a:r>
              <a:rPr lang="en-GB" altLang="en-US" sz="1600" b="1" i="1" dirty="0"/>
              <a:t>the Commission </a:t>
            </a:r>
            <a:endParaRPr lang="en-GB" altLang="en-US" sz="1600" i="1" dirty="0" smtClean="0"/>
          </a:p>
          <a:p>
            <a:pPr marL="285750" indent="-285750" eaLnBrk="1" hangingPunct="1">
              <a:buFont typeface="Arial" panose="020B0604020202020204" pitchFamily="34" charset="0"/>
              <a:buChar char="•"/>
            </a:pPr>
            <a:endParaRPr lang="en-GB" altLang="en-US" sz="1600" b="1" i="1" dirty="0" smtClean="0"/>
          </a:p>
          <a:p>
            <a:pPr marL="285750" indent="-285750" eaLnBrk="1" hangingPunct="1">
              <a:buFont typeface="Arial" panose="020B0604020202020204" pitchFamily="34" charset="0"/>
              <a:buChar char="•"/>
            </a:pPr>
            <a:r>
              <a:rPr lang="en-GB" altLang="en-US" sz="1600" b="1" i="1" dirty="0" smtClean="0"/>
              <a:t>Inside </a:t>
            </a:r>
            <a:r>
              <a:rPr lang="en-GB" altLang="en-US" sz="1600" b="1" i="1" dirty="0"/>
              <a:t>the Commission </a:t>
            </a:r>
            <a:endParaRPr lang="en-GB" altLang="en-US" sz="1600" b="1" i="1" dirty="0"/>
          </a:p>
          <a:p>
            <a:pPr marL="285750" indent="-285750" eaLnBrk="1" hangingPunct="1">
              <a:buFont typeface="Arial" panose="020B0604020202020204" pitchFamily="34" charset="0"/>
              <a:buChar char="•"/>
            </a:pPr>
            <a:endParaRPr lang="en-GB" altLang="en-US" sz="1600" b="1" i="1" dirty="0" smtClean="0"/>
          </a:p>
          <a:p>
            <a:pPr marL="285750" indent="-285750" eaLnBrk="1" hangingPunct="1">
              <a:buFont typeface="Arial" panose="020B0604020202020204" pitchFamily="34" charset="0"/>
              <a:buChar char="•"/>
            </a:pPr>
            <a:r>
              <a:rPr lang="en-GB" altLang="en-US" sz="1600" b="1" i="1" dirty="0" smtClean="0"/>
              <a:t>In </a:t>
            </a:r>
            <a:r>
              <a:rPr lang="en-GB" altLang="en-US" sz="1600" b="1" i="1" dirty="0"/>
              <a:t>the scientific </a:t>
            </a:r>
            <a:r>
              <a:rPr lang="en-GB" altLang="en-US" sz="1600" b="1" i="1" dirty="0" smtClean="0"/>
              <a:t>community</a:t>
            </a:r>
            <a:endParaRPr lang="en-GB" altLang="en-US" sz="2000"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p:txBody>
      </p:sp>
    </p:spTree>
    <p:extLst>
      <p:ext uri="{BB962C8B-B14F-4D97-AF65-F5344CB8AC3E}">
        <p14:creationId xmlns:p14="http://schemas.microsoft.com/office/powerpoint/2010/main" val="3470530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2"/>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B815730A-394C-4297-A0EE-0BFBC2C16713}" type="slidenum">
              <a:rPr lang="en-GB" altLang="en-US" sz="1400" smtClean="0">
                <a:solidFill>
                  <a:srgbClr val="000000"/>
                </a:solidFill>
                <a:latin typeface="Arial" pitchFamily="34" charset="0"/>
              </a:rPr>
              <a:pPr eaLnBrk="1" hangingPunct="1"/>
              <a:t>3</a:t>
            </a:fld>
            <a:endParaRPr lang="en-GB" altLang="en-US" sz="1400" smtClean="0">
              <a:solidFill>
                <a:srgbClr val="000000"/>
              </a:solidFill>
              <a:latin typeface="Arial" pitchFamily="34" charset="0"/>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9221" name="Picture 21" descr="LOGO CE_Vertical_EN_NEG_quadri_H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2"/>
          <p:cNvSpPr>
            <a:spLocks noGrp="1" noChangeArrowheads="1"/>
          </p:cNvSpPr>
          <p:nvPr>
            <p:ph type="title" idx="4294967295"/>
          </p:nvPr>
        </p:nvSpPr>
        <p:spPr>
          <a:xfrm>
            <a:off x="540544" y="1263650"/>
            <a:ext cx="7848600" cy="647700"/>
          </a:xfrm>
        </p:spPr>
        <p:txBody>
          <a:bodyPr/>
          <a:lstStyle/>
          <a:p>
            <a:pPr indent="0" algn="ctr" eaLnBrk="1" hangingPunct="1"/>
            <a:r>
              <a:rPr lang="en-GB" altLang="en-US" sz="2000" dirty="0" smtClean="0">
                <a:cs typeface="Arial" pitchFamily="34" charset="0"/>
              </a:rPr>
              <a:t>Main activities of S3 Platform</a:t>
            </a:r>
          </a:p>
        </p:txBody>
      </p:sp>
      <p:sp>
        <p:nvSpPr>
          <p:cNvPr id="9223" name="Oval 3"/>
          <p:cNvSpPr>
            <a:spLocks noChangeArrowheads="1"/>
          </p:cNvSpPr>
          <p:nvPr/>
        </p:nvSpPr>
        <p:spPr bwMode="auto">
          <a:xfrm>
            <a:off x="3348038" y="3644900"/>
            <a:ext cx="2592387" cy="12239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ltLang="en-US"/>
          </a:p>
        </p:txBody>
      </p:sp>
      <p:sp>
        <p:nvSpPr>
          <p:cNvPr id="9224" name="Oval 4"/>
          <p:cNvSpPr>
            <a:spLocks noChangeArrowheads="1"/>
          </p:cNvSpPr>
          <p:nvPr/>
        </p:nvSpPr>
        <p:spPr bwMode="auto">
          <a:xfrm>
            <a:off x="3276600" y="3644900"/>
            <a:ext cx="2735263" cy="12239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ltLang="en-US"/>
          </a:p>
        </p:txBody>
      </p:sp>
      <p:pic>
        <p:nvPicPr>
          <p:cNvPr id="92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3335338"/>
            <a:ext cx="1944688"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AutoShape 7"/>
          <p:cNvSpPr>
            <a:spLocks noChangeArrowheads="1"/>
          </p:cNvSpPr>
          <p:nvPr/>
        </p:nvSpPr>
        <p:spPr bwMode="auto">
          <a:xfrm>
            <a:off x="5867400" y="2276475"/>
            <a:ext cx="2376488" cy="865188"/>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175" algn="ctr"/>
            <a:endParaRPr lang="es-ES" altLang="en-US"/>
          </a:p>
        </p:txBody>
      </p:sp>
      <p:sp>
        <p:nvSpPr>
          <p:cNvPr id="9227" name="AutoShape 8"/>
          <p:cNvSpPr>
            <a:spLocks noChangeArrowheads="1"/>
          </p:cNvSpPr>
          <p:nvPr/>
        </p:nvSpPr>
        <p:spPr bwMode="auto">
          <a:xfrm>
            <a:off x="6011863" y="3573463"/>
            <a:ext cx="2736850" cy="1152525"/>
          </a:xfrm>
          <a:prstGeom prst="wedgeRoundRectCallout">
            <a:avLst>
              <a:gd name="adj1" fmla="val -75116"/>
              <a:gd name="adj2" fmla="val 20250"/>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175" algn="ctr"/>
            <a:r>
              <a:rPr lang="en-US" altLang="en-US" sz="1600" dirty="0">
                <a:solidFill>
                  <a:srgbClr val="003399"/>
                </a:solidFill>
              </a:rPr>
              <a:t>2. </a:t>
            </a:r>
            <a:r>
              <a:rPr lang="en-US" altLang="en-US" sz="1600" dirty="0" smtClean="0">
                <a:solidFill>
                  <a:srgbClr val="003399"/>
                </a:solidFill>
              </a:rPr>
              <a:t>Trans-national learning, Peer </a:t>
            </a:r>
            <a:r>
              <a:rPr lang="en-US" altLang="en-US" sz="1600" dirty="0">
                <a:solidFill>
                  <a:srgbClr val="003399"/>
                </a:solidFill>
              </a:rPr>
              <a:t>Review </a:t>
            </a:r>
            <a:r>
              <a:rPr lang="en-US" altLang="en-US" sz="1600" dirty="0" smtClean="0">
                <a:solidFill>
                  <a:srgbClr val="003399"/>
                </a:solidFill>
              </a:rPr>
              <a:t>&amp; thematic workshops</a:t>
            </a:r>
            <a:endParaRPr lang="en-US" altLang="en-US" sz="1600" dirty="0">
              <a:solidFill>
                <a:srgbClr val="003399"/>
              </a:solidFill>
            </a:endParaRPr>
          </a:p>
        </p:txBody>
      </p:sp>
      <p:sp>
        <p:nvSpPr>
          <p:cNvPr id="9228" name="AutoShape 9"/>
          <p:cNvSpPr>
            <a:spLocks noChangeArrowheads="1"/>
          </p:cNvSpPr>
          <p:nvPr/>
        </p:nvSpPr>
        <p:spPr bwMode="auto">
          <a:xfrm>
            <a:off x="2916238" y="5661025"/>
            <a:ext cx="2808287" cy="863600"/>
          </a:xfrm>
          <a:prstGeom prst="wedgeRoundRectCallout">
            <a:avLst>
              <a:gd name="adj1" fmla="val 931"/>
              <a:gd name="adj2" fmla="val -166912"/>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175" algn="ctr"/>
            <a:r>
              <a:rPr lang="en-US" altLang="en-US" sz="1600" dirty="0">
                <a:solidFill>
                  <a:srgbClr val="003399"/>
                </a:solidFill>
              </a:rPr>
              <a:t>4. RIS3 assessment</a:t>
            </a:r>
          </a:p>
          <a:p>
            <a:pPr marL="3175" algn="ctr"/>
            <a:r>
              <a:rPr lang="en-US" altLang="en-US" sz="1600" dirty="0">
                <a:solidFill>
                  <a:srgbClr val="003399"/>
                </a:solidFill>
              </a:rPr>
              <a:t>and support to REGIO desks </a:t>
            </a:r>
            <a:r>
              <a:rPr lang="en-US" altLang="en-US" sz="1600" dirty="0" smtClean="0">
                <a:solidFill>
                  <a:srgbClr val="003399"/>
                </a:solidFill>
              </a:rPr>
              <a:t>; ICT experts</a:t>
            </a:r>
            <a:endParaRPr lang="en-GB" altLang="en-US" sz="1600" dirty="0">
              <a:solidFill>
                <a:srgbClr val="003399"/>
              </a:solidFill>
            </a:endParaRPr>
          </a:p>
        </p:txBody>
      </p:sp>
      <p:sp>
        <p:nvSpPr>
          <p:cNvPr id="9229" name="AutoShape 10"/>
          <p:cNvSpPr>
            <a:spLocks noChangeArrowheads="1"/>
          </p:cNvSpPr>
          <p:nvPr/>
        </p:nvSpPr>
        <p:spPr bwMode="auto">
          <a:xfrm>
            <a:off x="6011863" y="5013325"/>
            <a:ext cx="2736850" cy="1439863"/>
          </a:xfrm>
          <a:prstGeom prst="wedgeRoundRectCallout">
            <a:avLst>
              <a:gd name="adj1" fmla="val -90255"/>
              <a:gd name="adj2" fmla="val -69185"/>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175" algn="ctr"/>
            <a:r>
              <a:rPr lang="en-US" altLang="en-US" sz="1600">
                <a:solidFill>
                  <a:srgbClr val="003399"/>
                </a:solidFill>
              </a:rPr>
              <a:t>3. Country- and Macro-region events and targeted seminars at IPTS</a:t>
            </a:r>
            <a:endParaRPr lang="en-GB" altLang="en-US" sz="1600">
              <a:solidFill>
                <a:srgbClr val="003399"/>
              </a:solidFill>
            </a:endParaRPr>
          </a:p>
        </p:txBody>
      </p:sp>
      <p:sp>
        <p:nvSpPr>
          <p:cNvPr id="9230" name="AutoShape 11"/>
          <p:cNvSpPr>
            <a:spLocks noChangeArrowheads="1"/>
          </p:cNvSpPr>
          <p:nvPr/>
        </p:nvSpPr>
        <p:spPr bwMode="auto">
          <a:xfrm>
            <a:off x="179388" y="3573463"/>
            <a:ext cx="2736850" cy="1152525"/>
          </a:xfrm>
          <a:prstGeom prst="wedgeRoundRectCallout">
            <a:avLst>
              <a:gd name="adj1" fmla="val 71866"/>
              <a:gd name="adj2" fmla="val 14736"/>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175" algn="ctr"/>
            <a:r>
              <a:rPr lang="en-US" altLang="en-US" sz="1600">
                <a:solidFill>
                  <a:srgbClr val="003399"/>
                </a:solidFill>
              </a:rPr>
              <a:t>6. Interactive tools, S3 Newsletter and Website</a:t>
            </a:r>
            <a:endParaRPr lang="en-GB" altLang="en-US" sz="1600"/>
          </a:p>
        </p:txBody>
      </p:sp>
      <p:sp>
        <p:nvSpPr>
          <p:cNvPr id="9231" name="AutoShape 12"/>
          <p:cNvSpPr>
            <a:spLocks noChangeArrowheads="1"/>
          </p:cNvSpPr>
          <p:nvPr/>
        </p:nvSpPr>
        <p:spPr bwMode="auto">
          <a:xfrm>
            <a:off x="4500563" y="2349500"/>
            <a:ext cx="2300287" cy="1008063"/>
          </a:xfrm>
          <a:prstGeom prst="wedgeRoundRectCallout">
            <a:avLst>
              <a:gd name="adj1" fmla="val -29986"/>
              <a:gd name="adj2" fmla="val 114250"/>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175" algn="ctr"/>
            <a:r>
              <a:rPr lang="en-GB" altLang="en-US" sz="1600" dirty="0">
                <a:solidFill>
                  <a:srgbClr val="003399"/>
                </a:solidFill>
              </a:rPr>
              <a:t>1. The RIS3</a:t>
            </a:r>
          </a:p>
          <a:p>
            <a:pPr marL="3175" algn="ctr"/>
            <a:r>
              <a:rPr lang="en-GB" altLang="en-US" sz="1600" dirty="0">
                <a:solidFill>
                  <a:srgbClr val="003399"/>
                </a:solidFill>
              </a:rPr>
              <a:t>methodological </a:t>
            </a:r>
            <a:r>
              <a:rPr lang="en-GB" altLang="en-US" sz="1600" dirty="0" smtClean="0">
                <a:solidFill>
                  <a:srgbClr val="003399"/>
                </a:solidFill>
              </a:rPr>
              <a:t>Guide &amp; the Digital Agenda Toolbox</a:t>
            </a:r>
            <a:endParaRPr lang="en-GB" altLang="en-US" sz="1600" dirty="0">
              <a:solidFill>
                <a:srgbClr val="003399"/>
              </a:solidFill>
            </a:endParaRPr>
          </a:p>
        </p:txBody>
      </p:sp>
      <p:sp>
        <p:nvSpPr>
          <p:cNvPr id="9232" name="AutoShape 13"/>
          <p:cNvSpPr>
            <a:spLocks noChangeArrowheads="1"/>
          </p:cNvSpPr>
          <p:nvPr/>
        </p:nvSpPr>
        <p:spPr bwMode="auto">
          <a:xfrm>
            <a:off x="468313" y="5300663"/>
            <a:ext cx="2305050" cy="865187"/>
          </a:xfrm>
          <a:prstGeom prst="wedgeRoundRectCallout">
            <a:avLst>
              <a:gd name="adj1" fmla="val 85398"/>
              <a:gd name="adj2" fmla="val -128898"/>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175" algn="ctr"/>
            <a:r>
              <a:rPr lang="en-US" altLang="en-US" sz="1600" dirty="0">
                <a:solidFill>
                  <a:srgbClr val="003399"/>
                </a:solidFill>
              </a:rPr>
              <a:t>5. </a:t>
            </a:r>
            <a:r>
              <a:rPr lang="en-US" altLang="en-US" sz="1600" dirty="0" smtClean="0">
                <a:solidFill>
                  <a:srgbClr val="003399"/>
                </a:solidFill>
              </a:rPr>
              <a:t>Trans-regional collaboration</a:t>
            </a:r>
            <a:endParaRPr lang="en-GB" altLang="en-US" sz="1600" dirty="0">
              <a:solidFill>
                <a:srgbClr val="003399"/>
              </a:solidFill>
            </a:endParaRPr>
          </a:p>
        </p:txBody>
      </p:sp>
      <p:sp>
        <p:nvSpPr>
          <p:cNvPr id="9234" name="AutoShape 13"/>
          <p:cNvSpPr>
            <a:spLocks noChangeArrowheads="1"/>
          </p:cNvSpPr>
          <p:nvPr/>
        </p:nvSpPr>
        <p:spPr bwMode="auto">
          <a:xfrm>
            <a:off x="1403350" y="2349500"/>
            <a:ext cx="2305050" cy="792163"/>
          </a:xfrm>
          <a:prstGeom prst="wedgeRoundRectCallout">
            <a:avLst>
              <a:gd name="adj1" fmla="val 48968"/>
              <a:gd name="adj2" fmla="val 157417"/>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175" algn="ctr"/>
            <a:r>
              <a:rPr lang="en-US" altLang="en-US" sz="1600">
                <a:solidFill>
                  <a:srgbClr val="003399"/>
                </a:solidFill>
              </a:rPr>
              <a:t>7. Research agenda</a:t>
            </a:r>
            <a:endParaRPr lang="en-GB" altLang="en-US" sz="1600">
              <a:solidFill>
                <a:srgbClr val="003399"/>
              </a:solidFill>
            </a:endParaRPr>
          </a:p>
        </p:txBody>
      </p:sp>
      <p:pic>
        <p:nvPicPr>
          <p:cNvPr id="9235" name="Picture 7" descr="frontpage_guide_201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91654">
            <a:off x="6975475" y="1910197"/>
            <a:ext cx="809625" cy="1116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9236" name="Object 1"/>
          <p:cNvGraphicFramePr>
            <a:graphicFrameLocks noChangeAspect="1"/>
          </p:cNvGraphicFramePr>
          <p:nvPr>
            <p:extLst>
              <p:ext uri="{D42A27DB-BD31-4B8C-83A1-F6EECF244321}">
                <p14:modId xmlns:p14="http://schemas.microsoft.com/office/powerpoint/2010/main" val="697791206"/>
              </p:ext>
            </p:extLst>
          </p:nvPr>
        </p:nvGraphicFramePr>
        <p:xfrm>
          <a:off x="2120900" y="5986463"/>
          <a:ext cx="869950" cy="792162"/>
        </p:xfrm>
        <a:graphic>
          <a:graphicData uri="http://schemas.openxmlformats.org/presentationml/2006/ole">
            <mc:AlternateContent xmlns:mc="http://schemas.openxmlformats.org/markup-compatibility/2006">
              <mc:Choice xmlns:v="urn:schemas-microsoft-com:vml" Requires="v">
                <p:oleObj spid="_x0000_s6150" r:id="rId8" imgW="871804" imgH="792549" progId="Excel.Chart.8">
                  <p:embed/>
                </p:oleObj>
              </mc:Choice>
              <mc:Fallback>
                <p:oleObj r:id="rId8" imgW="871804" imgH="792549" progId="Excel.Char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0900" y="5986463"/>
                        <a:ext cx="8699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37"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632612">
            <a:off x="8164512" y="2836019"/>
            <a:ext cx="944563"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8" name="Picture 7" descr="unders%C3%B8k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88" y="6119813"/>
            <a:ext cx="10001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2"/>
          <p:cNvPicPr>
            <a:picLocks noChangeAspect="1" noChangeArrowheads="1"/>
          </p:cNvPicPr>
          <p:nvPr/>
        </p:nvPicPr>
        <p:blipFill>
          <a:blip r:embed="rId12">
            <a:extLst>
              <a:ext uri="{28A0092B-C50C-407E-A947-70E740481C1C}">
                <a14:useLocalDpi xmlns:a14="http://schemas.microsoft.com/office/drawing/2010/main" val="0"/>
              </a:ext>
            </a:extLst>
          </a:blip>
          <a:srcRect l="7338" t="16550" r="10979" b="7394"/>
          <a:stretch>
            <a:fillRect/>
          </a:stretch>
        </p:blipFill>
        <p:spPr bwMode="auto">
          <a:xfrm rot="-1386602">
            <a:off x="128588" y="3122613"/>
            <a:ext cx="966787" cy="71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40" name="Rectangle 2"/>
          <p:cNvSpPr>
            <a:spLocks noChangeArrowheads="1"/>
          </p:cNvSpPr>
          <p:nvPr/>
        </p:nvSpPr>
        <p:spPr bwMode="auto">
          <a:xfrm>
            <a:off x="180975" y="2852738"/>
            <a:ext cx="992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a:t>Eye@RIS3</a:t>
            </a:r>
          </a:p>
        </p:txBody>
      </p:sp>
      <p:pic>
        <p:nvPicPr>
          <p:cNvPr id="9241" name="Picture 2" descr="EUSBSR logo - for light backgrounds.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21438" y="6259513"/>
            <a:ext cx="15176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39050" y="5986463"/>
            <a:ext cx="12096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957949">
            <a:off x="7348827" y="2222209"/>
            <a:ext cx="814270" cy="11554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20105483">
            <a:off x="137071" y="5660617"/>
            <a:ext cx="805357" cy="113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93599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314180"/>
            <a:ext cx="3096344" cy="251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0528" y="1052736"/>
            <a:ext cx="9577064" cy="936625"/>
          </a:xfrm>
        </p:spPr>
        <p:txBody>
          <a:bodyPr/>
          <a:lstStyle/>
          <a:p>
            <a:r>
              <a:rPr lang="en-GB" sz="2800" dirty="0" smtClean="0"/>
              <a:t>Why is collaboration so important in RIS3?</a:t>
            </a:r>
            <a:endParaRPr lang="en-GB" sz="2800" dirty="0"/>
          </a:p>
        </p:txBody>
      </p:sp>
      <p:sp>
        <p:nvSpPr>
          <p:cNvPr id="3" name="Content Placeholder 2"/>
          <p:cNvSpPr>
            <a:spLocks noGrp="1"/>
          </p:cNvSpPr>
          <p:nvPr>
            <p:ph idx="1"/>
          </p:nvPr>
        </p:nvSpPr>
        <p:spPr>
          <a:xfrm>
            <a:off x="251520" y="1841115"/>
            <a:ext cx="8568952" cy="4664434"/>
          </a:xfrm>
        </p:spPr>
        <p:txBody>
          <a:bodyPr/>
          <a:lstStyle/>
          <a:p>
            <a:pPr>
              <a:buClrTx/>
            </a:pPr>
            <a:endParaRPr lang="en-GB" sz="1800" i="0" dirty="0" smtClean="0"/>
          </a:p>
          <a:p>
            <a:pPr>
              <a:buClrTx/>
            </a:pPr>
            <a:r>
              <a:rPr lang="en-GB" sz="1800" b="1" i="0" dirty="0" smtClean="0">
                <a:solidFill>
                  <a:srgbClr val="3166CF"/>
                </a:solidFill>
              </a:rPr>
              <a:t> </a:t>
            </a:r>
            <a:r>
              <a:rPr lang="en-GB" sz="1800" b="1" i="0" dirty="0" smtClean="0">
                <a:solidFill>
                  <a:srgbClr val="FF0000"/>
                </a:solidFill>
              </a:rPr>
              <a:t>YOU </a:t>
            </a:r>
            <a:r>
              <a:rPr lang="en-GB" sz="1800" b="1" i="0" dirty="0" smtClean="0">
                <a:solidFill>
                  <a:srgbClr val="FF0000"/>
                </a:solidFill>
              </a:rPr>
              <a:t>ARE NOT ALONE!</a:t>
            </a:r>
            <a:r>
              <a:rPr lang="en-GB" sz="1800" i="0" dirty="0" smtClean="0"/>
              <a:t> - Your region or country is a node in a global network! </a:t>
            </a:r>
          </a:p>
          <a:p>
            <a:pPr>
              <a:buClrTx/>
            </a:pPr>
            <a:endParaRPr lang="en-GB" sz="1800" i="0" dirty="0" smtClean="0"/>
          </a:p>
          <a:p>
            <a:pPr>
              <a:buClrTx/>
            </a:pPr>
            <a:r>
              <a:rPr lang="en-GB" sz="1800" i="0" dirty="0" smtClean="0"/>
              <a:t>Globalised networks and economy calls for regional </a:t>
            </a:r>
            <a:r>
              <a:rPr lang="en-GB" sz="1800" i="0" dirty="0"/>
              <a:t>innovation policy </a:t>
            </a:r>
            <a:endParaRPr lang="en-GB" sz="1800" i="0" dirty="0" smtClean="0"/>
          </a:p>
          <a:p>
            <a:pPr lvl="1">
              <a:buClrTx/>
            </a:pPr>
            <a:r>
              <a:rPr lang="en-GB" sz="1400" i="0" dirty="0" smtClean="0"/>
              <a:t>that </a:t>
            </a:r>
            <a:r>
              <a:rPr lang="en-GB" sz="1400" i="0" dirty="0"/>
              <a:t>goes </a:t>
            </a:r>
            <a:r>
              <a:rPr lang="en-GB" sz="1400" i="0" dirty="0">
                <a:solidFill>
                  <a:srgbClr val="FF0000"/>
                </a:solidFill>
              </a:rPr>
              <a:t>beyond </a:t>
            </a:r>
            <a:r>
              <a:rPr lang="en-GB" sz="1400" i="0" dirty="0" smtClean="0">
                <a:solidFill>
                  <a:srgbClr val="FF0000"/>
                </a:solidFill>
              </a:rPr>
              <a:t>regional/national </a:t>
            </a:r>
            <a:r>
              <a:rPr lang="en-GB" sz="1400" i="0" dirty="0">
                <a:solidFill>
                  <a:srgbClr val="FF0000"/>
                </a:solidFill>
              </a:rPr>
              <a:t>borders </a:t>
            </a:r>
            <a:endParaRPr lang="en-GB" sz="1400" i="0" dirty="0" smtClean="0">
              <a:solidFill>
                <a:srgbClr val="FF0000"/>
              </a:solidFill>
            </a:endParaRPr>
          </a:p>
          <a:p>
            <a:pPr lvl="1">
              <a:buClrTx/>
            </a:pPr>
            <a:r>
              <a:rPr lang="en-GB" sz="1400" i="0" dirty="0" smtClean="0"/>
              <a:t>that takes </a:t>
            </a:r>
            <a:r>
              <a:rPr lang="en-GB" sz="1400" i="0" dirty="0"/>
              <a:t>into account the degree to which actors in a region are </a:t>
            </a:r>
            <a:r>
              <a:rPr lang="en-GB" sz="1400" i="0" dirty="0">
                <a:solidFill>
                  <a:srgbClr val="FF0000"/>
                </a:solidFill>
              </a:rPr>
              <a:t>able to connect</a:t>
            </a:r>
            <a:r>
              <a:rPr lang="en-GB" sz="1400" i="0" dirty="0"/>
              <a:t> to and benefit from </a:t>
            </a:r>
            <a:r>
              <a:rPr lang="en-GB" sz="1400" i="0" dirty="0" smtClean="0"/>
              <a:t>global innovation networks and value chains</a:t>
            </a:r>
          </a:p>
          <a:p>
            <a:pPr>
              <a:buClrTx/>
            </a:pPr>
            <a:endParaRPr lang="en-GB" sz="1800" i="0" dirty="0" smtClean="0"/>
          </a:p>
          <a:p>
            <a:pPr>
              <a:buClrTx/>
            </a:pPr>
            <a:r>
              <a:rPr lang="en-GB" sz="1800" i="0" dirty="0"/>
              <a:t>Collaboration increasingly </a:t>
            </a:r>
            <a:r>
              <a:rPr lang="en-GB" sz="1800" i="0" dirty="0" smtClean="0"/>
              <a:t>necessary</a:t>
            </a:r>
            <a:br>
              <a:rPr lang="en-GB" sz="1800" i="0" dirty="0" smtClean="0"/>
            </a:br>
            <a:r>
              <a:rPr lang="en-GB" sz="1800" i="0" dirty="0" smtClean="0"/>
              <a:t>to </a:t>
            </a:r>
            <a:r>
              <a:rPr lang="en-GB" sz="1800" i="0" dirty="0"/>
              <a:t>succeed in sustaining growth</a:t>
            </a:r>
            <a:r>
              <a:rPr lang="en-GB" sz="1800" i="0" dirty="0" smtClean="0"/>
              <a:t>,</a:t>
            </a:r>
            <a:br>
              <a:rPr lang="en-GB" sz="1800" i="0" dirty="0" smtClean="0"/>
            </a:br>
            <a:r>
              <a:rPr lang="en-GB" sz="1800" i="0" dirty="0" smtClean="0"/>
              <a:t>jobs </a:t>
            </a:r>
            <a:r>
              <a:rPr lang="en-GB" sz="1800" i="0" dirty="0"/>
              <a:t>and welfare in </a:t>
            </a:r>
            <a:r>
              <a:rPr lang="en-GB" sz="1800" i="0" dirty="0" smtClean="0"/>
              <a:t>Europe</a:t>
            </a:r>
            <a:endParaRPr lang="en-GB" sz="1800" i="0" dirty="0"/>
          </a:p>
          <a:p>
            <a:pPr>
              <a:buClrTx/>
            </a:pPr>
            <a:endParaRPr lang="en-GB" sz="1800" i="0" dirty="0" smtClean="0"/>
          </a:p>
          <a:p>
            <a:pPr>
              <a:buClrTx/>
            </a:pPr>
            <a:r>
              <a:rPr lang="en-GB" sz="1800" i="0" dirty="0" smtClean="0"/>
              <a:t>Place-based </a:t>
            </a:r>
            <a:r>
              <a:rPr lang="en-GB" sz="1800" i="0" dirty="0"/>
              <a:t>approach </a:t>
            </a:r>
            <a:r>
              <a:rPr lang="en-GB" sz="1800" i="0" dirty="0" smtClean="0"/>
              <a:t>in S3</a:t>
            </a:r>
            <a:br>
              <a:rPr lang="en-GB" sz="1800" i="0" dirty="0" smtClean="0"/>
            </a:br>
            <a:r>
              <a:rPr lang="en-GB" sz="1800" i="0" dirty="0" smtClean="0"/>
              <a:t>to avoid fragmentation, but depends</a:t>
            </a:r>
            <a:br>
              <a:rPr lang="en-GB" sz="1800" i="0" dirty="0" smtClean="0"/>
            </a:br>
            <a:r>
              <a:rPr lang="en-GB" sz="1800" i="0" dirty="0" smtClean="0"/>
              <a:t>on </a:t>
            </a:r>
            <a:r>
              <a:rPr lang="en-GB" sz="1800" i="0" dirty="0" smtClean="0">
                <a:solidFill>
                  <a:srgbClr val="FF0000"/>
                </a:solidFill>
              </a:rPr>
              <a:t>connectedness</a:t>
            </a:r>
            <a:r>
              <a:rPr lang="en-GB" sz="1800" i="0" dirty="0" smtClean="0"/>
              <a:t> in order to succeed </a:t>
            </a:r>
          </a:p>
        </p:txBody>
      </p:sp>
    </p:spTree>
    <p:extLst>
      <p:ext uri="{BB962C8B-B14F-4D97-AF65-F5344CB8AC3E}">
        <p14:creationId xmlns:p14="http://schemas.microsoft.com/office/powerpoint/2010/main" val="75438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72816"/>
            <a:ext cx="6552478" cy="936625"/>
          </a:xfrm>
        </p:spPr>
        <p:txBody>
          <a:bodyPr/>
          <a:lstStyle/>
          <a:p>
            <a:r>
              <a:rPr lang="en-GB" dirty="0" smtClean="0"/>
              <a:t>Intensity of collaboration?</a:t>
            </a:r>
            <a:r>
              <a:rPr lang="en-GB" dirty="0"/>
              <a:t/>
            </a:r>
            <a:br>
              <a:rPr lang="en-GB" dirty="0"/>
            </a:br>
            <a:endParaRPr lang="en-GB" dirty="0"/>
          </a:p>
        </p:txBody>
      </p:sp>
      <p:sp>
        <p:nvSpPr>
          <p:cNvPr id="3" name="Content Placeholder 2"/>
          <p:cNvSpPr>
            <a:spLocks noGrp="1"/>
          </p:cNvSpPr>
          <p:nvPr>
            <p:ph idx="1"/>
          </p:nvPr>
        </p:nvSpPr>
        <p:spPr>
          <a:xfrm>
            <a:off x="1763688" y="2996952"/>
            <a:ext cx="7056784" cy="3529013"/>
          </a:xfrm>
        </p:spPr>
        <p:txBody>
          <a:bodyPr/>
          <a:lstStyle/>
          <a:p>
            <a:pPr lvl="0">
              <a:spcBef>
                <a:spcPts val="600"/>
              </a:spcBef>
              <a:spcAft>
                <a:spcPts val="600"/>
              </a:spcAft>
              <a:buClrTx/>
            </a:pPr>
            <a:r>
              <a:rPr lang="en-GB" sz="1800" b="1" i="0" dirty="0" smtClean="0"/>
              <a:t>Information </a:t>
            </a:r>
            <a:r>
              <a:rPr lang="en-GB" sz="1800" b="1" i="0" dirty="0"/>
              <a:t>sharing </a:t>
            </a:r>
            <a:r>
              <a:rPr lang="en-GB" sz="1800" i="0" dirty="0" smtClean="0"/>
              <a:t>only e.g</a:t>
            </a:r>
            <a:r>
              <a:rPr lang="en-GB" sz="1800" i="0" dirty="0"/>
              <a:t>. innovation policy initiatives, research programmes, market </a:t>
            </a:r>
            <a:r>
              <a:rPr lang="en-GB" sz="1800" i="0" dirty="0" smtClean="0"/>
              <a:t>intelligence</a:t>
            </a:r>
            <a:endParaRPr lang="en-GB" sz="1800" i="0" dirty="0"/>
          </a:p>
          <a:p>
            <a:pPr lvl="0">
              <a:spcBef>
                <a:spcPts val="600"/>
              </a:spcBef>
              <a:spcAft>
                <a:spcPts val="600"/>
              </a:spcAft>
              <a:buClrTx/>
            </a:pPr>
            <a:r>
              <a:rPr lang="en-GB" sz="1800" b="1" i="0" dirty="0"/>
              <a:t>C</a:t>
            </a:r>
            <a:r>
              <a:rPr lang="en-GB" sz="1800" b="1" i="0" dirty="0" smtClean="0"/>
              <a:t>oncrete</a:t>
            </a:r>
            <a:r>
              <a:rPr lang="en-GB" sz="1800" b="1" i="0" dirty="0"/>
              <a:t>, ad hoc, projects</a:t>
            </a:r>
            <a:r>
              <a:rPr lang="en-GB" sz="1800" i="0" dirty="0"/>
              <a:t>, limited in time.</a:t>
            </a:r>
          </a:p>
          <a:p>
            <a:pPr lvl="0">
              <a:spcBef>
                <a:spcPts val="600"/>
              </a:spcBef>
              <a:spcAft>
                <a:spcPts val="600"/>
              </a:spcAft>
              <a:buClrTx/>
            </a:pPr>
            <a:r>
              <a:rPr lang="en-GB" sz="1800" b="1" i="0" dirty="0" smtClean="0"/>
              <a:t>Policy </a:t>
            </a:r>
            <a:r>
              <a:rPr lang="en-GB" sz="1800" b="1" i="0" dirty="0"/>
              <a:t>coordination</a:t>
            </a:r>
            <a:r>
              <a:rPr lang="en-GB" sz="1800" i="0" dirty="0"/>
              <a:t>, for instance </a:t>
            </a:r>
            <a:r>
              <a:rPr lang="en-GB" sz="1800" i="0" dirty="0" smtClean="0"/>
              <a:t>aligning </a:t>
            </a:r>
            <a:r>
              <a:rPr lang="en-GB" sz="1800" i="0" dirty="0"/>
              <a:t>funding programme </a:t>
            </a:r>
            <a:r>
              <a:rPr lang="en-GB" sz="1800" i="0" dirty="0" smtClean="0"/>
              <a:t>conditions or mobility </a:t>
            </a:r>
            <a:r>
              <a:rPr lang="en-GB" sz="1800" i="0" dirty="0"/>
              <a:t>incentives </a:t>
            </a:r>
            <a:endParaRPr lang="en-GB" sz="1800" i="0" dirty="0" smtClean="0"/>
          </a:p>
          <a:p>
            <a:pPr lvl="0">
              <a:spcBef>
                <a:spcPts val="600"/>
              </a:spcBef>
              <a:spcAft>
                <a:spcPts val="600"/>
              </a:spcAft>
              <a:buClrTx/>
            </a:pPr>
            <a:r>
              <a:rPr lang="en-GB" sz="1800" b="1" i="0" dirty="0" smtClean="0"/>
              <a:t>Jointly </a:t>
            </a:r>
            <a:r>
              <a:rPr lang="en-GB" sz="1800" b="1" i="0" dirty="0" smtClean="0"/>
              <a:t>funded programmes </a:t>
            </a:r>
            <a:r>
              <a:rPr lang="en-GB" sz="1800" b="1" i="0" dirty="0"/>
              <a:t>or actions </a:t>
            </a:r>
            <a:r>
              <a:rPr lang="en-GB" sz="1800" i="0" dirty="0" smtClean="0"/>
              <a:t>addressing </a:t>
            </a:r>
            <a:r>
              <a:rPr lang="en-GB" sz="1800" i="0" dirty="0"/>
              <a:t>common </a:t>
            </a:r>
            <a:r>
              <a:rPr lang="en-GB" sz="1800" i="0" dirty="0" smtClean="0"/>
              <a:t>problems</a:t>
            </a:r>
          </a:p>
          <a:p>
            <a:pPr lvl="0">
              <a:spcBef>
                <a:spcPts val="600"/>
              </a:spcBef>
              <a:spcAft>
                <a:spcPts val="600"/>
              </a:spcAft>
              <a:buClrTx/>
            </a:pPr>
            <a:r>
              <a:rPr lang="en-GB" sz="1800" b="1" i="0" dirty="0" smtClean="0"/>
              <a:t>Joint Strategies </a:t>
            </a:r>
            <a:r>
              <a:rPr lang="en-GB" sz="1800" i="0" dirty="0"/>
              <a:t>that are commonly designed, funded and implemented by the partner regions, and which inform a mix of policies and actions. </a:t>
            </a:r>
          </a:p>
          <a:p>
            <a:endParaRPr lang="en-GB" sz="1400" i="0"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4724">
            <a:off x="7179701" y="392895"/>
            <a:ext cx="1717341" cy="2425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bwMode="auto">
          <a:xfrm>
            <a:off x="755576" y="3140968"/>
            <a:ext cx="432048" cy="2808312"/>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Down Arrow 5"/>
          <p:cNvSpPr/>
          <p:nvPr/>
        </p:nvSpPr>
        <p:spPr bwMode="auto">
          <a:xfrm>
            <a:off x="611560" y="3152192"/>
            <a:ext cx="916880" cy="2952328"/>
          </a:xfrm>
          <a:prstGeom prst="downArrow">
            <a:avLst/>
          </a:prstGeom>
          <a:solidFill>
            <a:srgbClr val="99CCFF"/>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3409066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4744"/>
            <a:ext cx="8624888" cy="936625"/>
          </a:xfrm>
        </p:spPr>
        <p:txBody>
          <a:bodyPr/>
          <a:lstStyle/>
          <a:p>
            <a:r>
              <a:rPr lang="en-GB" dirty="0" smtClean="0"/>
              <a:t>Aligning innovation roadmaps</a:t>
            </a:r>
            <a:endParaRPr lang="en-GB" dirty="0"/>
          </a:p>
        </p:txBody>
      </p:sp>
      <p:sp>
        <p:nvSpPr>
          <p:cNvPr id="3" name="Content Placeholder 2"/>
          <p:cNvSpPr>
            <a:spLocks noGrp="1"/>
          </p:cNvSpPr>
          <p:nvPr>
            <p:ph idx="1"/>
          </p:nvPr>
        </p:nvSpPr>
        <p:spPr>
          <a:xfrm>
            <a:off x="395536" y="1988840"/>
            <a:ext cx="8856984" cy="3529013"/>
          </a:xfrm>
        </p:spPr>
        <p:txBody>
          <a:bodyPr/>
          <a:lstStyle/>
          <a:p>
            <a:pPr marL="0" indent="0">
              <a:buNone/>
            </a:pPr>
            <a:r>
              <a:rPr lang="en-GB" dirty="0" smtClean="0"/>
              <a:t>Across the EU around Europe2020 goals</a:t>
            </a:r>
          </a:p>
          <a:p>
            <a:pPr marL="0" indent="0">
              <a:buNone/>
            </a:pPr>
            <a:r>
              <a:rPr lang="en-GB" dirty="0" smtClean="0"/>
              <a:t>			</a:t>
            </a:r>
            <a:r>
              <a:rPr lang="en-GB" sz="2000" dirty="0" smtClean="0"/>
              <a:t>(e.g. H2020 co-operation initiatives)</a:t>
            </a:r>
            <a:endParaRPr lang="en-GB" sz="2000" dirty="0"/>
          </a:p>
          <a:p>
            <a:pPr marL="0" indent="0">
              <a:buNone/>
            </a:pPr>
            <a:r>
              <a:rPr lang="en-GB" dirty="0" smtClean="0"/>
              <a:t>Between national and regional levels</a:t>
            </a:r>
          </a:p>
          <a:p>
            <a:pPr marL="0" indent="0">
              <a:buNone/>
            </a:pPr>
            <a:r>
              <a:rPr lang="en-GB" dirty="0" smtClean="0"/>
              <a:t>			</a:t>
            </a:r>
            <a:r>
              <a:rPr lang="en-GB" sz="2000" dirty="0" smtClean="0"/>
              <a:t>(e.g. through RIS3)</a:t>
            </a:r>
            <a:endParaRPr lang="en-GB" sz="2000" dirty="0"/>
          </a:p>
          <a:p>
            <a:pPr marL="0" indent="0">
              <a:buNone/>
            </a:pPr>
            <a:r>
              <a:rPr lang="en-GB" dirty="0" smtClean="0"/>
              <a:t>Around networks, technologies, value chains</a:t>
            </a:r>
          </a:p>
          <a:p>
            <a:pPr marL="0" indent="0">
              <a:buNone/>
            </a:pPr>
            <a:r>
              <a:rPr lang="en-GB" dirty="0" smtClean="0"/>
              <a:t>			</a:t>
            </a:r>
            <a:r>
              <a:rPr lang="en-GB" sz="2000" dirty="0" smtClean="0"/>
              <a:t>(e.g. </a:t>
            </a:r>
            <a:r>
              <a:rPr lang="en-GB" sz="2000" dirty="0" err="1" smtClean="0"/>
              <a:t>Interreg</a:t>
            </a:r>
            <a:r>
              <a:rPr lang="en-GB" sz="2000" dirty="0"/>
              <a:t> </a:t>
            </a:r>
            <a:r>
              <a:rPr lang="en-GB" sz="2000" dirty="0" smtClean="0"/>
              <a:t>IV C, H2020/ESIF mainstream)</a:t>
            </a:r>
          </a:p>
          <a:p>
            <a:pPr marL="0" indent="0">
              <a:buNone/>
            </a:pPr>
            <a:r>
              <a:rPr lang="en-GB" dirty="0" smtClean="0"/>
              <a:t>Over physical and political borders</a:t>
            </a:r>
          </a:p>
          <a:p>
            <a:pPr marL="0" indent="0">
              <a:buNone/>
            </a:pPr>
            <a:r>
              <a:rPr lang="en-GB" dirty="0"/>
              <a:t>	</a:t>
            </a:r>
            <a:r>
              <a:rPr lang="en-GB" dirty="0" smtClean="0"/>
              <a:t>		</a:t>
            </a:r>
            <a:r>
              <a:rPr lang="en-GB" sz="2000" dirty="0" smtClean="0"/>
              <a:t>(e.g. </a:t>
            </a:r>
            <a:r>
              <a:rPr lang="en-GB" sz="2000" dirty="0" err="1" smtClean="0"/>
              <a:t>Interreg</a:t>
            </a:r>
            <a:r>
              <a:rPr lang="en-GB" sz="2000" dirty="0" smtClean="0"/>
              <a:t>, IPA CBC, EU macro-regions)</a:t>
            </a:r>
            <a:endParaRPr lang="en-GB" sz="2000" dirty="0"/>
          </a:p>
          <a:p>
            <a:pPr marL="0" indent="0">
              <a:buNone/>
            </a:pPr>
            <a:endParaRPr lang="en-GB" dirty="0" smtClean="0"/>
          </a:p>
          <a:p>
            <a:pPr marL="0" indent="0">
              <a:buNone/>
            </a:pPr>
            <a:r>
              <a:rPr lang="en-GB" dirty="0" smtClean="0">
                <a:solidFill>
                  <a:srgbClr val="FF0000"/>
                </a:solidFill>
              </a:rPr>
              <a:t>… making smart specialisation priorities "smarter"</a:t>
            </a:r>
            <a:endParaRPr lang="en-GB" dirty="0">
              <a:solidFill>
                <a:srgbClr val="FF0000"/>
              </a:solidFill>
            </a:endParaRPr>
          </a:p>
        </p:txBody>
      </p:sp>
    </p:spTree>
    <p:extLst>
      <p:ext uri="{BB962C8B-B14F-4D97-AF65-F5344CB8AC3E}">
        <p14:creationId xmlns:p14="http://schemas.microsoft.com/office/powerpoint/2010/main" val="174306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1125538"/>
            <a:ext cx="8229600" cy="936625"/>
          </a:xfrm>
        </p:spPr>
        <p:txBody>
          <a:bodyPr/>
          <a:lstStyle/>
          <a:p>
            <a:pPr algn="ctr"/>
            <a:r>
              <a:rPr lang="fr-BE" altLang="en-US" sz="2800" dirty="0" err="1" smtClean="0"/>
              <a:t>Benchmarking</a:t>
            </a:r>
            <a:r>
              <a:rPr lang="fr-BE" altLang="en-US" sz="2800" dirty="0" smtClean="0"/>
              <a:t> </a:t>
            </a:r>
            <a:r>
              <a:rPr lang="fr-BE" altLang="en-US" sz="2800" dirty="0" err="1" smtClean="0"/>
              <a:t>regional</a:t>
            </a:r>
            <a:r>
              <a:rPr lang="fr-BE" altLang="en-US" sz="2800" dirty="0" smtClean="0"/>
              <a:t> structure</a:t>
            </a:r>
            <a:endParaRPr lang="en-US" altLang="en-US" sz="2800" dirty="0" smtClean="0"/>
          </a:p>
        </p:txBody>
      </p:sp>
      <p:sp>
        <p:nvSpPr>
          <p:cNvPr id="8196" name="Slide Number Placeholder 3"/>
          <p:cNvSpPr>
            <a:spLocks noGrp="1"/>
          </p:cNvSpPr>
          <p:nvPr>
            <p:ph type="sldNum" sz="quarter" idx="12"/>
          </p:nvPr>
        </p:nvSpPr>
        <p:spPr>
          <a:noFill/>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850E50F0-1CFF-4CD0-A095-231F05F051C7}" type="slidenum">
              <a:rPr lang="en-GB" altLang="en-US" sz="1400" smtClean="0">
                <a:solidFill>
                  <a:srgbClr val="000000"/>
                </a:solidFill>
                <a:latin typeface="Arial" pitchFamily="34" charset="0"/>
              </a:rPr>
              <a:pPr eaLnBrk="1" hangingPunct="1"/>
              <a:t>7</a:t>
            </a:fld>
            <a:endParaRPr lang="en-GB" altLang="en-US" sz="1400" smtClean="0">
              <a:solidFill>
                <a:srgbClr val="000000"/>
              </a:solidFill>
              <a:latin typeface="Arial" pitchFamily="34" charset="0"/>
            </a:endParaRPr>
          </a:p>
        </p:txBody>
      </p:sp>
      <p:pic>
        <p:nvPicPr>
          <p:cNvPr id="819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8972" y="2229917"/>
            <a:ext cx="3995936" cy="3995936"/>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67544" y="2348879"/>
            <a:ext cx="3744416" cy="707886"/>
          </a:xfrm>
          <a:prstGeom prst="rect">
            <a:avLst/>
          </a:prstGeom>
          <a:noFill/>
        </p:spPr>
        <p:txBody>
          <a:bodyPr wrap="square" rtlCol="0">
            <a:spAutoFit/>
          </a:bodyPr>
          <a:lstStyle/>
          <a:p>
            <a:pPr algn="ctr"/>
            <a:r>
              <a:rPr lang="en-GB" sz="2000" dirty="0" smtClean="0"/>
              <a:t>Identify regions with similar conditions</a:t>
            </a:r>
            <a:endParaRPr lang="en-GB" sz="2000" dirty="0"/>
          </a:p>
        </p:txBody>
      </p:sp>
      <p:sp>
        <p:nvSpPr>
          <p:cNvPr id="3" name="Down Arrow 2"/>
          <p:cNvSpPr/>
          <p:nvPr/>
        </p:nvSpPr>
        <p:spPr bwMode="auto">
          <a:xfrm>
            <a:off x="2051720" y="3209576"/>
            <a:ext cx="504056" cy="726877"/>
          </a:xfrm>
          <a:prstGeom prst="downArrow">
            <a:avLst/>
          </a:prstGeom>
          <a:solidFill>
            <a:srgbClr val="99CCFF"/>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9" name="TextBox 8"/>
          <p:cNvSpPr txBox="1"/>
          <p:nvPr/>
        </p:nvSpPr>
        <p:spPr>
          <a:xfrm>
            <a:off x="526828" y="4077072"/>
            <a:ext cx="3744416" cy="707886"/>
          </a:xfrm>
          <a:prstGeom prst="rect">
            <a:avLst/>
          </a:prstGeom>
          <a:noFill/>
        </p:spPr>
        <p:txBody>
          <a:bodyPr wrap="square" rtlCol="0">
            <a:spAutoFit/>
          </a:bodyPr>
          <a:lstStyle/>
          <a:p>
            <a:pPr algn="ctr"/>
            <a:r>
              <a:rPr lang="en-GB" sz="2000" dirty="0" smtClean="0"/>
              <a:t>Self-assessment and targeting of priorities</a:t>
            </a:r>
            <a:endParaRPr lang="en-GB" sz="2000" dirty="0"/>
          </a:p>
        </p:txBody>
      </p:sp>
      <p:sp>
        <p:nvSpPr>
          <p:cNvPr id="10" name="Down Arrow 9"/>
          <p:cNvSpPr/>
          <p:nvPr/>
        </p:nvSpPr>
        <p:spPr bwMode="auto">
          <a:xfrm>
            <a:off x="2087724" y="4941168"/>
            <a:ext cx="504056" cy="726877"/>
          </a:xfrm>
          <a:prstGeom prst="downArrow">
            <a:avLst/>
          </a:prstGeom>
          <a:solidFill>
            <a:srgbClr val="99CCFF"/>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1" name="TextBox 10"/>
          <p:cNvSpPr txBox="1"/>
          <p:nvPr/>
        </p:nvSpPr>
        <p:spPr>
          <a:xfrm>
            <a:off x="526828" y="5871910"/>
            <a:ext cx="3744416" cy="707886"/>
          </a:xfrm>
          <a:prstGeom prst="rect">
            <a:avLst/>
          </a:prstGeom>
          <a:noFill/>
        </p:spPr>
        <p:txBody>
          <a:bodyPr wrap="square" rtlCol="0">
            <a:spAutoFit/>
          </a:bodyPr>
          <a:lstStyle/>
          <a:p>
            <a:pPr algn="ctr"/>
            <a:r>
              <a:rPr lang="en-GB" sz="2000" dirty="0" smtClean="0"/>
              <a:t>Potential cooperation opportunities</a:t>
            </a:r>
            <a:endParaRPr lang="en-GB" sz="2000" dirty="0"/>
          </a:p>
        </p:txBody>
      </p:sp>
    </p:spTree>
    <p:extLst>
      <p:ext uri="{BB962C8B-B14F-4D97-AF65-F5344CB8AC3E}">
        <p14:creationId xmlns:p14="http://schemas.microsoft.com/office/powerpoint/2010/main" val="2428486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01600" y="1196231"/>
            <a:ext cx="8964613" cy="936625"/>
          </a:xfrm>
        </p:spPr>
        <p:txBody>
          <a:bodyPr/>
          <a:lstStyle/>
          <a:p>
            <a:pPr indent="0" eaLnBrk="1" hangingPunct="1"/>
            <a:r>
              <a:rPr lang="en-GB" altLang="en-US" sz="2400" dirty="0" smtClean="0"/>
              <a:t>Eye@RIS3 – an online database for RIS3 priorities</a:t>
            </a:r>
          </a:p>
        </p:txBody>
      </p:sp>
      <p:sp>
        <p:nvSpPr>
          <p:cNvPr id="38915" name="Content Placeholder 2"/>
          <p:cNvSpPr>
            <a:spLocks noGrp="1"/>
          </p:cNvSpPr>
          <p:nvPr>
            <p:ph idx="1"/>
          </p:nvPr>
        </p:nvSpPr>
        <p:spPr>
          <a:xfrm>
            <a:off x="323850" y="2231975"/>
            <a:ext cx="4206875" cy="3789313"/>
          </a:xfrm>
        </p:spPr>
        <p:txBody>
          <a:bodyPr/>
          <a:lstStyle/>
          <a:p>
            <a:pPr eaLnBrk="1" hangingPunct="1">
              <a:spcBef>
                <a:spcPts val="600"/>
              </a:spcBef>
              <a:spcAft>
                <a:spcPts val="600"/>
              </a:spcAft>
              <a:buClrTx/>
            </a:pPr>
            <a:r>
              <a:rPr lang="en-GB" altLang="en-US" sz="1800" b="1" i="0" dirty="0" smtClean="0"/>
              <a:t>Enable Regions and Member States to position themselves, </a:t>
            </a:r>
          </a:p>
          <a:p>
            <a:pPr eaLnBrk="1" hangingPunct="1">
              <a:spcBef>
                <a:spcPts val="600"/>
              </a:spcBef>
              <a:spcAft>
                <a:spcPts val="600"/>
              </a:spcAft>
              <a:buClrTx/>
            </a:pPr>
            <a:r>
              <a:rPr lang="en-GB" altLang="en-US" sz="1800" b="1" i="0" dirty="0" smtClean="0"/>
              <a:t>To find their unique niches </a:t>
            </a:r>
          </a:p>
          <a:p>
            <a:pPr eaLnBrk="1" hangingPunct="1">
              <a:spcBef>
                <a:spcPts val="600"/>
              </a:spcBef>
              <a:spcAft>
                <a:spcPts val="600"/>
              </a:spcAft>
              <a:buClrTx/>
            </a:pPr>
            <a:r>
              <a:rPr lang="en-GB" altLang="en-US" sz="1800" b="1" i="0" dirty="0" smtClean="0"/>
              <a:t>To seek out potential partners for collaboration</a:t>
            </a:r>
          </a:p>
          <a:p>
            <a:pPr>
              <a:spcBef>
                <a:spcPts val="600"/>
              </a:spcBef>
              <a:spcAft>
                <a:spcPts val="600"/>
              </a:spcAft>
              <a:buClrTx/>
            </a:pPr>
            <a:r>
              <a:rPr lang="en-GB" altLang="en-US" sz="1800" b="1" i="0" dirty="0"/>
              <a:t>Categories are not perfect matches</a:t>
            </a:r>
          </a:p>
          <a:p>
            <a:pPr eaLnBrk="1" hangingPunct="1">
              <a:spcBef>
                <a:spcPts val="600"/>
              </a:spcBef>
              <a:spcAft>
                <a:spcPts val="600"/>
              </a:spcAft>
              <a:buClrTx/>
            </a:pPr>
            <a:r>
              <a:rPr lang="en-GB" altLang="en-US" sz="1800" b="1" i="0" dirty="0" err="1" smtClean="0"/>
              <a:t>Approx</a:t>
            </a:r>
            <a:r>
              <a:rPr lang="en-GB" altLang="en-US" sz="1800" b="1" i="0" dirty="0" smtClean="0"/>
              <a:t> 190 regions and more than 800 priorities</a:t>
            </a:r>
          </a:p>
          <a:p>
            <a:pPr eaLnBrk="1" hangingPunct="1"/>
            <a:endParaRPr lang="en-GB" altLang="en-US" sz="1800" dirty="0" smtClean="0"/>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l="15999" t="13133" r="16342" b="12740"/>
          <a:stretch>
            <a:fillRect/>
          </a:stretch>
        </p:blipFill>
        <p:spPr bwMode="auto">
          <a:xfrm>
            <a:off x="4787900" y="1988840"/>
            <a:ext cx="37719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 name="Rounded Rectangle 4"/>
          <p:cNvSpPr/>
          <p:nvPr/>
        </p:nvSpPr>
        <p:spPr bwMode="auto">
          <a:xfrm rot="316487">
            <a:off x="5168205" y="4436695"/>
            <a:ext cx="3435737" cy="2162985"/>
          </a:xfrm>
          <a:prstGeom prst="roundRect">
            <a:avLst/>
          </a:prstGeom>
          <a:solidFill>
            <a:srgbClr val="FFE07D"/>
          </a:solidFill>
          <a:ln>
            <a:solidFill>
              <a:schemeClr val="tx1"/>
            </a:solidFill>
          </a:ln>
          <a:effectLst>
            <a:outerShdw blurRad="139700" dist="152400" dir="2940000" algn="ctr" rotWithShape="0">
              <a:schemeClr val="tx1">
                <a:alpha val="89000"/>
              </a:schemeClr>
            </a:outerShdw>
          </a:effectLst>
          <a:extLst/>
        </p:spPr>
        <p:txBody>
          <a:bodyPr anchor="ctr"/>
          <a:lstStyle/>
          <a:p>
            <a:pPr>
              <a:defRPr/>
            </a:pPr>
            <a:r>
              <a:rPr lang="de-DE" sz="1400" b="1" dirty="0" err="1">
                <a:solidFill>
                  <a:srgbClr val="000000"/>
                </a:solidFill>
                <a:latin typeface="Verdana"/>
              </a:rPr>
              <a:t>Specialisation</a:t>
            </a:r>
            <a:r>
              <a:rPr lang="de-DE" sz="1400" b="1" dirty="0">
                <a:solidFill>
                  <a:srgbClr val="000000"/>
                </a:solidFill>
                <a:latin typeface="Verdana"/>
              </a:rPr>
              <a:t> </a:t>
            </a:r>
            <a:r>
              <a:rPr lang="de-DE" sz="1400" b="1" dirty="0" err="1">
                <a:solidFill>
                  <a:srgbClr val="000000"/>
                </a:solidFill>
                <a:latin typeface="Verdana"/>
              </a:rPr>
              <a:t>fields</a:t>
            </a:r>
            <a:r>
              <a:rPr lang="de-DE" sz="1400" b="1" dirty="0">
                <a:solidFill>
                  <a:srgbClr val="000000"/>
                </a:solidFill>
                <a:latin typeface="Verdana"/>
              </a:rPr>
              <a:t> </a:t>
            </a:r>
            <a:r>
              <a:rPr lang="de-DE" sz="1400" b="1" dirty="0" err="1">
                <a:solidFill>
                  <a:srgbClr val="000000"/>
                </a:solidFill>
                <a:latin typeface="Verdana"/>
              </a:rPr>
              <a:t>are</a:t>
            </a:r>
            <a:r>
              <a:rPr lang="de-DE" sz="1400" b="1" dirty="0">
                <a:solidFill>
                  <a:srgbClr val="000000"/>
                </a:solidFill>
                <a:latin typeface="Verdana"/>
              </a:rPr>
              <a:t> </a:t>
            </a:r>
            <a:r>
              <a:rPr lang="de-DE" sz="1400" b="1" dirty="0" err="1">
                <a:solidFill>
                  <a:srgbClr val="000000"/>
                </a:solidFill>
                <a:latin typeface="Verdana"/>
              </a:rPr>
              <a:t>emerging</a:t>
            </a:r>
            <a:r>
              <a:rPr lang="de-DE" sz="1400" b="1" dirty="0">
                <a:solidFill>
                  <a:srgbClr val="000000"/>
                </a:solidFill>
                <a:latin typeface="Verdana"/>
              </a:rPr>
              <a:t> </a:t>
            </a:r>
            <a:r>
              <a:rPr lang="de-DE" sz="1400" b="1" dirty="0" err="1">
                <a:solidFill>
                  <a:srgbClr val="000000"/>
                </a:solidFill>
                <a:latin typeface="Verdana"/>
              </a:rPr>
              <a:t>that</a:t>
            </a:r>
            <a:r>
              <a:rPr lang="de-DE" sz="1400" b="1" dirty="0">
                <a:solidFill>
                  <a:srgbClr val="000000"/>
                </a:solidFill>
                <a:latin typeface="Verdana"/>
              </a:rPr>
              <a:t> </a:t>
            </a:r>
            <a:r>
              <a:rPr lang="de-DE" sz="1400" b="1" dirty="0" err="1">
                <a:solidFill>
                  <a:srgbClr val="000000"/>
                </a:solidFill>
                <a:latin typeface="Verdana"/>
              </a:rPr>
              <a:t>are</a:t>
            </a:r>
            <a:r>
              <a:rPr lang="de-DE" sz="1400" b="1" dirty="0">
                <a:solidFill>
                  <a:srgbClr val="000000"/>
                </a:solidFill>
                <a:latin typeface="Verdana"/>
              </a:rPr>
              <a:t> </a:t>
            </a:r>
            <a:r>
              <a:rPr lang="de-DE" sz="1400" b="1" dirty="0" err="1">
                <a:solidFill>
                  <a:srgbClr val="000000"/>
                </a:solidFill>
                <a:latin typeface="Verdana"/>
              </a:rPr>
              <a:t>related</a:t>
            </a:r>
            <a:r>
              <a:rPr lang="de-DE" sz="1400" b="1" dirty="0">
                <a:solidFill>
                  <a:srgbClr val="000000"/>
                </a:solidFill>
                <a:latin typeface="Verdana"/>
              </a:rPr>
              <a:t> </a:t>
            </a:r>
            <a:r>
              <a:rPr lang="de-DE" sz="1400" b="1" dirty="0" err="1">
                <a:solidFill>
                  <a:srgbClr val="000000"/>
                </a:solidFill>
                <a:latin typeface="Verdana"/>
              </a:rPr>
              <a:t>to</a:t>
            </a:r>
            <a:r>
              <a:rPr lang="de-DE" sz="1400" b="1" dirty="0" smtClean="0">
                <a:solidFill>
                  <a:srgbClr val="000000"/>
                </a:solidFill>
                <a:latin typeface="Verdana"/>
              </a:rPr>
              <a:t>:</a:t>
            </a:r>
          </a:p>
          <a:p>
            <a:pPr>
              <a:defRPr/>
            </a:pPr>
            <a:endParaRPr lang="de-DE" sz="1400" b="1" dirty="0">
              <a:solidFill>
                <a:srgbClr val="000000"/>
              </a:solidFill>
              <a:latin typeface="Verdana"/>
            </a:endParaRPr>
          </a:p>
          <a:p>
            <a:pPr marL="171450" indent="-171450">
              <a:buFont typeface="Arial" pitchFamily="34" charset="0"/>
              <a:buChar char="•"/>
              <a:defRPr/>
            </a:pPr>
            <a:r>
              <a:rPr lang="en-GB" sz="1400" b="1" dirty="0">
                <a:solidFill>
                  <a:srgbClr val="000000"/>
                </a:solidFill>
                <a:latin typeface="Verdana"/>
              </a:rPr>
              <a:t>Energy</a:t>
            </a:r>
          </a:p>
          <a:p>
            <a:pPr marL="171450" indent="-171450">
              <a:buFont typeface="Arial" pitchFamily="34" charset="0"/>
              <a:buChar char="•"/>
              <a:defRPr/>
            </a:pPr>
            <a:r>
              <a:rPr lang="en-GB" sz="1400" b="1" dirty="0">
                <a:solidFill>
                  <a:srgbClr val="000000"/>
                </a:solidFill>
                <a:latin typeface="Verdana"/>
              </a:rPr>
              <a:t>Life science</a:t>
            </a:r>
          </a:p>
          <a:p>
            <a:pPr marL="171450" indent="-171450">
              <a:buFont typeface="Arial" pitchFamily="34" charset="0"/>
              <a:buChar char="•"/>
              <a:defRPr/>
            </a:pPr>
            <a:r>
              <a:rPr lang="en-GB" sz="1400" b="1" dirty="0">
                <a:solidFill>
                  <a:srgbClr val="000000"/>
                </a:solidFill>
                <a:latin typeface="Verdana"/>
              </a:rPr>
              <a:t>ICT</a:t>
            </a:r>
          </a:p>
          <a:p>
            <a:pPr marL="171450" indent="-171450">
              <a:buFont typeface="Arial" pitchFamily="34" charset="0"/>
              <a:buChar char="•"/>
              <a:defRPr/>
            </a:pPr>
            <a:r>
              <a:rPr lang="en-GB" sz="1400" b="1" dirty="0">
                <a:solidFill>
                  <a:srgbClr val="000000"/>
                </a:solidFill>
                <a:latin typeface="Verdana"/>
              </a:rPr>
              <a:t>Environment</a:t>
            </a:r>
          </a:p>
          <a:p>
            <a:pPr marL="171450" indent="-171450">
              <a:buFont typeface="Arial" pitchFamily="34" charset="0"/>
              <a:buChar char="•"/>
              <a:defRPr/>
            </a:pPr>
            <a:r>
              <a:rPr lang="en-GB" sz="1400" b="1" dirty="0">
                <a:solidFill>
                  <a:srgbClr val="000000"/>
                </a:solidFill>
                <a:latin typeface="Verdana"/>
              </a:rPr>
              <a:t>Agro-food</a:t>
            </a:r>
          </a:p>
          <a:p>
            <a:pPr marL="171450" indent="-171450">
              <a:buFont typeface="Arial" pitchFamily="34" charset="0"/>
              <a:buChar char="•"/>
              <a:defRPr/>
            </a:pPr>
            <a:r>
              <a:rPr lang="en-GB" sz="1400" b="1" dirty="0">
                <a:solidFill>
                  <a:srgbClr val="000000"/>
                </a:solidFill>
                <a:latin typeface="Verdana"/>
              </a:rPr>
              <a:t>Tourism</a:t>
            </a:r>
          </a:p>
          <a:p>
            <a:pPr>
              <a:defRPr/>
            </a:pPr>
            <a:endParaRPr lang="en-GB" sz="1050" dirty="0">
              <a:solidFill>
                <a:srgbClr val="000000"/>
              </a:solidFill>
              <a:latin typeface="Verdana"/>
            </a:endParaRPr>
          </a:p>
        </p:txBody>
      </p:sp>
      <p:sp>
        <p:nvSpPr>
          <p:cNvPr id="2" name="Rectangle 1"/>
          <p:cNvSpPr/>
          <p:nvPr/>
        </p:nvSpPr>
        <p:spPr>
          <a:xfrm>
            <a:off x="683568" y="6021288"/>
            <a:ext cx="4104332" cy="307777"/>
          </a:xfrm>
          <a:prstGeom prst="rect">
            <a:avLst/>
          </a:prstGeom>
        </p:spPr>
        <p:txBody>
          <a:bodyPr wrap="square">
            <a:spAutoFit/>
          </a:bodyPr>
          <a:lstStyle/>
          <a:p>
            <a:r>
              <a:rPr lang="en-GB" sz="1400" dirty="0"/>
              <a:t>http://s3platform.jrc.ec.europa.eu/map</a:t>
            </a:r>
          </a:p>
        </p:txBody>
      </p:sp>
    </p:spTree>
    <p:extLst>
      <p:ext uri="{BB962C8B-B14F-4D97-AF65-F5344CB8AC3E}">
        <p14:creationId xmlns:p14="http://schemas.microsoft.com/office/powerpoint/2010/main" val="26148368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229600" cy="936625"/>
          </a:xfrm>
        </p:spPr>
        <p:txBody>
          <a:bodyPr/>
          <a:lstStyle/>
          <a:p>
            <a:r>
              <a:rPr lang="en-GB" dirty="0" smtClean="0"/>
              <a:t>Nurturing connectedness …</a:t>
            </a:r>
            <a:endParaRPr lang="en-GB" dirty="0"/>
          </a:p>
        </p:txBody>
      </p:sp>
      <p:sp>
        <p:nvSpPr>
          <p:cNvPr id="3" name="Content Placeholder 2"/>
          <p:cNvSpPr>
            <a:spLocks noGrp="1"/>
          </p:cNvSpPr>
          <p:nvPr>
            <p:ph idx="1"/>
          </p:nvPr>
        </p:nvSpPr>
        <p:spPr>
          <a:xfrm>
            <a:off x="467544" y="1844824"/>
            <a:ext cx="8229600" cy="3529013"/>
          </a:xfrm>
        </p:spPr>
        <p:txBody>
          <a:bodyPr/>
          <a:lstStyle/>
          <a:p>
            <a:endParaRPr lang="en-GB" dirty="0" smtClean="0"/>
          </a:p>
          <a:p>
            <a:r>
              <a:rPr lang="en-GB" dirty="0" smtClean="0"/>
              <a:t>Smart use of ESI Funds - Not only INTERREG …</a:t>
            </a:r>
          </a:p>
          <a:p>
            <a:endParaRPr lang="en-GB" dirty="0"/>
          </a:p>
          <a:p>
            <a:r>
              <a:rPr lang="en-GB" dirty="0" smtClean="0"/>
              <a:t>… </a:t>
            </a:r>
            <a:r>
              <a:rPr lang="en-GB" b="1" dirty="0" smtClean="0">
                <a:solidFill>
                  <a:srgbClr val="FF0000"/>
                </a:solidFill>
              </a:rPr>
              <a:t>"unlock the 15%"</a:t>
            </a:r>
            <a:r>
              <a:rPr lang="en-GB" dirty="0" smtClean="0"/>
              <a:t> (art. 70.2 CPR) </a:t>
            </a:r>
          </a:p>
          <a:p>
            <a:r>
              <a:rPr lang="en-GB" sz="1600" dirty="0" smtClean="0"/>
              <a:t>"The </a:t>
            </a:r>
            <a:r>
              <a:rPr lang="en-GB" sz="1600" dirty="0"/>
              <a:t>managing authority may accept that an operation is implemented outside the programme area but within the Union, provided that </a:t>
            </a:r>
            <a:r>
              <a:rPr lang="en-GB" sz="1600" dirty="0" smtClean="0"/>
              <a:t>…:</a:t>
            </a:r>
            <a:endParaRPr lang="en-GB" sz="1600" dirty="0"/>
          </a:p>
          <a:p>
            <a:r>
              <a:rPr lang="en-GB" sz="1600" dirty="0"/>
              <a:t>(a) the operation is for the benefit of the programme area;</a:t>
            </a:r>
          </a:p>
          <a:p>
            <a:r>
              <a:rPr lang="en-GB" sz="1600" dirty="0"/>
              <a:t>(b) the total amount allocated under the programme to operations located outside the programme area does not exceed 15 % of the support from the </a:t>
            </a:r>
            <a:r>
              <a:rPr lang="en-GB" sz="1600" dirty="0" smtClean="0"/>
              <a:t>ERDF ... at </a:t>
            </a:r>
            <a:r>
              <a:rPr lang="en-GB" sz="1600" dirty="0"/>
              <a:t>the level of the </a:t>
            </a:r>
            <a:r>
              <a:rPr lang="en-GB" sz="1600" dirty="0" smtClean="0"/>
              <a:t>priority …"</a:t>
            </a:r>
          </a:p>
          <a:p>
            <a:endParaRPr lang="en-GB" sz="1600" dirty="0"/>
          </a:p>
          <a:p>
            <a:r>
              <a:rPr lang="en-GB" sz="1600" dirty="0" smtClean="0"/>
              <a:t>For thematic objective 1: allocations reach ~ 42 billion EUR (source</a:t>
            </a:r>
            <a:r>
              <a:rPr lang="en-GB" sz="1600" dirty="0"/>
              <a:t>: </a:t>
            </a:r>
            <a:r>
              <a:rPr lang="en-GB" sz="1600" dirty="0" smtClean="0"/>
              <a:t>final </a:t>
            </a:r>
            <a:r>
              <a:rPr lang="en-GB" sz="1600" dirty="0"/>
              <a:t>and draft partnership agreements as of October </a:t>
            </a:r>
            <a:r>
              <a:rPr lang="en-GB" sz="1600" dirty="0" smtClean="0"/>
              <a:t>2014).</a:t>
            </a:r>
            <a:endParaRPr lang="en-GB" sz="1600" dirty="0"/>
          </a:p>
          <a:p>
            <a:endParaRPr lang="en-GB" sz="1600" dirty="0" smtClean="0"/>
          </a:p>
          <a:p>
            <a:endParaRPr lang="en-GB" sz="1600" dirty="0"/>
          </a:p>
          <a:p>
            <a:endParaRPr lang="en-GB" dirty="0"/>
          </a:p>
        </p:txBody>
      </p:sp>
    </p:spTree>
    <p:extLst>
      <p:ext uri="{BB962C8B-B14F-4D97-AF65-F5344CB8AC3E}">
        <p14:creationId xmlns:p14="http://schemas.microsoft.com/office/powerpoint/2010/main" val="1904575977"/>
      </p:ext>
    </p:extLst>
  </p:cSld>
  <p:clrMapOvr>
    <a:masterClrMapping/>
  </p:clrMapOvr>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3067</TotalTime>
  <Words>741</Words>
  <Application>Microsoft Office PowerPoint</Application>
  <PresentationFormat>On-screen Show (4:3)</PresentationFormat>
  <Paragraphs>137</Paragraphs>
  <Slides>11</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Blank</vt:lpstr>
      <vt:lpstr>Microsoft Excel Chart</vt:lpstr>
      <vt:lpstr> The Smart Specialisation Platform   </vt:lpstr>
      <vt:lpstr>PowerPoint Presentation</vt:lpstr>
      <vt:lpstr>Main activities of S3 Platform</vt:lpstr>
      <vt:lpstr>Why is collaboration so important in RIS3?</vt:lpstr>
      <vt:lpstr>Intensity of collaboration? </vt:lpstr>
      <vt:lpstr>Aligning innovation roadmaps</vt:lpstr>
      <vt:lpstr>Benchmarking regional structure</vt:lpstr>
      <vt:lpstr>Eye@RIS3 – an online database for RIS3 priorities</vt:lpstr>
      <vt:lpstr>Nurturing connectedness …</vt:lpstr>
      <vt:lpstr>Time is now!</vt:lpstr>
      <vt:lpstr>Thank you! </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and Healthy Ageing</dc:title>
  <dc:creator>SORVIK Jens (JRC-SEVILLA)</dc:creator>
  <cp:lastModifiedBy>EDWARDS John (JRC-SEVILLA)</cp:lastModifiedBy>
  <cp:revision>114</cp:revision>
  <cp:lastPrinted>2014-06-23T10:09:35Z</cp:lastPrinted>
  <dcterms:created xsi:type="dcterms:W3CDTF">2014-03-10T08:08:22Z</dcterms:created>
  <dcterms:modified xsi:type="dcterms:W3CDTF">2015-02-06T14:44:20Z</dcterms:modified>
</cp:coreProperties>
</file>