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04" r:id="rId2"/>
    <p:sldId id="303" r:id="rId3"/>
    <p:sldId id="300" r:id="rId4"/>
    <p:sldId id="301" r:id="rId5"/>
    <p:sldId id="302" r:id="rId6"/>
  </p:sldIdLst>
  <p:sldSz cx="9144000" cy="6858000" type="screen4x3"/>
  <p:notesSz cx="6735763" cy="9869488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66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46C49-C7C0-40D3-96EC-FDD00E6A5BE5}" type="datetimeFigureOut">
              <a:rPr lang="lt-LT" smtClean="0"/>
              <a:t>2014.02.20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9142C-44FC-46DA-852D-8E2776E9F4B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83629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AAFEB-6CA7-4206-93A0-867CC0B024DB}" type="datetimeFigureOut">
              <a:rPr lang="lt-LT" smtClean="0"/>
              <a:t>2014.02.20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BFE30-94AF-4B7A-A12B-D3E9A5C661F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77695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71E4-1E44-4D0B-AFDF-BE347C730C5E}" type="datetimeFigureOut">
              <a:rPr lang="lt-LT" smtClean="0"/>
              <a:t>2014.02.20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www.mosta.lt</a:t>
            </a:r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3A93-D758-403F-9998-2356A83DC44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2644"/>
            <a:ext cx="8229600" cy="70328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71E4-1E44-4D0B-AFDF-BE347C730C5E}" type="datetimeFigureOut">
              <a:rPr lang="lt-LT" smtClean="0"/>
              <a:t>2014.02.20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www.mosta.lt</a:t>
            </a:r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3A93-D758-403F-9998-2356A83DC44D}" type="slidenum">
              <a:rPr lang="lt-LT" smtClean="0"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71E4-1E44-4D0B-AFDF-BE347C730C5E}" type="datetimeFigureOut">
              <a:rPr lang="lt-LT" smtClean="0"/>
              <a:t>2014.02.20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www.mosta.lt</a:t>
            </a:r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3A93-D758-403F-9998-2356A83DC44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4340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4340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71E4-1E44-4D0B-AFDF-BE347C730C5E}" type="datetimeFigureOut">
              <a:rPr lang="lt-LT" smtClean="0"/>
              <a:t>2014.02.20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www.mosta.lt</a:t>
            </a:r>
            <a:endParaRPr lang="lt-L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3A93-D758-403F-9998-2356A83DC44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8910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28867"/>
            <a:ext cx="4040188" cy="36972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8592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28867"/>
            <a:ext cx="4041775" cy="36972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71E4-1E44-4D0B-AFDF-BE347C730C5E}" type="datetimeFigureOut">
              <a:rPr lang="lt-LT" smtClean="0"/>
              <a:t>2014.02.20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3A93-D758-403F-9998-2356A83DC44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71E4-1E44-4D0B-AFDF-BE347C730C5E}" type="datetimeFigureOut">
              <a:rPr lang="lt-LT" smtClean="0"/>
              <a:t>2014.02.20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www.mosta.lt</a:t>
            </a:r>
            <a:endParaRPr lang="lt-L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3A93-D758-403F-9998-2356A83DC44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71E4-1E44-4D0B-AFDF-BE347C730C5E}" type="datetimeFigureOut">
              <a:rPr lang="lt-LT" smtClean="0"/>
              <a:t>2014.02.20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www.mosta.lt</a:t>
            </a:r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3A93-D758-403F-9998-2356A83DC44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1066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00108"/>
            <a:ext cx="5111750" cy="51260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43116"/>
            <a:ext cx="3008313" cy="39830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71E4-1E44-4D0B-AFDF-BE347C730C5E}" type="datetimeFigureOut">
              <a:rPr lang="lt-LT" smtClean="0"/>
              <a:t>2014.02.20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www.mosta.lt</a:t>
            </a:r>
            <a:endParaRPr lang="lt-L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3A93-D758-403F-9998-2356A83DC44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71545"/>
            <a:ext cx="5486400" cy="36560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71E4-1E44-4D0B-AFDF-BE347C730C5E}" type="datetimeFigureOut">
              <a:rPr lang="lt-LT" smtClean="0"/>
              <a:t>2014.02.20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www.mosta.lt</a:t>
            </a:r>
            <a:endParaRPr lang="lt-L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3A93-D758-403F-9998-2356A83DC44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 l="-1000" t="-2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1554"/>
            <a:ext cx="8229600" cy="7143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7364"/>
            <a:ext cx="8229600" cy="4268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E71E4-1E44-4D0B-AFDF-BE347C730C5E}" type="datetimeFigureOut">
              <a:rPr lang="lt-LT" smtClean="0"/>
              <a:t>2014.02.20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www.mosta.lt</a:t>
            </a:r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E3A93-D758-403F-9998-2356A83DC44D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265502" y="3177310"/>
            <a:ext cx="6014472" cy="80805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l">
              <a:defRPr sz="4000" b="1" cap="all"/>
            </a:lvl1pPr>
          </a:lstStyle>
          <a:p>
            <a:pPr lvl="0" algn="ctr">
              <a:spcBef>
                <a:spcPct val="0"/>
              </a:spcBef>
              <a:defRPr/>
            </a:pPr>
            <a:r>
              <a:rPr lang="lt-LT" dirty="0" smtClean="0">
                <a:latin typeface="Calibri" pitchFamily="34" charset="0"/>
              </a:rPr>
              <a:t>A </a:t>
            </a:r>
            <a:r>
              <a:rPr lang="lt-LT" dirty="0" err="1" smtClean="0">
                <a:latin typeface="Calibri" pitchFamily="34" charset="0"/>
              </a:rPr>
              <a:t>plan</a:t>
            </a:r>
            <a:r>
              <a:rPr lang="lt-LT" dirty="0" smtClean="0">
                <a:latin typeface="Calibri" pitchFamily="34" charset="0"/>
              </a:rPr>
              <a:t> </a:t>
            </a:r>
            <a:r>
              <a:rPr lang="lt-LT" dirty="0" err="1" smtClean="0">
                <a:latin typeface="Calibri" pitchFamily="34" charset="0"/>
              </a:rPr>
              <a:t>for</a:t>
            </a:r>
            <a:r>
              <a:rPr lang="lt-LT" dirty="0" smtClean="0">
                <a:latin typeface="Calibri" pitchFamily="34" charset="0"/>
              </a:rPr>
              <a:t> </a:t>
            </a:r>
            <a:r>
              <a:rPr lang="lt-LT" dirty="0" err="1" smtClean="0">
                <a:latin typeface="Calibri" pitchFamily="34" charset="0"/>
              </a:rPr>
              <a:t>Implementation</a:t>
            </a:r>
            <a:r>
              <a:rPr lang="lt-LT" dirty="0" smtClean="0">
                <a:latin typeface="Calibri" pitchFamily="34" charset="0"/>
              </a:rPr>
              <a:t> </a:t>
            </a:r>
            <a:r>
              <a:rPr lang="lt-LT" dirty="0" err="1" smtClean="0">
                <a:latin typeface="Calibri" pitchFamily="34" charset="0"/>
              </a:rPr>
              <a:t>of</a:t>
            </a:r>
            <a:r>
              <a:rPr lang="lt-LT" dirty="0" smtClean="0">
                <a:latin typeface="Calibri" pitchFamily="34" charset="0"/>
              </a:rPr>
              <a:t> </a:t>
            </a:r>
            <a:r>
              <a:rPr lang="lt-LT" dirty="0" err="1" smtClean="0">
                <a:latin typeface="Calibri" pitchFamily="34" charset="0"/>
              </a:rPr>
              <a:t>lithuanian</a:t>
            </a:r>
            <a:r>
              <a:rPr lang="lt-LT" dirty="0" smtClean="0">
                <a:latin typeface="Calibri" pitchFamily="34" charset="0"/>
              </a:rPr>
              <a:t> </a:t>
            </a:r>
            <a:r>
              <a:rPr lang="lt-LT" dirty="0" err="1" smtClean="0">
                <a:latin typeface="Calibri" pitchFamily="34" charset="0"/>
              </a:rPr>
              <a:t>smart</a:t>
            </a:r>
            <a:r>
              <a:rPr lang="lt-LT" dirty="0" smtClean="0">
                <a:latin typeface="Calibri" pitchFamily="34" charset="0"/>
              </a:rPr>
              <a:t> </a:t>
            </a:r>
            <a:r>
              <a:rPr lang="lt-LT" dirty="0" err="1" smtClean="0">
                <a:latin typeface="Calibri" pitchFamily="34" charset="0"/>
              </a:rPr>
              <a:t>specialization</a:t>
            </a:r>
            <a:r>
              <a:rPr lang="lt-LT" dirty="0" smtClean="0">
                <a:latin typeface="Calibri" pitchFamily="34" charset="0"/>
              </a:rPr>
              <a:t> </a:t>
            </a:r>
            <a:endParaRPr kumimoji="0" lang="lt-LT" sz="4000" b="1" i="0" u="none" strike="noStrike" kern="1200" cap="all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4473240" y="2564904"/>
            <a:ext cx="3600400" cy="4063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lt-L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Jurgita Petrauskienė </a:t>
            </a:r>
            <a:r>
              <a:rPr kumimoji="0" lang="lt-LT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 </a:t>
            </a:r>
            <a:r>
              <a:rPr kumimoji="0" lang="lt-LT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02 25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722" y="4077072"/>
            <a:ext cx="2045437" cy="1246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0" y="975183"/>
            <a:ext cx="3469620" cy="5212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11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MOSTA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80000"/>
              </a:lnSpc>
              <a:buNone/>
              <a:defRPr/>
            </a:pPr>
            <a:r>
              <a:rPr lang="en-US" sz="2400" dirty="0"/>
              <a:t>State budgetary institution established by the Ministry for Education and Science of the Republic of Lithuania (April 27, 2007)</a:t>
            </a:r>
            <a:r>
              <a:rPr lang="lt-LT" sz="2400" dirty="0"/>
              <a:t> </a:t>
            </a:r>
            <a:r>
              <a:rPr lang="en-US" sz="2400" dirty="0"/>
              <a:t>which:</a:t>
            </a:r>
            <a:endParaRPr lang="lt-LT" sz="2400" dirty="0"/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en-US" sz="2400" dirty="0"/>
          </a:p>
          <a:p>
            <a:pPr algn="just">
              <a:defRPr/>
            </a:pPr>
            <a:r>
              <a:rPr lang="lt-LT" sz="2400" dirty="0" err="1" smtClean="0"/>
              <a:t>Provides</a:t>
            </a:r>
            <a:r>
              <a:rPr lang="lt-LT" sz="2400" dirty="0" smtClean="0"/>
              <a:t> </a:t>
            </a:r>
            <a:r>
              <a:rPr lang="en-GB" sz="2400" dirty="0" smtClean="0"/>
              <a:t>recommendations </a:t>
            </a:r>
            <a:r>
              <a:rPr lang="en-GB" sz="2400" dirty="0"/>
              <a:t>on the development of the national research and HE system;</a:t>
            </a:r>
          </a:p>
          <a:p>
            <a:pPr algn="just">
              <a:defRPr/>
            </a:pPr>
            <a:r>
              <a:rPr lang="lt-LT" sz="2400" dirty="0" smtClean="0"/>
              <a:t>O</a:t>
            </a:r>
            <a:r>
              <a:rPr lang="en-GB" sz="2400" dirty="0" err="1" smtClean="0"/>
              <a:t>rganizes</a:t>
            </a:r>
            <a:r>
              <a:rPr lang="en-GB" sz="2400" dirty="0" smtClean="0"/>
              <a:t> </a:t>
            </a:r>
            <a:r>
              <a:rPr lang="en-GB" sz="2400" dirty="0"/>
              <a:t>research and HE monitoring; </a:t>
            </a:r>
          </a:p>
          <a:p>
            <a:pPr algn="just">
              <a:defRPr/>
            </a:pPr>
            <a:r>
              <a:rPr lang="lt-LT" sz="2400" dirty="0" smtClean="0"/>
              <a:t>A</a:t>
            </a:r>
            <a:r>
              <a:rPr lang="en-GB" sz="2400" dirty="0" err="1" smtClean="0"/>
              <a:t>nalyses</a:t>
            </a:r>
            <a:r>
              <a:rPr lang="en-GB" sz="2400" dirty="0" smtClean="0"/>
              <a:t> </a:t>
            </a:r>
            <a:r>
              <a:rPr lang="en-GB" sz="2400" dirty="0"/>
              <a:t>the conditions</a:t>
            </a:r>
            <a:r>
              <a:rPr lang="en-GB" sz="2400" b="1" dirty="0"/>
              <a:t> </a:t>
            </a:r>
            <a:r>
              <a:rPr lang="en-GB" sz="2400" dirty="0"/>
              <a:t>of Lithuanian research and HE system;</a:t>
            </a:r>
          </a:p>
          <a:p>
            <a:pPr algn="just">
              <a:defRPr/>
            </a:pPr>
            <a:r>
              <a:rPr lang="lt-LT" sz="2400" dirty="0" smtClean="0"/>
              <a:t>P</a:t>
            </a:r>
            <a:r>
              <a:rPr lang="en-GB" sz="2400" dirty="0" err="1" smtClean="0"/>
              <a:t>articipates</a:t>
            </a:r>
            <a:r>
              <a:rPr lang="en-GB" sz="2400" dirty="0" smtClean="0"/>
              <a:t> </a:t>
            </a:r>
            <a:r>
              <a:rPr lang="en-GB" sz="2400" dirty="0"/>
              <a:t>in</a:t>
            </a:r>
            <a:r>
              <a:rPr lang="en-GB" sz="2400" b="1" dirty="0"/>
              <a:t> </a:t>
            </a:r>
            <a:r>
              <a:rPr lang="en-GB" sz="2400" dirty="0"/>
              <a:t>development and implementation of research and higher education policy.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56482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From analysis to implementation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27584" y="2132856"/>
            <a:ext cx="230425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Priority field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827584" y="3068960"/>
            <a:ext cx="230425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Priorities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811992" y="4005064"/>
            <a:ext cx="230425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Roadmaps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98176" y="4941168"/>
            <a:ext cx="230425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Priority implementation </a:t>
            </a:r>
            <a:r>
              <a:rPr lang="en-US" dirty="0" err="1" smtClean="0"/>
              <a:t>programmes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1871700" y="2787830"/>
            <a:ext cx="216024" cy="2811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1849892" y="3717032"/>
            <a:ext cx="216024" cy="2811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1842292" y="4653136"/>
            <a:ext cx="216024" cy="2811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419872" y="213285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6 broad Priority fields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419872" y="3064314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20 Priorities within 6 broad Priority fields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434080" y="4000418"/>
            <a:ext cx="4018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For every Priority (total 20 roadmaps)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434080" y="4933617"/>
            <a:ext cx="5818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Developed according to roadmaps (total 20 </a:t>
            </a:r>
            <a:r>
              <a:rPr lang="en-US" b="1" dirty="0" err="1" smtClean="0"/>
              <a:t>programmes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405664" y="2420888"/>
            <a:ext cx="5486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Analysis of research potential and structure of economy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05664" y="3356992"/>
            <a:ext cx="5414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In-depth analysis in every Priority field + expert panels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19872" y="4293096"/>
            <a:ext cx="4018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Expert panels + broad survey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19872" y="5229200"/>
            <a:ext cx="5565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Consultation with National expert institutions + implementing ministries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20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err="1" smtClean="0"/>
              <a:t>Logic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roadmap</a:t>
            </a:r>
            <a:r>
              <a:rPr lang="lt-LT" dirty="0" smtClean="0"/>
              <a:t> + </a:t>
            </a:r>
            <a:r>
              <a:rPr lang="lt-LT" dirty="0" err="1" smtClean="0"/>
              <a:t>instruments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3925292"/>
              </p:ext>
            </p:extLst>
          </p:nvPr>
        </p:nvGraphicFramePr>
        <p:xfrm>
          <a:off x="457200" y="1857375"/>
          <a:ext cx="5915000" cy="47422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8253"/>
                <a:gridCol w="944379"/>
                <a:gridCol w="1080120"/>
                <a:gridCol w="1080120"/>
                <a:gridCol w="1152128"/>
              </a:tblGrid>
              <a:tr h="462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 Generation of critical mass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endParaRPr lang="en-US" noProof="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noProof="0" dirty="0" smtClean="0">
                        <a:solidFill>
                          <a:schemeClr val="accent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927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 Introduction to the market:</a:t>
                      </a:r>
                      <a:r>
                        <a:rPr lang="en-US" sz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final features of the technology (product, service, etc.)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endParaRPr lang="en-US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noProof="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noProof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noProof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9355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 Prototyping: possible </a:t>
                      </a:r>
                      <a:r>
                        <a:rPr lang="en-US" sz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features of the new technology (product, service, etc.)</a:t>
                      </a:r>
                      <a:endParaRPr lang="en-US" sz="1200" noProof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endParaRPr lang="en-US" noProof="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noProof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noProof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169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 Preparation of technical concept or model: possible solutions for the identified problems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endParaRPr lang="en-US" noProof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noProof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25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 Search for new solutions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noProof="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noProof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5051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Levels of preparedness/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Timeframe</a:t>
                      </a:r>
                      <a:endParaRPr lang="en-US" sz="1200" b="1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 smtClean="0">
                          <a:solidFill>
                            <a:schemeClr val="tx1"/>
                          </a:solidFill>
                          <a:effectLst/>
                        </a:rPr>
                        <a:t>2014-2015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 smtClean="0">
                          <a:solidFill>
                            <a:schemeClr val="tx1"/>
                          </a:solidFill>
                          <a:effectLst/>
                        </a:rPr>
                        <a:t>2016-2017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 smtClean="0">
                          <a:solidFill>
                            <a:schemeClr val="tx1"/>
                          </a:solidFill>
                          <a:effectLst/>
                        </a:rPr>
                        <a:t>2018-2019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 smtClean="0">
                          <a:solidFill>
                            <a:schemeClr val="tx1"/>
                          </a:solidFill>
                          <a:effectLst/>
                        </a:rPr>
                        <a:t>2020-2022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91" marR="68591" marT="0" marB="0"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72673"/>
              </p:ext>
            </p:extLst>
          </p:nvPr>
        </p:nvGraphicFramePr>
        <p:xfrm>
          <a:off x="6947229" y="2132856"/>
          <a:ext cx="1658253" cy="43842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8253"/>
              </a:tblGrid>
              <a:tr h="462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200" b="1" noProof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Preparation</a:t>
                      </a:r>
                      <a:r>
                        <a:rPr lang="lt-LT" sz="1200" b="1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lt-LT" sz="1200" b="1" noProof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of</a:t>
                      </a:r>
                      <a:r>
                        <a:rPr lang="lt-LT" sz="1200" b="1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lt-LT" sz="1200" b="1" noProof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specialists</a:t>
                      </a:r>
                      <a:r>
                        <a:rPr lang="lt-LT" sz="1200" b="1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lt-LT" sz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lt-LT" sz="1200" noProof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Ministry</a:t>
                      </a:r>
                      <a:r>
                        <a:rPr lang="lt-LT" sz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lt-LT" sz="1200" noProof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of</a:t>
                      </a:r>
                      <a:r>
                        <a:rPr lang="lt-LT" sz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lt-LT" sz="1200" noProof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Science</a:t>
                      </a:r>
                      <a:r>
                        <a:rPr lang="lt-LT" sz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lt-LT" sz="1200" noProof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and</a:t>
                      </a:r>
                      <a:r>
                        <a:rPr lang="lt-LT" sz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lt-LT" sz="1200" noProof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Education</a:t>
                      </a:r>
                      <a:r>
                        <a:rPr lang="lt-LT" sz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91" marR="68591" marT="0" marB="0" anchor="ctr"/>
                </a:tc>
              </a:tr>
              <a:tr h="749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200" b="1" noProof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R&amp;D </a:t>
                      </a:r>
                      <a:r>
                        <a:rPr lang="lt-LT" sz="1200" b="1" noProof="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infrastructure</a:t>
                      </a:r>
                      <a:r>
                        <a:rPr lang="lt-LT" sz="1200" b="1" noProof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lt-LT" sz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lt-LT" sz="1200" noProof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Ministry</a:t>
                      </a:r>
                      <a:r>
                        <a:rPr lang="lt-LT" sz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lt-LT" sz="1200" noProof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of</a:t>
                      </a:r>
                      <a:r>
                        <a:rPr lang="lt-LT" sz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lt-LT" sz="1200" noProof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Science</a:t>
                      </a:r>
                      <a:r>
                        <a:rPr lang="lt-LT" sz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lt-LT" sz="1200" noProof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and</a:t>
                      </a:r>
                      <a:r>
                        <a:rPr lang="lt-LT" sz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lt-LT" sz="1200" noProof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Education</a:t>
                      </a:r>
                      <a:r>
                        <a:rPr lang="lt-LT" sz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91" marR="68591" marT="0" marB="0" anchor="ctr"/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200" b="1" noProof="0" dirty="0" err="1" smtClean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Pre-seed</a:t>
                      </a:r>
                      <a:r>
                        <a:rPr lang="lt-LT" sz="1200" b="1" noProof="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lt-LT" sz="1200" b="1" noProof="0" dirty="0" err="1" smtClean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capital</a:t>
                      </a:r>
                      <a:r>
                        <a:rPr lang="lt-LT" sz="1200" b="1" noProof="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lt-LT" sz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lt-LT" sz="1200" noProof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Ministry</a:t>
                      </a:r>
                      <a:r>
                        <a:rPr lang="lt-LT" sz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lt-LT" sz="1200" noProof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of</a:t>
                      </a:r>
                      <a:r>
                        <a:rPr lang="lt-LT" sz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lt-LT" sz="1200" noProof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Economy</a:t>
                      </a:r>
                      <a:r>
                        <a:rPr lang="lt-LT" sz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1200" noProof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91" marR="68591" marT="0" marB="0" anchor="ctr"/>
                </a:tc>
              </a:tr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200" b="1" noProof="0" dirty="0" err="1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Fundamental</a:t>
                      </a:r>
                      <a:r>
                        <a:rPr lang="lt-LT" sz="1200" b="1" noProof="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lt-LT" sz="1200" b="1" noProof="0" dirty="0" err="1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research</a:t>
                      </a:r>
                      <a:r>
                        <a:rPr lang="lt-LT" sz="1200" b="1" noProof="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lt-LT" sz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lt-LT" sz="1200" noProof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Lithuanian</a:t>
                      </a:r>
                      <a:r>
                        <a:rPr lang="lt-LT" sz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lt-LT" sz="1200" noProof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research</a:t>
                      </a:r>
                      <a:r>
                        <a:rPr lang="lt-LT" sz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lt-LT" sz="1200" noProof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council</a:t>
                      </a:r>
                      <a:r>
                        <a:rPr lang="lt-LT" sz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91" marR="68591" marT="0" marB="0" anchor="ctr"/>
                </a:tc>
              </a:tr>
              <a:tr h="462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200" b="1" noProof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</a:rPr>
                        <a:t>Joint</a:t>
                      </a:r>
                      <a:r>
                        <a:rPr lang="lt-LT" sz="1200" b="1" noProof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lt-LT" sz="1200" b="1" noProof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</a:rPr>
                        <a:t>science-business</a:t>
                      </a:r>
                      <a:r>
                        <a:rPr lang="lt-LT" sz="1200" b="1" noProof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lt-LT" sz="1200" b="1" baseline="0" noProof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lt-LT" sz="1200" b="1" baseline="0" noProof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</a:rPr>
                        <a:t>projects</a:t>
                      </a:r>
                      <a:r>
                        <a:rPr lang="lt-LT" sz="1200" b="1" baseline="0" noProof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lt-LT" sz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sz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Agency for Science, Innovation and Technology</a:t>
                      </a:r>
                      <a:r>
                        <a:rPr lang="lt-LT" sz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91" marR="68591" marT="0" marB="0" anchor="ctr"/>
                </a:tc>
              </a:tr>
              <a:tr h="35051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200" b="1" kern="1200" noProof="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Prototyping</a:t>
                      </a:r>
                      <a:r>
                        <a:rPr lang="lt-LT" sz="1200" b="1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1200" b="1" kern="1200" noProof="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lt-LT" sz="1200" b="1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1200" b="1" kern="1200" noProof="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commercialization</a:t>
                      </a:r>
                      <a:r>
                        <a:rPr lang="lt-LT" sz="1200" b="1" kern="1200" noProof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12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lt-LT" sz="1200" b="0" kern="1200" noProof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Ministry</a:t>
                      </a:r>
                      <a:r>
                        <a:rPr lang="lt-LT" sz="12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1200" b="0" kern="1200" noProof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lt-LT" sz="12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1200" b="0" kern="1200" noProof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Economy</a:t>
                      </a:r>
                      <a:r>
                        <a:rPr lang="lt-LT" sz="12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200" b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16216" y="1751620"/>
            <a:ext cx="2518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400" b="1" dirty="0" err="1" smtClean="0"/>
              <a:t>Pool</a:t>
            </a:r>
            <a:r>
              <a:rPr lang="lt-LT" sz="1400" b="1" dirty="0" smtClean="0"/>
              <a:t> </a:t>
            </a:r>
            <a:r>
              <a:rPr lang="lt-LT" sz="1400" b="1" dirty="0" err="1" smtClean="0"/>
              <a:t>of</a:t>
            </a:r>
            <a:r>
              <a:rPr lang="lt-LT" sz="1400" b="1" dirty="0" smtClean="0"/>
              <a:t> </a:t>
            </a:r>
            <a:r>
              <a:rPr lang="lt-LT" sz="1400" b="1" dirty="0" err="1" smtClean="0"/>
              <a:t>instruments</a:t>
            </a:r>
            <a:r>
              <a:rPr lang="lt-LT" sz="1400" b="1" dirty="0" smtClean="0"/>
              <a:t> (</a:t>
            </a:r>
            <a:r>
              <a:rPr lang="lt-LT" sz="1400" b="1" dirty="0" err="1" smtClean="0"/>
              <a:t>example</a:t>
            </a:r>
            <a:r>
              <a:rPr lang="lt-LT" sz="1400" b="1" dirty="0" smtClean="0"/>
              <a:t>):</a:t>
            </a:r>
            <a:endParaRPr lang="lt-LT" sz="1400" b="1" dirty="0"/>
          </a:p>
        </p:txBody>
      </p:sp>
      <p:sp>
        <p:nvSpPr>
          <p:cNvPr id="8" name="Oval 7"/>
          <p:cNvSpPr/>
          <p:nvPr/>
        </p:nvSpPr>
        <p:spPr>
          <a:xfrm>
            <a:off x="2411760" y="5425256"/>
            <a:ext cx="360040" cy="3600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dirty="0"/>
              <a:t>1</a:t>
            </a:r>
          </a:p>
        </p:txBody>
      </p:sp>
      <p:sp>
        <p:nvSpPr>
          <p:cNvPr id="9" name="Oval 8"/>
          <p:cNvSpPr/>
          <p:nvPr/>
        </p:nvSpPr>
        <p:spPr>
          <a:xfrm>
            <a:off x="3419872" y="4653136"/>
            <a:ext cx="360040" cy="3600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1</a:t>
            </a:r>
            <a:endParaRPr lang="lt-LT" dirty="0"/>
          </a:p>
        </p:txBody>
      </p:sp>
      <p:sp>
        <p:nvSpPr>
          <p:cNvPr id="10" name="Oval 9"/>
          <p:cNvSpPr/>
          <p:nvPr/>
        </p:nvSpPr>
        <p:spPr>
          <a:xfrm>
            <a:off x="3419872" y="3573016"/>
            <a:ext cx="360040" cy="3600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1</a:t>
            </a:r>
            <a:endParaRPr lang="lt-LT" dirty="0"/>
          </a:p>
        </p:txBody>
      </p:sp>
      <p:sp>
        <p:nvSpPr>
          <p:cNvPr id="11" name="Oval 10"/>
          <p:cNvSpPr/>
          <p:nvPr/>
        </p:nvSpPr>
        <p:spPr>
          <a:xfrm>
            <a:off x="4499992" y="2636912"/>
            <a:ext cx="360040" cy="3600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1</a:t>
            </a:r>
            <a:endParaRPr lang="lt-LT" dirty="0"/>
          </a:p>
        </p:txBody>
      </p:sp>
      <p:sp>
        <p:nvSpPr>
          <p:cNvPr id="12" name="Oval 11"/>
          <p:cNvSpPr/>
          <p:nvPr/>
        </p:nvSpPr>
        <p:spPr>
          <a:xfrm>
            <a:off x="5580112" y="1890120"/>
            <a:ext cx="360040" cy="3600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1</a:t>
            </a:r>
            <a:endParaRPr lang="lt-LT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771800" y="5013176"/>
            <a:ext cx="648072" cy="412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779912" y="2996952"/>
            <a:ext cx="720080" cy="5555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866144" y="2224832"/>
            <a:ext cx="648072" cy="412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599892" y="4077072"/>
            <a:ext cx="0" cy="484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411760" y="1916202"/>
            <a:ext cx="360040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2</a:t>
            </a:r>
            <a:endParaRPr lang="lt-LT" dirty="0"/>
          </a:p>
        </p:txBody>
      </p:sp>
      <p:sp>
        <p:nvSpPr>
          <p:cNvPr id="21" name="Oval 20"/>
          <p:cNvSpPr/>
          <p:nvPr/>
        </p:nvSpPr>
        <p:spPr>
          <a:xfrm>
            <a:off x="2411760" y="4561160"/>
            <a:ext cx="360040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2</a:t>
            </a:r>
            <a:endParaRPr lang="lt-LT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771800" y="3068960"/>
            <a:ext cx="648072" cy="1420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924200" y="2276242"/>
            <a:ext cx="495672" cy="3606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9" idx="7"/>
          </p:cNvCxnSpPr>
          <p:nvPr/>
        </p:nvCxnSpPr>
        <p:spPr>
          <a:xfrm flipH="1">
            <a:off x="3727185" y="3134020"/>
            <a:ext cx="3149071" cy="1571843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21" idx="6"/>
          </p:cNvCxnSpPr>
          <p:nvPr/>
        </p:nvCxnSpPr>
        <p:spPr>
          <a:xfrm flipH="1">
            <a:off x="2771800" y="3134020"/>
            <a:ext cx="4104456" cy="160716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9" idx="0"/>
          </p:cNvCxnSpPr>
          <p:nvPr/>
        </p:nvCxnSpPr>
        <p:spPr>
          <a:xfrm flipH="1">
            <a:off x="3599892" y="2456577"/>
            <a:ext cx="3276364" cy="2196559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11" idx="5"/>
          </p:cNvCxnSpPr>
          <p:nvPr/>
        </p:nvCxnSpPr>
        <p:spPr>
          <a:xfrm flipH="1" flipV="1">
            <a:off x="4807305" y="2944225"/>
            <a:ext cx="2068951" cy="922989"/>
          </a:xfrm>
          <a:prstGeom prst="straightConnector1">
            <a:avLst/>
          </a:prstGeom>
          <a:ln>
            <a:solidFill>
              <a:srgbClr val="FFC000"/>
            </a:solidFill>
            <a:prstDash val="dash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20" idx="5"/>
          </p:cNvCxnSpPr>
          <p:nvPr/>
        </p:nvCxnSpPr>
        <p:spPr>
          <a:xfrm flipH="1" flipV="1">
            <a:off x="2719073" y="2223515"/>
            <a:ext cx="4157183" cy="3201741"/>
          </a:xfrm>
          <a:prstGeom prst="straightConnector1">
            <a:avLst/>
          </a:prstGeom>
          <a:ln>
            <a:solidFill>
              <a:srgbClr val="00B0F0"/>
            </a:solidFill>
            <a:prstDash val="dash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8" idx="6"/>
          </p:cNvCxnSpPr>
          <p:nvPr/>
        </p:nvCxnSpPr>
        <p:spPr>
          <a:xfrm flipH="1">
            <a:off x="2771800" y="4561160"/>
            <a:ext cx="4104456" cy="1044116"/>
          </a:xfrm>
          <a:prstGeom prst="straightConnector1">
            <a:avLst/>
          </a:prstGeom>
          <a:ln>
            <a:solidFill>
              <a:srgbClr val="92D050"/>
            </a:solidFill>
            <a:prstDash val="dash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 flipV="1">
            <a:off x="3779913" y="3867214"/>
            <a:ext cx="3096343" cy="1558042"/>
          </a:xfrm>
          <a:prstGeom prst="straightConnector1">
            <a:avLst/>
          </a:prstGeom>
          <a:ln>
            <a:solidFill>
              <a:srgbClr val="00B0F0"/>
            </a:solidFill>
            <a:prstDash val="dash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3419872" y="2636912"/>
            <a:ext cx="360040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2</a:t>
            </a:r>
            <a:endParaRPr lang="lt-LT" dirty="0"/>
          </a:p>
        </p:txBody>
      </p:sp>
      <p:cxnSp>
        <p:nvCxnSpPr>
          <p:cNvPr id="51" name="Straight Arrow Connector 50"/>
          <p:cNvCxnSpPr>
            <a:endCxn id="12" idx="5"/>
          </p:cNvCxnSpPr>
          <p:nvPr/>
        </p:nvCxnSpPr>
        <p:spPr>
          <a:xfrm flipH="1" flipV="1">
            <a:off x="5887425" y="2197433"/>
            <a:ext cx="988831" cy="3967871"/>
          </a:xfrm>
          <a:prstGeom prst="straightConnector1">
            <a:avLst/>
          </a:prstGeom>
          <a:ln>
            <a:solidFill>
              <a:srgbClr val="7030A0"/>
            </a:solidFill>
            <a:prstDash val="dash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410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3563888" y="4442760"/>
            <a:ext cx="5472608" cy="229860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3" name="Rounded Rectangle 12"/>
          <p:cNvSpPr/>
          <p:nvPr/>
        </p:nvSpPr>
        <p:spPr>
          <a:xfrm>
            <a:off x="6390456" y="2060848"/>
            <a:ext cx="2304256" cy="244656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Consists of:</a:t>
            </a:r>
            <a:endParaRPr lang="en-US" b="1" dirty="0" smtClean="0"/>
          </a:p>
          <a:p>
            <a:pPr algn="ctr"/>
            <a:r>
              <a:rPr lang="en-US" dirty="0" smtClean="0"/>
              <a:t>Prime Minister</a:t>
            </a:r>
          </a:p>
          <a:p>
            <a:pPr algn="ctr"/>
            <a:r>
              <a:rPr lang="en-US" dirty="0" smtClean="0"/>
              <a:t>Science institutions</a:t>
            </a:r>
          </a:p>
          <a:p>
            <a:pPr algn="ctr"/>
            <a:r>
              <a:rPr lang="en-US" dirty="0" smtClean="0"/>
              <a:t>Ministries</a:t>
            </a:r>
          </a:p>
          <a:p>
            <a:pPr algn="ctr"/>
            <a:r>
              <a:rPr lang="en-US" dirty="0" smtClean="0"/>
              <a:t>Agencies</a:t>
            </a:r>
          </a:p>
          <a:p>
            <a:pPr algn="ctr"/>
            <a:r>
              <a:rPr lang="en-US" dirty="0" smtClean="0"/>
              <a:t>Business representatives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563888" y="3479852"/>
            <a:ext cx="2304256" cy="18621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Consists of:</a:t>
            </a:r>
            <a:endParaRPr lang="en-US" b="1" dirty="0" smtClean="0"/>
          </a:p>
          <a:p>
            <a:pPr algn="ctr"/>
            <a:r>
              <a:rPr lang="en-US" dirty="0" smtClean="0"/>
              <a:t>Ministries</a:t>
            </a:r>
          </a:p>
          <a:p>
            <a:pPr algn="ctr"/>
            <a:r>
              <a:rPr lang="en-US" dirty="0" smtClean="0"/>
              <a:t>Agencies</a:t>
            </a:r>
          </a:p>
          <a:p>
            <a:pPr algn="ctr"/>
            <a:r>
              <a:rPr lang="en-US" dirty="0" smtClean="0"/>
              <a:t>Other stakeholders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Monitoring and management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390456" y="1795944"/>
            <a:ext cx="230425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Strategic R&amp;I council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563888" y="3284132"/>
            <a:ext cx="230425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Coordination </a:t>
            </a:r>
            <a:r>
              <a:rPr lang="lt-LT" dirty="0" err="1" smtClean="0"/>
              <a:t>function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95536" y="4873746"/>
            <a:ext cx="3024336" cy="186762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Priority:</a:t>
            </a:r>
            <a:endParaRPr lang="en-US" b="1" dirty="0" smtClean="0"/>
          </a:p>
          <a:p>
            <a:pPr algn="ctr"/>
            <a:r>
              <a:rPr lang="en-US" dirty="0" smtClean="0"/>
              <a:t>Various projects by public and private entities within the thematic field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55576" y="4486252"/>
            <a:ext cx="230425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Monitoring </a:t>
            </a:r>
            <a:r>
              <a:rPr lang="lt-LT" dirty="0" err="1" smtClean="0"/>
              <a:t>function</a:t>
            </a:r>
            <a:endParaRPr lang="en-US" dirty="0"/>
          </a:p>
        </p:txBody>
      </p:sp>
      <p:sp>
        <p:nvSpPr>
          <p:cNvPr id="8" name="Bent Arrow 7"/>
          <p:cNvSpPr/>
          <p:nvPr/>
        </p:nvSpPr>
        <p:spPr>
          <a:xfrm>
            <a:off x="2699792" y="3429000"/>
            <a:ext cx="720080" cy="936104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23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Bent Arrow 8"/>
          <p:cNvSpPr/>
          <p:nvPr/>
        </p:nvSpPr>
        <p:spPr>
          <a:xfrm>
            <a:off x="5508104" y="1988840"/>
            <a:ext cx="720080" cy="1224136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23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107504" y="2600908"/>
            <a:ext cx="2232248" cy="1656184"/>
          </a:xfrm>
          <a:prstGeom prst="wedgeEllipseCallout">
            <a:avLst>
              <a:gd name="adj1" fmla="val 68793"/>
              <a:gd name="adj2" fmla="val 245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How is going? Does the actual implementation meets the planned results?</a:t>
            </a:r>
            <a:endParaRPr lang="en-US" sz="1600" dirty="0"/>
          </a:p>
        </p:txBody>
      </p:sp>
      <p:sp>
        <p:nvSpPr>
          <p:cNvPr id="11" name="Oval Callout 10"/>
          <p:cNvSpPr/>
          <p:nvPr/>
        </p:nvSpPr>
        <p:spPr>
          <a:xfrm>
            <a:off x="2267744" y="1806796"/>
            <a:ext cx="2465824" cy="1406180"/>
          </a:xfrm>
          <a:prstGeom prst="wedgeEllipseCallout">
            <a:avLst>
              <a:gd name="adj1" fmla="val 85162"/>
              <a:gd name="adj2" fmla="val 90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Do we need additional support for the </a:t>
            </a:r>
            <a:r>
              <a:rPr lang="lt-LT" sz="1600" dirty="0" smtClean="0"/>
              <a:t>P</a:t>
            </a:r>
            <a:r>
              <a:rPr lang="en-US" sz="1600" dirty="0" err="1" smtClean="0"/>
              <a:t>riority</a:t>
            </a:r>
            <a:r>
              <a:rPr lang="en-US" sz="1600" dirty="0" smtClean="0"/>
              <a:t>? Or maybe we should discard it?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3721570" y="5990024"/>
            <a:ext cx="6120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smtClean="0"/>
              <a:t>2014</a:t>
            </a:r>
            <a:endParaRPr lang="lt-LT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5922150" y="5990024"/>
            <a:ext cx="6120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b="1" dirty="0" smtClean="0"/>
              <a:t>2017</a:t>
            </a:r>
            <a:endParaRPr lang="lt-LT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269250" y="5990024"/>
            <a:ext cx="6120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smtClean="0"/>
              <a:t>2020</a:t>
            </a:r>
            <a:endParaRPr lang="lt-LT" sz="1600" dirty="0"/>
          </a:p>
        </p:txBody>
      </p:sp>
      <p:sp>
        <p:nvSpPr>
          <p:cNvPr id="18" name="Oval Callout 17"/>
          <p:cNvSpPr/>
          <p:nvPr/>
        </p:nvSpPr>
        <p:spPr>
          <a:xfrm>
            <a:off x="6228184" y="4693880"/>
            <a:ext cx="2736304" cy="1296144"/>
          </a:xfrm>
          <a:prstGeom prst="wedgeEllipseCallout">
            <a:avLst>
              <a:gd name="adj1" fmla="val -48454"/>
              <a:gd name="adj2" fmla="val 476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Interim evaluation. </a:t>
            </a:r>
            <a:r>
              <a:rPr lang="en-US" sz="1600" dirty="0" smtClean="0"/>
              <a:t>Do we need new priorities? What is the impact already?</a:t>
            </a:r>
            <a:endParaRPr lang="en-US" sz="1600" dirty="0"/>
          </a:p>
        </p:txBody>
      </p:sp>
      <p:sp>
        <p:nvSpPr>
          <p:cNvPr id="19" name="Right Arrow 18"/>
          <p:cNvSpPr/>
          <p:nvPr/>
        </p:nvSpPr>
        <p:spPr>
          <a:xfrm>
            <a:off x="4138626" y="6211699"/>
            <a:ext cx="4250052" cy="4399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Entrepreneurial discovery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30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STA prezentacijų šablona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MOSTA prezentacijų šablonas</Template>
  <TotalTime>8780</TotalTime>
  <Words>386</Words>
  <Application>Microsoft Office PowerPoint</Application>
  <PresentationFormat>On-screen Show (4:3)</PresentationFormat>
  <Paragraphs>75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MOSTA prezentacijų šablonas</vt:lpstr>
      <vt:lpstr>PowerPoint Presentation</vt:lpstr>
      <vt:lpstr>MOSTA</vt:lpstr>
      <vt:lpstr>From analysis to implementation </vt:lpstr>
      <vt:lpstr>Logic of roadmap + instruments</vt:lpstr>
      <vt:lpstr>Monitoring and management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Ramojus</dc:creator>
  <cp:lastModifiedBy>Ramojus</cp:lastModifiedBy>
  <cp:revision>179</cp:revision>
  <cp:lastPrinted>2013-10-21T05:50:44Z</cp:lastPrinted>
  <dcterms:created xsi:type="dcterms:W3CDTF">2013-07-02T11:51:59Z</dcterms:created>
  <dcterms:modified xsi:type="dcterms:W3CDTF">2014-02-20T15:27:30Z</dcterms:modified>
</cp:coreProperties>
</file>