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2" r:id="rId5"/>
    <p:sldId id="270" r:id="rId6"/>
    <p:sldId id="264" r:id="rId7"/>
    <p:sldId id="268" r:id="rId8"/>
    <p:sldId id="267" r:id="rId9"/>
    <p:sldId id="275" r:id="rId10"/>
    <p:sldId id="274" r:id="rId11"/>
    <p:sldId id="266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73306114513463"/>
          <c:y val="1.6836195965366927E-2"/>
          <c:w val="0.56719305920093321"/>
          <c:h val="0.938267281460321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Österbotten energi</c:v>
                </c:pt>
              </c:strCache>
            </c:strRef>
          </c:tx>
          <c:invertIfNegative val="0"/>
          <c:cat>
            <c:strRef>
              <c:f>Taul1!$A$2:$A$3</c:f>
              <c:strCache>
                <c:ptCount val="2"/>
                <c:pt idx="0">
                  <c:v>utdanning</c:v>
                </c:pt>
                <c:pt idx="1">
                  <c:v>forskning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 formatCode="d\-mmm">
                  <c:v>1.5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Nordland prosess</c:v>
                </c:pt>
              </c:strCache>
            </c:strRef>
          </c:tx>
          <c:invertIfNegative val="0"/>
          <c:cat>
            <c:strRef>
              <c:f>Taul1!$A$2:$A$3</c:f>
              <c:strCache>
                <c:ptCount val="2"/>
                <c:pt idx="0">
                  <c:v>utdanning</c:v>
                </c:pt>
                <c:pt idx="1">
                  <c:v>forskning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3.3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03232"/>
        <c:axId val="7104768"/>
      </c:barChart>
      <c:catAx>
        <c:axId val="7103232"/>
        <c:scaling>
          <c:orientation val="minMax"/>
        </c:scaling>
        <c:delete val="0"/>
        <c:axPos val="l"/>
        <c:majorTickMark val="out"/>
        <c:minorTickMark val="none"/>
        <c:tickLblPos val="nextTo"/>
        <c:crossAx val="7104768"/>
        <c:crosses val="autoZero"/>
        <c:auto val="1"/>
        <c:lblAlgn val="ctr"/>
        <c:lblOffset val="100"/>
        <c:noMultiLvlLbl val="0"/>
      </c:catAx>
      <c:valAx>
        <c:axId val="7104768"/>
        <c:scaling>
          <c:orientation val="minMax"/>
        </c:scaling>
        <c:delete val="1"/>
        <c:axPos val="b"/>
        <c:majorGridlines/>
        <c:numFmt formatCode="d\-mmm" sourceLinked="1"/>
        <c:majorTickMark val="out"/>
        <c:minorTickMark val="none"/>
        <c:tickLblPos val="nextTo"/>
        <c:crossAx val="7103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18537960532714"/>
          <c:y val="7.9781916025385091E-2"/>
          <c:w val="0.25575289199961115"/>
          <c:h val="0.15576397774352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0.00676</cdr:x>
      <cdr:y>0.36539</cdr:y>
    </cdr:from>
    <cdr:to>
      <cdr:x>0.14516</cdr:x>
      <cdr:y>0.57222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duotone>
            <a:prstClr val="black"/>
            <a:schemeClr val="accent1">
              <a:tint val="45000"/>
              <a:satMod val="400000"/>
            </a:schemeClr>
          </a:duotone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0374" y="1762838"/>
          <a:ext cx="1235770" cy="99785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0.77675</cdr:x>
      <cdr:y>0.33357</cdr:y>
    </cdr:from>
    <cdr:to>
      <cdr:x>0.91463</cdr:x>
      <cdr:y>0.58429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duotone>
            <a:prstClr val="black"/>
            <a:schemeClr val="accent2">
              <a:tint val="45000"/>
              <a:satMod val="400000"/>
            </a:schemeClr>
          </a:duotone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392348" y="1509722"/>
          <a:ext cx="1134698" cy="113475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0.0098</cdr:x>
      <cdr:y>0.2074</cdr:y>
    </cdr:from>
    <cdr:to>
      <cdr:x>0.13883</cdr:x>
      <cdr:y>0.29695</cdr:y>
    </cdr:to>
    <cdr:sp macro="" textlink="">
      <cdr:nvSpPr>
        <cdr:cNvPr id="4" name="TekstSylinder 3"/>
        <cdr:cNvSpPr txBox="1"/>
      </cdr:nvSpPr>
      <cdr:spPr>
        <a:xfrm xmlns:a="http://schemas.openxmlformats.org/drawingml/2006/main">
          <a:off x="87478" y="1000606"/>
          <a:ext cx="1152128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800" dirty="0" err="1" smtClean="0"/>
            <a:t>research</a:t>
          </a:r>
          <a:endParaRPr lang="nb-NO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7166-4B5F-405C-823A-EEDDD7ADEB3E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EA68-4F3F-4730-8BA1-80835D960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348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7166-4B5F-405C-823A-EEDDD7ADEB3E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EA68-4F3F-4730-8BA1-80835D960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803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7166-4B5F-405C-823A-EEDDD7ADEB3E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EA68-4F3F-4730-8BA1-80835D960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161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7166-4B5F-405C-823A-EEDDD7ADEB3E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EA68-4F3F-4730-8BA1-80835D960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19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7166-4B5F-405C-823A-EEDDD7ADEB3E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EA68-4F3F-4730-8BA1-80835D960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808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7166-4B5F-405C-823A-EEDDD7ADEB3E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EA68-4F3F-4730-8BA1-80835D960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949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7166-4B5F-405C-823A-EEDDD7ADEB3E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EA68-4F3F-4730-8BA1-80835D960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830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7166-4B5F-405C-823A-EEDDD7ADEB3E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EA68-4F3F-4730-8BA1-80835D960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088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7166-4B5F-405C-823A-EEDDD7ADEB3E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EA68-4F3F-4730-8BA1-80835D960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353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7166-4B5F-405C-823A-EEDDD7ADEB3E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EA68-4F3F-4730-8BA1-80835D960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32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7166-4B5F-405C-823A-EEDDD7ADEB3E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EA68-4F3F-4730-8BA1-80835D960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064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67166-4B5F-405C-823A-EEDDD7ADEB3E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EA68-4F3F-4730-8BA1-80835D960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262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1628801"/>
            <a:ext cx="7846640" cy="197165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Comments to Claire NAUWELAERS </a:t>
            </a:r>
            <a:br>
              <a:rPr lang="nb-NO" dirty="0" smtClean="0"/>
            </a:br>
            <a:r>
              <a:rPr lang="nb-NO" dirty="0" smtClean="0"/>
              <a:t>a Nordic perspective</a:t>
            </a:r>
            <a:br>
              <a:rPr lang="nb-NO" dirty="0" smtClean="0"/>
            </a:b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b="1" dirty="0" smtClean="0"/>
              <a:t>Åge </a:t>
            </a:r>
            <a:r>
              <a:rPr lang="nb-NO" b="1" dirty="0" err="1" smtClean="0"/>
              <a:t>Mariussen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83481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efficient </a:t>
            </a:r>
            <a:r>
              <a:rPr lang="en-US" dirty="0"/>
              <a:t>and integrated policy mixes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err="1" smtClean="0"/>
              <a:t>Overcomes</a:t>
            </a:r>
            <a:r>
              <a:rPr lang="sv-FI" dirty="0" smtClean="0"/>
              <a:t> the </a:t>
            </a:r>
            <a:r>
              <a:rPr lang="sv-FI" dirty="0" err="1" smtClean="0"/>
              <a:t>classic</a:t>
            </a:r>
            <a:r>
              <a:rPr lang="sv-FI" smtClean="0"/>
              <a:t> silo-problems </a:t>
            </a:r>
            <a:r>
              <a:rPr lang="sv-FI" dirty="0" err="1" smtClean="0"/>
              <a:t>of</a:t>
            </a:r>
            <a:r>
              <a:rPr lang="sv-FI" dirty="0" smtClean="0"/>
              <a:t> public </a:t>
            </a:r>
            <a:r>
              <a:rPr lang="sv-FI" dirty="0" err="1" smtClean="0"/>
              <a:t>sector</a:t>
            </a:r>
            <a:r>
              <a:rPr lang="sv-FI" dirty="0" smtClean="0"/>
              <a:t> </a:t>
            </a:r>
            <a:r>
              <a:rPr lang="sv-FI" dirty="0" err="1" smtClean="0"/>
              <a:t>bureaucracy</a:t>
            </a:r>
            <a:r>
              <a:rPr lang="sv-FI" dirty="0" smtClean="0"/>
              <a:t> </a:t>
            </a:r>
            <a:r>
              <a:rPr lang="sv-FI" dirty="0" err="1" smtClean="0"/>
              <a:t>through</a:t>
            </a:r>
            <a:r>
              <a:rPr lang="sv-FI" dirty="0" smtClean="0"/>
              <a:t> public – private partnerships, </a:t>
            </a:r>
            <a:r>
              <a:rPr lang="sv-FI" dirty="0" err="1" smtClean="0"/>
              <a:t>with</a:t>
            </a:r>
            <a:r>
              <a:rPr lang="sv-FI" dirty="0" smtClean="0"/>
              <a:t> the private </a:t>
            </a:r>
            <a:r>
              <a:rPr lang="sv-FI" dirty="0" err="1" smtClean="0"/>
              <a:t>sector</a:t>
            </a:r>
            <a:r>
              <a:rPr lang="sv-FI" dirty="0" smtClean="0"/>
              <a:t> in the </a:t>
            </a:r>
            <a:r>
              <a:rPr lang="sv-FI" dirty="0" err="1" smtClean="0"/>
              <a:t>driving</a:t>
            </a:r>
            <a:r>
              <a:rPr lang="sv-FI" dirty="0" smtClean="0"/>
              <a:t> </a:t>
            </a:r>
            <a:r>
              <a:rPr lang="sv-FI" dirty="0" err="1" smtClean="0"/>
              <a:t>seat</a:t>
            </a:r>
            <a:endParaRPr lang="sv-FI" dirty="0" smtClean="0"/>
          </a:p>
          <a:p>
            <a:r>
              <a:rPr lang="sv-FI" dirty="0" err="1" smtClean="0"/>
              <a:t>Creates</a:t>
            </a:r>
            <a:r>
              <a:rPr lang="sv-FI" dirty="0" smtClean="0"/>
              <a:t> </a:t>
            </a:r>
            <a:r>
              <a:rPr lang="sv-FI" dirty="0" err="1" smtClean="0"/>
              <a:t>good</a:t>
            </a:r>
            <a:r>
              <a:rPr lang="sv-FI" dirty="0" smtClean="0"/>
              <a:t> </a:t>
            </a:r>
            <a:r>
              <a:rPr lang="sv-FI" dirty="0" err="1" smtClean="0"/>
              <a:t>local</a:t>
            </a:r>
            <a:r>
              <a:rPr lang="sv-FI" dirty="0" smtClean="0"/>
              <a:t>/ regional solutions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6672"/>
            <a:ext cx="4295775" cy="601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698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Nauwelaers</a:t>
            </a:r>
            <a:r>
              <a:rPr lang="nb-NO" dirty="0" smtClean="0"/>
              <a:t> </a:t>
            </a:r>
            <a:r>
              <a:rPr lang="nb-NO" dirty="0" err="1" smtClean="0"/>
              <a:t>identifies</a:t>
            </a:r>
            <a:r>
              <a:rPr lang="nb-NO" dirty="0" smtClean="0"/>
              <a:t> </a:t>
            </a:r>
            <a:r>
              <a:rPr lang="nb-NO" dirty="0" err="1" smtClean="0"/>
              <a:t>several</a:t>
            </a:r>
            <a:r>
              <a:rPr lang="nb-NO" dirty="0" smtClean="0"/>
              <a:t> </a:t>
            </a:r>
            <a:r>
              <a:rPr lang="nb-NO" dirty="0" err="1" smtClean="0"/>
              <a:t>crucial</a:t>
            </a:r>
            <a:r>
              <a:rPr lang="nb-NO" dirty="0" smtClean="0"/>
              <a:t> problems 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How to translate broad strategies into efficient and integrated policy mixes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to overcome policy-makers resistance to long-term investments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Need for cross-domains, cross-level and cross-border policies</a:t>
            </a:r>
          </a:p>
          <a:p>
            <a:endParaRPr lang="en-US" dirty="0" smtClean="0"/>
          </a:p>
          <a:p>
            <a:r>
              <a:rPr lang="en-US" dirty="0" smtClean="0"/>
              <a:t>Need to move from silo-driven to outcome driven policies</a:t>
            </a:r>
            <a:br>
              <a:rPr lang="en-US" dirty="0" smtClean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55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My </a:t>
            </a:r>
            <a:r>
              <a:rPr lang="nb-NO" dirty="0" err="1" smtClean="0"/>
              <a:t>comments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/>
              <a:t>do you build political support for a smart, </a:t>
            </a:r>
            <a:r>
              <a:rPr lang="en-US" dirty="0" smtClean="0"/>
              <a:t>long-term, cross sector, outcome oriented strategy </a:t>
            </a:r>
            <a:r>
              <a:rPr lang="en-US" dirty="0"/>
              <a:t>of investments in education, science, </a:t>
            </a:r>
            <a:r>
              <a:rPr lang="en-US" dirty="0" smtClean="0"/>
              <a:t>innovation and growth? </a:t>
            </a:r>
          </a:p>
          <a:p>
            <a:pPr marL="400050" lvl="1" indent="0">
              <a:buNone/>
            </a:pPr>
            <a:r>
              <a:rPr lang="en-US" dirty="0" smtClean="0"/>
              <a:t>In a Nordic context: by putting the private sector (business leaders, employer organizations and unions) in the front seat, </a:t>
            </a:r>
          </a:p>
          <a:p>
            <a:pPr marL="800100" lvl="2" indent="0">
              <a:buNone/>
            </a:pPr>
            <a:r>
              <a:rPr lang="en-US" b="1" dirty="0" smtClean="0"/>
              <a:t>OK, but how? </a:t>
            </a:r>
          </a:p>
          <a:p>
            <a:pPr marL="400050" lvl="1" indent="0">
              <a:buNone/>
            </a:pPr>
            <a:r>
              <a:rPr lang="nb-NO" dirty="0" smtClean="0"/>
              <a:t>By looking for </a:t>
            </a:r>
            <a:r>
              <a:rPr lang="nb-NO" b="1" dirty="0" smtClean="0"/>
              <a:t>problems</a:t>
            </a:r>
            <a:r>
              <a:rPr lang="nb-NO" dirty="0" smtClean="0"/>
              <a:t> and </a:t>
            </a:r>
            <a:r>
              <a:rPr lang="nb-NO" b="1" dirty="0" smtClean="0"/>
              <a:t>solutions</a:t>
            </a:r>
            <a:r>
              <a:rPr lang="nb-NO" dirty="0" smtClean="0"/>
              <a:t> together with them</a:t>
            </a:r>
          </a:p>
          <a:p>
            <a:pPr marL="800100" lvl="2" indent="0">
              <a:buNone/>
            </a:pPr>
            <a:r>
              <a:rPr lang="nb-NO" b="1" dirty="0" smtClean="0"/>
              <a:t>GAP analysis and transnational learning </a:t>
            </a:r>
          </a:p>
          <a:p>
            <a:pPr marL="400050" lvl="1" indent="0">
              <a:buNone/>
            </a:pPr>
            <a:r>
              <a:rPr lang="nb-NO" dirty="0" smtClean="0"/>
              <a:t>A POSSIBLE SOLUTION (INTEGRATED POLICY MIX) FROM FINLAND: </a:t>
            </a:r>
          </a:p>
          <a:p>
            <a:pPr marL="800100" lvl="2" indent="0">
              <a:buNone/>
            </a:pPr>
            <a:r>
              <a:rPr lang="nb-NO" b="1" dirty="0" smtClean="0">
                <a:solidFill>
                  <a:srgbClr val="FF0000"/>
                </a:solidFill>
              </a:rPr>
              <a:t>What do you do when the technological university your regional industries need is not there? </a:t>
            </a:r>
          </a:p>
        </p:txBody>
      </p:sp>
    </p:spTree>
    <p:extLst>
      <p:ext uri="{BB962C8B-B14F-4D97-AF65-F5344CB8AC3E}">
        <p14:creationId xmlns:p14="http://schemas.microsoft.com/office/powerpoint/2010/main" val="413168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dirty="0" smtClean="0"/>
              <a:t>GAP </a:t>
            </a:r>
            <a:r>
              <a:rPr lang="sv-FI" dirty="0" err="1" smtClean="0"/>
              <a:t>analysis</a:t>
            </a:r>
            <a:r>
              <a:rPr lang="sv-FI" dirty="0" smtClean="0"/>
              <a:t>: IDENTIFY YOUR PROBLEMS, LOOK FOR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FI" dirty="0" smtClean="0"/>
              <a:t>GAP </a:t>
            </a:r>
            <a:r>
              <a:rPr lang="sv-FI" dirty="0" err="1" smtClean="0"/>
              <a:t>analysis</a:t>
            </a:r>
            <a:r>
              <a:rPr lang="sv-FI" dirty="0" smtClean="0"/>
              <a:t> </a:t>
            </a:r>
            <a:r>
              <a:rPr lang="sv-FI" dirty="0" err="1" smtClean="0"/>
              <a:t>comes</a:t>
            </a:r>
            <a:r>
              <a:rPr lang="sv-FI" dirty="0" smtClean="0"/>
              <a:t> from business studies, it is </a:t>
            </a:r>
            <a:r>
              <a:rPr lang="sv-FI" dirty="0" err="1" smtClean="0"/>
              <a:t>well</a:t>
            </a:r>
            <a:r>
              <a:rPr lang="sv-FI" dirty="0" smtClean="0"/>
              <a:t> </a:t>
            </a:r>
            <a:r>
              <a:rPr lang="sv-FI" dirty="0" err="1" smtClean="0"/>
              <a:t>known</a:t>
            </a:r>
            <a:r>
              <a:rPr lang="sv-FI" dirty="0" smtClean="0"/>
              <a:t> in the business </a:t>
            </a:r>
            <a:r>
              <a:rPr lang="sv-FI" dirty="0" err="1" smtClean="0"/>
              <a:t>community</a:t>
            </a:r>
            <a:endParaRPr lang="sv-FI" dirty="0" smtClean="0"/>
          </a:p>
          <a:p>
            <a:r>
              <a:rPr lang="sv-FI" dirty="0" err="1" smtClean="0"/>
              <a:t>We</a:t>
            </a:r>
            <a:r>
              <a:rPr lang="sv-FI" dirty="0" smtClean="0"/>
              <a:t> </a:t>
            </a:r>
            <a:r>
              <a:rPr lang="sv-FI" dirty="0" err="1" smtClean="0"/>
              <a:t>have</a:t>
            </a:r>
            <a:r>
              <a:rPr lang="sv-FI" dirty="0" smtClean="0"/>
              <a:t> </a:t>
            </a:r>
            <a:r>
              <a:rPr lang="sv-FI" dirty="0" err="1" smtClean="0"/>
              <a:t>applied</a:t>
            </a:r>
            <a:r>
              <a:rPr lang="sv-FI" dirty="0" smtClean="0"/>
              <a:t> GAP </a:t>
            </a:r>
            <a:r>
              <a:rPr lang="sv-FI" dirty="0" err="1" smtClean="0"/>
              <a:t>analysis</a:t>
            </a:r>
            <a:r>
              <a:rPr lang="sv-FI" dirty="0" smtClean="0"/>
              <a:t> on the </a:t>
            </a:r>
            <a:r>
              <a:rPr lang="sv-FI" dirty="0" err="1" smtClean="0"/>
              <a:t>tripple</a:t>
            </a:r>
            <a:r>
              <a:rPr lang="sv-FI" dirty="0" smtClean="0"/>
              <a:t> helix policy mix</a:t>
            </a:r>
          </a:p>
          <a:p>
            <a:r>
              <a:rPr lang="en-US" dirty="0" smtClean="0"/>
              <a:t>Questions to business leaders: 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your </a:t>
            </a:r>
            <a:r>
              <a:rPr lang="en-US" b="1" dirty="0">
                <a:solidFill>
                  <a:srgbClr val="FF0000"/>
                </a:solidFill>
              </a:rPr>
              <a:t>expectations</a:t>
            </a:r>
            <a:r>
              <a:rPr lang="en-US" dirty="0"/>
              <a:t> to research and education </a:t>
            </a:r>
            <a:r>
              <a:rPr lang="en-US" dirty="0" smtClean="0"/>
              <a:t>(and other sectors) in </a:t>
            </a:r>
            <a:r>
              <a:rPr lang="en-US" dirty="0"/>
              <a:t>your region – and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are your </a:t>
            </a:r>
            <a:r>
              <a:rPr lang="en-US" b="1" dirty="0">
                <a:solidFill>
                  <a:srgbClr val="FF0000"/>
                </a:solidFill>
              </a:rPr>
              <a:t>experiences</a:t>
            </a:r>
            <a:r>
              <a:rPr lang="en-US" dirty="0" smtClean="0"/>
              <a:t>?</a:t>
            </a:r>
          </a:p>
          <a:p>
            <a:r>
              <a:rPr lang="sv-FI" dirty="0" smtClean="0"/>
              <a:t>GAP is the </a:t>
            </a:r>
            <a:r>
              <a:rPr lang="sv-FI" dirty="0" err="1" smtClean="0"/>
              <a:t>difference</a:t>
            </a:r>
            <a:r>
              <a:rPr lang="sv-FI" dirty="0" smtClean="0"/>
              <a:t>. </a:t>
            </a:r>
          </a:p>
          <a:p>
            <a:r>
              <a:rPr lang="sv-FI" dirty="0" smtClean="0"/>
              <a:t>A </a:t>
            </a:r>
            <a:r>
              <a:rPr lang="sv-FI" dirty="0" err="1" smtClean="0"/>
              <a:t>large</a:t>
            </a:r>
            <a:r>
              <a:rPr lang="sv-FI" dirty="0" smtClean="0"/>
              <a:t> GAP </a:t>
            </a:r>
            <a:r>
              <a:rPr lang="sv-FI" dirty="0" err="1" smtClean="0"/>
              <a:t>indicate</a:t>
            </a:r>
            <a:r>
              <a:rPr lang="sv-FI" dirty="0" smtClean="0"/>
              <a:t> a </a:t>
            </a:r>
            <a:r>
              <a:rPr lang="sv-FI" b="1" dirty="0" smtClean="0">
                <a:solidFill>
                  <a:srgbClr val="FF0000"/>
                </a:solidFill>
              </a:rPr>
              <a:t>problem</a:t>
            </a:r>
          </a:p>
          <a:p>
            <a:r>
              <a:rPr lang="sv-FI" dirty="0" smtClean="0"/>
              <a:t>A small GAP </a:t>
            </a:r>
            <a:r>
              <a:rPr lang="sv-FI" dirty="0" err="1" smtClean="0"/>
              <a:t>indicates</a:t>
            </a:r>
            <a:r>
              <a:rPr lang="sv-FI" dirty="0" smtClean="0"/>
              <a:t> </a:t>
            </a:r>
            <a:r>
              <a:rPr lang="sv-FI" dirty="0" err="1" smtClean="0"/>
              <a:t>that</a:t>
            </a:r>
            <a:r>
              <a:rPr lang="sv-FI" dirty="0" smtClean="0"/>
              <a:t> </a:t>
            </a:r>
            <a:r>
              <a:rPr lang="sv-FI" dirty="0" err="1" smtClean="0"/>
              <a:t>there</a:t>
            </a:r>
            <a:r>
              <a:rPr lang="sv-FI" dirty="0" smtClean="0"/>
              <a:t> </a:t>
            </a:r>
            <a:r>
              <a:rPr lang="sv-FI" dirty="0" err="1" smtClean="0"/>
              <a:t>might</a:t>
            </a:r>
            <a:r>
              <a:rPr lang="sv-FI" dirty="0" smtClean="0"/>
              <a:t> be a </a:t>
            </a:r>
            <a:r>
              <a:rPr lang="sv-FI" b="1" dirty="0" err="1" smtClean="0">
                <a:solidFill>
                  <a:srgbClr val="FF0000"/>
                </a:solidFill>
              </a:rPr>
              <a:t>good</a:t>
            </a:r>
            <a:r>
              <a:rPr lang="sv-FI" b="1" dirty="0" smtClean="0">
                <a:solidFill>
                  <a:srgbClr val="FF0000"/>
                </a:solidFill>
              </a:rPr>
              <a:t> solution</a:t>
            </a:r>
          </a:p>
          <a:p>
            <a:r>
              <a:rPr lang="sv-FI" dirty="0" err="1" smtClean="0"/>
              <a:t>compare</a:t>
            </a:r>
            <a:r>
              <a:rPr lang="sv-FI" dirty="0" smtClean="0"/>
              <a:t> </a:t>
            </a:r>
            <a:r>
              <a:rPr lang="sv-FI" dirty="0" err="1" smtClean="0"/>
              <a:t>GAPs</a:t>
            </a:r>
            <a:r>
              <a:rPr lang="sv-FI" dirty="0" smtClean="0"/>
              <a:t> </a:t>
            </a:r>
            <a:r>
              <a:rPr lang="sv-FI" dirty="0" err="1" smtClean="0"/>
              <a:t>across</a:t>
            </a:r>
            <a:r>
              <a:rPr lang="sv-FI" dirty="0" smtClean="0"/>
              <a:t> regions in different </a:t>
            </a:r>
            <a:r>
              <a:rPr lang="sv-FI" dirty="0" err="1" smtClean="0"/>
              <a:t>countries</a:t>
            </a:r>
            <a:r>
              <a:rPr lang="sv-FI" dirty="0" smtClean="0"/>
              <a:t>, and in the same region </a:t>
            </a:r>
            <a:r>
              <a:rPr lang="sv-FI" dirty="0" err="1" smtClean="0"/>
              <a:t>through</a:t>
            </a:r>
            <a:r>
              <a:rPr lang="sv-FI" dirty="0" smtClean="0"/>
              <a:t> </a:t>
            </a:r>
            <a:r>
              <a:rPr lang="sv-FI" dirty="0" err="1" smtClean="0"/>
              <a:t>time</a:t>
            </a:r>
            <a:endParaRPr lang="sv-FI" dirty="0" smtClean="0"/>
          </a:p>
          <a:p>
            <a:r>
              <a:rPr lang="sv-FI" dirty="0" err="1" smtClean="0"/>
              <a:t>Dialogue</a:t>
            </a:r>
            <a:r>
              <a:rPr lang="sv-FI" dirty="0" smtClean="0"/>
              <a:t> on PROBLEMS, </a:t>
            </a:r>
            <a:r>
              <a:rPr lang="sv-FI" dirty="0" err="1" smtClean="0"/>
              <a:t>search</a:t>
            </a:r>
            <a:r>
              <a:rPr lang="sv-FI" dirty="0" smtClean="0"/>
              <a:t> for HAPPY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 smtClean="0"/>
              <a:t>GAP </a:t>
            </a:r>
            <a:r>
              <a:rPr lang="fi-FI" sz="2400" b="1" dirty="0" err="1" smtClean="0"/>
              <a:t>analysis</a:t>
            </a:r>
            <a:r>
              <a:rPr lang="fi-FI" sz="2400" b="1" dirty="0" smtClean="0"/>
              <a:t>: </a:t>
            </a:r>
            <a:r>
              <a:rPr lang="fi-FI" sz="2400" b="1" dirty="0" err="1" smtClean="0"/>
              <a:t>Why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are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Finns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happier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that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Norwegians</a:t>
            </a:r>
            <a:r>
              <a:rPr lang="fi-FI" sz="2400" b="1" dirty="0" smtClean="0"/>
              <a:t>? (</a:t>
            </a:r>
            <a:r>
              <a:rPr lang="fi-FI" sz="2400" b="1" dirty="0" err="1" smtClean="0"/>
              <a:t>it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cannot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be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results</a:t>
            </a:r>
            <a:r>
              <a:rPr lang="fi-FI" sz="2400" b="1" dirty="0" smtClean="0"/>
              <a:t> in the </a:t>
            </a:r>
            <a:r>
              <a:rPr lang="fi-FI" sz="2400" b="1" dirty="0" err="1" smtClean="0"/>
              <a:t>olympics</a:t>
            </a:r>
            <a:r>
              <a:rPr lang="fi-FI" sz="2400" b="1" dirty="0" smtClean="0"/>
              <a:t>) </a:t>
            </a:r>
            <a:endParaRPr lang="en-US" sz="2400" b="1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570443"/>
              </p:ext>
            </p:extLst>
          </p:nvPr>
        </p:nvGraphicFramePr>
        <p:xfrm>
          <a:off x="20026" y="1852330"/>
          <a:ext cx="8928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1560" y="630932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smtClean="0"/>
              <a:t>                  0                 1               2                3               4                5</a:t>
            </a:r>
            <a:endParaRPr lang="en-US" dirty="0"/>
          </a:p>
        </p:txBody>
      </p:sp>
      <p:sp>
        <p:nvSpPr>
          <p:cNvPr id="3" name="TekstSylinder 2"/>
          <p:cNvSpPr txBox="1"/>
          <p:nvPr/>
        </p:nvSpPr>
        <p:spPr>
          <a:xfrm>
            <a:off x="6876256" y="2060848"/>
            <a:ext cx="216024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Nordland Processing Industries</a:t>
            </a:r>
          </a:p>
          <a:p>
            <a:r>
              <a:rPr lang="nb-NO" dirty="0" smtClean="0"/>
              <a:t>Ostrobothnia, energy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07504" y="5157192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 err="1" smtClean="0"/>
              <a:t>education</a:t>
            </a:r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494116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b="1" dirty="0" smtClean="0">
                <a:solidFill>
                  <a:srgbClr val="FF0000"/>
                </a:solidFill>
              </a:rPr>
              <a:t>THE TECHNOLOGICAL UNIVERSITY IS NOT THERE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16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Example of a </a:t>
            </a:r>
            <a:r>
              <a:rPr lang="nb-NO" smtClean="0"/>
              <a:t>good solution reducing </a:t>
            </a:r>
            <a:r>
              <a:rPr lang="nb-NO" dirty="0" smtClean="0"/>
              <a:t>the GAP: University Consortium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It is </a:t>
            </a:r>
            <a:r>
              <a:rPr lang="nb-NO" dirty="0" err="1" smtClean="0"/>
              <a:t>set</a:t>
            </a:r>
            <a:r>
              <a:rPr lang="nb-NO" dirty="0" smtClean="0"/>
              <a:t> up in a </a:t>
            </a:r>
            <a:r>
              <a:rPr lang="nb-NO" dirty="0" err="1" smtClean="0"/>
              <a:t>peripheral</a:t>
            </a:r>
            <a:r>
              <a:rPr lang="nb-NO" dirty="0" smtClean="0"/>
              <a:t> rural area or a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industrial</a:t>
            </a:r>
            <a:r>
              <a:rPr lang="nb-NO" dirty="0" smtClean="0"/>
              <a:t> </a:t>
            </a:r>
            <a:r>
              <a:rPr lang="nb-NO" dirty="0" err="1" smtClean="0"/>
              <a:t>town</a:t>
            </a:r>
            <a:endParaRPr lang="nb-NO" dirty="0" smtClean="0"/>
          </a:p>
          <a:p>
            <a:r>
              <a:rPr lang="nb-NO" dirty="0" smtClean="0"/>
              <a:t>The municipal investment is a house fitted for education</a:t>
            </a:r>
          </a:p>
          <a:p>
            <a:r>
              <a:rPr lang="nb-NO" dirty="0" smtClean="0"/>
              <a:t>Scientific equipment (laboratories etc) are to a large degree donated by industries in the region or EU Structural Funds</a:t>
            </a:r>
          </a:p>
          <a:p>
            <a:r>
              <a:rPr lang="en-US" dirty="0" smtClean="0"/>
              <a:t>The </a:t>
            </a:r>
            <a:r>
              <a:rPr lang="en-US" dirty="0"/>
              <a:t>staff is employed by </a:t>
            </a:r>
            <a:r>
              <a:rPr lang="en-US" dirty="0" smtClean="0"/>
              <a:t>national </a:t>
            </a:r>
            <a:r>
              <a:rPr lang="en-US" dirty="0"/>
              <a:t>Finnish </a:t>
            </a:r>
            <a:r>
              <a:rPr lang="en-US" dirty="0" smtClean="0"/>
              <a:t>universities located in other parts of Finland</a:t>
            </a:r>
          </a:p>
          <a:p>
            <a:r>
              <a:rPr lang="en-US" dirty="0" smtClean="0"/>
              <a:t>The salaries of the staff is based on regular state funding to these universities </a:t>
            </a:r>
            <a:endParaRPr lang="en-US" dirty="0"/>
          </a:p>
          <a:p>
            <a:r>
              <a:rPr lang="nb-NO" dirty="0" smtClean="0"/>
              <a:t>The </a:t>
            </a:r>
            <a:r>
              <a:rPr lang="nb-NO" dirty="0" err="1" smtClean="0"/>
              <a:t>scientific</a:t>
            </a:r>
            <a:r>
              <a:rPr lang="nb-NO" dirty="0" smtClean="0"/>
              <a:t> </a:t>
            </a:r>
            <a:r>
              <a:rPr lang="nb-NO" dirty="0" err="1" smtClean="0"/>
              <a:t>quality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and </a:t>
            </a:r>
            <a:r>
              <a:rPr lang="nb-NO" dirty="0" err="1" smtClean="0"/>
              <a:t>education</a:t>
            </a:r>
            <a:r>
              <a:rPr lang="nb-NO" dirty="0" smtClean="0"/>
              <a:t> is </a:t>
            </a:r>
            <a:r>
              <a:rPr lang="nb-NO" dirty="0" err="1" smtClean="0"/>
              <a:t>guaranteed</a:t>
            </a:r>
            <a:r>
              <a:rPr lang="nb-NO" dirty="0" smtClean="0"/>
              <a:t> by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national</a:t>
            </a:r>
            <a:r>
              <a:rPr lang="nb-NO" dirty="0" smtClean="0"/>
              <a:t> </a:t>
            </a:r>
            <a:r>
              <a:rPr lang="nb-NO" dirty="0" err="1" smtClean="0"/>
              <a:t>universities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6204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92696"/>
            <a:ext cx="378142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Kokkola 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Consortium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Applied </a:t>
            </a:r>
            <a:r>
              <a:rPr lang="nb-NO" dirty="0" err="1" smtClean="0"/>
              <a:t>chemistry</a:t>
            </a:r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half" idx="2"/>
          </p:nvPr>
        </p:nvSpPr>
        <p:spPr>
          <a:xfrm>
            <a:off x="467544" y="2060848"/>
            <a:ext cx="2997969" cy="4065315"/>
          </a:xfrm>
        </p:spPr>
        <p:txBody>
          <a:bodyPr/>
          <a:lstStyle/>
          <a:p>
            <a:r>
              <a:rPr lang="en-US" sz="1800" b="1" dirty="0"/>
              <a:t>Students are mostly adults, working in the regional </a:t>
            </a:r>
            <a:r>
              <a:rPr lang="en-US" sz="1800" b="1" dirty="0" smtClean="0"/>
              <a:t>industries</a:t>
            </a:r>
          </a:p>
          <a:p>
            <a:endParaRPr lang="en-US" sz="1800" b="1" dirty="0"/>
          </a:p>
          <a:p>
            <a:r>
              <a:rPr lang="en-US" sz="1800" b="1" dirty="0"/>
              <a:t>Their academic degrees </a:t>
            </a:r>
            <a:r>
              <a:rPr lang="en-US" sz="1800" b="1" dirty="0" smtClean="0"/>
              <a:t>are based on research which often </a:t>
            </a:r>
            <a:r>
              <a:rPr lang="en-US" sz="1800" b="1" dirty="0"/>
              <a:t>also </a:t>
            </a:r>
            <a:r>
              <a:rPr lang="en-US" sz="1800" b="1" dirty="0" smtClean="0"/>
              <a:t>is innovation </a:t>
            </a:r>
            <a:r>
              <a:rPr lang="en-US" sz="1800" b="1" dirty="0"/>
              <a:t>projects in the firms where they are </a:t>
            </a:r>
            <a:r>
              <a:rPr lang="en-US" sz="1800" b="1" dirty="0" smtClean="0"/>
              <a:t>working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57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Consortia</a:t>
            </a:r>
            <a:r>
              <a:rPr lang="nb-NO" dirty="0" smtClean="0"/>
              <a:t> in Finland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799313"/>
              </p:ext>
            </p:extLst>
          </p:nvPr>
        </p:nvGraphicFramePr>
        <p:xfrm>
          <a:off x="467544" y="1556792"/>
          <a:ext cx="8219255" cy="484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/>
                <a:gridCol w="1152128"/>
                <a:gridCol w="864096"/>
                <a:gridCol w="1872208"/>
                <a:gridCol w="3106688"/>
              </a:tblGrid>
              <a:tr h="421880">
                <a:tc>
                  <a:txBody>
                    <a:bodyPr/>
                    <a:lstStyle/>
                    <a:p>
                      <a:r>
                        <a:rPr lang="nb-NO" dirty="0" smtClean="0"/>
                        <a:t>Location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turnover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staff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students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Univerities</a:t>
                      </a:r>
                      <a:endParaRPr lang="nb-NO" dirty="0"/>
                    </a:p>
                  </a:txBody>
                  <a:tcPr/>
                </a:tc>
              </a:tr>
              <a:tr h="802256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Kajaani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11 </a:t>
                      </a:r>
                      <a:r>
                        <a:rPr lang="nb-NO" dirty="0" err="1" smtClean="0"/>
                        <a:t>mill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2400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Oulo</a:t>
                      </a:r>
                      <a:r>
                        <a:rPr lang="nb-NO" dirty="0" smtClean="0"/>
                        <a:t>, </a:t>
                      </a:r>
                      <a:r>
                        <a:rPr lang="nb-NO" dirty="0" err="1" smtClean="0"/>
                        <a:t>Eastern</a:t>
                      </a:r>
                      <a:r>
                        <a:rPr lang="nb-NO" dirty="0" smtClean="0"/>
                        <a:t> Finland</a:t>
                      </a:r>
                    </a:p>
                    <a:p>
                      <a:r>
                        <a:rPr lang="nb-NO" dirty="0" err="1" smtClean="0"/>
                        <a:t>Jyvaskyla</a:t>
                      </a:r>
                      <a:r>
                        <a:rPr lang="nb-NO" dirty="0" smtClean="0"/>
                        <a:t>, Lappland</a:t>
                      </a:r>
                      <a:endParaRPr lang="nb-NO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nb-NO" dirty="0" smtClean="0"/>
                        <a:t>Kokkola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7,5 </a:t>
                      </a:r>
                      <a:r>
                        <a:rPr lang="nb-NO" dirty="0" err="1" smtClean="0"/>
                        <a:t>mill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Oulo</a:t>
                      </a:r>
                      <a:r>
                        <a:rPr lang="nb-NO" dirty="0" smtClean="0"/>
                        <a:t>, </a:t>
                      </a:r>
                      <a:r>
                        <a:rPr lang="nb-NO" dirty="0" err="1" smtClean="0"/>
                        <a:t>Jyvaskyla</a:t>
                      </a:r>
                      <a:r>
                        <a:rPr lang="nb-NO" dirty="0" smtClean="0"/>
                        <a:t>, Vasa</a:t>
                      </a:r>
                      <a:endParaRPr lang="nb-NO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nb-NO" dirty="0" smtClean="0"/>
                        <a:t>Lahti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 </a:t>
                      </a:r>
                      <a:r>
                        <a:rPr lang="nb-NO" dirty="0" err="1" smtClean="0"/>
                        <a:t>mill</a:t>
                      </a:r>
                      <a:r>
                        <a:rPr lang="nb-NO" dirty="0" smtClean="0"/>
                        <a:t>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Alto, Helsinki, </a:t>
                      </a:r>
                      <a:r>
                        <a:rPr lang="nb-NO" dirty="0" err="1" smtClean="0"/>
                        <a:t>Lappeenranta</a:t>
                      </a:r>
                      <a:endParaRPr lang="nb-NO" dirty="0"/>
                    </a:p>
                  </a:txBody>
                  <a:tcPr/>
                </a:tc>
              </a:tr>
              <a:tr h="42188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Mikkeli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 </a:t>
                      </a:r>
                      <a:r>
                        <a:rPr lang="nb-NO" dirty="0" err="1" smtClean="0"/>
                        <a:t>mill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4900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Alto, Helsinki, </a:t>
                      </a:r>
                      <a:r>
                        <a:rPr lang="nb-NO" dirty="0" err="1" smtClean="0"/>
                        <a:t>Lappeenranta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</a:tr>
              <a:tr h="421880">
                <a:tc>
                  <a:txBody>
                    <a:bodyPr/>
                    <a:lstStyle/>
                    <a:p>
                      <a:r>
                        <a:rPr lang="nb-NO" dirty="0" smtClean="0"/>
                        <a:t>Pori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 </a:t>
                      </a:r>
                      <a:r>
                        <a:rPr lang="nb-NO" dirty="0" err="1" smtClean="0"/>
                        <a:t>mill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3800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Alto, Tampere, Turku</a:t>
                      </a:r>
                      <a:endParaRPr lang="nb-NO" dirty="0"/>
                    </a:p>
                  </a:txBody>
                  <a:tcPr/>
                </a:tc>
              </a:tr>
              <a:tr h="42188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Seinajoki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 </a:t>
                      </a:r>
                      <a:r>
                        <a:rPr lang="nb-NO" dirty="0" err="1" smtClean="0"/>
                        <a:t>mill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90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Tampere, Helsinki, Vasa</a:t>
                      </a:r>
                      <a:endParaRPr lang="nb-NO" dirty="0"/>
                    </a:p>
                  </a:txBody>
                  <a:tcPr/>
                </a:tc>
              </a:tr>
              <a:tr h="421880">
                <a:tc>
                  <a:txBody>
                    <a:bodyPr/>
                    <a:lstStyle/>
                    <a:p>
                      <a:r>
                        <a:rPr lang="nb-NO" dirty="0" smtClean="0"/>
                        <a:t>total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b="1" dirty="0" smtClean="0">
                          <a:solidFill>
                            <a:srgbClr val="FF0000"/>
                          </a:solidFill>
                        </a:rPr>
                        <a:t>22100</a:t>
                      </a:r>
                      <a:endParaRPr lang="nb-NO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7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University </a:t>
            </a:r>
            <a:r>
              <a:rPr lang="sv-FI" dirty="0" err="1" smtClean="0"/>
              <a:t>consortia</a:t>
            </a:r>
            <a:r>
              <a:rPr lang="sv-FI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Education and research </a:t>
            </a:r>
            <a:r>
              <a:rPr lang="en-US" b="1" dirty="0">
                <a:solidFill>
                  <a:srgbClr val="FF0000"/>
                </a:solidFill>
              </a:rPr>
              <a:t>is coordinated </a:t>
            </a:r>
            <a:r>
              <a:rPr lang="en-US" b="1" dirty="0" smtClean="0">
                <a:solidFill>
                  <a:srgbClr val="FF0000"/>
                </a:solidFill>
              </a:rPr>
              <a:t>with regional industries, </a:t>
            </a:r>
            <a:r>
              <a:rPr lang="en-US" b="1" dirty="0">
                <a:solidFill>
                  <a:srgbClr val="FF0000"/>
                </a:solidFill>
              </a:rPr>
              <a:t>with an over-all objective to promote </a:t>
            </a:r>
            <a:r>
              <a:rPr lang="en-US" b="1" dirty="0" smtClean="0">
                <a:solidFill>
                  <a:srgbClr val="FF0000"/>
                </a:solidFill>
              </a:rPr>
              <a:t>regional development</a:t>
            </a:r>
          </a:p>
          <a:p>
            <a:r>
              <a:rPr lang="sv-FI" dirty="0" err="1" smtClean="0"/>
              <a:t>This</a:t>
            </a:r>
            <a:r>
              <a:rPr lang="sv-FI" dirty="0" smtClean="0"/>
              <a:t> policy-mix is </a:t>
            </a:r>
            <a:r>
              <a:rPr lang="sv-FI" dirty="0" err="1" smtClean="0"/>
              <a:t>based</a:t>
            </a:r>
            <a:r>
              <a:rPr lang="sv-FI" dirty="0" smtClean="0"/>
              <a:t> on a combination </a:t>
            </a:r>
            <a:r>
              <a:rPr lang="sv-FI" dirty="0" err="1" smtClean="0"/>
              <a:t>of</a:t>
            </a:r>
            <a:r>
              <a:rPr lang="sv-FI" dirty="0" smtClean="0"/>
              <a:t>  </a:t>
            </a:r>
          </a:p>
          <a:p>
            <a:pPr lvl="1"/>
            <a:r>
              <a:rPr lang="sv-FI" dirty="0" smtClean="0"/>
              <a:t>National </a:t>
            </a:r>
            <a:r>
              <a:rPr lang="sv-FI" dirty="0" err="1" smtClean="0"/>
              <a:t>policies</a:t>
            </a:r>
            <a:endParaRPr lang="sv-FI" dirty="0" smtClean="0"/>
          </a:p>
          <a:p>
            <a:pPr lvl="1"/>
            <a:r>
              <a:rPr lang="sv-FI" dirty="0" smtClean="0"/>
              <a:t>University </a:t>
            </a:r>
            <a:r>
              <a:rPr lang="sv-FI" dirty="0" err="1" smtClean="0"/>
              <a:t>strategies</a:t>
            </a:r>
            <a:endParaRPr lang="sv-FI" dirty="0" smtClean="0"/>
          </a:p>
          <a:p>
            <a:pPr lvl="1"/>
            <a:r>
              <a:rPr lang="sv-FI" dirty="0" err="1" smtClean="0"/>
              <a:t>Structural</a:t>
            </a:r>
            <a:r>
              <a:rPr lang="sv-FI" dirty="0" smtClean="0"/>
              <a:t> </a:t>
            </a:r>
            <a:r>
              <a:rPr lang="sv-FI" dirty="0" err="1" smtClean="0"/>
              <a:t>funds</a:t>
            </a:r>
            <a:endParaRPr lang="sv-FI" dirty="0" smtClean="0"/>
          </a:p>
          <a:p>
            <a:pPr lvl="1"/>
            <a:r>
              <a:rPr lang="sv-FI" dirty="0" smtClean="0"/>
              <a:t>Business and union </a:t>
            </a:r>
            <a:r>
              <a:rPr lang="sv-FI" dirty="0" err="1" smtClean="0"/>
              <a:t>strategies</a:t>
            </a:r>
            <a:endParaRPr lang="sv-FI" dirty="0" smtClean="0"/>
          </a:p>
          <a:p>
            <a:pPr lvl="1"/>
            <a:r>
              <a:rPr lang="sv-FI" dirty="0" err="1" smtClean="0"/>
              <a:t>Individual</a:t>
            </a:r>
            <a:r>
              <a:rPr lang="sv-FI" dirty="0" smtClean="0"/>
              <a:t> </a:t>
            </a:r>
            <a:r>
              <a:rPr lang="sv-FI" dirty="0" err="1" smtClean="0"/>
              <a:t>strategies</a:t>
            </a:r>
            <a:r>
              <a:rPr lang="sv-FI" dirty="0" smtClean="0"/>
              <a:t> </a:t>
            </a:r>
            <a:r>
              <a:rPr lang="sv-FI" dirty="0" err="1" smtClean="0"/>
              <a:t>among</a:t>
            </a:r>
            <a:r>
              <a:rPr lang="sv-FI" dirty="0" smtClean="0"/>
              <a:t> students/ </a:t>
            </a:r>
            <a:r>
              <a:rPr lang="sv-FI" dirty="0" err="1" smtClean="0"/>
              <a:t>empoyees</a:t>
            </a:r>
            <a:r>
              <a:rPr lang="sv-FI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531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Office-tema</vt:lpstr>
      <vt:lpstr>Comments to Claire NAUWELAERS  a Nordic perspective  </vt:lpstr>
      <vt:lpstr> Nauwelaers identifies several crucial problems  </vt:lpstr>
      <vt:lpstr>My comments</vt:lpstr>
      <vt:lpstr>GAP analysis: IDENTIFY YOUR PROBLEMS, LOOK FOR SOLUTIONS</vt:lpstr>
      <vt:lpstr>GAP analysis: Why are Finns happier that Norwegians? (it cannot be results in the olympics) </vt:lpstr>
      <vt:lpstr>Example of a good solution reducing the GAP: University Consortium</vt:lpstr>
      <vt:lpstr>Kokkola University Consortium Applied chemistry</vt:lpstr>
      <vt:lpstr>University Consortia in Finland</vt:lpstr>
      <vt:lpstr>University consortia </vt:lpstr>
      <vt:lpstr> efficient and integrated policy mixes </vt:lpstr>
      <vt:lpstr>PowerPoint Presentation</vt:lpstr>
    </vt:vector>
  </TitlesOfParts>
  <Company>Nordlandsforskning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to Claire NAUWELAERS</dc:title>
  <dc:creator>Åge Mariussen</dc:creator>
  <cp:lastModifiedBy>Åge Mariussen</cp:lastModifiedBy>
  <cp:revision>83</cp:revision>
  <dcterms:created xsi:type="dcterms:W3CDTF">2014-02-19T14:29:19Z</dcterms:created>
  <dcterms:modified xsi:type="dcterms:W3CDTF">2014-02-25T06:43:17Z</dcterms:modified>
</cp:coreProperties>
</file>