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93" r:id="rId4"/>
    <p:sldId id="258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294" r:id="rId15"/>
    <p:sldId id="270" r:id="rId16"/>
    <p:sldId id="335" r:id="rId17"/>
    <p:sldId id="311" r:id="rId18"/>
    <p:sldId id="332" r:id="rId19"/>
    <p:sldId id="333" r:id="rId20"/>
    <p:sldId id="334" r:id="rId21"/>
    <p:sldId id="321" r:id="rId22"/>
    <p:sldId id="322" r:id="rId23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36" y="10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D5C6E-5CE3-42CF-82E3-694250DFE22A}" type="doc">
      <dgm:prSet loTypeId="urn:microsoft.com/office/officeart/2005/8/layout/architecture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97B2A91-8376-4566-8A32-C73191FD1366}">
      <dgm:prSet phldrT="[Text]"/>
      <dgm:spPr/>
      <dgm:t>
        <a:bodyPr/>
        <a:lstStyle/>
        <a:p>
          <a:r>
            <a:rPr lang="en-GB" dirty="0" smtClean="0">
              <a:solidFill>
                <a:srgbClr val="FF0000"/>
              </a:solidFill>
              <a:latin typeface="Cambria" panose="02040503050406030204" pitchFamily="18" charset="0"/>
            </a:rPr>
            <a:t>(Potential) Applicants </a:t>
          </a:r>
          <a:r>
            <a:rPr lang="en-GB" dirty="0" smtClean="0">
              <a:solidFill>
                <a:srgbClr val="FF0000"/>
              </a:solidFill>
              <a:latin typeface="Cambria" panose="02040503050406030204" pitchFamily="18" charset="0"/>
            </a:rPr>
            <a:t>and Beneficiaries </a:t>
          </a:r>
        </a:p>
        <a:p>
          <a:r>
            <a:rPr lang="en-GB" dirty="0" smtClean="0">
              <a:solidFill>
                <a:srgbClr val="FF0000"/>
              </a:solidFill>
              <a:latin typeface="Cambria" panose="02040503050406030204" pitchFamily="18" charset="0"/>
            </a:rPr>
            <a:t>(State and non-state actors)</a:t>
          </a:r>
          <a:endParaRPr lang="en-GB" dirty="0">
            <a:solidFill>
              <a:srgbClr val="FF0000"/>
            </a:solidFill>
            <a:latin typeface="Cambria" panose="02040503050406030204" pitchFamily="18" charset="0"/>
          </a:endParaRPr>
        </a:p>
      </dgm:t>
    </dgm:pt>
    <dgm:pt modelId="{E880BE3B-D0C3-45F8-BF04-17CA3D61B180}" type="parTrans" cxnId="{EEB720B6-D5E7-4E49-A80E-92D4FAD73FFD}">
      <dgm:prSet/>
      <dgm:spPr/>
      <dgm:t>
        <a:bodyPr/>
        <a:lstStyle/>
        <a:p>
          <a:endParaRPr lang="en-GB"/>
        </a:p>
      </dgm:t>
    </dgm:pt>
    <dgm:pt modelId="{63ECA033-A12E-49B8-985F-3E0701274D49}" type="sibTrans" cxnId="{EEB720B6-D5E7-4E49-A80E-92D4FAD73FFD}">
      <dgm:prSet/>
      <dgm:spPr/>
      <dgm:t>
        <a:bodyPr/>
        <a:lstStyle/>
        <a:p>
          <a:endParaRPr lang="en-GB"/>
        </a:p>
      </dgm:t>
    </dgm:pt>
    <dgm:pt modelId="{2F643E02-E231-4D78-A4CA-329B61858BDC}">
      <dgm:prSet phldrT="[Text]"/>
      <dgm:spPr/>
      <dgm:t>
        <a:bodyPr/>
        <a:lstStyle/>
        <a:p>
          <a:r>
            <a:rPr lang="en-GB" dirty="0" smtClean="0">
              <a:latin typeface="Cambria" panose="02040503050406030204" pitchFamily="18" charset="0"/>
            </a:rPr>
            <a:t>Managing Authority (delegated to GIZ)</a:t>
          </a:r>
          <a:endParaRPr lang="en-GB" dirty="0">
            <a:latin typeface="Cambria" panose="02040503050406030204" pitchFamily="18" charset="0"/>
          </a:endParaRPr>
        </a:p>
      </dgm:t>
    </dgm:pt>
    <dgm:pt modelId="{90C67129-6CB4-4EA1-B022-45585208698D}" type="parTrans" cxnId="{780537AC-ABDE-481C-8194-CEFB9C44E740}">
      <dgm:prSet/>
      <dgm:spPr/>
      <dgm:t>
        <a:bodyPr/>
        <a:lstStyle/>
        <a:p>
          <a:endParaRPr lang="en-GB"/>
        </a:p>
      </dgm:t>
    </dgm:pt>
    <dgm:pt modelId="{B6228E5F-6926-4CD1-A78C-2CA17E003CBF}" type="sibTrans" cxnId="{780537AC-ABDE-481C-8194-CEFB9C44E740}">
      <dgm:prSet/>
      <dgm:spPr/>
      <dgm:t>
        <a:bodyPr/>
        <a:lstStyle/>
        <a:p>
          <a:endParaRPr lang="en-GB"/>
        </a:p>
      </dgm:t>
    </dgm:pt>
    <dgm:pt modelId="{00382150-217A-4AE6-9F46-D568D0453208}">
      <dgm:prSet phldrT="[Text]"/>
      <dgm:spPr>
        <a:solidFill>
          <a:schemeClr val="tx2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  <a:latin typeface="Cambria" panose="02040503050406030204" pitchFamily="18" charset="0"/>
            </a:rPr>
            <a:t>EC</a:t>
          </a:r>
          <a:endParaRPr lang="en-GB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59F9D0EF-1A59-499A-BE87-7794EB90F6D2}" type="parTrans" cxnId="{30011723-A72F-44B5-8D5A-73CF5A6B89FC}">
      <dgm:prSet/>
      <dgm:spPr/>
      <dgm:t>
        <a:bodyPr/>
        <a:lstStyle/>
        <a:p>
          <a:endParaRPr lang="en-GB"/>
        </a:p>
      </dgm:t>
    </dgm:pt>
    <dgm:pt modelId="{E9CEC171-C1E1-49AC-9B9D-530532ECA132}" type="sibTrans" cxnId="{30011723-A72F-44B5-8D5A-73CF5A6B89FC}">
      <dgm:prSet/>
      <dgm:spPr/>
      <dgm:t>
        <a:bodyPr/>
        <a:lstStyle/>
        <a:p>
          <a:endParaRPr lang="en-GB"/>
        </a:p>
      </dgm:t>
    </dgm:pt>
    <dgm:pt modelId="{2561437D-268B-461D-A86A-8AD73093D9A3}">
      <dgm:prSet phldrT="[Text]" custT="1"/>
      <dgm:spPr>
        <a:solidFill>
          <a:srgbClr val="FF0066"/>
        </a:solidFill>
      </dgm:spPr>
      <dgm:t>
        <a:bodyPr/>
        <a:lstStyle/>
        <a:p>
          <a:r>
            <a:rPr lang="en-GB" sz="2800" dirty="0" smtClean="0">
              <a:latin typeface="Cambria" panose="02040503050406030204" pitchFamily="18" charset="0"/>
            </a:rPr>
            <a:t>Joint Decision Making Committees </a:t>
          </a:r>
          <a:endParaRPr lang="en-GB" sz="2800" dirty="0">
            <a:latin typeface="Cambria" panose="02040503050406030204" pitchFamily="18" charset="0"/>
          </a:endParaRPr>
        </a:p>
      </dgm:t>
    </dgm:pt>
    <dgm:pt modelId="{EE063D6B-1779-42AC-8D95-52A97A8815C2}" type="parTrans" cxnId="{D6AC7E2C-5987-48C6-98EB-413AC95DE66A}">
      <dgm:prSet/>
      <dgm:spPr/>
      <dgm:t>
        <a:bodyPr/>
        <a:lstStyle/>
        <a:p>
          <a:endParaRPr lang="en-GB"/>
        </a:p>
      </dgm:t>
    </dgm:pt>
    <dgm:pt modelId="{1A9B3F67-180F-48B0-B86E-023DAD5AB7DE}" type="sibTrans" cxnId="{D6AC7E2C-5987-48C6-98EB-413AC95DE66A}">
      <dgm:prSet/>
      <dgm:spPr/>
      <dgm:t>
        <a:bodyPr/>
        <a:lstStyle/>
        <a:p>
          <a:endParaRPr lang="en-GB"/>
        </a:p>
      </dgm:t>
    </dgm:pt>
    <dgm:pt modelId="{B15ADC80-D6B9-41F9-81B5-C49E19FB49BE}">
      <dgm:prSet phldrT="[Text]"/>
      <dgm:spPr/>
      <dgm:t>
        <a:bodyPr/>
        <a:lstStyle/>
        <a:p>
          <a:r>
            <a:rPr lang="en-GB" dirty="0" err="1" smtClean="0">
              <a:latin typeface="Cambria" panose="02040503050406030204" pitchFamily="18" charset="0"/>
            </a:rPr>
            <a:t>EaPTC</a:t>
          </a:r>
          <a:r>
            <a:rPr lang="en-GB" dirty="0" smtClean="0">
              <a:latin typeface="Cambria" panose="02040503050406030204" pitchFamily="18" charset="0"/>
            </a:rPr>
            <a:t> Support Programme</a:t>
          </a:r>
          <a:endParaRPr lang="en-GB" dirty="0">
            <a:latin typeface="Cambria" panose="02040503050406030204" pitchFamily="18" charset="0"/>
          </a:endParaRPr>
        </a:p>
      </dgm:t>
    </dgm:pt>
    <dgm:pt modelId="{98302EED-57EE-4FB5-B74B-5CD81ADBBCA7}" type="parTrans" cxnId="{77D28F0B-191A-4CB9-B4D8-8DC36F74F6A9}">
      <dgm:prSet/>
      <dgm:spPr/>
      <dgm:t>
        <a:bodyPr/>
        <a:lstStyle/>
        <a:p>
          <a:endParaRPr lang="en-GB"/>
        </a:p>
      </dgm:t>
    </dgm:pt>
    <dgm:pt modelId="{974F8417-AA18-44D6-850F-B26A7BB838B6}" type="sibTrans" cxnId="{77D28F0B-191A-4CB9-B4D8-8DC36F74F6A9}">
      <dgm:prSet/>
      <dgm:spPr/>
      <dgm:t>
        <a:bodyPr/>
        <a:lstStyle/>
        <a:p>
          <a:endParaRPr lang="en-GB"/>
        </a:p>
      </dgm:t>
    </dgm:pt>
    <dgm:pt modelId="{4826EB42-34D7-45D5-82F8-34DCA3981380}">
      <dgm:prSet phldrT="[Text]" custT="1"/>
      <dgm:spPr/>
      <dgm:t>
        <a:bodyPr/>
        <a:lstStyle/>
        <a:p>
          <a:r>
            <a:rPr lang="en-GB" sz="2400" dirty="0" err="1" smtClean="0">
              <a:solidFill>
                <a:schemeClr val="tx1"/>
              </a:solidFill>
              <a:latin typeface="Cambria" panose="02040503050406030204" pitchFamily="18" charset="0"/>
            </a:rPr>
            <a:t>EaP</a:t>
          </a:r>
          <a:r>
            <a:rPr lang="en-GB" sz="2400" dirty="0" smtClean="0">
              <a:solidFill>
                <a:schemeClr val="tx1"/>
              </a:solidFill>
              <a:latin typeface="Cambria" panose="02040503050406030204" pitchFamily="18" charset="0"/>
            </a:rPr>
            <a:t> Countries’ Administrations</a:t>
          </a:r>
          <a:endParaRPr lang="en-GB" sz="24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94235859-986D-48D0-BF15-C4893C3F1EE8}" type="parTrans" cxnId="{FCE859E8-47B5-46C2-ADE9-50B5AAEA2A9F}">
      <dgm:prSet/>
      <dgm:spPr/>
      <dgm:t>
        <a:bodyPr/>
        <a:lstStyle/>
        <a:p>
          <a:endParaRPr lang="en-GB"/>
        </a:p>
      </dgm:t>
    </dgm:pt>
    <dgm:pt modelId="{AB54F6A4-C53C-488A-8881-BE6E70ACF99E}" type="sibTrans" cxnId="{FCE859E8-47B5-46C2-ADE9-50B5AAEA2A9F}">
      <dgm:prSet/>
      <dgm:spPr/>
      <dgm:t>
        <a:bodyPr/>
        <a:lstStyle/>
        <a:p>
          <a:endParaRPr lang="en-GB"/>
        </a:p>
      </dgm:t>
    </dgm:pt>
    <dgm:pt modelId="{70891613-031A-4A0B-AD4E-9CDDB78C244D}" type="pres">
      <dgm:prSet presAssocID="{0A0D5C6E-5CE3-42CF-82E3-694250DFE2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36040C6-1C6C-47D5-9F94-39938810151B}" type="pres">
      <dgm:prSet presAssocID="{797B2A91-8376-4566-8A32-C73191FD1366}" presName="vertOne" presStyleCnt="0"/>
      <dgm:spPr/>
    </dgm:pt>
    <dgm:pt modelId="{9B0DDFF1-C027-4F2F-9318-6BEBFC6913FE}" type="pres">
      <dgm:prSet presAssocID="{797B2A91-8376-4566-8A32-C73191FD136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88FC0F4-A3AA-4453-B3F7-B3D991741E2E}" type="pres">
      <dgm:prSet presAssocID="{797B2A91-8376-4566-8A32-C73191FD1366}" presName="parTransOne" presStyleCnt="0"/>
      <dgm:spPr/>
    </dgm:pt>
    <dgm:pt modelId="{8A967E19-8FDE-4FE9-8D50-368307942135}" type="pres">
      <dgm:prSet presAssocID="{797B2A91-8376-4566-8A32-C73191FD1366}" presName="horzOne" presStyleCnt="0"/>
      <dgm:spPr/>
    </dgm:pt>
    <dgm:pt modelId="{A8FDEC2E-403D-457A-AF96-5CDF34535F9E}" type="pres">
      <dgm:prSet presAssocID="{2F643E02-E231-4D78-A4CA-329B61858BDC}" presName="vertTwo" presStyleCnt="0"/>
      <dgm:spPr/>
    </dgm:pt>
    <dgm:pt modelId="{AD847AF3-0204-4AFD-86CB-8FD446B97565}" type="pres">
      <dgm:prSet presAssocID="{2F643E02-E231-4D78-A4CA-329B61858BDC}" presName="txTwo" presStyleLbl="node2" presStyleIdx="0" presStyleCnt="2" custScaleX="86924" custLinFactNeighborX="-3678" custLinFactNeighborY="3395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846A50E-5105-48F4-A34A-E3C04960EAF2}" type="pres">
      <dgm:prSet presAssocID="{2F643E02-E231-4D78-A4CA-329B61858BDC}" presName="parTransTwo" presStyleCnt="0"/>
      <dgm:spPr/>
    </dgm:pt>
    <dgm:pt modelId="{AAA1AA9E-2B3B-4FA6-BAE5-47D857843307}" type="pres">
      <dgm:prSet presAssocID="{2F643E02-E231-4D78-A4CA-329B61858BDC}" presName="horzTwo" presStyleCnt="0"/>
      <dgm:spPr/>
    </dgm:pt>
    <dgm:pt modelId="{C313E6D0-1C2F-42AC-9B32-BF545D443615}" type="pres">
      <dgm:prSet presAssocID="{00382150-217A-4AE6-9F46-D568D0453208}" presName="vertThree" presStyleCnt="0"/>
      <dgm:spPr/>
    </dgm:pt>
    <dgm:pt modelId="{2D08FA28-6743-481A-BF77-9127705CBEE5}" type="pres">
      <dgm:prSet presAssocID="{00382150-217A-4AE6-9F46-D568D0453208}" presName="txThree" presStyleLbl="node3" presStyleIdx="0" presStyleCnt="3" custScaleX="64865" custLinFactNeighborX="12828" custLinFactNeighborY="57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712372D-272B-4CF8-8A04-372B27362F35}" type="pres">
      <dgm:prSet presAssocID="{00382150-217A-4AE6-9F46-D568D0453208}" presName="horzThree" presStyleCnt="0"/>
      <dgm:spPr/>
    </dgm:pt>
    <dgm:pt modelId="{C4155AD7-CC59-47BD-AFB1-F673BAC2CA25}" type="pres">
      <dgm:prSet presAssocID="{E9CEC171-C1E1-49AC-9B9D-530532ECA132}" presName="sibSpaceThree" presStyleCnt="0"/>
      <dgm:spPr/>
    </dgm:pt>
    <dgm:pt modelId="{585FC8EE-4072-493A-A822-8192EBCEB56A}" type="pres">
      <dgm:prSet presAssocID="{2561437D-268B-461D-A86A-8AD73093D9A3}" presName="vertThree" presStyleCnt="0"/>
      <dgm:spPr/>
    </dgm:pt>
    <dgm:pt modelId="{AA77540C-7606-4724-A9D3-8760848A5E44}" type="pres">
      <dgm:prSet presAssocID="{2561437D-268B-461D-A86A-8AD73093D9A3}" presName="txThree" presStyleLbl="node3" presStyleIdx="1" presStyleCnt="3" custScaleX="156896" custLinFactNeighborX="16487" custLinFactNeighborY="57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D6DBE23-391C-43C3-BEB7-267DCDC2A407}" type="pres">
      <dgm:prSet presAssocID="{2561437D-268B-461D-A86A-8AD73093D9A3}" presName="horzThree" presStyleCnt="0"/>
      <dgm:spPr/>
    </dgm:pt>
    <dgm:pt modelId="{B79B2D0B-C5B8-40C3-8843-7A9A17602104}" type="pres">
      <dgm:prSet presAssocID="{B6228E5F-6926-4CD1-A78C-2CA17E003CBF}" presName="sibSpaceTwo" presStyleCnt="0"/>
      <dgm:spPr/>
    </dgm:pt>
    <dgm:pt modelId="{90FBCE4A-CC23-4506-B2FC-A30DF3CA4547}" type="pres">
      <dgm:prSet presAssocID="{B15ADC80-D6B9-41F9-81B5-C49E19FB49BE}" presName="vertTwo" presStyleCnt="0"/>
      <dgm:spPr/>
    </dgm:pt>
    <dgm:pt modelId="{20B430B1-E697-4E00-A8ED-A0455DA2287D}" type="pres">
      <dgm:prSet presAssocID="{B15ADC80-D6B9-41F9-81B5-C49E19FB49BE}" presName="txTwo" presStyleLbl="node2" presStyleIdx="1" presStyleCnt="2" custScaleX="128744" custLinFactNeighborX="-17790" custLinFactNeighborY="3395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9C3922C-7E82-4AA4-9D05-CEE0E9F94413}" type="pres">
      <dgm:prSet presAssocID="{B15ADC80-D6B9-41F9-81B5-C49E19FB49BE}" presName="parTransTwo" presStyleCnt="0"/>
      <dgm:spPr/>
    </dgm:pt>
    <dgm:pt modelId="{00FDC7EE-9BD1-42C0-BFEA-68B8CFCFE35A}" type="pres">
      <dgm:prSet presAssocID="{B15ADC80-D6B9-41F9-81B5-C49E19FB49BE}" presName="horzTwo" presStyleCnt="0"/>
      <dgm:spPr/>
    </dgm:pt>
    <dgm:pt modelId="{FCE0EF6B-9474-45E3-ABAD-555F5BC80B01}" type="pres">
      <dgm:prSet presAssocID="{4826EB42-34D7-45D5-82F8-34DCA3981380}" presName="vertThree" presStyleCnt="0"/>
      <dgm:spPr/>
    </dgm:pt>
    <dgm:pt modelId="{619DE6CC-5FA5-48E7-B336-37D8551DB46B}" type="pres">
      <dgm:prSet presAssocID="{4826EB42-34D7-45D5-82F8-34DCA3981380}" presName="txThree" presStyleLbl="node3" presStyleIdx="2" presStyleCnt="3" custScaleX="109519" custLinFactNeighborX="3151" custLinFactNeighborY="57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57244D4-5E6A-45A8-A787-4D04A36F5357}" type="pres">
      <dgm:prSet presAssocID="{4826EB42-34D7-45D5-82F8-34DCA3981380}" presName="horzThree" presStyleCnt="0"/>
      <dgm:spPr/>
    </dgm:pt>
  </dgm:ptLst>
  <dgm:cxnLst>
    <dgm:cxn modelId="{904371CF-3D92-4C02-925E-701E84DEBB82}" type="presOf" srcId="{00382150-217A-4AE6-9F46-D568D0453208}" destId="{2D08FA28-6743-481A-BF77-9127705CBEE5}" srcOrd="0" destOrd="0" presId="urn:microsoft.com/office/officeart/2005/8/layout/architecture"/>
    <dgm:cxn modelId="{77D28F0B-191A-4CB9-B4D8-8DC36F74F6A9}" srcId="{797B2A91-8376-4566-8A32-C73191FD1366}" destId="{B15ADC80-D6B9-41F9-81B5-C49E19FB49BE}" srcOrd="1" destOrd="0" parTransId="{98302EED-57EE-4FB5-B74B-5CD81ADBBCA7}" sibTransId="{974F8417-AA18-44D6-850F-B26A7BB838B6}"/>
    <dgm:cxn modelId="{42912B7F-8E1D-410B-B56F-5AEB984C7855}" type="presOf" srcId="{0A0D5C6E-5CE3-42CF-82E3-694250DFE22A}" destId="{70891613-031A-4A0B-AD4E-9CDDB78C244D}" srcOrd="0" destOrd="0" presId="urn:microsoft.com/office/officeart/2005/8/layout/architecture"/>
    <dgm:cxn modelId="{BD2F2271-560C-4431-B3B0-892238707798}" type="presOf" srcId="{4826EB42-34D7-45D5-82F8-34DCA3981380}" destId="{619DE6CC-5FA5-48E7-B336-37D8551DB46B}" srcOrd="0" destOrd="0" presId="urn:microsoft.com/office/officeart/2005/8/layout/architecture"/>
    <dgm:cxn modelId="{D6AC7E2C-5987-48C6-98EB-413AC95DE66A}" srcId="{2F643E02-E231-4D78-A4CA-329B61858BDC}" destId="{2561437D-268B-461D-A86A-8AD73093D9A3}" srcOrd="1" destOrd="0" parTransId="{EE063D6B-1779-42AC-8D95-52A97A8815C2}" sibTransId="{1A9B3F67-180F-48B0-B86E-023DAD5AB7DE}"/>
    <dgm:cxn modelId="{CBF33126-0DA3-4C32-9374-C819DAC26B79}" type="presOf" srcId="{B15ADC80-D6B9-41F9-81B5-C49E19FB49BE}" destId="{20B430B1-E697-4E00-A8ED-A0455DA2287D}" srcOrd="0" destOrd="0" presId="urn:microsoft.com/office/officeart/2005/8/layout/architecture"/>
    <dgm:cxn modelId="{EEB720B6-D5E7-4E49-A80E-92D4FAD73FFD}" srcId="{0A0D5C6E-5CE3-42CF-82E3-694250DFE22A}" destId="{797B2A91-8376-4566-8A32-C73191FD1366}" srcOrd="0" destOrd="0" parTransId="{E880BE3B-D0C3-45F8-BF04-17CA3D61B180}" sibTransId="{63ECA033-A12E-49B8-985F-3E0701274D49}"/>
    <dgm:cxn modelId="{780537AC-ABDE-481C-8194-CEFB9C44E740}" srcId="{797B2A91-8376-4566-8A32-C73191FD1366}" destId="{2F643E02-E231-4D78-A4CA-329B61858BDC}" srcOrd="0" destOrd="0" parTransId="{90C67129-6CB4-4EA1-B022-45585208698D}" sibTransId="{B6228E5F-6926-4CD1-A78C-2CA17E003CBF}"/>
    <dgm:cxn modelId="{6E6806A2-AC64-4AB7-9E9E-E6CF6BC776CC}" type="presOf" srcId="{797B2A91-8376-4566-8A32-C73191FD1366}" destId="{9B0DDFF1-C027-4F2F-9318-6BEBFC6913FE}" srcOrd="0" destOrd="0" presId="urn:microsoft.com/office/officeart/2005/8/layout/architecture"/>
    <dgm:cxn modelId="{06902A6A-4A5C-466E-81EB-96B159481A81}" type="presOf" srcId="{2F643E02-E231-4D78-A4CA-329B61858BDC}" destId="{AD847AF3-0204-4AFD-86CB-8FD446B97565}" srcOrd="0" destOrd="0" presId="urn:microsoft.com/office/officeart/2005/8/layout/architecture"/>
    <dgm:cxn modelId="{30011723-A72F-44B5-8D5A-73CF5A6B89FC}" srcId="{2F643E02-E231-4D78-A4CA-329B61858BDC}" destId="{00382150-217A-4AE6-9F46-D568D0453208}" srcOrd="0" destOrd="0" parTransId="{59F9D0EF-1A59-499A-BE87-7794EB90F6D2}" sibTransId="{E9CEC171-C1E1-49AC-9B9D-530532ECA132}"/>
    <dgm:cxn modelId="{123F2F70-5A5D-407A-B75B-D2CA79E89A37}" type="presOf" srcId="{2561437D-268B-461D-A86A-8AD73093D9A3}" destId="{AA77540C-7606-4724-A9D3-8760848A5E44}" srcOrd="0" destOrd="0" presId="urn:microsoft.com/office/officeart/2005/8/layout/architecture"/>
    <dgm:cxn modelId="{FCE859E8-47B5-46C2-ADE9-50B5AAEA2A9F}" srcId="{B15ADC80-D6B9-41F9-81B5-C49E19FB49BE}" destId="{4826EB42-34D7-45D5-82F8-34DCA3981380}" srcOrd="0" destOrd="0" parTransId="{94235859-986D-48D0-BF15-C4893C3F1EE8}" sibTransId="{AB54F6A4-C53C-488A-8881-BE6E70ACF99E}"/>
    <dgm:cxn modelId="{91A5D8F8-FF9B-42A7-B88D-FE1F1DCE667B}" type="presParOf" srcId="{70891613-031A-4A0B-AD4E-9CDDB78C244D}" destId="{536040C6-1C6C-47D5-9F94-39938810151B}" srcOrd="0" destOrd="0" presId="urn:microsoft.com/office/officeart/2005/8/layout/architecture"/>
    <dgm:cxn modelId="{1685651A-EF92-457C-9F82-5E0CC9EE5F16}" type="presParOf" srcId="{536040C6-1C6C-47D5-9F94-39938810151B}" destId="{9B0DDFF1-C027-4F2F-9318-6BEBFC6913FE}" srcOrd="0" destOrd="0" presId="urn:microsoft.com/office/officeart/2005/8/layout/architecture"/>
    <dgm:cxn modelId="{CFED77E5-1BD7-4012-ABFC-D501DC0C70B8}" type="presParOf" srcId="{536040C6-1C6C-47D5-9F94-39938810151B}" destId="{588FC0F4-A3AA-4453-B3F7-B3D991741E2E}" srcOrd="1" destOrd="0" presId="urn:microsoft.com/office/officeart/2005/8/layout/architecture"/>
    <dgm:cxn modelId="{12360BD8-9DF7-4673-A2AE-55AFF04F3EE0}" type="presParOf" srcId="{536040C6-1C6C-47D5-9F94-39938810151B}" destId="{8A967E19-8FDE-4FE9-8D50-368307942135}" srcOrd="2" destOrd="0" presId="urn:microsoft.com/office/officeart/2005/8/layout/architecture"/>
    <dgm:cxn modelId="{433A4DD8-6ABB-4B19-96D5-9B8A59D7A4E9}" type="presParOf" srcId="{8A967E19-8FDE-4FE9-8D50-368307942135}" destId="{A8FDEC2E-403D-457A-AF96-5CDF34535F9E}" srcOrd="0" destOrd="0" presId="urn:microsoft.com/office/officeart/2005/8/layout/architecture"/>
    <dgm:cxn modelId="{1ECFD2E3-CE10-4CDC-B2CA-F7AABF651EA6}" type="presParOf" srcId="{A8FDEC2E-403D-457A-AF96-5CDF34535F9E}" destId="{AD847AF3-0204-4AFD-86CB-8FD446B97565}" srcOrd="0" destOrd="0" presId="urn:microsoft.com/office/officeart/2005/8/layout/architecture"/>
    <dgm:cxn modelId="{A3ECD416-4CAD-4EBE-9004-15EAC0F59125}" type="presParOf" srcId="{A8FDEC2E-403D-457A-AF96-5CDF34535F9E}" destId="{F846A50E-5105-48F4-A34A-E3C04960EAF2}" srcOrd="1" destOrd="0" presId="urn:microsoft.com/office/officeart/2005/8/layout/architecture"/>
    <dgm:cxn modelId="{651B12A9-150A-431B-A238-DF01EA9A297C}" type="presParOf" srcId="{A8FDEC2E-403D-457A-AF96-5CDF34535F9E}" destId="{AAA1AA9E-2B3B-4FA6-BAE5-47D857843307}" srcOrd="2" destOrd="0" presId="urn:microsoft.com/office/officeart/2005/8/layout/architecture"/>
    <dgm:cxn modelId="{B0AB25DC-5CC5-4A51-B49D-EA75D9E06312}" type="presParOf" srcId="{AAA1AA9E-2B3B-4FA6-BAE5-47D857843307}" destId="{C313E6D0-1C2F-42AC-9B32-BF545D443615}" srcOrd="0" destOrd="0" presId="urn:microsoft.com/office/officeart/2005/8/layout/architecture"/>
    <dgm:cxn modelId="{7C902CCB-0CCE-4673-90D0-321E5452D82D}" type="presParOf" srcId="{C313E6D0-1C2F-42AC-9B32-BF545D443615}" destId="{2D08FA28-6743-481A-BF77-9127705CBEE5}" srcOrd="0" destOrd="0" presId="urn:microsoft.com/office/officeart/2005/8/layout/architecture"/>
    <dgm:cxn modelId="{898818F8-7719-4917-89D2-DA3C7D862D27}" type="presParOf" srcId="{C313E6D0-1C2F-42AC-9B32-BF545D443615}" destId="{A712372D-272B-4CF8-8A04-372B27362F35}" srcOrd="1" destOrd="0" presId="urn:microsoft.com/office/officeart/2005/8/layout/architecture"/>
    <dgm:cxn modelId="{CCF5C789-05A2-48A1-9BC7-8E0DA160B6E3}" type="presParOf" srcId="{AAA1AA9E-2B3B-4FA6-BAE5-47D857843307}" destId="{C4155AD7-CC59-47BD-AFB1-F673BAC2CA25}" srcOrd="1" destOrd="0" presId="urn:microsoft.com/office/officeart/2005/8/layout/architecture"/>
    <dgm:cxn modelId="{F594F25C-4E09-4BA4-A734-F466DFA48FA0}" type="presParOf" srcId="{AAA1AA9E-2B3B-4FA6-BAE5-47D857843307}" destId="{585FC8EE-4072-493A-A822-8192EBCEB56A}" srcOrd="2" destOrd="0" presId="urn:microsoft.com/office/officeart/2005/8/layout/architecture"/>
    <dgm:cxn modelId="{1FEB7EF4-1BE8-4EE1-A832-B239E7AE5A18}" type="presParOf" srcId="{585FC8EE-4072-493A-A822-8192EBCEB56A}" destId="{AA77540C-7606-4724-A9D3-8760848A5E44}" srcOrd="0" destOrd="0" presId="urn:microsoft.com/office/officeart/2005/8/layout/architecture"/>
    <dgm:cxn modelId="{7691F06A-1BDB-4B1B-AFEC-F776988C8E74}" type="presParOf" srcId="{585FC8EE-4072-493A-A822-8192EBCEB56A}" destId="{7D6DBE23-391C-43C3-BEB7-267DCDC2A407}" srcOrd="1" destOrd="0" presId="urn:microsoft.com/office/officeart/2005/8/layout/architecture"/>
    <dgm:cxn modelId="{DBC4D270-AAB7-46B9-BB25-0092F9D49876}" type="presParOf" srcId="{8A967E19-8FDE-4FE9-8D50-368307942135}" destId="{B79B2D0B-C5B8-40C3-8843-7A9A17602104}" srcOrd="1" destOrd="0" presId="urn:microsoft.com/office/officeart/2005/8/layout/architecture"/>
    <dgm:cxn modelId="{8E87BB0E-5ED3-48B4-B1B8-5CBA5092D52F}" type="presParOf" srcId="{8A967E19-8FDE-4FE9-8D50-368307942135}" destId="{90FBCE4A-CC23-4506-B2FC-A30DF3CA4547}" srcOrd="2" destOrd="0" presId="urn:microsoft.com/office/officeart/2005/8/layout/architecture"/>
    <dgm:cxn modelId="{8D808221-D34A-4FA4-A105-712F76ECCA05}" type="presParOf" srcId="{90FBCE4A-CC23-4506-B2FC-A30DF3CA4547}" destId="{20B430B1-E697-4E00-A8ED-A0455DA2287D}" srcOrd="0" destOrd="0" presId="urn:microsoft.com/office/officeart/2005/8/layout/architecture"/>
    <dgm:cxn modelId="{1BBA4AAB-2529-48DE-8031-2A8E9EF66867}" type="presParOf" srcId="{90FBCE4A-CC23-4506-B2FC-A30DF3CA4547}" destId="{79C3922C-7E82-4AA4-9D05-CEE0E9F94413}" srcOrd="1" destOrd="0" presId="urn:microsoft.com/office/officeart/2005/8/layout/architecture"/>
    <dgm:cxn modelId="{58BC4146-A0A3-4264-9DA0-423AD432723C}" type="presParOf" srcId="{90FBCE4A-CC23-4506-B2FC-A30DF3CA4547}" destId="{00FDC7EE-9BD1-42C0-BFEA-68B8CFCFE35A}" srcOrd="2" destOrd="0" presId="urn:microsoft.com/office/officeart/2005/8/layout/architecture"/>
    <dgm:cxn modelId="{9BD9F2F2-A7FE-489B-A6BA-B07E3C244D7D}" type="presParOf" srcId="{00FDC7EE-9BD1-42C0-BFEA-68B8CFCFE35A}" destId="{FCE0EF6B-9474-45E3-ABAD-555F5BC80B01}" srcOrd="0" destOrd="0" presId="urn:microsoft.com/office/officeart/2005/8/layout/architecture"/>
    <dgm:cxn modelId="{6F45C39B-C690-4274-9FFB-56E02F4B378B}" type="presParOf" srcId="{FCE0EF6B-9474-45E3-ABAD-555F5BC80B01}" destId="{619DE6CC-5FA5-48E7-B336-37D8551DB46B}" srcOrd="0" destOrd="0" presId="urn:microsoft.com/office/officeart/2005/8/layout/architecture"/>
    <dgm:cxn modelId="{3CD8B3B7-92E3-44B1-A595-CB0083D0C67C}" type="presParOf" srcId="{FCE0EF6B-9474-45E3-ABAD-555F5BC80B01}" destId="{B57244D4-5E6A-45A8-A787-4D04A36F5357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DDFF1-C027-4F2F-9318-6BEBFC6913FE}">
      <dsp:nvSpPr>
        <dsp:cNvPr id="0" name=""/>
        <dsp:cNvSpPr/>
      </dsp:nvSpPr>
      <dsp:spPr>
        <a:xfrm>
          <a:off x="4595" y="2782925"/>
          <a:ext cx="8220409" cy="12482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(Potential) Applicants </a:t>
          </a:r>
          <a:r>
            <a:rPr lang="en-GB" sz="29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and Beneficiaries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(State and non-state actors)</a:t>
          </a:r>
          <a:endParaRPr lang="en-GB" sz="2900" kern="1200" dirty="0">
            <a:solidFill>
              <a:srgbClr val="FF0000"/>
            </a:solidFill>
            <a:latin typeface="Cambria" panose="02040503050406030204" pitchFamily="18" charset="0"/>
          </a:endParaRPr>
        </a:p>
      </dsp:txBody>
      <dsp:txXfrm>
        <a:off x="41155" y="2819485"/>
        <a:ext cx="8147289" cy="1175144"/>
      </dsp:txXfrm>
    </dsp:sp>
    <dsp:sp modelId="{AD847AF3-0204-4AFD-86CB-8FD446B97565}">
      <dsp:nvSpPr>
        <dsp:cNvPr id="0" name=""/>
        <dsp:cNvSpPr/>
      </dsp:nvSpPr>
      <dsp:spPr>
        <a:xfrm>
          <a:off x="153871" y="1440433"/>
          <a:ext cx="4293088" cy="12482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Cambria" panose="02040503050406030204" pitchFamily="18" charset="0"/>
            </a:rPr>
            <a:t>Managing Authority (delegated to GIZ)</a:t>
          </a:r>
          <a:endParaRPr lang="en-GB" sz="2900" kern="1200" dirty="0">
            <a:latin typeface="Cambria" panose="02040503050406030204" pitchFamily="18" charset="0"/>
          </a:endParaRPr>
        </a:p>
      </dsp:txBody>
      <dsp:txXfrm>
        <a:off x="190431" y="1476993"/>
        <a:ext cx="4219968" cy="1175144"/>
      </dsp:txXfrm>
    </dsp:sp>
    <dsp:sp modelId="{2D08FA28-6743-481A-BF77-9127705CBEE5}">
      <dsp:nvSpPr>
        <dsp:cNvPr id="0" name=""/>
        <dsp:cNvSpPr/>
      </dsp:nvSpPr>
      <dsp:spPr>
        <a:xfrm>
          <a:off x="293004" y="72285"/>
          <a:ext cx="1417774" cy="1248264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solidFill>
                <a:schemeClr val="bg1"/>
              </a:solidFill>
              <a:latin typeface="Cambria" panose="02040503050406030204" pitchFamily="18" charset="0"/>
            </a:rPr>
            <a:t>EC</a:t>
          </a:r>
          <a:endParaRPr lang="en-GB" sz="29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329564" y="108845"/>
        <a:ext cx="1344654" cy="1175144"/>
      </dsp:txXfrm>
    </dsp:sp>
    <dsp:sp modelId="{AA77540C-7606-4724-A9D3-8760848A5E44}">
      <dsp:nvSpPr>
        <dsp:cNvPr id="0" name=""/>
        <dsp:cNvSpPr/>
      </dsp:nvSpPr>
      <dsp:spPr>
        <a:xfrm>
          <a:off x="1882555" y="72285"/>
          <a:ext cx="3429323" cy="1248264"/>
        </a:xfrm>
        <a:prstGeom prst="roundRect">
          <a:avLst>
            <a:gd name="adj" fmla="val 10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Cambria" panose="02040503050406030204" pitchFamily="18" charset="0"/>
            </a:rPr>
            <a:t>Joint Decision Making Committees </a:t>
          </a:r>
          <a:endParaRPr lang="en-GB" sz="2800" kern="1200" dirty="0">
            <a:latin typeface="Cambria" panose="02040503050406030204" pitchFamily="18" charset="0"/>
          </a:endParaRPr>
        </a:p>
      </dsp:txBody>
      <dsp:txXfrm>
        <a:off x="1919115" y="108845"/>
        <a:ext cx="3356203" cy="1175144"/>
      </dsp:txXfrm>
    </dsp:sp>
    <dsp:sp modelId="{20B430B1-E697-4E00-A8ED-A0455DA2287D}">
      <dsp:nvSpPr>
        <dsp:cNvPr id="0" name=""/>
        <dsp:cNvSpPr/>
      </dsp:nvSpPr>
      <dsp:spPr>
        <a:xfrm>
          <a:off x="4709264" y="1440433"/>
          <a:ext cx="3081861" cy="12482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err="1" smtClean="0">
              <a:latin typeface="Cambria" panose="02040503050406030204" pitchFamily="18" charset="0"/>
            </a:rPr>
            <a:t>EaPTC</a:t>
          </a:r>
          <a:r>
            <a:rPr lang="en-GB" sz="2900" kern="1200" dirty="0" smtClean="0">
              <a:latin typeface="Cambria" panose="02040503050406030204" pitchFamily="18" charset="0"/>
            </a:rPr>
            <a:t> Support Programme</a:t>
          </a:r>
          <a:endParaRPr lang="en-GB" sz="2900" kern="1200" dirty="0">
            <a:latin typeface="Cambria" panose="02040503050406030204" pitchFamily="18" charset="0"/>
          </a:endParaRPr>
        </a:p>
      </dsp:txBody>
      <dsp:txXfrm>
        <a:off x="4745824" y="1476993"/>
        <a:ext cx="3008741" cy="1175144"/>
      </dsp:txXfrm>
    </dsp:sp>
    <dsp:sp modelId="{619DE6CC-5FA5-48E7-B336-37D8551DB46B}">
      <dsp:nvSpPr>
        <dsp:cNvPr id="0" name=""/>
        <dsp:cNvSpPr/>
      </dsp:nvSpPr>
      <dsp:spPr>
        <a:xfrm>
          <a:off x="5548027" y="72285"/>
          <a:ext cx="2393790" cy="12482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>
              <a:solidFill>
                <a:schemeClr val="tx1"/>
              </a:solidFill>
              <a:latin typeface="Cambria" panose="02040503050406030204" pitchFamily="18" charset="0"/>
            </a:rPr>
            <a:t>EaP</a:t>
          </a:r>
          <a:r>
            <a:rPr lang="en-GB" sz="2400" kern="1200" dirty="0" smtClean="0">
              <a:solidFill>
                <a:schemeClr val="tx1"/>
              </a:solidFill>
              <a:latin typeface="Cambria" panose="02040503050406030204" pitchFamily="18" charset="0"/>
            </a:rPr>
            <a:t> Countries’ Administrations</a:t>
          </a:r>
          <a:endParaRPr lang="en-GB" sz="24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584587" y="108845"/>
        <a:ext cx="2320670" cy="1175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6173B-8D2F-4AB5-9F5D-CC53372A5107}" type="datetimeFigureOut">
              <a:rPr lang="en-GB" smtClean="0"/>
              <a:t>19/02/2016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847BB-15F9-4109-BDB0-41E9DC6EC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5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AC93-BCA0-49EB-BB2A-A1A36D3D9B7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56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AC93-BCA0-49EB-BB2A-A1A36D3D9B7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93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7F1-7927-47EA-B333-7AE2A288C864}" type="datetimeFigureOut">
              <a:rPr lang="en-GB" smtClean="0"/>
              <a:t>19/02/2016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29B-854F-4585-89A0-62D247D7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67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998984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848"/>
            <a:ext cx="8229600" cy="4065315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7F1-7927-47EA-B333-7AE2A288C864}" type="datetimeFigureOut">
              <a:rPr lang="en-GB" smtClean="0"/>
              <a:t>19/02/2016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29B-854F-4585-89A0-62D247D7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01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>
            <a:lvl1pPr>
              <a:defRPr b="1">
                <a:solidFill>
                  <a:srgbClr val="002060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7F1-7927-47EA-B333-7AE2A288C864}" type="datetimeFigureOut">
              <a:rPr lang="en-GB" smtClean="0"/>
              <a:t>19/02/2016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29B-854F-4585-89A0-62D247D7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38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104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244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7F1-7927-47EA-B333-7AE2A288C864}" type="datetimeFigureOut">
              <a:rPr lang="en-GB" smtClean="0"/>
              <a:t>19/02/2016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29B-854F-4585-89A0-62D247D7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79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7F1-7927-47EA-B333-7AE2A288C864}" type="datetimeFigureOut">
              <a:rPr lang="en-GB" smtClean="0"/>
              <a:t>19/02/2016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29B-854F-4585-89A0-62D247D7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18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104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7F1-7927-47EA-B333-7AE2A288C864}" type="datetimeFigureOut">
              <a:rPr lang="en-GB" smtClean="0"/>
              <a:t>19/02/2016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29B-854F-4585-89A0-62D247D7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5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92088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492896"/>
            <a:ext cx="4040188" cy="3600400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5369" y="2492896"/>
            <a:ext cx="4041775" cy="3600400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7F1-7927-47EA-B333-7AE2A288C864}" type="datetimeFigureOut">
              <a:rPr lang="en-GB" smtClean="0"/>
              <a:t>19/02/2016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29B-854F-4585-89A0-62D247D7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94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7F1-7927-47EA-B333-7AE2A288C864}" type="datetimeFigureOut">
              <a:rPr lang="en-GB" smtClean="0"/>
              <a:t>19/02/2016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29B-854F-4585-89A0-62D247D7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92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7F1-7927-47EA-B333-7AE2A288C864}" type="datetimeFigureOut">
              <a:rPr lang="en-GB" smtClean="0"/>
              <a:t>19/02/2016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29B-854F-4585-89A0-62D247D7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20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7F1-7927-47EA-B333-7AE2A288C864}" type="datetimeFigureOut">
              <a:rPr lang="en-GB" smtClean="0"/>
              <a:t>19/02/2016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29B-854F-4585-89A0-62D247D7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7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157192"/>
            <a:ext cx="5486400" cy="4947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105273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661248"/>
            <a:ext cx="5486400" cy="510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77F1-7927-47EA-B333-7AE2A288C864}" type="datetimeFigureOut">
              <a:rPr lang="en-GB" smtClean="0"/>
              <a:t>19/02/2016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A29B-854F-4585-89A0-62D247D7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86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77F1-7927-47EA-B333-7AE2A288C864}" type="datetimeFigureOut">
              <a:rPr lang="en-GB" smtClean="0"/>
              <a:t>19/02/2016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AA29B-854F-4585-89A0-62D247D79E7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Изображение 3" descr="EaPTC_PowerPointPresentatio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94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eaptc.eu/en/eaptc-news-events/view-belarus-in-focus-new-presidential-decree-on-foreign-aid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Opportunities in Eastern Partnership Territorial Cooperation Programmes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GB" dirty="0" smtClean="0"/>
              <a:t>Erikas Jankauskas, </a:t>
            </a:r>
            <a:r>
              <a:rPr lang="en-GB" dirty="0" err="1" smtClean="0"/>
              <a:t>EaPTC</a:t>
            </a:r>
            <a:r>
              <a:rPr lang="en-GB" dirty="0" smtClean="0"/>
              <a:t> Support Programme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S3 Design Learning Workshop</a:t>
            </a:r>
          </a:p>
          <a:p>
            <a:pPr algn="l"/>
            <a:r>
              <a:rPr lang="en-GB" dirty="0"/>
              <a:t>Chisinau, </a:t>
            </a:r>
            <a:r>
              <a:rPr lang="en-GB" dirty="0" smtClean="0"/>
              <a:t>Moldova/ 18-19 February, 2016</a:t>
            </a:r>
          </a:p>
        </p:txBody>
      </p:sp>
    </p:spTree>
    <p:extLst>
      <p:ext uri="{BB962C8B-B14F-4D97-AF65-F5344CB8AC3E}">
        <p14:creationId xmlns:p14="http://schemas.microsoft.com/office/powerpoint/2010/main" val="36170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Thematic Coverage: Objectives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Overall objective:</a:t>
            </a:r>
          </a:p>
          <a:p>
            <a:pPr lvl="1"/>
            <a:r>
              <a:rPr lang="en-GB" dirty="0"/>
              <a:t>sustainable territorial cooperation between border regions benefiting their social and economic development</a:t>
            </a:r>
          </a:p>
          <a:p>
            <a:r>
              <a:rPr lang="en-US" dirty="0"/>
              <a:t>Specific objectives: </a:t>
            </a:r>
          </a:p>
          <a:p>
            <a:pPr lvl="1"/>
            <a:r>
              <a:rPr lang="en-GB" dirty="0"/>
              <a:t>strengthening cross-border contacts between local authorities, communities and civil society organisations so as to allow for the development of joint solutions to common social and economic development challenges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3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Thematic Coverage: Priorities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i="1" u="sng" dirty="0"/>
              <a:t>Improving the living conditions of local communities </a:t>
            </a:r>
            <a:r>
              <a:rPr lang="en-GB" i="1" u="sng" dirty="0" smtClean="0"/>
              <a:t>through </a:t>
            </a:r>
            <a:r>
              <a:rPr lang="en-GB" i="1" u="sng" dirty="0"/>
              <a:t>joint projects supporting economic and social </a:t>
            </a:r>
            <a:r>
              <a:rPr lang="en-GB" i="1" u="sng" dirty="0" smtClean="0"/>
              <a:t>development: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Agriculture and rural business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Entrepreneurship and employment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Tourism and alternative income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i="1" u="sng" dirty="0"/>
              <a:t>Addressing common challenges in the fields of </a:t>
            </a:r>
            <a:r>
              <a:rPr lang="en-GB" i="1" u="sng" dirty="0" smtClean="0"/>
              <a:t>common </a:t>
            </a:r>
            <a:r>
              <a:rPr lang="en-GB" i="1" u="sng" dirty="0"/>
              <a:t>interest having a cross border </a:t>
            </a:r>
            <a:r>
              <a:rPr lang="en-GB" i="1" u="sng" dirty="0" smtClean="0"/>
              <a:t>dimension: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Environment and management of natural resources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Emergency situation management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i="1" u="sng" dirty="0"/>
              <a:t>Culture, education and </a:t>
            </a:r>
            <a:r>
              <a:rPr lang="en-GB" i="1" u="sng" dirty="0" smtClean="0"/>
              <a:t>sports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People-to-people exchange in culture and education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Youth exchange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Common social issues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2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Thematic Coverage: Target Groups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dirty="0"/>
              <a:t>Local and regional organisations based in the programme eligible areas:</a:t>
            </a:r>
          </a:p>
          <a:p>
            <a:pPr lvl="1"/>
            <a:r>
              <a:rPr lang="en-GB" sz="2400" dirty="0"/>
              <a:t>Local and regional authorities;</a:t>
            </a:r>
          </a:p>
          <a:p>
            <a:pPr lvl="1"/>
            <a:r>
              <a:rPr lang="en-GB" sz="2400" dirty="0"/>
              <a:t>State service providers (e.g. public health institutions)</a:t>
            </a:r>
          </a:p>
          <a:p>
            <a:pPr lvl="1"/>
            <a:r>
              <a:rPr lang="en-GB" sz="2400" dirty="0"/>
              <a:t>Academic, educational and research institutions;</a:t>
            </a:r>
          </a:p>
          <a:p>
            <a:pPr lvl="1"/>
            <a:r>
              <a:rPr lang="en-GB" sz="2400" dirty="0"/>
              <a:t>Sport and cultural institutions, including museums, libraries, youth organisations;</a:t>
            </a:r>
          </a:p>
          <a:p>
            <a:pPr lvl="1"/>
            <a:r>
              <a:rPr lang="en-GB" sz="2400" dirty="0"/>
              <a:t>Civil society organisations; </a:t>
            </a:r>
          </a:p>
          <a:p>
            <a:pPr lvl="1"/>
            <a:r>
              <a:rPr lang="en-GB" sz="2400" dirty="0"/>
              <a:t>Business associations and unions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9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EaPTC</a:t>
            </a:r>
            <a:r>
              <a:rPr lang="en-GB" dirty="0" smtClean="0"/>
              <a:t>: Fact Sheet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858812"/>
              </p:ext>
            </p:extLst>
          </p:nvPr>
        </p:nvGraphicFramePr>
        <p:xfrm>
          <a:off x="457200" y="2060575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201416"/>
                <a:gridCol w="2088232"/>
                <a:gridCol w="18825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latin typeface="Cambria" panose="02040503050406030204" pitchFamily="18" charset="0"/>
                        </a:rPr>
                        <a:t>Budget</a:t>
                      </a:r>
                      <a:endParaRPr lang="en-GB" sz="2800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latin typeface="Cambria" panose="02040503050406030204" pitchFamily="18" charset="0"/>
                        </a:rPr>
                        <a:t>No. of</a:t>
                      </a:r>
                      <a:r>
                        <a:rPr lang="en-GB" sz="2800" b="0" baseline="0" dirty="0" smtClean="0">
                          <a:latin typeface="Cambria" panose="02040503050406030204" pitchFamily="18" charset="0"/>
                        </a:rPr>
                        <a:t> applications</a:t>
                      </a:r>
                      <a:endParaRPr lang="en-GB" sz="2800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latin typeface="Cambria" panose="02040503050406030204" pitchFamily="18" charset="0"/>
                        </a:rPr>
                        <a:t>No. of projects</a:t>
                      </a:r>
                      <a:endParaRPr lang="en-GB" sz="2800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ambria" panose="02040503050406030204" pitchFamily="18" charset="0"/>
                        </a:rPr>
                        <a:t>AM-GE</a:t>
                      </a:r>
                      <a:endParaRPr lang="en-GB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1.35 </a:t>
                      </a:r>
                      <a:r>
                        <a:rPr lang="en-GB" sz="3200" dirty="0" err="1" smtClean="0">
                          <a:latin typeface="Cambria" panose="02040503050406030204" pitchFamily="18" charset="0"/>
                        </a:rPr>
                        <a:t>mEUR</a:t>
                      </a:r>
                      <a:endParaRPr lang="en-GB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40</a:t>
                      </a:r>
                      <a:endParaRPr lang="en-GB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10</a:t>
                      </a:r>
                      <a:endParaRPr lang="en-GB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ambria" panose="02040503050406030204" pitchFamily="18" charset="0"/>
                        </a:rPr>
                        <a:t>AZ-GE</a:t>
                      </a:r>
                      <a:endParaRPr lang="en-GB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1.35 </a:t>
                      </a:r>
                      <a:r>
                        <a:rPr lang="en-GB" sz="3200" dirty="0" err="1" smtClean="0">
                          <a:latin typeface="Cambria" panose="02040503050406030204" pitchFamily="18" charset="0"/>
                        </a:rPr>
                        <a:t>mEUR</a:t>
                      </a:r>
                      <a:endParaRPr lang="en-GB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29</a:t>
                      </a:r>
                      <a:endParaRPr lang="en-GB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10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</a:rPr>
                        <a:t> (est.)</a:t>
                      </a:r>
                      <a:endParaRPr lang="en-GB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ambria" panose="02040503050406030204" pitchFamily="18" charset="0"/>
                        </a:rPr>
                        <a:t>BY-UA</a:t>
                      </a:r>
                      <a:endParaRPr lang="en-GB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3.3 </a:t>
                      </a:r>
                      <a:r>
                        <a:rPr lang="en-GB" sz="3200" dirty="0" err="1" smtClean="0">
                          <a:latin typeface="Cambria" panose="02040503050406030204" pitchFamily="18" charset="0"/>
                        </a:rPr>
                        <a:t>mEUR</a:t>
                      </a:r>
                      <a:endParaRPr lang="en-GB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120 (est.)</a:t>
                      </a:r>
                      <a:endParaRPr lang="en-GB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20 (est.)</a:t>
                      </a:r>
                      <a:endParaRPr lang="en-GB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ambria" panose="02040503050406030204" pitchFamily="18" charset="0"/>
                        </a:rPr>
                        <a:t>MD-UA</a:t>
                      </a:r>
                      <a:endParaRPr lang="en-GB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3.3 </a:t>
                      </a:r>
                      <a:r>
                        <a:rPr lang="en-GB" sz="3200" dirty="0" err="1" smtClean="0">
                          <a:latin typeface="Cambria" panose="02040503050406030204" pitchFamily="18" charset="0"/>
                        </a:rPr>
                        <a:t>mEUR</a:t>
                      </a:r>
                      <a:endParaRPr lang="en-GB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154</a:t>
                      </a:r>
                      <a:endParaRPr lang="en-GB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</a:rPr>
                        <a:t>18 (est.)</a:t>
                      </a:r>
                      <a:endParaRPr lang="en-GB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http://eaptc.eu/images/news/31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92351"/>
            <a:ext cx="71564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eaptc.eu/images/news/36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91255"/>
            <a:ext cx="733425" cy="43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eaptc.eu/images/news/3331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32" y="4251702"/>
            <a:ext cx="723265" cy="43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eaptc.eu/images/news/287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59" y="4855051"/>
            <a:ext cx="704850" cy="42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2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err="1" smtClean="0"/>
              <a:t>Programmes</a:t>
            </a:r>
            <a:r>
              <a:rPr lang="en-US" dirty="0" smtClean="0"/>
              <a:t> work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7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Structures in </a:t>
            </a:r>
            <a:r>
              <a:rPr lang="en-US" dirty="0" err="1" smtClean="0"/>
              <a:t>EaPTC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921957"/>
              </p:ext>
            </p:extLst>
          </p:nvPr>
        </p:nvGraphicFramePr>
        <p:xfrm>
          <a:off x="473449" y="1916832"/>
          <a:ext cx="8229600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54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EaPTC</a:t>
            </a:r>
            <a:r>
              <a:rPr lang="en-GB" dirty="0" smtClean="0"/>
              <a:t> Support Programme Team Contacts:</a:t>
            </a:r>
            <a:endParaRPr lang="en-GB" dirty="0"/>
          </a:p>
        </p:txBody>
      </p:sp>
      <p:pic>
        <p:nvPicPr>
          <p:cNvPr id="1027" name="Picture 3" descr="EaPTC_e-mail_sig_Jankauskas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9522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6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in </a:t>
            </a:r>
            <a:r>
              <a:rPr lang="en-US" dirty="0" err="1" smtClean="0"/>
              <a:t>EaPTC</a:t>
            </a:r>
            <a:r>
              <a:rPr lang="en-US" dirty="0" smtClean="0"/>
              <a:t>. Which Opportunities?...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Territorial Cooperation and Smart Specialisation: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3610744" cy="406531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Can there be synergies between </a:t>
            </a:r>
            <a:r>
              <a:rPr lang="en-GB" dirty="0" err="1" smtClean="0"/>
              <a:t>EaPTC</a:t>
            </a:r>
            <a:r>
              <a:rPr lang="en-GB" dirty="0" smtClean="0"/>
              <a:t> and S3?</a:t>
            </a:r>
          </a:p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55976" y="2060848"/>
            <a:ext cx="4330824" cy="406531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Competitiveness of regions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Networking and partnership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Joint response to common challenges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Building viable “eco-systems” to change social-economic structures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942342" y="3356992"/>
            <a:ext cx="3593098" cy="2490366"/>
            <a:chOff x="942342" y="3356992"/>
            <a:chExt cx="3593098" cy="2490366"/>
          </a:xfrm>
        </p:grpSpPr>
        <p:pic>
          <p:nvPicPr>
            <p:cNvPr id="1026" name="Picture 2" descr="Smart Specialisation Platfor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342" y="3356992"/>
              <a:ext cx="5334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712" y="4365104"/>
              <a:ext cx="1871785" cy="83592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81235" y="3933056"/>
              <a:ext cx="45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>
                  <a:latin typeface="Cambria" panose="02040503050406030204" pitchFamily="18" charset="0"/>
                </a:rPr>
                <a:t>+</a:t>
              </a:r>
              <a:endParaRPr lang="en-GB" sz="3600" b="1" dirty="0">
                <a:latin typeface="Cambria" panose="020405030504060302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48522" y="5201027"/>
              <a:ext cx="1386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>
                  <a:latin typeface="Cambria" panose="02040503050406030204" pitchFamily="18" charset="0"/>
                </a:rPr>
                <a:t>=   ???</a:t>
              </a:r>
              <a:endParaRPr lang="en-GB" sz="36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25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</a:t>
            </a:r>
            <a:r>
              <a:rPr lang="en-GB" smtClean="0"/>
              <a:t>“Eco-Systems”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55976" y="2060848"/>
            <a:ext cx="4330824" cy="4065315"/>
          </a:xfrm>
        </p:spPr>
        <p:txBody>
          <a:bodyPr>
            <a:normAutofit/>
          </a:bodyPr>
          <a:lstStyle/>
          <a:p>
            <a:r>
              <a:rPr lang="en-GB" dirty="0" smtClean="0"/>
              <a:t>Handset providers</a:t>
            </a:r>
          </a:p>
          <a:p>
            <a:r>
              <a:rPr lang="en-GB" dirty="0" smtClean="0"/>
              <a:t>Software developers: OS and apps</a:t>
            </a:r>
          </a:p>
          <a:p>
            <a:r>
              <a:rPr lang="en-GB" dirty="0" smtClean="0"/>
              <a:t>Hardware component suppliers</a:t>
            </a:r>
          </a:p>
          <a:p>
            <a:r>
              <a:rPr lang="en-GB" dirty="0" smtClean="0"/>
              <a:t>Aesthetic designers</a:t>
            </a:r>
          </a:p>
          <a:p>
            <a:r>
              <a:rPr lang="en-GB" dirty="0" smtClean="0"/>
              <a:t>Material </a:t>
            </a:r>
            <a:r>
              <a:rPr lang="en-GB" dirty="0" smtClean="0"/>
              <a:t>scientists</a:t>
            </a:r>
          </a:p>
          <a:p>
            <a:r>
              <a:rPr lang="en-GB" dirty="0" smtClean="0"/>
              <a:t>….</a:t>
            </a:r>
            <a:endParaRPr lang="en-GB" dirty="0"/>
          </a:p>
        </p:txBody>
      </p:sp>
      <p:pic>
        <p:nvPicPr>
          <p:cNvPr id="2050" name="Picture 2" descr="http://www.clipartlord.com/wp-content/uploads/2014/02/smartphone1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4" y="2348880"/>
            <a:ext cx="4508224" cy="31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04456"/>
          </a:xfrm>
        </p:spPr>
        <p:txBody>
          <a:bodyPr>
            <a:normAutofit/>
          </a:bodyPr>
          <a:lstStyle/>
          <a:p>
            <a:r>
              <a:rPr lang="en-US" dirty="0" smtClean="0"/>
              <a:t>Introducing ourselves…</a:t>
            </a:r>
          </a:p>
          <a:p>
            <a:r>
              <a:rPr lang="en-US" dirty="0" smtClean="0"/>
              <a:t>Eastern Partnership Territorial Cooperation: concept, principles, </a:t>
            </a:r>
            <a:r>
              <a:rPr lang="en-US" dirty="0" err="1" smtClean="0"/>
              <a:t>programmes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Synergies between </a:t>
            </a:r>
            <a:r>
              <a:rPr lang="en-US" dirty="0" err="1" smtClean="0"/>
              <a:t>programmes</a:t>
            </a:r>
            <a:r>
              <a:rPr lang="en-US" dirty="0" smtClean="0"/>
              <a:t> of territorial cooperation and actions for smart specialization…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75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Future of Eastern Partnership Territorial Cooperation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Discussion at the policy level to continue support to territorial cooperation beyond 2017</a:t>
            </a:r>
          </a:p>
          <a:p>
            <a:r>
              <a:rPr lang="en-GB" dirty="0" smtClean="0"/>
              <a:t>Moving from “traditional” to “smart” approach</a:t>
            </a:r>
          </a:p>
          <a:p>
            <a:r>
              <a:rPr lang="en-GB" dirty="0" smtClean="0"/>
              <a:t>Ensuring innovation and research are woven to the </a:t>
            </a:r>
            <a:r>
              <a:rPr lang="en-GB" dirty="0" err="1" smtClean="0"/>
              <a:t>EaPTC</a:t>
            </a:r>
            <a:r>
              <a:rPr lang="en-GB" dirty="0" smtClean="0"/>
              <a:t> programmes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1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0" y="1540671"/>
            <a:ext cx="5184576" cy="38884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Questions?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Comments? 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Suggestions?</a:t>
            </a:r>
            <a:endParaRPr lang="en-GB" sz="4000" dirty="0"/>
          </a:p>
        </p:txBody>
      </p:sp>
      <p:pic>
        <p:nvPicPr>
          <p:cNvPr id="9218" name="Picture 2" descr="C:\Users\Lina\AppData\Local\Microsoft\Windows\Temporary Internet Files\Content.IE5\IHHJK7QQ\MM900174020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75" y="1556792"/>
            <a:ext cx="3744416" cy="40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16832"/>
            <a:ext cx="3096344" cy="3506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98884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… </a:t>
            </a:r>
            <a:r>
              <a:rPr lang="en-GB" sz="4000" b="1" dirty="0" smtClean="0">
                <a:latin typeface="Cambria" panose="02040503050406030204" pitchFamily="18" charset="0"/>
              </a:rPr>
              <a:t>And thanks a lot for your attention! 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7716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territorial cooperation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4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EaPTC</a:t>
            </a:r>
            <a:r>
              <a:rPr lang="en-US" dirty="0" smtClean="0"/>
              <a:t>: Origins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Part of regional development/social-economic development</a:t>
            </a:r>
          </a:p>
          <a:p>
            <a:pPr lvl="1"/>
            <a:r>
              <a:rPr lang="en-US" dirty="0" smtClean="0"/>
              <a:t>Initiative of EC, well accepted by </a:t>
            </a:r>
            <a:r>
              <a:rPr lang="en-US" dirty="0" err="1" smtClean="0"/>
              <a:t>EaP</a:t>
            </a:r>
            <a:r>
              <a:rPr lang="en-US" dirty="0" smtClean="0"/>
              <a:t> countries</a:t>
            </a:r>
          </a:p>
          <a:p>
            <a:pPr lvl="1"/>
            <a:r>
              <a:rPr lang="en-US" dirty="0" smtClean="0"/>
              <a:t>Pilot-testing </a:t>
            </a:r>
            <a:r>
              <a:rPr lang="en-US" dirty="0" err="1" smtClean="0"/>
              <a:t>programmes</a:t>
            </a:r>
            <a:endParaRPr lang="en-US" dirty="0" smtClean="0"/>
          </a:p>
          <a:p>
            <a:r>
              <a:rPr lang="en-US" dirty="0" smtClean="0"/>
              <a:t>Allocation in budget: ENPI 2013 regional </a:t>
            </a:r>
            <a:r>
              <a:rPr lang="en-US" dirty="0" err="1" smtClean="0"/>
              <a:t>progamme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EaP</a:t>
            </a:r>
            <a:r>
              <a:rPr lang="en-US" dirty="0" smtClean="0"/>
              <a:t> countries, emulate </a:t>
            </a:r>
            <a:r>
              <a:rPr lang="en-US" dirty="0"/>
              <a:t>cross-border cooperation </a:t>
            </a:r>
            <a:r>
              <a:rPr lang="en-US" dirty="0" err="1" smtClean="0"/>
              <a:t>programmes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Joint structures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5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EaPTC</a:t>
            </a:r>
            <a:r>
              <a:rPr lang="en-GB" dirty="0" smtClean="0"/>
              <a:t>: Four Borders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2684" t="10791" r="13930" b="6885"/>
          <a:stretch/>
        </p:blipFill>
        <p:spPr bwMode="auto">
          <a:xfrm>
            <a:off x="1387265" y="1916832"/>
            <a:ext cx="6390158" cy="4032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74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Geographical Coverage: AM-GE</a:t>
            </a:r>
            <a:endParaRPr lang="en-GB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957" t="21859" r="49496" b="16990"/>
          <a:stretch/>
        </p:blipFill>
        <p:spPr bwMode="auto">
          <a:xfrm>
            <a:off x="4648200" y="2632525"/>
            <a:ext cx="4038600" cy="2921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3"/>
          <a:srcRect l="26535" t="12590" r="26614" b="16844"/>
          <a:stretch/>
        </p:blipFill>
        <p:spPr bwMode="auto">
          <a:xfrm>
            <a:off x="457200" y="2382566"/>
            <a:ext cx="4038600" cy="3421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29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Geographical Coverage: AZ-GE</a:t>
            </a:r>
            <a:endParaRPr lang="en-GB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24903" t="9686" r="24441" b="14360"/>
          <a:stretch/>
        </p:blipFill>
        <p:spPr bwMode="auto">
          <a:xfrm>
            <a:off x="457200" y="2390257"/>
            <a:ext cx="4038600" cy="3406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49258" t="21859" r="3351" b="16160"/>
          <a:stretch/>
        </p:blipFill>
        <p:spPr bwMode="auto">
          <a:xfrm>
            <a:off x="4648200" y="2607823"/>
            <a:ext cx="4038600" cy="2971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32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Geographical Coverage: BY-UA</a:t>
            </a:r>
            <a:endParaRPr lang="en-GB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3891" t="21444" r="48317" b="15875"/>
          <a:stretch/>
        </p:blipFill>
        <p:spPr bwMode="auto">
          <a:xfrm>
            <a:off x="4648200" y="2603651"/>
            <a:ext cx="4038600" cy="2979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3"/>
          <a:srcRect l="29026" t="6779" r="19766" b="10064"/>
          <a:stretch/>
        </p:blipFill>
        <p:spPr bwMode="auto">
          <a:xfrm>
            <a:off x="457200" y="2248845"/>
            <a:ext cx="4038600" cy="3689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66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Geographical Coverage: MD-UA</a:t>
            </a:r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50204" t="21444" r="2174" b="16281"/>
          <a:stretch/>
        </p:blipFill>
        <p:spPr bwMode="auto">
          <a:xfrm>
            <a:off x="4648200" y="2608017"/>
            <a:ext cx="4038600" cy="2970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 rotWithShape="1">
          <a:blip r:embed="rId3"/>
          <a:srcRect l="29026" t="18401" r="19611" b="14218"/>
          <a:stretch/>
        </p:blipFill>
        <p:spPr bwMode="auto">
          <a:xfrm>
            <a:off x="457200" y="2603286"/>
            <a:ext cx="4038600" cy="2980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38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PTC presentation theme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EaPTC presentation theme NEW</Template>
  <TotalTime>579</TotalTime>
  <Words>503</Words>
  <Application>Microsoft Office PowerPoint</Application>
  <PresentationFormat>On-screen Show (4:3)</PresentationFormat>
  <Paragraphs>102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Arial</vt:lpstr>
      <vt:lpstr>Calibri</vt:lpstr>
      <vt:lpstr>Cambria</vt:lpstr>
      <vt:lpstr>Wingdings</vt:lpstr>
      <vt:lpstr>EaPTC presentation theme NEW</vt:lpstr>
      <vt:lpstr>Opportunities in Eastern Partnership Territorial Cooperation Programmes</vt:lpstr>
      <vt:lpstr>Topics for discussion</vt:lpstr>
      <vt:lpstr>Concept of territorial cooperation</vt:lpstr>
      <vt:lpstr>EaPTC: Origins</vt:lpstr>
      <vt:lpstr>EaPTC: Four Borders</vt:lpstr>
      <vt:lpstr>Geographical Coverage: AM-GE</vt:lpstr>
      <vt:lpstr>Geographical Coverage: AZ-GE</vt:lpstr>
      <vt:lpstr>Geographical Coverage: BY-UA</vt:lpstr>
      <vt:lpstr>Geographical Coverage: MD-UA</vt:lpstr>
      <vt:lpstr>Thematic Coverage: Objectives</vt:lpstr>
      <vt:lpstr>Thematic Coverage: Priorities</vt:lpstr>
      <vt:lpstr>Thematic Coverage: Target Groups</vt:lpstr>
      <vt:lpstr>EaPTC: Fact Sheet</vt:lpstr>
      <vt:lpstr>How Programmes work</vt:lpstr>
      <vt:lpstr>Structures in EaPTC</vt:lpstr>
      <vt:lpstr>EaPTC Support Programme Team Contacts:</vt:lpstr>
      <vt:lpstr>Opportunities in EaPTC. Which Opportunities?...</vt:lpstr>
      <vt:lpstr>Territorial Cooperation and Smart Specialisation:</vt:lpstr>
      <vt:lpstr>Building “Eco-Systems”</vt:lpstr>
      <vt:lpstr>Future of Eastern Partnership Territorial Cooperation</vt:lpstr>
      <vt:lpstr>Questions?   Comments?   Suggestions?</vt:lpstr>
      <vt:lpstr>PowerPoint Presentation</vt:lpstr>
      <vt:lpstr>Custom Show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Partnership Territorial Cooperation Programmes</dc:title>
  <dc:creator>Erikas</dc:creator>
  <cp:lastModifiedBy>Erikas Jankauskas</cp:lastModifiedBy>
  <cp:revision>34</cp:revision>
  <dcterms:created xsi:type="dcterms:W3CDTF">2013-10-17T08:40:14Z</dcterms:created>
  <dcterms:modified xsi:type="dcterms:W3CDTF">2016-02-19T07:38:42Z</dcterms:modified>
</cp:coreProperties>
</file>