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7" r:id="rId11"/>
    <p:sldId id="288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5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CD0F9-E3E6-4696-8D3D-3169F0E51005}" type="datetimeFigureOut">
              <a:rPr lang="ro-RO" smtClean="0"/>
              <a:t>12.02.2016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BAD1-537E-4177-A6F8-7FCA4BDF7B1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341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4A122-2B66-4E70-9E95-9B61F27622D4}" type="datetimeFigureOut">
              <a:rPr lang="ro-RO" smtClean="0"/>
              <a:t>12.02.2016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58ED7-3968-4C4F-81E7-1F19CF04DD8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18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24274" y="753482"/>
            <a:ext cx="2549128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63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0063" y="4716236"/>
            <a:ext cx="5428699" cy="44585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24274" y="753482"/>
            <a:ext cx="2549128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0063" y="4716236"/>
            <a:ext cx="5428699" cy="44585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fld id="{0AE7FC3F-0DB5-424D-8BD3-F8E7701E89B8}" type="slidenum">
              <a:rPr lang="en-GB" sz="1300">
                <a:solidFill>
                  <a:schemeClr val="tx1"/>
                </a:solidFill>
                <a:latin typeface="Calibri" charset="0"/>
              </a:rPr>
              <a:pPr/>
              <a:t>7</a:t>
            </a:fld>
            <a:endParaRPr lang="en-GB" sz="13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1887" cy="37084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6"/>
            <a:ext cx="4986142" cy="446671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fld id="{B3FDF572-59B9-2E48-AC30-88C1BBACFA42}" type="slidenum">
              <a:rPr lang="en-GB" sz="1300">
                <a:solidFill>
                  <a:schemeClr val="tx1"/>
                </a:solidFill>
                <a:latin typeface="Calibri" charset="0"/>
              </a:rPr>
              <a:pPr/>
              <a:t>9</a:t>
            </a:fld>
            <a:endParaRPr lang="en-GB" sz="13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1887" cy="37084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6"/>
            <a:ext cx="4986142" cy="446671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fld id="{D7F9952A-0FB4-9048-B877-25E233984E7C}" type="slidenum">
              <a:rPr lang="en-GB" sz="1300">
                <a:solidFill>
                  <a:schemeClr val="tx1"/>
                </a:solidFill>
                <a:latin typeface="Calibri" charset="0"/>
              </a:rPr>
              <a:pPr/>
              <a:t>12</a:t>
            </a:fld>
            <a:endParaRPr lang="en-GB" sz="13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1887" cy="37084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6"/>
            <a:ext cx="4986142" cy="446671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114463" y="-12199938"/>
            <a:ext cx="17256126" cy="1294288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0245" y="9429188"/>
            <a:ext cx="2945955" cy="4973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6DEA296-5F41-7143-B5BD-528F452E00FB}" type="slidenum">
              <a:rPr lang="en-GB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14</a:t>
            </a:fld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24274" y="753483"/>
            <a:ext cx="2549128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0064" y="4716236"/>
            <a:ext cx="5428699" cy="44585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24274" y="753482"/>
            <a:ext cx="2549128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0063" y="4716236"/>
            <a:ext cx="5428699" cy="445850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ro-RO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ro-RO" dirty="0" smtClean="0"/>
              <a:t>Click to edit Master text styles</a:t>
            </a:r>
          </a:p>
          <a:p>
            <a:pPr lvl="1"/>
            <a:r>
              <a:rPr lang="ro-RO" dirty="0" smtClean="0"/>
              <a:t>Second level</a:t>
            </a:r>
          </a:p>
          <a:p>
            <a:pPr lvl="2"/>
            <a:r>
              <a:rPr lang="ro-RO" dirty="0" smtClean="0"/>
              <a:t>Third level</a:t>
            </a:r>
          </a:p>
          <a:p>
            <a:pPr lvl="3"/>
            <a:r>
              <a:rPr lang="ro-RO" dirty="0" smtClean="0"/>
              <a:t>Fourth level</a:t>
            </a:r>
          </a:p>
          <a:p>
            <a:pPr lvl="4"/>
            <a:r>
              <a:rPr lang="ro-RO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1161738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1161738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West Regional Development Agency </a:t>
            </a:r>
          </a:p>
          <a:p>
            <a:pPr>
              <a:defRPr/>
            </a:pPr>
            <a:r>
              <a:rPr lang="en-US"/>
              <a:t>5, Proclamatia de la Timisoara st., 300054, Timisoara, Romania </a:t>
            </a:r>
          </a:p>
          <a:p>
            <a:pPr>
              <a:defRPr/>
            </a:pPr>
            <a:r>
              <a:rPr lang="en-US"/>
              <a:t>Tel. +40 256 491923; Fax. + 40 256 491981 </a:t>
            </a:r>
          </a:p>
          <a:p>
            <a:pPr>
              <a:defRPr/>
            </a:pPr>
            <a:r>
              <a:rPr lang="en-US"/>
              <a:t>E-mail: office@adrvest.ro; web. www.adrvest.ro; www.westregion.ro</a:t>
            </a:r>
          </a:p>
        </p:txBody>
      </p:sp>
    </p:spTree>
    <p:extLst>
      <p:ext uri="{BB962C8B-B14F-4D97-AF65-F5344CB8AC3E}">
        <p14:creationId xmlns:p14="http://schemas.microsoft.com/office/powerpoint/2010/main" val="112629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5605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600200"/>
            <a:ext cx="395763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West Regional Development Agency </a:t>
            </a:r>
          </a:p>
          <a:p>
            <a:pPr>
              <a:defRPr/>
            </a:pPr>
            <a:r>
              <a:rPr lang="en-US"/>
              <a:t>5, Proclamatia de la Timisoara st., 300054, Timisoara, Romania </a:t>
            </a:r>
          </a:p>
          <a:p>
            <a:pPr>
              <a:defRPr/>
            </a:pPr>
            <a:r>
              <a:rPr lang="en-US"/>
              <a:t>Tel. +40 256 491923; Fax. + 40 256 491981 </a:t>
            </a:r>
          </a:p>
          <a:p>
            <a:pPr>
              <a:defRPr/>
            </a:pPr>
            <a:r>
              <a:rPr lang="en-US"/>
              <a:t>E-mail: office@adrvest.ro; web. www.adrvest.ro; www.westregion.ro</a:t>
            </a:r>
          </a:p>
        </p:txBody>
      </p:sp>
    </p:spTree>
    <p:extLst>
      <p:ext uri="{BB962C8B-B14F-4D97-AF65-F5344CB8AC3E}">
        <p14:creationId xmlns:p14="http://schemas.microsoft.com/office/powerpoint/2010/main" val="39302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67112"/>
            <a:ext cx="8042276" cy="1336956"/>
          </a:xfrm>
        </p:spPr>
        <p:txBody>
          <a:bodyPr/>
          <a:lstStyle/>
          <a:p>
            <a:r>
              <a:rPr lang="ro-RO" dirty="0" smtClean="0"/>
              <a:t>Click </a:t>
            </a:r>
            <a:r>
              <a:rPr lang="ro-RO" dirty="0" err="1" smtClean="0"/>
              <a:t>to</a:t>
            </a:r>
            <a:r>
              <a:rPr lang="ro-RO" dirty="0" smtClean="0"/>
              <a:t> </a:t>
            </a:r>
            <a:r>
              <a:rPr lang="ro-RO" dirty="0" err="1" smtClean="0"/>
              <a:t>edit</a:t>
            </a:r>
            <a:r>
              <a:rPr lang="ro-RO" dirty="0" smtClean="0"/>
              <a:t> Master </a:t>
            </a:r>
            <a:r>
              <a:rPr lang="ro-RO" dirty="0" err="1" smtClean="0"/>
              <a:t>title</a:t>
            </a:r>
            <a:r>
              <a:rPr lang="ro-RO" dirty="0" smtClean="0"/>
              <a:t> </a:t>
            </a:r>
            <a:r>
              <a:rPr lang="ro-RO" dirty="0" err="1" smtClean="0"/>
              <a:t>style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News Gothic MT" charset="0"/>
                <a:cs typeface="+mn-cs"/>
              </a:defRPr>
            </a:lvl1pPr>
          </a:lstStyle>
          <a:p>
            <a:pPr>
              <a:defRPr/>
            </a:pPr>
            <a:fld id="{D2EAE746-6805-EE41-9841-E52BC721FED2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News Gothic MT" charset="0"/>
                <a:cs typeface="+mn-cs"/>
              </a:defRPr>
            </a:lvl1pPr>
          </a:lstStyle>
          <a:p>
            <a:pPr>
              <a:defRPr/>
            </a:pPr>
            <a:fld id="{C03B379D-D244-C543-AD58-77AC84406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himpuls.r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office@adrvest.ro" TargetMode="External"/><Relationship Id="rId7" Type="http://schemas.openxmlformats.org/officeDocument/2006/relationships/hyperlink" Target="http://www.tehimpuls.r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omotivest.ro" TargetMode="External"/><Relationship Id="rId5" Type="http://schemas.openxmlformats.org/officeDocument/2006/relationships/hyperlink" Target="http://www.westregion.ro" TargetMode="External"/><Relationship Id="rId4" Type="http://schemas.openxmlformats.org/officeDocument/2006/relationships/hyperlink" Target="http://www.adrvest.r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953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i="1" u="sng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ro-RO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ro-RO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r">
              <a:buNone/>
              <a:defRPr/>
            </a:pPr>
            <a:r>
              <a:rPr lang="en-US" sz="3600" b="1" dirty="0">
                <a:solidFill>
                  <a:srgbClr val="800000"/>
                </a:solidFill>
                <a:latin typeface="Georgia"/>
                <a:cs typeface="Georgia"/>
              </a:rPr>
              <a:t>Experience of S3 priority setting of </a:t>
            </a:r>
            <a:r>
              <a:rPr lang="en-US" sz="3600" b="1" dirty="0" smtClean="0">
                <a:solidFill>
                  <a:srgbClr val="800000"/>
                </a:solidFill>
                <a:latin typeface="Georgia"/>
                <a:cs typeface="Georgia"/>
              </a:rPr>
              <a:t>West </a:t>
            </a:r>
            <a:r>
              <a:rPr lang="en-US" sz="3600" b="1" dirty="0">
                <a:solidFill>
                  <a:srgbClr val="800000"/>
                </a:solidFill>
                <a:latin typeface="Georgia"/>
                <a:cs typeface="Georgia"/>
              </a:rPr>
              <a:t>Region Romania </a:t>
            </a:r>
          </a:p>
          <a:p>
            <a:pPr marL="0" indent="0" algn="ctr">
              <a:buNone/>
            </a:pPr>
            <a:endParaRPr lang="ro-RO" b="1" i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ro-RO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0" y="3276600"/>
            <a:ext cx="4722813" cy="3268663"/>
            <a:chOff x="1584" y="1584"/>
            <a:chExt cx="2975" cy="205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584"/>
              <a:ext cx="2976" cy="2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584" y="1584"/>
              <a:ext cx="2976" cy="2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sp>
        <p:nvSpPr>
          <p:cNvPr id="6" name="Rectangle 2"/>
          <p:cNvSpPr txBox="1">
            <a:spLocks/>
          </p:cNvSpPr>
          <p:nvPr/>
        </p:nvSpPr>
        <p:spPr>
          <a:xfrm>
            <a:off x="5943600" y="4343400"/>
            <a:ext cx="2819400" cy="2209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ro-RO" sz="2800" b="1" i="1" u="sng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o-RO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o-RO" sz="28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r"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000090"/>
                </a:solidFill>
                <a:latin typeface="Georgia"/>
                <a:cs typeface="Georgia"/>
              </a:rPr>
              <a:t>Chișinău</a:t>
            </a:r>
            <a:r>
              <a:rPr lang="en-US" b="1" dirty="0" smtClean="0">
                <a:solidFill>
                  <a:srgbClr val="000090"/>
                </a:solidFill>
                <a:latin typeface="Georgia"/>
                <a:cs typeface="Georgia"/>
              </a:rPr>
              <a:t>, 19.02.2016</a:t>
            </a:r>
          </a:p>
          <a:p>
            <a:pPr marL="0" indent="0" algn="ctr">
              <a:buFont typeface="Arial" pitchFamily="34" charset="0"/>
              <a:buNone/>
            </a:pPr>
            <a:endParaRPr lang="ro-RO" b="1" i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o-RO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" descr="siglatehimpul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38600"/>
            <a:ext cx="3024336" cy="8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3916" y="152400"/>
            <a:ext cx="8815284" cy="2819400"/>
          </a:xfrm>
        </p:spPr>
        <p:txBody>
          <a:bodyPr>
            <a:normAutofit/>
          </a:bodyPr>
          <a:lstStyle/>
          <a:p>
            <a:pPr indent="-18415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REGIONAL INNOVATION AND </a:t>
            </a:r>
          </a:p>
          <a:p>
            <a:pPr indent="-18415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TECHNOLOGY TRANSFER CENTRE </a:t>
            </a:r>
            <a:endParaRPr lang="en-US" sz="2600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pPr marL="158750" indent="0" eaLnBrk="1" hangingPunct="1">
              <a:lnSpc>
                <a:spcPct val="80000"/>
              </a:lnSpc>
              <a:buNone/>
            </a:pPr>
            <a:endParaRPr lang="en-US" sz="1400" b="1" dirty="0">
              <a:latin typeface="Calibri" pitchFamily="34" charset="0"/>
            </a:endParaRPr>
          </a:p>
          <a:p>
            <a:pPr marL="158750" indent="0" eaLnBrk="1" hangingPunct="1">
              <a:lnSpc>
                <a:spcPct val="80000"/>
              </a:lnSpc>
              <a:buNone/>
            </a:pPr>
            <a:endParaRPr lang="en-US" sz="1400" b="1" dirty="0" smtClean="0">
              <a:latin typeface="Calibri" pitchFamily="34" charset="0"/>
            </a:endParaRPr>
          </a:p>
          <a:p>
            <a:pPr indent="-18415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Pilot project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of the Regional Innovation Strategy</a:t>
            </a:r>
          </a:p>
          <a:p>
            <a:pPr indent="-18415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indent="-18415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Legally founded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in September 2006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400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1800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600" dirty="0" smtClean="0">
              <a:latin typeface="Book Antiqua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800" b="1" dirty="0" smtClean="0">
              <a:solidFill>
                <a:schemeClr val="hlink"/>
              </a:solidFill>
            </a:endParaRPr>
          </a:p>
        </p:txBody>
      </p:sp>
      <p:pic>
        <p:nvPicPr>
          <p:cNvPr id="8" name="Picture 7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743200"/>
            <a:ext cx="5029200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Objective</a:t>
            </a:r>
          </a:p>
          <a:p>
            <a:pPr marL="273050" indent="-635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Stimulate the regional economy and  enhancing the competitiveness capacity                                                                                                                   of the regional enterprises through promotion of innovation and technological  development                                                                                    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748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3916" y="152400"/>
            <a:ext cx="8815284" cy="914400"/>
          </a:xfrm>
        </p:spPr>
        <p:txBody>
          <a:bodyPr>
            <a:normAutofit/>
          </a:bodyPr>
          <a:lstStyle/>
          <a:p>
            <a:pPr indent="-18415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REGIONAL INNOVATION AND </a:t>
            </a:r>
          </a:p>
          <a:p>
            <a:pPr indent="-18415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TECHNOLOGY TRANSFER CENTRE </a:t>
            </a:r>
            <a:endParaRPr lang="en-US" sz="2600" dirty="0" smtClean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11" name="Picture 10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14478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400" b="1" u="sng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Achievements:</a:t>
            </a:r>
          </a:p>
          <a:p>
            <a:pPr lvl="0" algn="just" eaLnBrk="0" hangingPunct="0"/>
            <a:endParaRPr lang="en-US" sz="2400" b="1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Technology transfers 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0" algn="just" eaLnBrk="0" hangingPunct="0">
              <a:buFontTx/>
              <a:buChar char="•"/>
            </a:pPr>
            <a:r>
              <a:rPr lang="en-US" sz="2400" dirty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Over 90 RTDI products/services /technologies promoted on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  <a:hlinkClick r:id="rId3"/>
              </a:rPr>
              <a:t>www.tehimpuls.ro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0" algn="just" eaLnBrk="0" hangingPunct="0">
              <a:buFontTx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Over 60 audits to companies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0" algn="just" eaLnBrk="0" hangingPunct="0">
              <a:buFontTx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25 innovation vouchers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0" algn="just" eaLnBrk="0" hangingPunct="0">
              <a:buFontTx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2 brokerage events</a:t>
            </a:r>
            <a:endParaRPr lang="ro-RO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lvl="0" algn="just" eaLnBrk="0" hangingPunct="0">
              <a:buFontTx/>
              <a:buChar char="•"/>
            </a:pPr>
            <a:r>
              <a:rPr lang="ro-RO" sz="2400" dirty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Training sessions delivered Innovation Management, Intellectual Property Management, Management of Investments</a:t>
            </a:r>
            <a:endParaRPr lang="ro-RO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000090"/>
                </a:solidFill>
                <a:latin typeface="Georgia"/>
                <a:cs typeface="Georgia"/>
              </a:rPr>
              <a:t> Regional Innovation Fair 2013, 2014, 2015 </a:t>
            </a:r>
          </a:p>
        </p:txBody>
      </p:sp>
    </p:spTree>
    <p:extLst>
      <p:ext uri="{BB962C8B-B14F-4D97-AF65-F5344CB8AC3E}">
        <p14:creationId xmlns:p14="http://schemas.microsoft.com/office/powerpoint/2010/main" val="4054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6"/>
          <p:cNvSpPr>
            <a:spLocks noChangeShapeType="1"/>
          </p:cNvSpPr>
          <p:nvPr/>
        </p:nvSpPr>
        <p:spPr bwMode="auto">
          <a:xfrm>
            <a:off x="1130300" y="-71438"/>
            <a:ext cx="78803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sz="800">
              <a:cs typeface="Arial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04800" y="1371600"/>
            <a:ext cx="8550275" cy="541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2009 -2013 – Second RIS for West Region 						</a:t>
            </a:r>
            <a:endParaRPr lang="en-GB" sz="2400" i="1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i="1" dirty="0">
                <a:solidFill>
                  <a:srgbClr val="000090"/>
                </a:solidFill>
                <a:latin typeface="Georgia" charset="0"/>
                <a:cs typeface="Georgia" charset="0"/>
              </a:rPr>
              <a:t>All along the RIS process…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2400" i="1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50</a:t>
            </a: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companies are partners in the clustering activity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300</a:t>
            </a: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interviews with companies – automotive and IT&amp;C sector studies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35</a:t>
            </a: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technology audits to companies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20</a:t>
            </a: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vouchers granted to companies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244</a:t>
            </a:r>
            <a:r>
              <a:rPr lang="en-US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companies financed from EC (</a:t>
            </a:r>
            <a:r>
              <a:rPr lang="en-US" sz="2400" dirty="0" err="1">
                <a:solidFill>
                  <a:srgbClr val="000090"/>
                </a:solidFill>
                <a:latin typeface="Georgia" charset="0"/>
                <a:cs typeface="Georgia" charset="0"/>
              </a:rPr>
              <a:t>Phare</a:t>
            </a:r>
            <a:r>
              <a:rPr lang="en-US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) and </a:t>
            </a:r>
            <a:r>
              <a:rPr lang="en-US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125</a:t>
            </a:r>
            <a:r>
              <a:rPr lang="en-US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companies</a:t>
            </a: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from ERDF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(ROP 2007-2013</a:t>
            </a:r>
            <a:r>
              <a:rPr lang="en-GB" sz="2400" dirty="0" smtClean="0">
                <a:solidFill>
                  <a:srgbClr val="000090"/>
                </a:solidFill>
                <a:latin typeface="Georgia" charset="0"/>
                <a:cs typeface="Georgia" charset="0"/>
              </a:rPr>
              <a:t>)</a:t>
            </a:r>
            <a:endParaRPr lang="en-GB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 algn="just"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Pillot projects from RIS 2009-2013: Regional ICT Cluster, Automotive Competences Center, international projects: Fresh, Prosesc, </a:t>
            </a:r>
            <a:r>
              <a:rPr lang="ro-RO" sz="2400" dirty="0" smtClean="0">
                <a:solidFill>
                  <a:srgbClr val="000090"/>
                </a:solidFill>
                <a:latin typeface="Georgia" charset="0"/>
                <a:cs typeface="Georgia" charset="0"/>
              </a:rPr>
              <a:t>Co2Free</a:t>
            </a: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304800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REGIONAL INNOVATION STRATEGY </a:t>
            </a:r>
            <a:endParaRPr lang="en-US" sz="2600" b="1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IN </a:t>
            </a: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WEST REGION</a:t>
            </a: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33600"/>
            <a:ext cx="8224837" cy="2016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S3 in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West Region Romania 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endParaRPr lang="en-US" sz="30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44035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400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5369" y="152400"/>
            <a:ext cx="9005888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eaLnBrk="0" hangingPunct="0">
              <a:defRPr/>
            </a:pPr>
            <a:r>
              <a:rPr lang="en-GB" sz="2600" b="1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WHERE DOES WEST ROMANIA STAND </a:t>
            </a:r>
            <a:endParaRPr lang="en-GB" sz="2600" b="1" kern="0" dirty="0" smtClean="0">
              <a:solidFill>
                <a:srgbClr val="800000"/>
              </a:solidFill>
              <a:latin typeface="Georgia"/>
              <a:ea typeface="+mj-ea"/>
              <a:cs typeface="Georgia"/>
            </a:endParaRPr>
          </a:p>
          <a:p>
            <a:pPr marL="358775" indent="-358775" eaLnBrk="0" hangingPunct="0">
              <a:defRPr/>
            </a:pPr>
            <a:r>
              <a:rPr lang="en-GB" sz="2600" b="1" kern="0" dirty="0" smtClean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IN </a:t>
            </a:r>
            <a:r>
              <a:rPr lang="en-GB" sz="2600" b="1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TERMS OF </a:t>
            </a:r>
            <a:r>
              <a:rPr lang="en-GB" sz="2600" b="1" kern="0" dirty="0" smtClean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INNOVATION</a:t>
            </a:r>
            <a:r>
              <a:rPr lang="en-GB" sz="2600" b="1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?</a:t>
            </a:r>
          </a:p>
        </p:txBody>
      </p:sp>
      <p:pic>
        <p:nvPicPr>
          <p:cNvPr id="47107" name="Picture 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1691"/>
            <a:ext cx="7467600" cy="494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1371600"/>
            <a:ext cx="3168650" cy="1081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"One-size-fits-all" </a:t>
            </a:r>
            <a:b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</a:b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is impossible!</a:t>
            </a:r>
            <a:endParaRPr lang="en-GB" sz="24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6096000" y="4572000"/>
            <a:ext cx="2740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… BUT every region has some asset that can make it SPECIAL …</a:t>
            </a:r>
          </a:p>
        </p:txBody>
      </p:sp>
      <p:pic>
        <p:nvPicPr>
          <p:cNvPr id="8" name="Picture 6" descr="West Region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7950" y="3860800"/>
            <a:ext cx="1584325" cy="1108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Consultation with the Regional stakeholders</a:t>
            </a:r>
          </a:p>
          <a:p>
            <a:pPr>
              <a:defRPr/>
            </a:pPr>
            <a:endParaRPr lang="en-GB" sz="11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Actors of knowledge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Investors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Private Enterprises</a:t>
            </a:r>
          </a:p>
        </p:txBody>
      </p:sp>
      <p:sp>
        <p:nvSpPr>
          <p:cNvPr id="22" name="Freeform 21"/>
          <p:cNvSpPr/>
          <p:nvPr/>
        </p:nvSpPr>
        <p:spPr>
          <a:xfrm>
            <a:off x="665163" y="901700"/>
            <a:ext cx="7253287" cy="5191125"/>
          </a:xfrm>
          <a:custGeom>
            <a:avLst/>
            <a:gdLst>
              <a:gd name="connsiteX0" fmla="*/ 168836 w 7253942"/>
              <a:gd name="connsiteY0" fmla="*/ 112059 h 5192058"/>
              <a:gd name="connsiteX1" fmla="*/ 97118 w 7253942"/>
              <a:gd name="connsiteY1" fmla="*/ 327212 h 5192058"/>
              <a:gd name="connsiteX2" fmla="*/ 330200 w 7253942"/>
              <a:gd name="connsiteY2" fmla="*/ 2075329 h 5192058"/>
              <a:gd name="connsiteX3" fmla="*/ 2078318 w 7253942"/>
              <a:gd name="connsiteY3" fmla="*/ 4513729 h 5192058"/>
              <a:gd name="connsiteX4" fmla="*/ 3656106 w 7253942"/>
              <a:gd name="connsiteY4" fmla="*/ 5123329 h 5192058"/>
              <a:gd name="connsiteX5" fmla="*/ 5341471 w 7253942"/>
              <a:gd name="connsiteY5" fmla="*/ 4926106 h 5192058"/>
              <a:gd name="connsiteX6" fmla="*/ 6695142 w 7253942"/>
              <a:gd name="connsiteY6" fmla="*/ 3742765 h 5192058"/>
              <a:gd name="connsiteX7" fmla="*/ 7233024 w 7253942"/>
              <a:gd name="connsiteY7" fmla="*/ 2138082 h 5192058"/>
              <a:gd name="connsiteX8" fmla="*/ 6569636 w 7253942"/>
              <a:gd name="connsiteY8" fmla="*/ 667871 h 5192058"/>
              <a:gd name="connsiteX9" fmla="*/ 3709894 w 7253942"/>
              <a:gd name="connsiteY9" fmla="*/ 237565 h 5192058"/>
              <a:gd name="connsiteX10" fmla="*/ 1916953 w 7253942"/>
              <a:gd name="connsiteY10" fmla="*/ 1349188 h 5192058"/>
              <a:gd name="connsiteX11" fmla="*/ 1755589 w 7253942"/>
              <a:gd name="connsiteY11" fmla="*/ 2810435 h 5192058"/>
              <a:gd name="connsiteX12" fmla="*/ 3423024 w 7253942"/>
              <a:gd name="connsiteY12" fmla="*/ 3688976 h 5192058"/>
              <a:gd name="connsiteX13" fmla="*/ 5242859 w 7253942"/>
              <a:gd name="connsiteY13" fmla="*/ 3231776 h 5192058"/>
              <a:gd name="connsiteX14" fmla="*/ 5646271 w 7253942"/>
              <a:gd name="connsiteY14" fmla="*/ 2478741 h 5192058"/>
              <a:gd name="connsiteX15" fmla="*/ 5341471 w 7253942"/>
              <a:gd name="connsiteY15" fmla="*/ 1887071 h 5192058"/>
              <a:gd name="connsiteX16" fmla="*/ 4624294 w 7253942"/>
              <a:gd name="connsiteY16" fmla="*/ 1734671 h 5192058"/>
              <a:gd name="connsiteX17" fmla="*/ 3978836 w 7253942"/>
              <a:gd name="connsiteY17" fmla="*/ 2173941 h 519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53942" h="5192058">
                <a:moveTo>
                  <a:pt x="168836" y="112059"/>
                </a:moveTo>
                <a:cubicBezTo>
                  <a:pt x="119530" y="56029"/>
                  <a:pt x="70224" y="0"/>
                  <a:pt x="97118" y="327212"/>
                </a:cubicBezTo>
                <a:cubicBezTo>
                  <a:pt x="124012" y="654424"/>
                  <a:pt x="0" y="1377576"/>
                  <a:pt x="330200" y="2075329"/>
                </a:cubicBezTo>
                <a:cubicBezTo>
                  <a:pt x="660400" y="2773082"/>
                  <a:pt x="1524000" y="4005729"/>
                  <a:pt x="2078318" y="4513729"/>
                </a:cubicBezTo>
                <a:cubicBezTo>
                  <a:pt x="2632636" y="5021729"/>
                  <a:pt x="3112247" y="5054600"/>
                  <a:pt x="3656106" y="5123329"/>
                </a:cubicBezTo>
                <a:cubicBezTo>
                  <a:pt x="4199965" y="5192058"/>
                  <a:pt x="4834965" y="5156200"/>
                  <a:pt x="5341471" y="4926106"/>
                </a:cubicBezTo>
                <a:cubicBezTo>
                  <a:pt x="5847977" y="4696012"/>
                  <a:pt x="6379883" y="4207436"/>
                  <a:pt x="6695142" y="3742765"/>
                </a:cubicBezTo>
                <a:cubicBezTo>
                  <a:pt x="7010401" y="3278094"/>
                  <a:pt x="7253942" y="2650564"/>
                  <a:pt x="7233024" y="2138082"/>
                </a:cubicBezTo>
                <a:cubicBezTo>
                  <a:pt x="7212106" y="1625600"/>
                  <a:pt x="7156824" y="984624"/>
                  <a:pt x="6569636" y="667871"/>
                </a:cubicBezTo>
                <a:cubicBezTo>
                  <a:pt x="5982448" y="351118"/>
                  <a:pt x="4485341" y="124012"/>
                  <a:pt x="3709894" y="237565"/>
                </a:cubicBezTo>
                <a:cubicBezTo>
                  <a:pt x="2934447" y="351118"/>
                  <a:pt x="2242670" y="920376"/>
                  <a:pt x="1916953" y="1349188"/>
                </a:cubicBezTo>
                <a:cubicBezTo>
                  <a:pt x="1591236" y="1778000"/>
                  <a:pt x="1504577" y="2420470"/>
                  <a:pt x="1755589" y="2810435"/>
                </a:cubicBezTo>
                <a:cubicBezTo>
                  <a:pt x="2006601" y="3200400"/>
                  <a:pt x="2841812" y="3618753"/>
                  <a:pt x="3423024" y="3688976"/>
                </a:cubicBezTo>
                <a:cubicBezTo>
                  <a:pt x="4004236" y="3759200"/>
                  <a:pt x="4872318" y="3433482"/>
                  <a:pt x="5242859" y="3231776"/>
                </a:cubicBezTo>
                <a:cubicBezTo>
                  <a:pt x="5613400" y="3030070"/>
                  <a:pt x="5629836" y="2702859"/>
                  <a:pt x="5646271" y="2478741"/>
                </a:cubicBezTo>
                <a:cubicBezTo>
                  <a:pt x="5662706" y="2254623"/>
                  <a:pt x="5511800" y="2011083"/>
                  <a:pt x="5341471" y="1887071"/>
                </a:cubicBezTo>
                <a:cubicBezTo>
                  <a:pt x="5171142" y="1763059"/>
                  <a:pt x="4851400" y="1686859"/>
                  <a:pt x="4624294" y="1734671"/>
                </a:cubicBezTo>
                <a:cubicBezTo>
                  <a:pt x="4397188" y="1782483"/>
                  <a:pt x="4188012" y="1978212"/>
                  <a:pt x="3978836" y="217394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7950" y="1916113"/>
            <a:ext cx="161925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Internal Analyse of Economic Structure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304800"/>
            <a:ext cx="2449512" cy="76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GB" sz="11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Published on the internet web page</a:t>
            </a:r>
          </a:p>
          <a:p>
            <a:pPr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Addresses / meetings </a:t>
            </a:r>
          </a:p>
          <a:p>
            <a:pPr>
              <a:defRPr/>
            </a:pPr>
            <a:endParaRPr lang="en-GB" sz="11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72225" y="1268413"/>
            <a:ext cx="2087563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Public Consultation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19250" y="4365625"/>
            <a:ext cx="194468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Regional Economic Specialisation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28600" y="381000"/>
            <a:ext cx="2089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600" b="1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>PROCESS</a:t>
            </a:r>
            <a:r>
              <a:rPr lang="en-GB" sz="2400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  <a:t/>
            </a:r>
            <a:br>
              <a:rPr lang="en-GB" sz="2400" kern="0" dirty="0">
                <a:solidFill>
                  <a:srgbClr val="800000"/>
                </a:solidFill>
                <a:latin typeface="Georgia"/>
                <a:ea typeface="+mj-ea"/>
                <a:cs typeface="Georgia"/>
              </a:rPr>
            </a:br>
            <a:endParaRPr lang="en-GB" sz="2400" kern="0" dirty="0">
              <a:solidFill>
                <a:srgbClr val="8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5463" y="3141663"/>
            <a:ext cx="165735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First Draft of RIS 3 </a:t>
            </a:r>
          </a:p>
        </p:txBody>
      </p:sp>
      <p:sp>
        <p:nvSpPr>
          <p:cNvPr id="16" name="Oval 15"/>
          <p:cNvSpPr/>
          <p:nvPr/>
        </p:nvSpPr>
        <p:spPr>
          <a:xfrm>
            <a:off x="3995738" y="4724400"/>
            <a:ext cx="20161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Study on smart specialisation</a:t>
            </a:r>
          </a:p>
        </p:txBody>
      </p:sp>
      <p:sp>
        <p:nvSpPr>
          <p:cNvPr id="49163" name="Slide Number Placeholder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C0A7AD-6568-9344-A825-158FB992B77B}" type="slidenum">
              <a:rPr lang="en-GB"/>
              <a:pPr/>
              <a:t>15</a:t>
            </a:fld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276600" y="990600"/>
            <a:ext cx="1800225" cy="15128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2060"/>
                </a:solidFill>
              </a:rPr>
              <a:t>West Region Innovation Strategy</a:t>
            </a:r>
          </a:p>
        </p:txBody>
      </p:sp>
      <p:sp>
        <p:nvSpPr>
          <p:cNvPr id="25" name="Oval 24"/>
          <p:cNvSpPr/>
          <p:nvPr/>
        </p:nvSpPr>
        <p:spPr>
          <a:xfrm>
            <a:off x="4932363" y="2565400"/>
            <a:ext cx="1439862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RIS3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400" y="4800600"/>
            <a:ext cx="1871663" cy="1277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Surveys / interviews / meetings with Regional stakeholders</a:t>
            </a:r>
          </a:p>
          <a:p>
            <a:pPr>
              <a:defRPr/>
            </a:pPr>
            <a:endParaRPr lang="en-GB" sz="11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 RTDI actors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 Private Enterprises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solidFill>
                  <a:schemeClr val="tx2"/>
                </a:solidFill>
                <a:latin typeface="Calibri" pitchFamily="34" charset="0"/>
              </a:rPr>
              <a:t> Public entities</a:t>
            </a:r>
          </a:p>
        </p:txBody>
      </p:sp>
      <p:pic>
        <p:nvPicPr>
          <p:cNvPr id="17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4837" cy="7207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RIS 3 GENERAL OBJECTIVE</a:t>
            </a:r>
            <a:endParaRPr lang="en-US" sz="2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3238"/>
            <a:ext cx="8523288" cy="439896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By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investing in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R&amp;I,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West Region will become: </a:t>
            </a: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0" indent="0" algn="just">
              <a:buNone/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457200" indent="-45720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more </a:t>
            </a:r>
            <a:r>
              <a:rPr lang="en-US" sz="2400" b="1" dirty="0">
                <a:solidFill>
                  <a:srgbClr val="000090"/>
                </a:solidFill>
                <a:latin typeface="Georgia"/>
                <a:cs typeface="Georgia"/>
              </a:rPr>
              <a:t>productive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- based on labor efficiency and a high level of innovation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;</a:t>
            </a:r>
          </a:p>
          <a:p>
            <a:pPr marL="0" indent="0" algn="just"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457200" indent="-45720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dynamic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- attract and capitalization skills, ideas and capital;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</a:t>
            </a:r>
          </a:p>
          <a:p>
            <a:pPr marL="0" indent="0" algn="just"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457200" indent="-45720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permanently up to date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-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following adding value to the product and process.</a:t>
            </a:r>
          </a:p>
        </p:txBody>
      </p:sp>
      <p:pic>
        <p:nvPicPr>
          <p:cNvPr id="6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4837" cy="5762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PRIORITIES </a:t>
            </a:r>
            <a:endParaRPr lang="en-US" sz="2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28775"/>
            <a:ext cx="8659812" cy="3951288"/>
          </a:xfrm>
        </p:spPr>
        <p:txBody>
          <a:bodyPr/>
          <a:lstStyle/>
          <a:p>
            <a:pPr marL="0" lvl="1" indent="0">
              <a:spcBef>
                <a:spcPts val="800"/>
              </a:spcBef>
              <a:buNone/>
              <a:tabLst>
                <a:tab pos="3173413" algn="l"/>
              </a:tabLst>
              <a:defRPr/>
            </a:pPr>
            <a:r>
              <a:rPr lang="en-GB" sz="2400" b="1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A) Sectorial priorities: </a:t>
            </a:r>
          </a:p>
          <a:p>
            <a:pPr marL="0" lvl="1" indent="0">
              <a:spcBef>
                <a:spcPts val="800"/>
              </a:spcBef>
              <a:buNone/>
              <a:tabLst>
                <a:tab pos="3173413" algn="l"/>
              </a:tabLst>
              <a:defRPr/>
            </a:pPr>
            <a:r>
              <a:rPr lang="en-GB" sz="2400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AUTOMOTIVE, IT&amp;C, TEXTILE, AGRO-FOOD</a:t>
            </a:r>
          </a:p>
          <a:p>
            <a:pPr marL="0" indent="0">
              <a:tabLst>
                <a:tab pos="3173413" algn="l"/>
              </a:tabLst>
              <a:defRPr/>
            </a:pPr>
            <a:endParaRPr lang="en-GB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tabLst>
                <a:tab pos="3173413" algn="l"/>
              </a:tabLst>
              <a:defRPr/>
            </a:pPr>
            <a:r>
              <a:rPr lang="en-GB" sz="2400" b="1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Innovation, R&amp;D &amp; Creativity</a:t>
            </a:r>
          </a:p>
          <a:p>
            <a:pPr marL="0" indent="0">
              <a:tabLst>
                <a:tab pos="3173413" algn="l"/>
              </a:tabLst>
              <a:defRPr/>
            </a:pPr>
            <a:endParaRPr lang="en-GB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tabLst>
                <a:tab pos="3173413" algn="l"/>
              </a:tabLst>
              <a:defRPr/>
            </a:pPr>
            <a:r>
              <a:rPr lang="en-GB" sz="2400" b="1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Skills, business growth and internationalization</a:t>
            </a:r>
          </a:p>
          <a:p>
            <a:pPr marL="0" indent="0">
              <a:tabLst>
                <a:tab pos="3173413" algn="l"/>
              </a:tabLst>
              <a:defRPr/>
            </a:pPr>
            <a:endParaRPr lang="en-GB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tabLst>
                <a:tab pos="3173413" algn="l"/>
              </a:tabLst>
              <a:defRPr/>
            </a:pPr>
            <a:r>
              <a:rPr lang="en-GB" sz="2400" b="1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Economic infrastructure</a:t>
            </a:r>
          </a:p>
          <a:p>
            <a:pPr marL="457200" lvl="1" indent="0">
              <a:buNone/>
              <a:tabLst>
                <a:tab pos="3173413" algn="l"/>
              </a:tabLst>
              <a:defRPr/>
            </a:pPr>
            <a:endParaRPr lang="en-GB" dirty="0" smtClean="0">
              <a:ea typeface="Calibri" pitchFamily="34" charset="0"/>
              <a:cs typeface="Arial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4837" cy="5762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latin typeface="Georgia"/>
                <a:cs typeface="Georgia"/>
              </a:rPr>
              <a:t>PRIORITIES </a:t>
            </a:r>
            <a:endParaRPr lang="en-US" sz="2600" b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90600"/>
            <a:ext cx="8964612" cy="5867400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  <a:tabLst>
                <a:tab pos="3173413" algn="l"/>
              </a:tabLst>
              <a:defRPr/>
            </a:pPr>
            <a:r>
              <a:rPr lang="en-GB" sz="2400" b="1" dirty="0" smtClean="0">
                <a:solidFill>
                  <a:srgbClr val="000090"/>
                </a:solidFill>
                <a:latin typeface="Georgia"/>
                <a:ea typeface="Calibri" pitchFamily="34" charset="0"/>
                <a:cs typeface="Georgia"/>
              </a:rPr>
              <a:t>B) Horizontal priorities: </a:t>
            </a:r>
          </a:p>
          <a:p>
            <a:pPr marL="0" lvl="1" indent="0">
              <a:spcBef>
                <a:spcPts val="800"/>
              </a:spcBef>
              <a:buNone/>
              <a:tabLst>
                <a:tab pos="3173413" algn="l"/>
              </a:tabLst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SUPPLY, DEMAND, INTERMEDIARIES AND FINANCIERS FROM R&amp;I</a:t>
            </a:r>
            <a:endParaRPr lang="en-GB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marL="0" indent="0">
              <a:tabLst>
                <a:tab pos="3173413" algn="l"/>
              </a:tabLst>
              <a:defRPr/>
            </a:pPr>
            <a:endParaRPr lang="en-GB" sz="2400" dirty="0" smtClean="0">
              <a:solidFill>
                <a:srgbClr val="000090"/>
              </a:solidFill>
              <a:latin typeface="Georgia"/>
              <a:ea typeface="Calibri" pitchFamily="34" charset="0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Basic support services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(Investment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readiness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scheme, Proof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of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concept, Innovation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Business Plan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competition, Coaching) </a:t>
            </a:r>
          </a:p>
          <a:p>
            <a:pPr marL="0" indent="0"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Support infrastructure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(Fab Labs, Open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Innovation Platform / “Open Labs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”, Makers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eco-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system)</a:t>
            </a:r>
          </a:p>
          <a:p>
            <a:pPr marL="0" indent="0">
              <a:defRPr/>
            </a:pPr>
            <a:endParaRPr lang="en-US" sz="2400" dirty="0">
              <a:solidFill>
                <a:srgbClr val="000090"/>
              </a:solidFill>
              <a:latin typeface="Georgia"/>
              <a:cs typeface="Georgia"/>
            </a:endParaRPr>
          </a:p>
          <a:p>
            <a:pPr marL="514350" indent="-514350">
              <a:buFont typeface="Times New Roman" charset="0"/>
              <a:buAutoNum type="arabicParenR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cs typeface="Georgia"/>
              </a:rPr>
              <a:t>Advanced services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(innovation management, Commercialization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of research 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results, Vouchers, Entrepreneurs Club, Business Angels)</a:t>
            </a:r>
            <a:endParaRPr lang="en-US" sz="24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pic>
        <p:nvPicPr>
          <p:cNvPr id="6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6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4838" cy="2016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Case Study: 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err="1" smtClean="0">
                <a:solidFill>
                  <a:srgbClr val="800000"/>
                </a:solidFill>
                <a:latin typeface="Georgia"/>
                <a:cs typeface="Georgia"/>
              </a:rPr>
              <a:t>Specialisation</a:t>
            </a: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 in Automotive Industry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West Region Romania 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endParaRPr lang="en-US" sz="30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42973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95288" y="1700213"/>
            <a:ext cx="8424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ja-JP" altLang="en-GB" sz="30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“</a:t>
            </a:r>
            <a:r>
              <a:rPr lang="en-GB" altLang="ja-JP" sz="3000" b="1" i="1" u="sng" dirty="0">
                <a:solidFill>
                  <a:srgbClr val="000090"/>
                </a:solidFill>
                <a:latin typeface="Georgia" charset="0"/>
                <a:cs typeface="Georgia" charset="0"/>
              </a:rPr>
              <a:t>Research</a:t>
            </a:r>
            <a:r>
              <a:rPr lang="en-GB" altLang="ja-JP" sz="3000" b="1" i="1" dirty="0">
                <a:solidFill>
                  <a:srgbClr val="000090"/>
                </a:solidFill>
                <a:latin typeface="Georgia" charset="0"/>
                <a:cs typeface="Georgia" charset="0"/>
              </a:rPr>
              <a:t> is the transformation of money into KNOWLEDGE. </a:t>
            </a:r>
          </a:p>
          <a:p>
            <a:pPr algn="r"/>
            <a:r>
              <a:rPr lang="en-GB" sz="3000" b="1" i="1" u="sng" dirty="0">
                <a:solidFill>
                  <a:srgbClr val="000090"/>
                </a:solidFill>
                <a:latin typeface="Georgia" charset="0"/>
                <a:cs typeface="Georgia" charset="0"/>
              </a:rPr>
              <a:t>Innovation</a:t>
            </a:r>
            <a:r>
              <a:rPr lang="en-GB" sz="3000" b="1" i="1" dirty="0">
                <a:solidFill>
                  <a:srgbClr val="000090"/>
                </a:solidFill>
                <a:latin typeface="Georgia" charset="0"/>
                <a:cs typeface="Georgia" charset="0"/>
              </a:rPr>
              <a:t> is the transformation of knowledge into MONEY.</a:t>
            </a:r>
            <a:r>
              <a:rPr lang="ja-JP" altLang="en-GB" sz="30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”</a:t>
            </a:r>
            <a:r>
              <a:rPr lang="en-GB" altLang="ja-JP" sz="30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 </a:t>
            </a:r>
          </a:p>
          <a:p>
            <a:pPr algn="r"/>
            <a:endParaRPr lang="en-GB" dirty="0">
              <a:solidFill>
                <a:schemeClr val="tx1"/>
              </a:solidFill>
            </a:endParaRPr>
          </a:p>
          <a:p>
            <a:pPr algn="r"/>
            <a:endParaRPr lang="en-GB" dirty="0">
              <a:solidFill>
                <a:schemeClr val="tx1"/>
              </a:solidFill>
            </a:endParaRPr>
          </a:p>
          <a:p>
            <a:pPr algn="r"/>
            <a:r>
              <a:rPr lang="en-GB" sz="2000" dirty="0" err="1">
                <a:solidFill>
                  <a:srgbClr val="800000"/>
                </a:solidFill>
                <a:latin typeface="Georgia" charset="0"/>
                <a:cs typeface="Georgia" charset="0"/>
              </a:rPr>
              <a:t>Dr.</a:t>
            </a:r>
            <a:r>
              <a:rPr lang="en-GB" sz="2000" dirty="0">
                <a:solidFill>
                  <a:srgbClr val="800000"/>
                </a:solidFill>
                <a:latin typeface="Georgia" charset="0"/>
                <a:cs typeface="Georgia" charset="0"/>
              </a:rPr>
              <a:t> Geoffrey Nicholson, </a:t>
            </a:r>
          </a:p>
          <a:p>
            <a:pPr algn="r"/>
            <a:r>
              <a:rPr lang="en-US" sz="2000" dirty="0">
                <a:solidFill>
                  <a:srgbClr val="800000"/>
                </a:solidFill>
                <a:latin typeface="Georgia" charset="0"/>
                <a:cs typeface="Georgia" charset="0"/>
              </a:rPr>
              <a:t>former Vice-President of 3M International</a:t>
            </a:r>
            <a:endParaRPr lang="en-GB" sz="2000" dirty="0">
              <a:solidFill>
                <a:srgbClr val="800000"/>
              </a:solidFill>
              <a:latin typeface="Georgia" charset="0"/>
              <a:cs typeface="Georgia" charset="0"/>
            </a:endParaRPr>
          </a:p>
        </p:txBody>
      </p:sp>
      <p:pic>
        <p:nvPicPr>
          <p:cNvPr id="4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9187" cy="54102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/>
            </a:r>
            <a:b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</a:br>
            <a:r>
              <a:rPr lang="en-US" sz="2400" b="1" dirty="0" smtClean="0">
                <a:solidFill>
                  <a:srgbClr val="B19760"/>
                </a:solidFill>
                <a:latin typeface="Georgia"/>
                <a:cs typeface="Georgia"/>
              </a:rPr>
              <a:t/>
            </a:r>
            <a:br>
              <a:rPr lang="en-US" sz="2400" b="1" dirty="0" smtClean="0">
                <a:solidFill>
                  <a:srgbClr val="B19760"/>
                </a:solidFill>
                <a:latin typeface="Georgia"/>
                <a:cs typeface="Georgia"/>
              </a:rPr>
            </a:br>
            <a: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  <a:t>AUTOMOTIVE INDUSTRY </a:t>
            </a:r>
            <a:b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  <a:t>- AT THE GLANCE:</a:t>
            </a:r>
            <a:b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  <a:t/>
            </a:r>
            <a:br>
              <a:rPr lang="en-US" sz="29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2400" b="1" dirty="0">
                <a:solidFill>
                  <a:srgbClr val="800000"/>
                </a:solidFill>
                <a:latin typeface="Georgia"/>
                <a:cs typeface="Georgia"/>
              </a:rPr>
              <a:t/>
            </a:r>
            <a:br>
              <a:rPr lang="en-US" sz="2400" b="1" dirty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2700" b="1" dirty="0" smtClean="0">
                <a:solidFill>
                  <a:srgbClr val="000090"/>
                </a:solidFill>
                <a:latin typeface="Georgia"/>
                <a:cs typeface="Georgia"/>
                <a:sym typeface="Wingdings" charset="0"/>
              </a:rPr>
              <a:t>- </a:t>
            </a: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243 companies: 106 with foreign capital</a:t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- 64.072 employees </a:t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- turnover: 4,7 billion Euro</a:t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- </a:t>
            </a:r>
            <a:r>
              <a:rPr lang="en-US" sz="2700" dirty="0" err="1" smtClean="0">
                <a:solidFill>
                  <a:srgbClr val="000090"/>
                </a:solidFill>
                <a:latin typeface="Georgia"/>
                <a:cs typeface="Georgia"/>
              </a:rPr>
              <a:t>labour</a:t>
            </a: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 productivity: 73.000 euro / employee / year</a:t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- return of investment: 316,74 million euro</a:t>
            </a:r>
            <a:b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- export: 2,28 billion Euro</a:t>
            </a:r>
            <a: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  <a:t/>
            </a:r>
            <a:br>
              <a:rPr lang="en-US" sz="2700" dirty="0">
                <a:solidFill>
                  <a:srgbClr val="000090"/>
                </a:solidFill>
                <a:latin typeface="Georgia"/>
                <a:cs typeface="Georgia"/>
              </a:rPr>
            </a:b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  <a:sym typeface="Wingdings" charset="0"/>
              </a:rPr>
              <a:t>- </a:t>
            </a:r>
            <a:r>
              <a:rPr lang="en-US" sz="2700" dirty="0" smtClean="0">
                <a:solidFill>
                  <a:srgbClr val="000090"/>
                </a:solidFill>
                <a:latin typeface="Georgia"/>
                <a:cs typeface="Georgia"/>
              </a:rPr>
              <a:t>multinational companies, regional cluster, competence center </a:t>
            </a:r>
            <a:r>
              <a:rPr lang="en-US" sz="2700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endParaRPr lang="en-US" sz="2700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76200" y="457200"/>
            <a:ext cx="8224838" cy="5048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AUTOMOTIVE INDUSTRY</a:t>
            </a:r>
          </a:p>
        </p:txBody>
      </p:sp>
      <p:pic>
        <p:nvPicPr>
          <p:cNvPr id="55299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52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312"/>
            <a:ext cx="8448675" cy="506888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FOCUS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C</a:t>
            </a: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ompleting the value chain (finding suppliers, clients, raw materials) in order to reduce costs, increase efficiency and reduce delivery time</a:t>
            </a:r>
          </a:p>
          <a:p>
            <a:pPr algn="just">
              <a:buFont typeface="Arial"/>
              <a:buChar char="•"/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REASON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Use of local raw material 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Local proven competence 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Links with related industries (e.g. IT&amp;C, manufacturing)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Partnership with universities and research centers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National policy promoting automotive sector</a:t>
            </a:r>
            <a:endParaRPr lang="en-US" sz="24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4838" cy="5048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AUTOMOTIVE INDUSTRY</a:t>
            </a: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23288" cy="49530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IMPACT ON THE REGIONAL DEVELOPMENT MODEL</a:t>
            </a:r>
            <a:endParaRPr lang="en-US" sz="2400" dirty="0">
              <a:solidFill>
                <a:srgbClr val="000090"/>
              </a:solidFill>
              <a:latin typeface="Georgia"/>
              <a:cs typeface="Georgia"/>
            </a:endParaRP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Diversification </a:t>
            </a:r>
          </a:p>
          <a:p>
            <a:pPr algn="just"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OBJECTIVES</a:t>
            </a: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To strengthen automotive component industry in West Region, from both national and multinational companies, in terms of competences, products and clustering effect</a:t>
            </a:r>
          </a:p>
          <a:p>
            <a:pPr marL="0" indent="0" algn="just">
              <a:defRPr/>
            </a:pPr>
            <a:endParaRPr lang="en-US" sz="2400" dirty="0" smtClean="0">
              <a:solidFill>
                <a:srgbClr val="000090"/>
              </a:solidFill>
              <a:latin typeface="Georgia"/>
              <a:cs typeface="Georgia"/>
            </a:endParaRPr>
          </a:p>
          <a:p>
            <a:pPr algn="just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latin typeface="Georgia"/>
                <a:cs typeface="Georgia"/>
              </a:rPr>
              <a:t>To encourage the cooperation between the players in automotive components industry and make it a source of growth &amp; exports </a:t>
            </a: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27819" y="533400"/>
            <a:ext cx="8224838" cy="5048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l"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AUTOMOTIVE INDUSTRY</a:t>
            </a: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16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700" lvl="1" indent="-12700">
              <a:lnSpc>
                <a:spcPct val="110000"/>
              </a:lnSpc>
              <a:buNone/>
            </a:pP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Georgia"/>
                <a:ea typeface="ＭＳ Ｐゴシック" charset="0"/>
                <a:cs typeface="Georgia"/>
              </a:rPr>
              <a:t>CONCLUSION</a:t>
            </a:r>
          </a:p>
          <a:p>
            <a:pPr marL="12700" lvl="1" indent="-12700">
              <a:lnSpc>
                <a:spcPct val="110000"/>
              </a:lnSpc>
              <a:buNone/>
            </a:pPr>
            <a:r>
              <a:rPr lang="en-US" sz="2600" b="1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S3 </a:t>
            </a:r>
            <a:r>
              <a:rPr lang="en-US" sz="2600" b="1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is a process  … and a journey …. </a:t>
            </a:r>
          </a:p>
          <a:p>
            <a:pPr marL="12700" lvl="1" indent="-12700">
              <a:buFontTx/>
              <a:buNone/>
            </a:pPr>
            <a:endParaRPr lang="en-US" sz="1800" b="1" dirty="0" smtClean="0">
              <a:solidFill>
                <a:srgbClr val="000090"/>
              </a:solidFill>
              <a:latin typeface="Tw Cen MT Condensed" pitchFamily="34" charset="0"/>
              <a:ea typeface="ＭＳ Ｐゴシック" charset="-128"/>
              <a:cs typeface="Calibri" pitchFamily="34" charset="0"/>
            </a:endParaRPr>
          </a:p>
          <a:p>
            <a:pPr marL="12700" lvl="1" indent="-12700">
              <a:buFontTx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Georgia"/>
                <a:ea typeface="ＭＳ Ｐゴシック" charset="-128"/>
                <a:cs typeface="Georgia"/>
              </a:rPr>
              <a:t>FROM:				TO:</a:t>
            </a:r>
          </a:p>
          <a:p>
            <a:pPr marL="12700" lvl="1" indent="-12700">
              <a:buFontTx/>
              <a:buNone/>
            </a:pPr>
            <a:endParaRPr lang="en-US" sz="1800" b="1" dirty="0" smtClean="0">
              <a:latin typeface="Tw Cen MT Condensed" pitchFamily="34" charset="0"/>
              <a:ea typeface="ＭＳ Ｐゴシック" charset="-128"/>
              <a:cs typeface="Calibri" pitchFamily="34" charset="0"/>
            </a:endParaRPr>
          </a:p>
          <a:p>
            <a:pPr marL="12700" lvl="1" indent="-12700" algn="just"/>
            <a:endParaRPr lang="ro-RO" sz="1900" b="1" dirty="0" smtClean="0">
              <a:latin typeface="Tw Cen MT Condensed" pitchFamily="34" charset="0"/>
              <a:ea typeface="ＭＳ Ｐゴシック" charset="-128"/>
            </a:endParaRP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4495800" y="1828800"/>
            <a:ext cx="4495800" cy="4830763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3525" indent="-180975"/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Cohesion </a:t>
            </a:r>
          </a:p>
          <a:p>
            <a:pPr marL="263525" indent="-180975">
              <a:buNone/>
            </a:pPr>
            <a:endParaRPr lang="fi-FI" sz="2400" dirty="0" smtClean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263525" indent="-180975"/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Integrated </a:t>
            </a:r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vision </a:t>
            </a:r>
          </a:p>
          <a:p>
            <a:pPr marL="263525" indent="-180975"/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82550" indent="0">
              <a:buNone/>
            </a:pPr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263525" indent="-180975"/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Increasing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competitivness</a:t>
            </a:r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82550" indent="0">
              <a:buNone/>
            </a:pPr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82550" indent="0">
              <a:buNone/>
            </a:pPr>
            <a:endParaRPr lang="fi-FI" sz="2400" dirty="0" smtClean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pPr marL="263525" indent="-180975"/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Development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Projects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endParaRPr lang="fi-FI" sz="24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152400" y="1905000"/>
            <a:ext cx="4191000" cy="4800600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Institutional </a:t>
            </a:r>
            <a:r>
              <a:rPr lang="fi-FI" sz="2400" dirty="0" err="1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differences</a:t>
            </a:r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-128"/>
                <a:cs typeface="Georgia"/>
              </a:rPr>
              <a:t> </a:t>
            </a:r>
            <a:endParaRPr lang="fi-FI" sz="2400" dirty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pPr marL="82296" indent="0">
              <a:buNone/>
            </a:pPr>
            <a:endParaRPr lang="fi-FI" sz="2400" dirty="0">
              <a:solidFill>
                <a:srgbClr val="000090"/>
              </a:solidFill>
              <a:latin typeface="Georgia"/>
              <a:ea typeface="ＭＳ Ｐゴシック" charset="0"/>
              <a:cs typeface="Georgia"/>
            </a:endParaRPr>
          </a:p>
          <a:p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Small </a:t>
            </a:r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visions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-128"/>
                <a:cs typeface="Georgia"/>
              </a:rPr>
              <a:t>   </a:t>
            </a:r>
            <a:endParaRPr lang="fi-FI" sz="2400" dirty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pPr marL="82296" indent="0">
              <a:buNone/>
            </a:pPr>
            <a:endParaRPr lang="fi-FI" sz="2400" dirty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pPr marL="82296" indent="0">
              <a:buNone/>
            </a:pPr>
            <a:endParaRPr lang="fi-FI" sz="2400" dirty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Never ending </a:t>
            </a:r>
            <a:r>
              <a:rPr lang="fi-FI" sz="2400" dirty="0" err="1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neggociations</a:t>
            </a:r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endParaRPr lang="fi-FI" sz="2400" dirty="0" smtClean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endParaRPr lang="fi-FI" sz="2400" dirty="0" smtClean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pPr marL="82296" indent="0">
              <a:buNone/>
            </a:pPr>
            <a:endParaRPr lang="fi-FI" sz="2400" dirty="0" smtClean="0">
              <a:solidFill>
                <a:srgbClr val="000090"/>
              </a:solidFill>
              <a:latin typeface="Georgia"/>
              <a:ea typeface="ＭＳ Ｐゴシック" charset="-128"/>
              <a:cs typeface="Georgia"/>
            </a:endParaRPr>
          </a:p>
          <a:p>
            <a:r>
              <a:rPr lang="fi-FI" sz="2400" dirty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Hanging </a:t>
            </a:r>
            <a:r>
              <a:rPr lang="fi-FI" sz="2400" dirty="0" err="1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problems</a:t>
            </a:r>
            <a:r>
              <a:rPr lang="fi-FI" sz="2400" dirty="0" smtClean="0">
                <a:solidFill>
                  <a:srgbClr val="000090"/>
                </a:solidFill>
                <a:latin typeface="Georgia"/>
                <a:ea typeface="ＭＳ Ｐゴシック" charset="0"/>
                <a:cs typeface="Georgia"/>
              </a:rPr>
              <a:t> </a:t>
            </a:r>
            <a:endParaRPr lang="fi-FI" sz="2400" dirty="0">
              <a:solidFill>
                <a:srgbClr val="000090"/>
              </a:solidFill>
              <a:latin typeface="Georgia"/>
              <a:cs typeface="Georgia"/>
            </a:endParaRPr>
          </a:p>
        </p:txBody>
      </p:sp>
      <p:pic>
        <p:nvPicPr>
          <p:cNvPr id="22" name="Picture 21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4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533400" y="1447800"/>
            <a:ext cx="2743200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600" b="1" dirty="0">
                <a:solidFill>
                  <a:srgbClr val="800000"/>
                </a:solidFill>
                <a:latin typeface="Georgia" charset="0"/>
                <a:ea typeface="+mn-ea"/>
                <a:cs typeface="Arial Unicode MS" charset="0"/>
              </a:rPr>
              <a:t>THANK YOU !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209800"/>
            <a:ext cx="7200900" cy="3476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</a:rPr>
              <a:t>Adrian MARICIUC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</a:rPr>
              <a:t>Head of Department for Regional Planning and Urban Development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90"/>
              </a:solidFill>
              <a:latin typeface="Georgia"/>
              <a:cs typeface="Georgi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</a:rPr>
              <a:t>WEST REGIONAL DEVELOPMENT AGENCY </a:t>
            </a:r>
            <a:r>
              <a:rPr lang="en-GB" dirty="0" smtClean="0">
                <a:solidFill>
                  <a:srgbClr val="000090"/>
                </a:solidFill>
                <a:latin typeface="Georgia"/>
                <a:cs typeface="Georgia"/>
              </a:rPr>
              <a:t>ROMANIA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Georgia"/>
                <a:cs typeface="Georgia"/>
              </a:rPr>
              <a:t>5, </a:t>
            </a:r>
            <a:r>
              <a:rPr lang="en-US" dirty="0" err="1">
                <a:solidFill>
                  <a:srgbClr val="000090"/>
                </a:solidFill>
                <a:latin typeface="Georgia"/>
                <a:cs typeface="Georgia"/>
              </a:rPr>
              <a:t>Proclamatia</a:t>
            </a:r>
            <a:r>
              <a:rPr lang="en-US" dirty="0">
                <a:solidFill>
                  <a:srgbClr val="000090"/>
                </a:solidFill>
                <a:latin typeface="Georgia"/>
                <a:cs typeface="Georgia"/>
              </a:rPr>
              <a:t> de la Timisoara </a:t>
            </a:r>
            <a:r>
              <a:rPr lang="en-US" dirty="0" err="1">
                <a:solidFill>
                  <a:srgbClr val="000090"/>
                </a:solidFill>
                <a:latin typeface="Georgia"/>
                <a:cs typeface="Georgia"/>
              </a:rPr>
              <a:t>st.</a:t>
            </a:r>
            <a:r>
              <a:rPr lang="en-US" dirty="0">
                <a:solidFill>
                  <a:srgbClr val="000090"/>
                </a:solidFill>
                <a:latin typeface="Georgia"/>
                <a:cs typeface="Georgia"/>
              </a:rPr>
              <a:t>, 300054, Timisoara, Romania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Georgia"/>
                <a:cs typeface="Georgia"/>
              </a:rPr>
              <a:t>Tel. +40 256 491923; Fax. + 40 256 491981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Georgia"/>
                <a:cs typeface="Georgia"/>
              </a:rPr>
              <a:t>E-mail: </a:t>
            </a:r>
            <a:r>
              <a:rPr lang="en-US" dirty="0" err="1">
                <a:solidFill>
                  <a:srgbClr val="000090"/>
                </a:solidFill>
                <a:latin typeface="Georgia"/>
                <a:cs typeface="Georgia"/>
                <a:hlinkClick r:id="rId3"/>
              </a:rPr>
              <a:t>office@adrvest.ro</a:t>
            </a:r>
            <a:endParaRPr lang="en-GB" dirty="0">
              <a:solidFill>
                <a:srgbClr val="000090"/>
              </a:solidFill>
              <a:latin typeface="Georgi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90"/>
                </a:solidFill>
                <a:latin typeface="Georgia"/>
                <a:cs typeface="Georgia"/>
                <a:hlinkClick r:id="rId4"/>
              </a:rPr>
              <a:t>www.adrvest.ro</a:t>
            </a:r>
            <a:endParaRPr lang="en-GB" dirty="0">
              <a:solidFill>
                <a:srgbClr val="000090"/>
              </a:solidFill>
              <a:latin typeface="Georgi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  <a:hlinkClick r:id="rId5"/>
              </a:rPr>
              <a:t>www.westregion.ro</a:t>
            </a:r>
            <a:endParaRPr lang="en-GB" dirty="0">
              <a:solidFill>
                <a:srgbClr val="000090"/>
              </a:solidFill>
              <a:latin typeface="Georgi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  <a:hlinkClick r:id="rId6"/>
              </a:rPr>
              <a:t>www.automotivest.ro</a:t>
            </a:r>
            <a:endParaRPr lang="en-GB" dirty="0">
              <a:solidFill>
                <a:srgbClr val="000090"/>
              </a:solidFill>
              <a:latin typeface="Georgi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90"/>
                </a:solidFill>
                <a:latin typeface="Georgia"/>
                <a:cs typeface="Georgia"/>
                <a:hlinkClick r:id="rId7"/>
              </a:rPr>
              <a:t>www.tehimpuls.ro</a:t>
            </a:r>
            <a:r>
              <a:rPr lang="en-GB" dirty="0">
                <a:solidFill>
                  <a:srgbClr val="000090"/>
                </a:solidFill>
                <a:latin typeface="Georgia"/>
                <a:cs typeface="Georgia"/>
              </a:rPr>
              <a:t> </a:t>
            </a:r>
          </a:p>
        </p:txBody>
      </p:sp>
      <p:pic>
        <p:nvPicPr>
          <p:cNvPr id="5" name="Picture 6" descr="West Regio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00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205038"/>
            <a:ext cx="8224838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West Region Romania 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/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Overview</a:t>
            </a:r>
            <a:endParaRPr lang="en-US" sz="30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2627313" y="4508500"/>
            <a:ext cx="1654175" cy="1279525"/>
            <a:chOff x="336" y="1152"/>
            <a:chExt cx="1042" cy="806"/>
          </a:xfrm>
        </p:grpSpPr>
        <p:graphicFrame>
          <p:nvGraphicFramePr>
            <p:cNvPr id="30727" name="Object 3"/>
            <p:cNvGraphicFramePr>
              <a:graphicFrameLocks noChangeAspect="1"/>
            </p:cNvGraphicFramePr>
            <p:nvPr/>
          </p:nvGraphicFramePr>
          <p:xfrm>
            <a:off x="336" y="1152"/>
            <a:ext cx="1043" cy="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r:id="rId3" imgW="3315163" imgH="2219635" progId="">
                    <p:embed/>
                  </p:oleObj>
                </mc:Choice>
                <mc:Fallback>
                  <p:oleObj r:id="rId3" imgW="3315163" imgH="221963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152"/>
                          <a:ext cx="1043" cy="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6" y="1152"/>
              <a:ext cx="1043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Arial Unicode MS" charset="0"/>
              </a:endParaRPr>
            </a:p>
          </p:txBody>
        </p:sp>
      </p:grpSp>
      <p:graphicFrame>
        <p:nvGraphicFramePr>
          <p:cNvPr id="30724" name="Object 12"/>
          <p:cNvGraphicFramePr>
            <a:graphicFrameLocks noChangeAspect="1"/>
          </p:cNvGraphicFramePr>
          <p:nvPr/>
        </p:nvGraphicFramePr>
        <p:xfrm>
          <a:off x="4787900" y="4508500"/>
          <a:ext cx="15843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5" imgW="1695687" imgH="1133633" progId="">
                  <p:embed/>
                </p:oleObj>
              </mc:Choice>
              <mc:Fallback>
                <p:oleObj r:id="rId5" imgW="1695687" imgH="1133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15843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6557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6" descr="West Regio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WEST REGION – OVERVIEW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447800"/>
            <a:ext cx="289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Region West is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traditionally a  part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of Central Europe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endParaRPr lang="en-US" sz="24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Distances: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endParaRPr lang="en-US" sz="24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Budapest – 330 km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Belgrade – 160 km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Vienna – 570 km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Munich – 1020 km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Brussels – 1700 km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Rome – 1560 km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Stuttgart – 1250 km</a:t>
            </a:r>
          </a:p>
          <a:p>
            <a:pPr eaLnBrk="0" hangingPunct="0">
              <a:spcBef>
                <a:spcPts val="5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819400" y="1600200"/>
            <a:ext cx="6170613" cy="4267200"/>
            <a:chOff x="1920" y="1008"/>
            <a:chExt cx="3743" cy="2497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08"/>
              <a:ext cx="3744" cy="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920" y="1008"/>
              <a:ext cx="3744" cy="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pic>
        <p:nvPicPr>
          <p:cNvPr id="8" name="Picture 6" descr="West Region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138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6248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WEST REGION – OVERVIEW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0" y="1022428"/>
            <a:ext cx="3200400" cy="58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4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counties</a:t>
            </a:r>
          </a:p>
          <a:p>
            <a:pPr hangingPunc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Surface: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32.034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sqm</a:t>
            </a:r>
            <a:endParaRPr lang="en-US" sz="24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Population: </a:t>
            </a:r>
            <a:r>
              <a:rPr lang="en-US" sz="2400" b="1" dirty="0">
                <a:solidFill>
                  <a:srgbClr val="000090"/>
                </a:solidFill>
                <a:latin typeface="Georgia"/>
                <a:cs typeface="Georgia"/>
              </a:rPr>
              <a:t>1.</a:t>
            </a:r>
            <a:r>
              <a:rPr lang="ro-RO" sz="2400" b="1" dirty="0">
                <a:solidFill>
                  <a:srgbClr val="000090"/>
                </a:solidFill>
                <a:latin typeface="Georgia"/>
                <a:cs typeface="Georgia"/>
              </a:rPr>
              <a:t>894</a:t>
            </a:r>
            <a:r>
              <a:rPr lang="en-US" sz="2400" b="1" dirty="0">
                <a:solidFill>
                  <a:srgbClr val="000090"/>
                </a:solidFill>
                <a:latin typeface="Georgia"/>
                <a:cs typeface="Georgia"/>
              </a:rPr>
              <a:t>.</a:t>
            </a:r>
            <a:r>
              <a:rPr lang="ro-RO" sz="2400" b="1" dirty="0">
                <a:solidFill>
                  <a:srgbClr val="000090"/>
                </a:solidFill>
                <a:latin typeface="Georgia"/>
                <a:cs typeface="Georgia"/>
              </a:rPr>
              <a:t>437</a:t>
            </a:r>
            <a:endParaRPr lang="en-US" sz="2400" dirty="0">
              <a:solidFill>
                <a:srgbClr val="000090"/>
              </a:solidFill>
              <a:latin typeface="Georgia"/>
              <a:cs typeface="Georgia"/>
            </a:endParaRPr>
          </a:p>
          <a:p>
            <a:pPr hangingPunc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Graduates: </a:t>
            </a:r>
            <a:r>
              <a:rPr lang="x-none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13.410</a:t>
            </a:r>
          </a:p>
          <a:p>
            <a:pPr hangingPunc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Enrolled students: </a:t>
            </a:r>
            <a:r>
              <a:rPr lang="ro-RO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49.449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Regional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GDP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59%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from EU 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28 average</a:t>
            </a:r>
            <a:endParaRPr lang="en-US" sz="24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hangingPunct="0"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GDP: </a:t>
            </a:r>
            <a:r>
              <a:rPr lang="ro-RO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12, 34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bil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. Euro</a:t>
            </a:r>
          </a:p>
          <a:p>
            <a:pPr hangingPunct="0"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SMEs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: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50.048 </a:t>
            </a:r>
          </a:p>
          <a:p>
            <a:pPr hangingPunct="0"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Tourist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: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541.808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endParaRPr lang="en-US" sz="24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hangingPunct="0">
              <a:spcBef>
                <a:spcPts val="800"/>
              </a:spcBef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ILO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Unemployment Rate :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4,1%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132138" y="1557338"/>
            <a:ext cx="5878512" cy="4176712"/>
            <a:chOff x="1776" y="1008"/>
            <a:chExt cx="3839" cy="2639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08"/>
              <a:ext cx="3840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776" y="1008"/>
              <a:ext cx="3840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pic>
        <p:nvPicPr>
          <p:cNvPr id="8" name="Picture 6" descr="West Region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33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41438"/>
            <a:ext cx="8991600" cy="475456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Major economic sectors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: 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automotive components, ITC &amp; electronics, manufacturing, agro-food, construction, tourism</a:t>
            </a:r>
            <a:endParaRPr lang="en-US" sz="24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marL="0" lvl="1" indent="0">
              <a:spcBef>
                <a:spcPts val="800"/>
              </a:spcBef>
              <a:buNone/>
              <a:defRPr/>
            </a:pPr>
            <a:endParaRPr lang="en-US" sz="13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marL="342900" lvl="1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First town in Europe that introduced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street lighting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(Timisoara, 1857)</a:t>
            </a:r>
          </a:p>
          <a:p>
            <a:pPr marL="0" lvl="1" indent="0">
              <a:spcBef>
                <a:spcPts val="800"/>
              </a:spcBef>
              <a:buNone/>
              <a:defRPr/>
            </a:pPr>
            <a:endParaRPr lang="en-US" sz="13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marL="342900" lvl="1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First 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railway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steam engine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built in Re</a:t>
            </a:r>
            <a:r>
              <a:rPr lang="ro-RO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şiţa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(1872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)</a:t>
            </a:r>
            <a:endParaRPr lang="en-US" sz="24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marL="0" lvl="1" indent="0">
              <a:spcBef>
                <a:spcPts val="800"/>
              </a:spcBef>
              <a:buNone/>
              <a:defRPr/>
            </a:pPr>
            <a:endParaRPr lang="en-US" sz="13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</a:endParaRPr>
          </a:p>
          <a:p>
            <a:pPr marL="342900" lvl="1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First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Romanian PC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built at the </a:t>
            </a:r>
            <a:r>
              <a:rPr lang="en-US" sz="24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Politehnica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University in </a:t>
            </a:r>
            <a:r>
              <a:rPr lang="en-US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Timisoara (1969)</a:t>
            </a:r>
          </a:p>
          <a:p>
            <a:pPr marL="342900" lvl="1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marL="93663" lvl="1" indent="-30163">
              <a:lnSpc>
                <a:spcPct val="90000"/>
              </a:lnSpc>
              <a:defRPr/>
            </a:pPr>
            <a:endParaRPr lang="en-US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                                                                          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n-US" sz="1800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6248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WEST REGION – OVERVIEW</a:t>
            </a:r>
          </a:p>
        </p:txBody>
      </p:sp>
      <p:pic>
        <p:nvPicPr>
          <p:cNvPr id="35844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160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868650-timisoara-romania-the-first-town-of-europe-with-streets-illuminated-by-electric-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2160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locomoti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21240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West Region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6"/>
          <p:cNvSpPr>
            <a:spLocks noChangeShapeType="1"/>
          </p:cNvSpPr>
          <p:nvPr/>
        </p:nvSpPr>
        <p:spPr bwMode="auto">
          <a:xfrm>
            <a:off x="1130300" y="-71438"/>
            <a:ext cx="78803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sz="800">
              <a:cs typeface="Arial" charset="0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ea typeface="ＭＳ Ｐゴシック" charset="0"/>
              </a:rPr>
              <a:t>WEST REGION – </a:t>
            </a:r>
            <a:endParaRPr lang="en-US" b="1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ea typeface="ＭＳ Ｐゴシック" charset="0"/>
              </a:rPr>
              <a:t>COMPETITIVE 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ea typeface="ＭＳ Ｐゴシック" charset="0"/>
              </a:rPr>
              <a:t>ADVANTAGES</a:t>
            </a:r>
            <a:r>
              <a:rPr lang="ro-RO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ea typeface="ＭＳ Ｐゴシック" charset="0"/>
              </a:rPr>
              <a:t/>
            </a:r>
            <a:br>
              <a:rPr lang="ro-RO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ea typeface="ＭＳ Ｐゴシック" charset="0"/>
              </a:rPr>
            </a:br>
            <a:endParaRPr lang="ro-RO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Regional Economy </a:t>
            </a:r>
          </a:p>
          <a:p>
            <a:pPr marL="457200" lvl="1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 growing </a:t>
            </a:r>
            <a:r>
              <a:rPr lang="en-US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region; traditional industrial area; business locations; clustering 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Strategic location </a:t>
            </a:r>
          </a:p>
          <a:p>
            <a:pPr marL="457200" lvl="1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border area;  TEN T Network; international airports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High Quality of Human Resources</a:t>
            </a:r>
          </a:p>
          <a:p>
            <a:pPr marL="457200" lvl="1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young; good coverage of all qualification levels; diversity and </a:t>
            </a:r>
            <a:r>
              <a:rPr lang="en-US" dirty="0" err="1">
                <a:solidFill>
                  <a:srgbClr val="000090"/>
                </a:solidFill>
                <a:latin typeface="Georgia" charset="0"/>
                <a:ea typeface="ＭＳ Ｐゴシック" charset="0"/>
              </a:rPr>
              <a:t>multiculturality</a:t>
            </a:r>
            <a:endParaRPr lang="en-US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Quality of Life</a:t>
            </a:r>
          </a:p>
          <a:p>
            <a:pPr marL="457200" lvl="1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good cost of living; tourism; unique natural elements; rich natural resources</a:t>
            </a:r>
          </a:p>
          <a:p>
            <a:pPr marL="457200" lvl="1" indent="0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b="1" dirty="0">
              <a:solidFill>
                <a:srgbClr val="000090"/>
              </a:solidFill>
              <a:latin typeface="Georgia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Advanced Services</a:t>
            </a:r>
          </a:p>
          <a:p>
            <a:pPr marL="457200" lvl="1" indent="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90"/>
                </a:solidFill>
                <a:latin typeface="Georgia" charset="0"/>
                <a:ea typeface="ＭＳ Ｐゴシック" charset="0"/>
              </a:rPr>
              <a:t>Costumers services;  Headquarter for multinational company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449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3657600"/>
            <a:ext cx="82248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West Region Romania </a:t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/>
            </a:r>
            <a:b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</a:b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Experience in 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Georgia"/>
                <a:cs typeface="Georgia"/>
              </a:rPr>
              <a:t>Regional Innovation Strategies</a:t>
            </a:r>
            <a:endParaRPr lang="en-US" sz="3000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6"/>
          <p:cNvSpPr>
            <a:spLocks noChangeShapeType="1"/>
          </p:cNvSpPr>
          <p:nvPr/>
        </p:nvSpPr>
        <p:spPr bwMode="auto">
          <a:xfrm>
            <a:off x="1130300" y="-71438"/>
            <a:ext cx="78803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sz="800">
              <a:cs typeface="Arial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250825" y="1844675"/>
            <a:ext cx="8497888" cy="45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First Romanian Region that developed RIS 2005 -2008</a:t>
            </a:r>
          </a:p>
          <a:p>
            <a:pPr>
              <a:lnSpc>
                <a:spcPct val="90000"/>
              </a:lnSpc>
            </a:pP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 algn="just"/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Priorities set up after 2 years of consultation and debate: </a:t>
            </a:r>
          </a:p>
          <a:p>
            <a:pPr algn="just"/>
            <a:r>
              <a:rPr lang="ro-RO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 - 900</a:t>
            </a: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questionaires to SMSs </a:t>
            </a:r>
          </a:p>
          <a:p>
            <a:pPr algn="just"/>
            <a:r>
              <a:rPr lang="ro-RO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 - 50</a:t>
            </a: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</a:t>
            </a:r>
            <a:r>
              <a:rPr lang="pl-PL" sz="2400" dirty="0" err="1">
                <a:solidFill>
                  <a:srgbClr val="000090"/>
                </a:solidFill>
                <a:latin typeface="Georgia" charset="0"/>
                <a:cs typeface="Georgia" charset="0"/>
              </a:rPr>
              <a:t>interviews</a:t>
            </a:r>
            <a:r>
              <a:rPr lang="pl-PL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to </a:t>
            </a:r>
            <a:r>
              <a:rPr lang="pl-PL" sz="2400" dirty="0" err="1">
                <a:solidFill>
                  <a:srgbClr val="000090"/>
                </a:solidFill>
                <a:latin typeface="Georgia" charset="0"/>
                <a:cs typeface="Georgia" charset="0"/>
              </a:rPr>
              <a:t>research</a:t>
            </a:r>
            <a:r>
              <a:rPr lang="pl-PL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</a:t>
            </a:r>
            <a:r>
              <a:rPr lang="pl-PL" sz="2400" dirty="0" err="1">
                <a:solidFill>
                  <a:srgbClr val="000090"/>
                </a:solidFill>
                <a:latin typeface="Georgia" charset="0"/>
                <a:cs typeface="Georgia" charset="0"/>
              </a:rPr>
              <a:t>units</a:t>
            </a:r>
            <a:endParaRPr lang="pl-PL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 algn="just"/>
            <a:r>
              <a:rPr lang="pl-PL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 - </a:t>
            </a:r>
            <a:r>
              <a:rPr lang="ro-RO" sz="2400" b="1" dirty="0">
                <a:solidFill>
                  <a:srgbClr val="000090"/>
                </a:solidFill>
                <a:latin typeface="Georgia" charset="0"/>
                <a:cs typeface="Georgia" charset="0"/>
              </a:rPr>
              <a:t>25</a:t>
            </a: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 tehnologic audits</a:t>
            </a:r>
          </a:p>
          <a:p>
            <a:pPr>
              <a:lnSpc>
                <a:spcPct val="90000"/>
              </a:lnSpc>
            </a:pP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International Partener: </a:t>
            </a:r>
            <a:r>
              <a:rPr lang="ro-RO" sz="2400" i="1" dirty="0">
                <a:solidFill>
                  <a:srgbClr val="000090"/>
                </a:solidFill>
                <a:latin typeface="Georgia" charset="0"/>
                <a:cs typeface="Georgia" charset="0"/>
              </a:rPr>
              <a:t>Tehnological Institute Aragon</a:t>
            </a:r>
          </a:p>
          <a:p>
            <a:pPr>
              <a:lnSpc>
                <a:spcPct val="90000"/>
              </a:lnSpc>
            </a:pP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International Consultant: </a:t>
            </a:r>
            <a:r>
              <a:rPr lang="ro-RO" sz="2400" i="1" dirty="0">
                <a:solidFill>
                  <a:srgbClr val="000090"/>
                </a:solidFill>
                <a:latin typeface="Georgia" charset="0"/>
                <a:cs typeface="Georgia" charset="0"/>
              </a:rPr>
              <a:t>Infyde, Basque Country</a:t>
            </a:r>
          </a:p>
          <a:p>
            <a:pPr>
              <a:lnSpc>
                <a:spcPct val="90000"/>
              </a:lnSpc>
            </a:pPr>
            <a:endParaRPr lang="ro-RO" sz="2400" dirty="0">
              <a:solidFill>
                <a:srgbClr val="000090"/>
              </a:solidFill>
              <a:latin typeface="Georgia" charset="0"/>
              <a:cs typeface="Georgia" charset="0"/>
            </a:endParaRPr>
          </a:p>
          <a:p>
            <a:pPr algn="just">
              <a:lnSpc>
                <a:spcPct val="90000"/>
              </a:lnSpc>
            </a:pPr>
            <a:r>
              <a:rPr lang="ro-RO" sz="2400" dirty="0">
                <a:solidFill>
                  <a:srgbClr val="000090"/>
                </a:solidFill>
                <a:latin typeface="Georgia" charset="0"/>
                <a:cs typeface="Georgia" charset="0"/>
              </a:rPr>
              <a:t>Pillot projects from RIS 2005-2008: Tehimpuls, Automotivest, international projects: Before, Mitke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304800"/>
            <a:ext cx="9144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REGIONAL INNOVATION STRATEGY </a:t>
            </a:r>
          </a:p>
          <a:p>
            <a:pPr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IN WEST REGION</a:t>
            </a:r>
          </a:p>
        </p:txBody>
      </p:sp>
      <p:pic>
        <p:nvPicPr>
          <p:cNvPr id="7" name="Picture 6" descr="West Reg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175"/>
            <a:ext cx="129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P_22 noiembri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CRP_22 noiembrie 2012.thmx</Template>
  <TotalTime>939</TotalTime>
  <Words>837</Words>
  <Application>Microsoft Office PowerPoint</Application>
  <PresentationFormat>On-screen Show (4:3)</PresentationFormat>
  <Paragraphs>233</Paragraphs>
  <Slides>25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CRP_22 noiembrie 2012</vt:lpstr>
      <vt:lpstr>PowerPoint Presentation</vt:lpstr>
      <vt:lpstr>PowerPoint Presentation</vt:lpstr>
      <vt:lpstr>West Region Romania  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S3 in West Region Romania  </vt:lpstr>
      <vt:lpstr>PowerPoint Presentation</vt:lpstr>
      <vt:lpstr>PowerPoint Presentation</vt:lpstr>
      <vt:lpstr>RIS 3 GENERAL OBJECTIVE</vt:lpstr>
      <vt:lpstr>PRIORITIES </vt:lpstr>
      <vt:lpstr>PRIORITIES </vt:lpstr>
      <vt:lpstr>Case Study:  Specialisation in Automotive Industry West Region Romania  </vt:lpstr>
      <vt:lpstr>  AUTOMOTIVE INDUSTRY  - AT THE GLANCE:   - 243 companies: 106 with foreign capital  - 64.072 employees   - turnover: 4,7 billion Euro  - labour productivity: 73.000 euro / employee / year  - return of investment: 316,74 million euro  - export: 2,28 billion Euro  - multinational companies, regional cluster, competence center  </vt:lpstr>
      <vt:lpstr>AUTOMOTIVE INDUSTRY</vt:lpstr>
      <vt:lpstr>AUTOMOTIVE INDUSTRY</vt:lpstr>
      <vt:lpstr>AUTOMOTIVE INDUSTRY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Georgiana PC</dc:creator>
  <cp:lastModifiedBy>GNAMUS Ales (JRC-SEVILLA)</cp:lastModifiedBy>
  <cp:revision>175</cp:revision>
  <cp:lastPrinted>2012-11-21T12:52:39Z</cp:lastPrinted>
  <dcterms:created xsi:type="dcterms:W3CDTF">2006-08-16T00:00:00Z</dcterms:created>
  <dcterms:modified xsi:type="dcterms:W3CDTF">2016-02-12T15:25:43Z</dcterms:modified>
</cp:coreProperties>
</file>