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83" r:id="rId3"/>
    <p:sldId id="284" r:id="rId4"/>
    <p:sldId id="289" r:id="rId5"/>
    <p:sldId id="290" r:id="rId6"/>
    <p:sldId id="285" r:id="rId7"/>
    <p:sldId id="286" r:id="rId8"/>
    <p:sldId id="287" r:id="rId9"/>
    <p:sldId id="288" r:id="rId10"/>
    <p:sldId id="291" r:id="rId11"/>
    <p:sldId id="298" r:id="rId12"/>
    <p:sldId id="299" r:id="rId13"/>
    <p:sldId id="300" r:id="rId14"/>
    <p:sldId id="292" r:id="rId15"/>
    <p:sldId id="301" r:id="rId16"/>
    <p:sldId id="293" r:id="rId17"/>
    <p:sldId id="260" r:id="rId18"/>
  </p:sldIdLst>
  <p:sldSz cx="9144000" cy="6858000" type="screen4x3"/>
  <p:notesSz cx="6742113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393"/>
    <a:srgbClr val="E4342D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01" autoAdjust="0"/>
    <p:restoredTop sz="94707" autoAdjust="0"/>
  </p:normalViewPr>
  <p:slideViewPr>
    <p:cSldViewPr showGuides="1">
      <p:cViewPr>
        <p:scale>
          <a:sx n="115" d="100"/>
          <a:sy n="115" d="100"/>
        </p:scale>
        <p:origin x="-1524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814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0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quarter" idx="1"/>
          </p:nvPr>
        </p:nvSpPr>
        <p:spPr>
          <a:xfrm>
            <a:off x="3819525" y="0"/>
            <a:ext cx="29210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144B80-AEC7-4FCA-9BDC-FA5E2F05ED97}" type="datetimeFigureOut">
              <a:rPr lang="sk-SK" smtClean="0"/>
              <a:t>15. 2. 2016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2"/>
          </p:nvPr>
        </p:nvSpPr>
        <p:spPr>
          <a:xfrm>
            <a:off x="0" y="9377363"/>
            <a:ext cx="29210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3"/>
          </p:nvPr>
        </p:nvSpPr>
        <p:spPr>
          <a:xfrm>
            <a:off x="3819525" y="9377363"/>
            <a:ext cx="29210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90B4AD-C73C-4137-8941-B531945FBD3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676028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18971" y="0"/>
            <a:ext cx="2921582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E26AB3-0BB1-4D6E-AECD-D545CC5C478A}" type="datetimeFigureOut">
              <a:rPr lang="sk-SK" smtClean="0"/>
              <a:t>15. 2. 2016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1233488"/>
            <a:ext cx="4440237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74212" y="4751219"/>
            <a:ext cx="539369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21582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18971" y="9377317"/>
            <a:ext cx="2921582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BF0217-21FA-4AFA-93DB-CFD14F78A12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18191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216769"/>
            <a:ext cx="7772400" cy="1470025"/>
          </a:xfrm>
        </p:spPr>
        <p:txBody>
          <a:bodyPr/>
          <a:lstStyle>
            <a:lvl1pPr>
              <a:defRPr>
                <a:solidFill>
                  <a:srgbClr val="004393"/>
                </a:solidFill>
              </a:defRPr>
            </a:lvl1pPr>
          </a:lstStyle>
          <a:p>
            <a:r>
              <a:rPr lang="en-US" noProof="0" dirty="0" err="1" smtClean="0"/>
              <a:t>Titelmasterformat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83568" y="3429000"/>
            <a:ext cx="7776864" cy="936104"/>
          </a:xfr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rgbClr val="33333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err="1" smtClean="0"/>
              <a:t>Formatvorlage</a:t>
            </a:r>
            <a:r>
              <a:rPr lang="en-US" noProof="0" dirty="0" smtClean="0"/>
              <a:t> des </a:t>
            </a:r>
            <a:r>
              <a:rPr lang="en-US" noProof="0" dirty="0" err="1" smtClean="0"/>
              <a:t>Untertitelmasters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1BF77-059D-43D2-8ACA-54D4773CBBC1}" type="datetimeFigureOut">
              <a:rPr lang="en-US" smtClean="0"/>
              <a:t>2/15/2016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F3467-8DF4-418F-84D3-AB8C77A8C7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2214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err="1" smtClean="0"/>
              <a:t>Titelmasterformat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0" dirty="0" err="1" smtClean="0"/>
              <a:t>Textmasterformat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 smtClean="0"/>
          </a:p>
          <a:p>
            <a:pPr lvl="1"/>
            <a:r>
              <a:rPr lang="en-US" noProof="0" dirty="0" err="1" smtClean="0"/>
              <a:t>Zweite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Dritte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3"/>
            <a:r>
              <a:rPr lang="en-US" noProof="0" dirty="0" err="1" smtClean="0"/>
              <a:t>Vierte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4"/>
            <a:r>
              <a:rPr lang="en-US" noProof="0" dirty="0" err="1" smtClean="0"/>
              <a:t>Fünfte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1BF77-059D-43D2-8ACA-54D4773CBBC1}" type="datetimeFigureOut">
              <a:rPr lang="en-US" noProof="0" smtClean="0"/>
              <a:t>2/15/2016</a:t>
            </a:fld>
            <a:endParaRPr lang="en-US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F3467-8DF4-418F-84D3-AB8C77A8C7C8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9132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393"/>
                </a:solidFill>
              </a:defRPr>
            </a:lvl1pPr>
          </a:lstStyle>
          <a:p>
            <a:r>
              <a:rPr lang="en-US" noProof="0" dirty="0" err="1" smtClean="0"/>
              <a:t>Titelmasterformat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dirty="0" err="1" smtClean="0"/>
              <a:t>Textmasterformat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 smtClean="0"/>
          </a:p>
          <a:p>
            <a:pPr lvl="1"/>
            <a:r>
              <a:rPr lang="en-US" noProof="0" dirty="0" err="1" smtClean="0"/>
              <a:t>Zweite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Dritte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3"/>
            <a:r>
              <a:rPr lang="en-US" noProof="0" dirty="0" err="1" smtClean="0"/>
              <a:t>Vierte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4"/>
            <a:r>
              <a:rPr lang="en-US" noProof="0" dirty="0" err="1" smtClean="0"/>
              <a:t>Fünfte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1BF77-059D-43D2-8ACA-54D4773CBBC1}" type="datetimeFigureOut">
              <a:rPr lang="en-US" smtClean="0"/>
              <a:t>2/15/2016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F3467-8DF4-418F-84D3-AB8C77A8C7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71246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none" baseline="0">
                <a:solidFill>
                  <a:srgbClr val="004393"/>
                </a:solidFill>
              </a:defRPr>
            </a:lvl1pPr>
          </a:lstStyle>
          <a:p>
            <a:r>
              <a:rPr lang="en-US" noProof="0" dirty="0" err="1" smtClean="0"/>
              <a:t>Titelmasterformat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333333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dirty="0" err="1" smtClean="0"/>
              <a:t>Textmasterformat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1BF77-059D-43D2-8ACA-54D4773CBBC1}" type="datetimeFigureOut">
              <a:rPr lang="en-US" noProof="0" smtClean="0"/>
              <a:t>2/15/2016</a:t>
            </a:fld>
            <a:endParaRPr lang="en-US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F3467-8DF4-418F-84D3-AB8C77A8C7C8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752645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393"/>
                </a:solidFill>
              </a:defRPr>
            </a:lvl1pPr>
          </a:lstStyle>
          <a:p>
            <a:r>
              <a:rPr lang="en-US" noProof="0" dirty="0" err="1" smtClean="0"/>
              <a:t>Titelmasterformat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 err="1" smtClean="0"/>
              <a:t>Textmasterformat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 smtClean="0"/>
          </a:p>
          <a:p>
            <a:pPr lvl="1"/>
            <a:r>
              <a:rPr lang="en-US" noProof="0" dirty="0" err="1" smtClean="0"/>
              <a:t>Zweite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Dritte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3"/>
            <a:r>
              <a:rPr lang="en-US" noProof="0" dirty="0" err="1" smtClean="0"/>
              <a:t>Vierte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4"/>
            <a:r>
              <a:rPr lang="en-US" noProof="0" dirty="0" err="1" smtClean="0"/>
              <a:t>Fünfte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 err="1" smtClean="0"/>
              <a:t>Textmasterformat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 smtClean="0"/>
          </a:p>
          <a:p>
            <a:pPr lvl="1"/>
            <a:r>
              <a:rPr lang="en-US" noProof="0" dirty="0" err="1" smtClean="0"/>
              <a:t>Zweite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Dritte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3"/>
            <a:r>
              <a:rPr lang="en-US" noProof="0" dirty="0" err="1" smtClean="0"/>
              <a:t>Vierte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4"/>
            <a:r>
              <a:rPr lang="en-US" noProof="0" dirty="0" err="1" smtClean="0"/>
              <a:t>Fünfte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1BF77-059D-43D2-8ACA-54D4773CBBC1}" type="datetimeFigureOut">
              <a:rPr lang="en-US" noProof="0" smtClean="0"/>
              <a:t>2/15/2016</a:t>
            </a:fld>
            <a:endParaRPr lang="en-US" noProof="0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F3467-8DF4-418F-84D3-AB8C77A8C7C8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1977525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dirty="0" err="1" smtClean="0"/>
              <a:t>Titelmasterformat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dirty="0" err="1" smtClean="0"/>
              <a:t>Textmasterformat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 smtClean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dirty="0" err="1" smtClean="0"/>
              <a:t>Textmasterformat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 smtClean="0"/>
          </a:p>
          <a:p>
            <a:pPr lvl="1"/>
            <a:r>
              <a:rPr lang="en-US" noProof="0" dirty="0" err="1" smtClean="0"/>
              <a:t>Zweite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Dritte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3"/>
            <a:r>
              <a:rPr lang="en-US" noProof="0" dirty="0" err="1" smtClean="0"/>
              <a:t>Vierte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4"/>
            <a:r>
              <a:rPr lang="en-US" noProof="0" dirty="0" err="1" smtClean="0"/>
              <a:t>Fünfte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dirty="0" err="1" smtClean="0"/>
              <a:t>Textmasterformat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 smtClean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dirty="0" err="1" smtClean="0"/>
              <a:t>Textmasterformat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 smtClean="0"/>
          </a:p>
          <a:p>
            <a:pPr lvl="1"/>
            <a:r>
              <a:rPr lang="en-US" noProof="0" dirty="0" err="1" smtClean="0"/>
              <a:t>Zweite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Dritte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3"/>
            <a:r>
              <a:rPr lang="en-US" noProof="0" dirty="0" err="1" smtClean="0"/>
              <a:t>Vierte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4"/>
            <a:r>
              <a:rPr lang="en-US" noProof="0" dirty="0" err="1" smtClean="0"/>
              <a:t>Fünfte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1BF77-059D-43D2-8ACA-54D4773CBBC1}" type="datetimeFigureOut">
              <a:rPr lang="en-US" noProof="0" smtClean="0"/>
              <a:t>2/15/2016</a:t>
            </a:fld>
            <a:endParaRPr lang="en-US" noProof="0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F3467-8DF4-418F-84D3-AB8C77A8C7C8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636814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err="1" smtClean="0"/>
              <a:t>Titelmasterformat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1BF77-059D-43D2-8ACA-54D4773CBBC1}" type="datetimeFigureOut">
              <a:rPr lang="en-US" noProof="0" smtClean="0"/>
              <a:t>2/15/2016</a:t>
            </a:fld>
            <a:endParaRPr lang="en-US" noProof="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F3467-8DF4-418F-84D3-AB8C77A8C7C8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704807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1BF77-059D-43D2-8ACA-54D4773CBBC1}" type="datetimeFigureOut">
              <a:rPr lang="en-US" noProof="0" smtClean="0"/>
              <a:t>2/15/2016</a:t>
            </a:fld>
            <a:endParaRPr lang="en-US" noProof="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F3467-8DF4-418F-84D3-AB8C77A8C7C8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316064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0" dirty="0" err="1" smtClean="0"/>
              <a:t>Titelmasterformat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 dirty="0" err="1" smtClean="0"/>
              <a:t>Textmasterformat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 smtClean="0"/>
          </a:p>
          <a:p>
            <a:pPr lvl="1"/>
            <a:r>
              <a:rPr lang="en-US" noProof="0" dirty="0" err="1" smtClean="0"/>
              <a:t>Zweite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Dritte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3"/>
            <a:r>
              <a:rPr lang="en-US" noProof="0" dirty="0" err="1" smtClean="0"/>
              <a:t>Vierte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4"/>
            <a:r>
              <a:rPr lang="en-US" noProof="0" dirty="0" err="1" smtClean="0"/>
              <a:t>Fünfte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dirty="0" err="1" smtClean="0"/>
              <a:t>Textmasterformat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 smtClean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1BF77-059D-43D2-8ACA-54D4773CBBC1}" type="datetimeFigureOut">
              <a:rPr lang="en-US" noProof="0" smtClean="0"/>
              <a:t>2/15/2016</a:t>
            </a:fld>
            <a:endParaRPr lang="en-US" noProof="0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F3467-8DF4-418F-84D3-AB8C77A8C7C8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915812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0" dirty="0" err="1" smtClean="0"/>
              <a:t>Titelmasterformat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dirty="0" err="1" smtClean="0"/>
              <a:t>Textmasterformat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 smtClean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1BF77-059D-43D2-8ACA-54D4773CBBC1}" type="datetimeFigureOut">
              <a:rPr lang="en-US" noProof="0" smtClean="0"/>
              <a:t>2/15/2016</a:t>
            </a:fld>
            <a:endParaRPr lang="en-US" noProof="0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F3467-8DF4-418F-84D3-AB8C77A8C7C8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112892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dirty="0" err="1" smtClean="0"/>
              <a:t>Titelmasterformat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 err="1" smtClean="0"/>
              <a:t>Textmasterformat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 smtClean="0"/>
          </a:p>
          <a:p>
            <a:pPr lvl="1"/>
            <a:r>
              <a:rPr lang="en-US" noProof="0" dirty="0" err="1" smtClean="0"/>
              <a:t>Zweite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Dritte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3"/>
            <a:r>
              <a:rPr lang="en-US" noProof="0" dirty="0" err="1" smtClean="0"/>
              <a:t>Vierte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4"/>
            <a:r>
              <a:rPr lang="en-US" noProof="0" dirty="0" err="1" smtClean="0"/>
              <a:t>Fünfte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F1BF77-059D-43D2-8ACA-54D4773CBBC1}" type="datetimeFigureOut">
              <a:rPr lang="en-US" smtClean="0"/>
              <a:t>2/15/2016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CF3467-8DF4-418F-84D3-AB8C77A8C7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871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004393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333333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rgbClr val="333333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333333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8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k-SK" dirty="0" err="1" smtClean="0"/>
              <a:t>Main</a:t>
            </a:r>
            <a:r>
              <a:rPr lang="sk-SK" dirty="0" smtClean="0"/>
              <a:t> </a:t>
            </a:r>
            <a:r>
              <a:rPr lang="sk-SK" dirty="0" err="1" smtClean="0"/>
              <a:t>Bottlenecks</a:t>
            </a:r>
            <a:r>
              <a:rPr lang="sk-SK" dirty="0" smtClean="0"/>
              <a:t> in RIS3 Design and </a:t>
            </a:r>
            <a:r>
              <a:rPr lang="sk-SK" dirty="0" err="1" smtClean="0"/>
              <a:t>how</a:t>
            </a:r>
            <a:r>
              <a:rPr lang="sk-SK" dirty="0" smtClean="0"/>
              <a:t> to </a:t>
            </a:r>
            <a:r>
              <a:rPr lang="sk-SK" dirty="0" err="1"/>
              <a:t>O</a:t>
            </a:r>
            <a:r>
              <a:rPr lang="sk-SK" dirty="0" err="1" smtClean="0"/>
              <a:t>vercome</a:t>
            </a:r>
            <a:r>
              <a:rPr lang="sk-SK" dirty="0" smtClean="0"/>
              <a:t> </a:t>
            </a:r>
            <a:r>
              <a:rPr lang="sk-SK" dirty="0" err="1"/>
              <a:t>T</a:t>
            </a:r>
            <a:r>
              <a:rPr lang="sk-SK" dirty="0" err="1" smtClean="0"/>
              <a:t>hem</a:t>
            </a:r>
            <a:endParaRPr lang="en-GB" noProof="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83568" y="3212976"/>
            <a:ext cx="7776864" cy="1512168"/>
          </a:xfrm>
        </p:spPr>
        <p:txBody>
          <a:bodyPr/>
          <a:lstStyle/>
          <a:p>
            <a:r>
              <a:rPr lang="sk-SK" dirty="0" smtClean="0"/>
              <a:t>Dr. Štefan</a:t>
            </a:r>
            <a:r>
              <a:rPr lang="en-GB" noProof="0" dirty="0" smtClean="0"/>
              <a:t> </a:t>
            </a:r>
            <a:r>
              <a:rPr lang="sk-SK" dirty="0" smtClean="0"/>
              <a:t>VRÁTNY</a:t>
            </a:r>
            <a:r>
              <a:rPr lang="en-GB" noProof="0" dirty="0" smtClean="0"/>
              <a:t>, BIC Bratislava</a:t>
            </a:r>
          </a:p>
          <a:p>
            <a:r>
              <a:rPr lang="en-US" b="1" dirty="0" smtClean="0">
                <a:solidFill>
                  <a:schemeClr val="tx2"/>
                </a:solidFill>
              </a:rPr>
              <a:t>S </a:t>
            </a:r>
            <a:r>
              <a:rPr lang="en-US" b="1" dirty="0">
                <a:solidFill>
                  <a:schemeClr val="tx2"/>
                </a:solidFill>
              </a:rPr>
              <a:t>3 Design Learning Workshop Chisinau </a:t>
            </a:r>
            <a:endParaRPr lang="en-GB" b="1" noProof="0" dirty="0" smtClean="0">
              <a:solidFill>
                <a:schemeClr val="tx2"/>
              </a:solidFill>
            </a:endParaRPr>
          </a:p>
          <a:p>
            <a:r>
              <a:rPr lang="sk-SK" dirty="0" err="1" smtClean="0"/>
              <a:t>Chisinau</a:t>
            </a:r>
            <a:r>
              <a:rPr lang="en-GB" noProof="0" dirty="0" smtClean="0"/>
              <a:t>, 201</a:t>
            </a:r>
            <a:r>
              <a:rPr lang="sk-SK" dirty="0"/>
              <a:t>6</a:t>
            </a:r>
            <a:r>
              <a:rPr lang="en-GB" noProof="0" dirty="0" smtClean="0"/>
              <a:t>-</a:t>
            </a:r>
            <a:r>
              <a:rPr lang="sk-SK" noProof="0" dirty="0" smtClean="0"/>
              <a:t>02</a:t>
            </a:r>
            <a:r>
              <a:rPr lang="en-GB" noProof="0" dirty="0" smtClean="0"/>
              <a:t>-</a:t>
            </a:r>
            <a:r>
              <a:rPr lang="sk-SK" noProof="0" dirty="0" smtClean="0"/>
              <a:t>18</a:t>
            </a:r>
            <a:endParaRPr lang="en-GB" noProof="0" dirty="0" smtClean="0"/>
          </a:p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25983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3. The ways to overcome the bottlenecks within RIS 3 Design Process </a:t>
            </a:r>
            <a:r>
              <a:rPr lang="en-US" sz="3600" dirty="0" smtClean="0"/>
              <a:t>(</a:t>
            </a:r>
            <a:r>
              <a:rPr lang="sk-SK" sz="3600" dirty="0" smtClean="0"/>
              <a:t>2</a:t>
            </a:r>
            <a:r>
              <a:rPr lang="en-US" sz="3600" dirty="0" smtClean="0"/>
              <a:t>)</a:t>
            </a:r>
            <a:endParaRPr lang="en-GB" sz="3600" noProof="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21325" y="1700808"/>
            <a:ext cx="8229600" cy="4680520"/>
          </a:xfrm>
        </p:spPr>
        <p:txBody>
          <a:bodyPr/>
          <a:lstStyle/>
          <a:p>
            <a:pPr algn="just"/>
            <a:r>
              <a:rPr lang="en-US" dirty="0"/>
              <a:t>Strong consideration of entrepreneurial environment and its </a:t>
            </a:r>
            <a:r>
              <a:rPr lang="en-US" dirty="0" smtClean="0"/>
              <a:t>dynamics</a:t>
            </a:r>
            <a:r>
              <a:rPr lang="en-US" dirty="0"/>
              <a:t>, identification of obstacles and needs, incl. R&amp;D and Innovation, grow potential and competitiveness </a:t>
            </a:r>
            <a:endParaRPr lang="sk-SK" noProof="0" dirty="0" smtClean="0"/>
          </a:p>
          <a:p>
            <a:pPr algn="just"/>
            <a:r>
              <a:rPr lang="en-GB" dirty="0" smtClean="0"/>
              <a:t>Involvement of stake holders, incl. entrepreneurial players and governance bodies, e.g. industrial associations, clusters, R&amp;D actors, universities and education providers, research, economy and financial ministries, governmental office, etc.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45317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3. The ways to overcome the bottlenecks within RIS 3 Design Process </a:t>
            </a:r>
            <a:r>
              <a:rPr lang="en-US" sz="3600" dirty="0" smtClean="0"/>
              <a:t>(</a:t>
            </a:r>
            <a:r>
              <a:rPr lang="sk-SK" sz="3600" dirty="0"/>
              <a:t>3</a:t>
            </a:r>
            <a:r>
              <a:rPr lang="en-US" sz="3600" dirty="0" smtClean="0"/>
              <a:t>)</a:t>
            </a:r>
            <a:endParaRPr lang="en-GB" sz="3600" noProof="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23528" y="1556792"/>
            <a:ext cx="8229600" cy="4680520"/>
          </a:xfrm>
        </p:spPr>
        <p:txBody>
          <a:bodyPr>
            <a:normAutofit lnSpcReduction="10000"/>
          </a:bodyPr>
          <a:lstStyle/>
          <a:p>
            <a:pPr algn="just"/>
            <a:r>
              <a:rPr lang="en-GB" dirty="0" smtClean="0"/>
              <a:t>Generation of the general vision of the development of national economy over next time period - 5 to 10 years in terms of main sectors, competitiveness and benchmarking with other countries/regions</a:t>
            </a:r>
            <a:endParaRPr lang="en-GB" noProof="0" dirty="0" smtClean="0"/>
          </a:p>
          <a:p>
            <a:pPr algn="just"/>
            <a:r>
              <a:rPr lang="en-GB" dirty="0" smtClean="0"/>
              <a:t>Using S 3 methodology, exploitation of experiences gained, </a:t>
            </a:r>
            <a:r>
              <a:rPr lang="en-GB" b="1" dirty="0" smtClean="0"/>
              <a:t>using foreign experts</a:t>
            </a:r>
            <a:r>
              <a:rPr lang="en-GB" dirty="0" smtClean="0"/>
              <a:t> – positive SK experience</a:t>
            </a:r>
          </a:p>
          <a:p>
            <a:pPr algn="just"/>
            <a:r>
              <a:rPr lang="en-GB" dirty="0" smtClean="0"/>
              <a:t>Deduct and </a:t>
            </a:r>
            <a:r>
              <a:rPr lang="en-GB" b="1" dirty="0" smtClean="0"/>
              <a:t>identify the main economic sectors</a:t>
            </a:r>
            <a:r>
              <a:rPr lang="en-GB" dirty="0" smtClean="0"/>
              <a:t> with the most growth potential and relevancy for the national economy, prioritise and specialise, do not choose too much sectors, identify clear priorities 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100741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3. The ways to overcome the bottlenecks within RIS 3 Design Process </a:t>
            </a:r>
            <a:r>
              <a:rPr lang="en-US" sz="3600" dirty="0" smtClean="0"/>
              <a:t>(</a:t>
            </a:r>
            <a:r>
              <a:rPr lang="sk-SK" sz="3600" dirty="0" smtClean="0"/>
              <a:t>4</a:t>
            </a:r>
            <a:r>
              <a:rPr lang="en-US" sz="3600" dirty="0" smtClean="0"/>
              <a:t>)</a:t>
            </a:r>
            <a:endParaRPr lang="en-GB" sz="3600" noProof="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39552" y="1556792"/>
            <a:ext cx="8229600" cy="4608512"/>
          </a:xfrm>
        </p:spPr>
        <p:txBody>
          <a:bodyPr>
            <a:noAutofit/>
          </a:bodyPr>
          <a:lstStyle/>
          <a:p>
            <a:pPr algn="just"/>
            <a:r>
              <a:rPr lang="en-US" dirty="0"/>
              <a:t>Develop a consist, ambitious, however realistic strategy defining the use of limited resources in order to develop the selected sectors to high </a:t>
            </a:r>
            <a:r>
              <a:rPr lang="en-US" dirty="0" smtClean="0"/>
              <a:t>regional/international </a:t>
            </a:r>
            <a:r>
              <a:rPr lang="en-US" dirty="0"/>
              <a:t>competitiveness</a:t>
            </a:r>
            <a:endParaRPr lang="sk-SK" noProof="0" dirty="0" smtClean="0"/>
          </a:p>
          <a:p>
            <a:pPr algn="just"/>
            <a:r>
              <a:rPr lang="en-US" dirty="0"/>
              <a:t>Think about the implementation of the S 3, identify and ensure the </a:t>
            </a:r>
            <a:r>
              <a:rPr lang="en-US" dirty="0" smtClean="0"/>
              <a:t>right </a:t>
            </a:r>
            <a:r>
              <a:rPr lang="en-US" dirty="0"/>
              <a:t>governance and leadership structure, e.g. office of the government –</a:t>
            </a:r>
            <a:r>
              <a:rPr lang="en-US" dirty="0" smtClean="0"/>
              <a:t> </a:t>
            </a:r>
            <a:r>
              <a:rPr lang="en-US" dirty="0"/>
              <a:t>who will implement the S </a:t>
            </a:r>
            <a:r>
              <a:rPr lang="en-US" dirty="0" smtClean="0"/>
              <a:t>3</a:t>
            </a:r>
            <a:endParaRPr lang="sk-SK" dirty="0" smtClean="0"/>
          </a:p>
          <a:p>
            <a:pPr algn="just"/>
            <a:r>
              <a:rPr lang="en-US" dirty="0"/>
              <a:t>Define realistic roadmaps and action plans – how the S 3 and in which ways the S 3 will be implemented</a:t>
            </a:r>
            <a:endParaRPr lang="sk-SK" dirty="0" smtClean="0"/>
          </a:p>
        </p:txBody>
      </p:sp>
    </p:spTree>
    <p:extLst>
      <p:ext uri="{BB962C8B-B14F-4D97-AF65-F5344CB8AC3E}">
        <p14:creationId xmlns:p14="http://schemas.microsoft.com/office/powerpoint/2010/main" val="30049417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3. The ways to overcome the bottlenecks within RIS 3 Design Process </a:t>
            </a:r>
            <a:r>
              <a:rPr lang="en-US" sz="3600" dirty="0" smtClean="0"/>
              <a:t>(</a:t>
            </a:r>
            <a:r>
              <a:rPr lang="sk-SK" sz="3600" dirty="0"/>
              <a:t>5</a:t>
            </a:r>
            <a:r>
              <a:rPr lang="en-US" sz="3600" dirty="0" smtClean="0"/>
              <a:t>)</a:t>
            </a:r>
            <a:endParaRPr lang="en-GB" sz="3600" noProof="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23528" y="1988840"/>
            <a:ext cx="8229600" cy="4320480"/>
          </a:xfrm>
        </p:spPr>
        <p:txBody>
          <a:bodyPr/>
          <a:lstStyle/>
          <a:p>
            <a:pPr algn="just"/>
            <a:r>
              <a:rPr lang="en-US" dirty="0"/>
              <a:t>Measure the progress during the </a:t>
            </a:r>
            <a:r>
              <a:rPr lang="en-US" dirty="0" smtClean="0"/>
              <a:t>S3 </a:t>
            </a:r>
            <a:r>
              <a:rPr lang="en-US" dirty="0"/>
              <a:t>implementation, monitor, define and solve the deviations, evaluate the progress</a:t>
            </a:r>
            <a:endParaRPr lang="sk-SK" noProof="0" dirty="0" smtClean="0"/>
          </a:p>
          <a:p>
            <a:pPr algn="just"/>
            <a:r>
              <a:rPr lang="en-GB" dirty="0" smtClean="0"/>
              <a:t>S3 implementation is an open and interactive progress, ensure the ongoing dialogue between the main stake holders, governance structures and implementing bodies. Revise if necessary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4928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4.</a:t>
            </a:r>
            <a:r>
              <a:rPr lang="sk-SK" dirty="0" smtClean="0"/>
              <a:t> </a:t>
            </a:r>
            <a:r>
              <a:rPr lang="en-GB" dirty="0" smtClean="0"/>
              <a:t>Slovak experience</a:t>
            </a:r>
            <a:r>
              <a:rPr lang="sk-SK" dirty="0" smtClean="0"/>
              <a:t> (1)</a:t>
            </a:r>
            <a:endParaRPr lang="en-GB" noProof="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777283"/>
          </a:xfrm>
        </p:spPr>
        <p:txBody>
          <a:bodyPr/>
          <a:lstStyle/>
          <a:p>
            <a:pPr algn="just"/>
            <a:r>
              <a:rPr lang="en-US" dirty="0"/>
              <a:t>Fast development and approval (by SK government) of the S 3 (as the “ex ante” condition for the ESIF – OP R&amp;I) but no action plan after more than two years after the S 3 approval, EC criticism of the  OP R&amp;I because of the low consistency with the S 3</a:t>
            </a:r>
            <a:endParaRPr lang="sk-SK" noProof="0" dirty="0" smtClean="0"/>
          </a:p>
          <a:p>
            <a:pPr algn="just"/>
            <a:r>
              <a:rPr lang="en-US" dirty="0"/>
              <a:t>Though the S 3 is the best document for the Strategy development of the national economy until 2020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2703596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4.</a:t>
            </a:r>
            <a:r>
              <a:rPr lang="sk-SK" dirty="0" smtClean="0"/>
              <a:t> </a:t>
            </a:r>
            <a:r>
              <a:rPr lang="en-GB" dirty="0" smtClean="0"/>
              <a:t>Slovak experience</a:t>
            </a:r>
            <a:r>
              <a:rPr lang="sk-SK" dirty="0" smtClean="0"/>
              <a:t> (2)</a:t>
            </a:r>
            <a:endParaRPr lang="en-GB" noProof="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37051" y="1772816"/>
            <a:ext cx="8229600" cy="4355226"/>
          </a:xfrm>
        </p:spPr>
        <p:txBody>
          <a:bodyPr/>
          <a:lstStyle/>
          <a:p>
            <a:pPr marL="0" indent="0">
              <a:buNone/>
            </a:pPr>
            <a:r>
              <a:rPr lang="sk-SK" b="1" dirty="0" err="1"/>
              <a:t>Definition</a:t>
            </a:r>
            <a:r>
              <a:rPr lang="sk-SK" b="1" dirty="0"/>
              <a:t> of:</a:t>
            </a:r>
            <a:endParaRPr lang="sk-SK" b="1" noProof="0" dirty="0" smtClean="0"/>
          </a:p>
          <a:p>
            <a:pPr algn="just"/>
            <a:r>
              <a:rPr lang="en-GB" dirty="0" smtClean="0"/>
              <a:t>4 </a:t>
            </a:r>
            <a:r>
              <a:rPr lang="en-GB" dirty="0"/>
              <a:t>main industrial sectors: automotive, IT, E-technics, </a:t>
            </a:r>
            <a:r>
              <a:rPr lang="en-GB" dirty="0" smtClean="0"/>
              <a:t>metallurgy</a:t>
            </a:r>
            <a:endParaRPr lang="sk-SK" dirty="0" smtClean="0"/>
          </a:p>
          <a:p>
            <a:pPr algn="just"/>
            <a:r>
              <a:rPr lang="en-US" dirty="0" smtClean="0"/>
              <a:t>3 </a:t>
            </a:r>
            <a:r>
              <a:rPr lang="en-US" dirty="0"/>
              <a:t>main R&amp;D sectors: advanced materials (light construction materials for car production), IT (security SW), medicine biotech (fast diagnostics methods</a:t>
            </a:r>
            <a:r>
              <a:rPr lang="en-US" dirty="0" smtClean="0"/>
              <a:t>)</a:t>
            </a:r>
            <a:endParaRPr lang="sk-SK" dirty="0" smtClean="0"/>
          </a:p>
          <a:p>
            <a:pPr algn="just"/>
            <a:r>
              <a:rPr lang="en-US" dirty="0" smtClean="0"/>
              <a:t>KIBS </a:t>
            </a:r>
            <a:r>
              <a:rPr lang="en-US" dirty="0"/>
              <a:t>– Knowledge intensive business services development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0973871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4. Slovak experience </a:t>
            </a:r>
            <a:r>
              <a:rPr lang="en-GB" dirty="0" smtClean="0"/>
              <a:t>(</a:t>
            </a:r>
            <a:r>
              <a:rPr lang="sk-SK" dirty="0" smtClean="0"/>
              <a:t>3</a:t>
            </a:r>
            <a:r>
              <a:rPr lang="en-GB" dirty="0" smtClean="0"/>
              <a:t>)</a:t>
            </a:r>
            <a:endParaRPr lang="en-GB" noProof="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1044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 smtClean="0"/>
              <a:t>Definition of:</a:t>
            </a:r>
            <a:endParaRPr lang="en-GB" dirty="0" smtClean="0"/>
          </a:p>
          <a:p>
            <a:pPr algn="just"/>
            <a:r>
              <a:rPr lang="en-GB" dirty="0" smtClean="0"/>
              <a:t>Agriculture, environment, energy development</a:t>
            </a:r>
            <a:endParaRPr lang="en-GB" noProof="0" dirty="0" smtClean="0"/>
          </a:p>
          <a:p>
            <a:pPr algn="just"/>
            <a:r>
              <a:rPr lang="en-US" dirty="0" smtClean="0"/>
              <a:t>Human </a:t>
            </a:r>
            <a:r>
              <a:rPr lang="en-US" dirty="0"/>
              <a:t>resources development and </a:t>
            </a:r>
            <a:r>
              <a:rPr lang="en-US" dirty="0" smtClean="0"/>
              <a:t>education</a:t>
            </a:r>
            <a:endParaRPr lang="sk-SK" dirty="0" smtClean="0"/>
          </a:p>
          <a:p>
            <a:pPr algn="just"/>
            <a:r>
              <a:rPr lang="en-US" dirty="0" smtClean="0"/>
              <a:t>Horizontal </a:t>
            </a:r>
            <a:r>
              <a:rPr lang="en-US" dirty="0"/>
              <a:t>goals and measures, e. g. </a:t>
            </a:r>
            <a:r>
              <a:rPr lang="en-US" b="1" dirty="0"/>
              <a:t>increase of added value, </a:t>
            </a:r>
            <a:r>
              <a:rPr lang="en-US" dirty="0"/>
              <a:t>of R&amp;D expenditures, of SME performance, development of proper financial mechanisms, tax incentives for R&amp;D </a:t>
            </a:r>
            <a:r>
              <a:rPr lang="en-US" dirty="0" smtClean="0"/>
              <a:t>expenditures,</a:t>
            </a:r>
            <a:r>
              <a:rPr lang="sk-SK" dirty="0" smtClean="0"/>
              <a:t> </a:t>
            </a:r>
            <a:r>
              <a:rPr lang="en-US" dirty="0" smtClean="0"/>
              <a:t>etc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3189929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685800" y="5495925"/>
            <a:ext cx="7772400" cy="1362075"/>
          </a:xfrm>
        </p:spPr>
        <p:txBody>
          <a:bodyPr/>
          <a:lstStyle/>
          <a:p>
            <a:r>
              <a:rPr lang="en-GB" noProof="0" dirty="0" smtClean="0"/>
              <a:t>Thank you for your attention!</a:t>
            </a:r>
            <a:endParaRPr lang="en-GB" noProof="0" dirty="0"/>
          </a:p>
        </p:txBody>
      </p:sp>
      <p:sp>
        <p:nvSpPr>
          <p:cNvPr id="6" name="Textplatzhalt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b="1" dirty="0" smtClean="0"/>
              <a:t>Dr. Štefan </a:t>
            </a:r>
            <a:r>
              <a:rPr lang="sk-SK" b="1" dirty="0" err="1" smtClean="0"/>
              <a:t>Vrátny</a:t>
            </a:r>
            <a:endParaRPr lang="en-GB" b="1" noProof="0" dirty="0" smtClean="0"/>
          </a:p>
          <a:p>
            <a:r>
              <a:rPr lang="en-GB" noProof="0" dirty="0" smtClean="0"/>
              <a:t>BIC Bratislava</a:t>
            </a:r>
          </a:p>
          <a:p>
            <a:r>
              <a:rPr lang="sk-SK" dirty="0" err="1" smtClean="0"/>
              <a:t>vratny</a:t>
            </a:r>
            <a:r>
              <a:rPr lang="en-GB" noProof="0" dirty="0" smtClean="0"/>
              <a:t>@bic.sk</a:t>
            </a: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2332087"/>
            <a:ext cx="3152775" cy="2105025"/>
          </a:xfrm>
          <a:prstGeom prst="rect">
            <a:avLst/>
          </a:prstGeom>
        </p:spPr>
      </p:pic>
      <p:sp>
        <p:nvSpPr>
          <p:cNvPr id="7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none" baseline="0">
                <a:solidFill>
                  <a:srgbClr val="00439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5.</a:t>
            </a:r>
            <a:r>
              <a:rPr lang="sk-SK" dirty="0" smtClean="0"/>
              <a:t> </a:t>
            </a:r>
            <a:r>
              <a:rPr lang="en-GB" dirty="0" smtClean="0"/>
              <a:t>Questions </a:t>
            </a:r>
            <a:r>
              <a:rPr lang="en-GB" sz="4400" dirty="0"/>
              <a:t>and</a:t>
            </a:r>
            <a:r>
              <a:rPr lang="en-GB" dirty="0" smtClean="0"/>
              <a:t> Discussion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3707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Content</a:t>
            </a:r>
            <a:endParaRPr lang="en-GB" noProof="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84624" y="1628800"/>
            <a:ext cx="8229600" cy="4176464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1. General Situation and RIS 3 Development and Implementation  in Slovakia</a:t>
            </a:r>
            <a:endParaRPr lang="en-GB" noProof="0" dirty="0" smtClean="0"/>
          </a:p>
          <a:p>
            <a:pPr marL="0" indent="0">
              <a:buNone/>
            </a:pPr>
            <a:r>
              <a:rPr lang="en-GB" dirty="0" smtClean="0"/>
              <a:t>2. Main bottlenecks in Designing the RIS 3 – S 3 (Smart Specialisation strategy)</a:t>
            </a:r>
          </a:p>
          <a:p>
            <a:pPr marL="0" indent="0">
              <a:buNone/>
            </a:pPr>
            <a:r>
              <a:rPr lang="en-GB" dirty="0" smtClean="0"/>
              <a:t>3. The ways to overcome the bottlenecks within RIS 3 Design Process</a:t>
            </a:r>
          </a:p>
          <a:p>
            <a:pPr marL="0" indent="0">
              <a:buNone/>
            </a:pPr>
            <a:r>
              <a:rPr lang="en-GB" dirty="0" smtClean="0"/>
              <a:t>4. Slovak experience</a:t>
            </a:r>
          </a:p>
          <a:p>
            <a:pPr marL="0" indent="0">
              <a:buNone/>
            </a:pPr>
            <a:r>
              <a:rPr lang="en-GB" dirty="0" smtClean="0"/>
              <a:t>5. Questions and Discussion </a:t>
            </a:r>
          </a:p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7202344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1.</a:t>
            </a:r>
            <a:r>
              <a:rPr lang="sk-SK" sz="3200" dirty="0" smtClean="0"/>
              <a:t> </a:t>
            </a:r>
            <a:r>
              <a:rPr lang="en-US" sz="3200" dirty="0" smtClean="0"/>
              <a:t>General </a:t>
            </a:r>
            <a:r>
              <a:rPr lang="en-US" sz="3200" dirty="0"/>
              <a:t>Situation and RIS 3 Development and Implementation  in </a:t>
            </a:r>
            <a:r>
              <a:rPr lang="en-US" sz="3200" dirty="0" smtClean="0"/>
              <a:t>Slovakia</a:t>
            </a:r>
            <a:r>
              <a:rPr lang="sk-SK" sz="3200" dirty="0" smtClean="0"/>
              <a:t> (1)</a:t>
            </a:r>
            <a:endParaRPr lang="en-GB" sz="3200" noProof="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6159" y="1628800"/>
            <a:ext cx="8229600" cy="4752528"/>
          </a:xfrm>
        </p:spPr>
        <p:txBody>
          <a:bodyPr>
            <a:normAutofit/>
          </a:bodyPr>
          <a:lstStyle/>
          <a:p>
            <a:pPr algn="just"/>
            <a:r>
              <a:rPr lang="en-US" dirty="0"/>
              <a:t>The Slovak republic was established in 1993 as a follower of the Czech and Slovak Federal Republic</a:t>
            </a:r>
            <a:endParaRPr lang="sk-SK" noProof="0" dirty="0" smtClean="0"/>
          </a:p>
          <a:p>
            <a:pPr algn="just"/>
            <a:r>
              <a:rPr lang="en-US" dirty="0"/>
              <a:t>Member of V4 (1993), OECD (2000), EU (2004), Eurozone (2009</a:t>
            </a:r>
            <a:r>
              <a:rPr lang="en-US" dirty="0" smtClean="0"/>
              <a:t>)</a:t>
            </a:r>
            <a:endParaRPr lang="sk-SK" dirty="0" smtClean="0"/>
          </a:p>
          <a:p>
            <a:pPr algn="just"/>
            <a:r>
              <a:rPr lang="en-US" dirty="0"/>
              <a:t>Population: 5, 4 million, 49 000 km2, GDP per cap. </a:t>
            </a:r>
            <a:r>
              <a:rPr lang="en-US" dirty="0" smtClean="0"/>
              <a:t>29200 </a:t>
            </a:r>
            <a:r>
              <a:rPr lang="en-US" dirty="0"/>
              <a:t>USD in 2014 (source IMF, rank 40 worldwide, rank 18 in the EU, 77 % of EU average compared to 56 % in 2004), Bratislava region 53 400 USD (</a:t>
            </a:r>
            <a:r>
              <a:rPr lang="en-US" dirty="0" smtClean="0"/>
              <a:t>49000€</a:t>
            </a:r>
            <a:r>
              <a:rPr lang="en-US" dirty="0"/>
              <a:t>, among the top 10 EU regions</a:t>
            </a:r>
            <a:r>
              <a:rPr lang="en-US" dirty="0" smtClean="0"/>
              <a:t>)</a:t>
            </a:r>
            <a:r>
              <a:rPr lang="sk-SK" dirty="0" smtClean="0"/>
              <a:t>, </a:t>
            </a:r>
            <a:r>
              <a:rPr lang="en-GB" dirty="0" smtClean="0"/>
              <a:t>GDP growth in 2015 – 3,7 % (30 300 USD per cap.)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34647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1.</a:t>
            </a:r>
            <a:r>
              <a:rPr lang="sk-SK" sz="3200" dirty="0" smtClean="0"/>
              <a:t> </a:t>
            </a:r>
            <a:r>
              <a:rPr lang="en-US" sz="3200" dirty="0" smtClean="0"/>
              <a:t>General </a:t>
            </a:r>
            <a:r>
              <a:rPr lang="en-US" sz="3200" dirty="0"/>
              <a:t>Situation and RIS 3 Development and Implementation  in </a:t>
            </a:r>
            <a:r>
              <a:rPr lang="en-US" sz="3200" dirty="0" smtClean="0"/>
              <a:t>Slovakia</a:t>
            </a:r>
            <a:r>
              <a:rPr lang="sk-SK" sz="3200" dirty="0" smtClean="0"/>
              <a:t> (2)</a:t>
            </a:r>
            <a:endParaRPr lang="en-GB" sz="3200" noProof="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11560" y="2204864"/>
            <a:ext cx="8229600" cy="4248472"/>
          </a:xfrm>
        </p:spPr>
        <p:txBody>
          <a:bodyPr/>
          <a:lstStyle/>
          <a:p>
            <a:pPr algn="just"/>
            <a:r>
              <a:rPr lang="en-GB" sz="3200" dirty="0" smtClean="0"/>
              <a:t>Fast growing, high industrialized economy, e.g. 3 automotive manufacturers (1 million cars production in 2015, prognosis 1,4 million in 2020</a:t>
            </a:r>
            <a:r>
              <a:rPr lang="sk-SK" sz="3200" dirty="0" smtClean="0"/>
              <a:t>)</a:t>
            </a:r>
            <a:r>
              <a:rPr lang="en-GB" sz="3200" dirty="0" smtClean="0"/>
              <a:t>, the 4th automotive producer under construction, the fifth one under negation. Electro-technical, metallurgy and fast growing IT industry - 50 000 IT experts. Service sector and </a:t>
            </a:r>
            <a:r>
              <a:rPr lang="en-GB" sz="3200" dirty="0" err="1" smtClean="0"/>
              <a:t>agrofood</a:t>
            </a:r>
            <a:r>
              <a:rPr lang="en-GB" sz="3200" dirty="0" smtClean="0"/>
              <a:t> </a:t>
            </a:r>
            <a:endParaRPr lang="en-GB" sz="3200" noProof="0" dirty="0" smtClean="0"/>
          </a:p>
          <a:p>
            <a:pPr marL="0" indent="0">
              <a:buNone/>
            </a:pP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1167317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1.</a:t>
            </a:r>
            <a:r>
              <a:rPr lang="sk-SK" sz="3200" dirty="0" smtClean="0"/>
              <a:t> </a:t>
            </a:r>
            <a:r>
              <a:rPr lang="en-US" sz="3200" dirty="0" smtClean="0"/>
              <a:t>General </a:t>
            </a:r>
            <a:r>
              <a:rPr lang="en-US" sz="3200" dirty="0"/>
              <a:t>Situation and RIS 3 Development and Implementation  in </a:t>
            </a:r>
            <a:r>
              <a:rPr lang="en-US" sz="3200" dirty="0" smtClean="0"/>
              <a:t>Slovakia</a:t>
            </a:r>
            <a:r>
              <a:rPr lang="sk-SK" sz="3200" dirty="0" smtClean="0"/>
              <a:t> (3)</a:t>
            </a:r>
            <a:endParaRPr lang="en-GB" sz="3200" noProof="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4469" y="2132856"/>
            <a:ext cx="8229600" cy="4248472"/>
          </a:xfrm>
        </p:spPr>
        <p:txBody>
          <a:bodyPr/>
          <a:lstStyle/>
          <a:p>
            <a:pPr algn="just"/>
            <a:r>
              <a:rPr lang="en-US" dirty="0"/>
              <a:t>BIC Bratislava, established in 1991, the </a:t>
            </a:r>
            <a:r>
              <a:rPr lang="en-US" b="1" dirty="0"/>
              <a:t>Enterprise Europe Network coordinator in Slovakia,</a:t>
            </a:r>
            <a:r>
              <a:rPr lang="en-US" dirty="0"/>
              <a:t> working for the EC, SK government and regional governments, involved in RIS 3 </a:t>
            </a:r>
            <a:r>
              <a:rPr lang="en-US" dirty="0" smtClean="0"/>
              <a:t>development </a:t>
            </a:r>
            <a:r>
              <a:rPr lang="en-US" dirty="0"/>
              <a:t>in the Bratislava region (2012) and in the Slovak RIS 3 (2013), evaluating other </a:t>
            </a:r>
            <a:r>
              <a:rPr lang="en-US" dirty="0" smtClean="0"/>
              <a:t>EU/non </a:t>
            </a:r>
            <a:r>
              <a:rPr lang="en-US" dirty="0"/>
              <a:t>EU regions, developing </a:t>
            </a:r>
            <a:r>
              <a:rPr lang="sk-SK" dirty="0" smtClean="0"/>
              <a:t>a F</a:t>
            </a:r>
            <a:r>
              <a:rPr lang="en-US" dirty="0" err="1" smtClean="0"/>
              <a:t>rame</a:t>
            </a:r>
            <a:r>
              <a:rPr lang="sk-SK" dirty="0" err="1" smtClean="0"/>
              <a:t>work</a:t>
            </a:r>
            <a:r>
              <a:rPr lang="en-US" dirty="0" smtClean="0"/>
              <a:t> </a:t>
            </a:r>
            <a:r>
              <a:rPr lang="en-US" dirty="0"/>
              <a:t>to S 3 in agrofood sector in Slovakia (2015)</a:t>
            </a:r>
            <a:endParaRPr lang="sk-SK" noProof="0" dirty="0" smtClean="0"/>
          </a:p>
          <a:p>
            <a:pPr marL="0" indent="0">
              <a:buNone/>
            </a:pP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5194791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2.</a:t>
            </a:r>
            <a:r>
              <a:rPr lang="sk-SK" sz="3600" dirty="0" smtClean="0"/>
              <a:t> </a:t>
            </a:r>
            <a:r>
              <a:rPr lang="en-US" sz="3600" dirty="0" smtClean="0"/>
              <a:t>Main </a:t>
            </a:r>
            <a:r>
              <a:rPr lang="en-US" sz="3600" dirty="0"/>
              <a:t>bottlenecks in Designing the RIS 3 – S 3 (Smart </a:t>
            </a:r>
            <a:r>
              <a:rPr lang="en-US" sz="3600" dirty="0" err="1"/>
              <a:t>Specialisation</a:t>
            </a:r>
            <a:r>
              <a:rPr lang="en-US" sz="3600" dirty="0"/>
              <a:t> </a:t>
            </a:r>
            <a:r>
              <a:rPr lang="sk-SK" sz="3600" dirty="0" smtClean="0"/>
              <a:t>S</a:t>
            </a:r>
            <a:r>
              <a:rPr lang="en-US" sz="3600" dirty="0" err="1" smtClean="0"/>
              <a:t>trategy</a:t>
            </a:r>
            <a:r>
              <a:rPr lang="en-US" sz="3600" dirty="0" smtClean="0"/>
              <a:t>)</a:t>
            </a:r>
            <a:r>
              <a:rPr lang="sk-SK" sz="3600" dirty="0" smtClean="0"/>
              <a:t> (1)</a:t>
            </a:r>
            <a:endParaRPr lang="en-GB" sz="3600" noProof="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176464"/>
          </a:xfrm>
        </p:spPr>
        <p:txBody>
          <a:bodyPr/>
          <a:lstStyle/>
          <a:p>
            <a:r>
              <a:rPr lang="en-GB" dirty="0" smtClean="0"/>
              <a:t>Misunderstanding the economic and social ecosystem of the country/region </a:t>
            </a:r>
            <a:endParaRPr lang="en-GB" noProof="0" dirty="0" smtClean="0"/>
          </a:p>
          <a:p>
            <a:r>
              <a:rPr lang="en-GB" dirty="0" smtClean="0"/>
              <a:t>Wrong understanding of the S 3 as a Research and Development Strategy</a:t>
            </a:r>
          </a:p>
          <a:p>
            <a:r>
              <a:rPr lang="en-GB" dirty="0" smtClean="0"/>
              <a:t>Underestimating or misunderstanding of the Entrepreneurial discovery process</a:t>
            </a:r>
          </a:p>
          <a:p>
            <a:r>
              <a:rPr lang="en-GB" dirty="0" smtClean="0"/>
              <a:t>Not considering the main stake holders, especially form the industrial and economic sector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8287065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2.</a:t>
            </a:r>
            <a:r>
              <a:rPr lang="sk-SK" sz="3200" dirty="0"/>
              <a:t> </a:t>
            </a:r>
            <a:r>
              <a:rPr lang="en-US" sz="3200" dirty="0"/>
              <a:t>Main bottlenecks in Designing the RIS 3 – S 3 (Smart </a:t>
            </a:r>
            <a:r>
              <a:rPr lang="en-US" sz="3200" dirty="0" err="1"/>
              <a:t>Specialisation</a:t>
            </a:r>
            <a:r>
              <a:rPr lang="en-US" sz="3200" dirty="0"/>
              <a:t> strategy)</a:t>
            </a:r>
            <a:r>
              <a:rPr lang="sk-SK" sz="3200" dirty="0"/>
              <a:t> </a:t>
            </a:r>
            <a:r>
              <a:rPr lang="sk-SK" sz="3200" dirty="0" smtClean="0"/>
              <a:t>(2)</a:t>
            </a:r>
            <a:endParaRPr lang="en-GB" sz="3200" noProof="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608512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dirty="0"/>
              <a:t>Missing the overall vision of the future economic and social development of the respective </a:t>
            </a:r>
            <a:r>
              <a:rPr lang="en-US" dirty="0" smtClean="0"/>
              <a:t>region/country</a:t>
            </a:r>
            <a:endParaRPr lang="sk-SK" noProof="0" dirty="0" smtClean="0"/>
          </a:p>
          <a:p>
            <a:pPr algn="just"/>
            <a:r>
              <a:rPr lang="en-US" dirty="0"/>
              <a:t>Not smart – the S 3 will be designed without a proper and evidence based analysis of the regional economy and potential for innovation, using wrong methodology and </a:t>
            </a:r>
            <a:r>
              <a:rPr lang="en-US" dirty="0" smtClean="0"/>
              <a:t>approach</a:t>
            </a:r>
            <a:endParaRPr lang="sk-SK" dirty="0" smtClean="0"/>
          </a:p>
          <a:p>
            <a:pPr algn="just"/>
            <a:r>
              <a:rPr lang="en-US" dirty="0"/>
              <a:t>Not </a:t>
            </a:r>
            <a:r>
              <a:rPr lang="en-US" dirty="0" err="1"/>
              <a:t>specialised</a:t>
            </a:r>
            <a:r>
              <a:rPr lang="en-US" dirty="0"/>
              <a:t> – too many sectors are being selected and thus no effects form </a:t>
            </a:r>
            <a:r>
              <a:rPr lang="en-US" dirty="0" err="1"/>
              <a:t>specialisation</a:t>
            </a:r>
            <a:r>
              <a:rPr lang="en-US" dirty="0"/>
              <a:t> can be reached, the </a:t>
            </a:r>
            <a:r>
              <a:rPr lang="en-US" dirty="0" smtClean="0"/>
              <a:t>country/regional </a:t>
            </a:r>
            <a:r>
              <a:rPr lang="en-US" b="1" dirty="0"/>
              <a:t>strength and competitive advantages</a:t>
            </a:r>
            <a:r>
              <a:rPr lang="en-US" dirty="0"/>
              <a:t> will not be properly identified,  wrong priorities identification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4973024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2. Main bottlenecks in Designing the RIS 3 – S 3 (Smart </a:t>
            </a:r>
            <a:r>
              <a:rPr lang="en-US" sz="3200" dirty="0" err="1"/>
              <a:t>Specialisation</a:t>
            </a:r>
            <a:r>
              <a:rPr lang="en-US" sz="3200" dirty="0"/>
              <a:t> strategy) </a:t>
            </a:r>
            <a:r>
              <a:rPr lang="en-US" sz="3200" dirty="0" smtClean="0"/>
              <a:t>(</a:t>
            </a:r>
            <a:r>
              <a:rPr lang="sk-SK" sz="3200" dirty="0" smtClean="0"/>
              <a:t>3</a:t>
            </a:r>
            <a:r>
              <a:rPr lang="en-US" sz="3200" dirty="0" smtClean="0"/>
              <a:t>)</a:t>
            </a:r>
            <a:endParaRPr lang="en-GB" sz="3200" noProof="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79553" y="1700808"/>
            <a:ext cx="8229600" cy="4464496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dirty="0"/>
              <a:t>No strategy – the comprehensive system of processes and resource planning in order to achieve the defined goals and the RIS 3 methodology is not considered</a:t>
            </a:r>
            <a:endParaRPr lang="sk-SK" noProof="0" dirty="0" smtClean="0"/>
          </a:p>
          <a:p>
            <a:pPr algn="just"/>
            <a:r>
              <a:rPr lang="en-US" dirty="0"/>
              <a:t>Wrong identification of the governance and leadership </a:t>
            </a:r>
            <a:r>
              <a:rPr lang="en-US" dirty="0" smtClean="0"/>
              <a:t>structure</a:t>
            </a:r>
            <a:endParaRPr lang="sk-SK" dirty="0" smtClean="0"/>
          </a:p>
          <a:p>
            <a:pPr algn="just"/>
            <a:r>
              <a:rPr lang="en-US" dirty="0"/>
              <a:t>Wrong or even no definition of roadmaps and action </a:t>
            </a:r>
            <a:r>
              <a:rPr lang="en-US" dirty="0" smtClean="0"/>
              <a:t>plan</a:t>
            </a:r>
            <a:r>
              <a:rPr lang="sk-SK" dirty="0" smtClean="0"/>
              <a:t> </a:t>
            </a:r>
            <a:r>
              <a:rPr lang="en-US" dirty="0"/>
              <a:t>–</a:t>
            </a:r>
            <a:r>
              <a:rPr lang="en-US" dirty="0" smtClean="0"/>
              <a:t> </a:t>
            </a:r>
            <a:r>
              <a:rPr lang="en-US" dirty="0"/>
              <a:t>no proper implementation </a:t>
            </a:r>
            <a:r>
              <a:rPr lang="en-US" dirty="0" smtClean="0"/>
              <a:t>mechanisms</a:t>
            </a:r>
            <a:endParaRPr lang="sk-SK" dirty="0" smtClean="0"/>
          </a:p>
          <a:p>
            <a:pPr algn="just"/>
            <a:r>
              <a:rPr lang="en-US" dirty="0"/>
              <a:t>Missing or insufficient monitoring and evaluation mechanisms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6697540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3.</a:t>
            </a:r>
            <a:r>
              <a:rPr lang="sk-SK" sz="3600" dirty="0" smtClean="0"/>
              <a:t> </a:t>
            </a:r>
            <a:r>
              <a:rPr lang="en-US" sz="3600" dirty="0" smtClean="0"/>
              <a:t>The </a:t>
            </a:r>
            <a:r>
              <a:rPr lang="en-US" sz="3600" dirty="0"/>
              <a:t>ways to overcome the bottlenecks within RIS 3 Design </a:t>
            </a:r>
            <a:r>
              <a:rPr lang="en-US" sz="3600" dirty="0" smtClean="0"/>
              <a:t>Process</a:t>
            </a:r>
            <a:r>
              <a:rPr lang="sk-SK" sz="3600" dirty="0" smtClean="0"/>
              <a:t> (1)</a:t>
            </a:r>
            <a:endParaRPr lang="en-GB" sz="3600" noProof="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536504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dirty="0"/>
              <a:t>Right understanding of the economic and social ecosystem, e.g. entrepreneurial and innovation performance, banking system, quality of  HR and </a:t>
            </a:r>
            <a:r>
              <a:rPr lang="en-US" dirty="0" err="1" smtClean="0"/>
              <a:t>labour</a:t>
            </a:r>
            <a:r>
              <a:rPr lang="en-US" dirty="0" smtClean="0"/>
              <a:t> </a:t>
            </a:r>
            <a:r>
              <a:rPr lang="en-US" dirty="0"/>
              <a:t>force, governance, enforcement of law, efficiency of public administration, bureaucratic burden, corruption, etc.</a:t>
            </a:r>
            <a:endParaRPr lang="sk-SK" noProof="0" dirty="0" smtClean="0"/>
          </a:p>
          <a:p>
            <a:pPr algn="just"/>
            <a:r>
              <a:rPr lang="en-US" dirty="0"/>
              <a:t>S 3 is more than Research and development strategy, it is focusing of competitiveness increase of national economy through enhancement of relevant economic sectors (industrial, agrofood, services</a:t>
            </a:r>
            <a:r>
              <a:rPr lang="en-US" dirty="0" smtClean="0"/>
              <a:t>)</a:t>
            </a:r>
            <a:r>
              <a:rPr lang="sk-SK" dirty="0" smtClean="0"/>
              <a:t>.</a:t>
            </a:r>
            <a:r>
              <a:rPr lang="en-US" dirty="0" smtClean="0"/>
              <a:t> S</a:t>
            </a:r>
            <a:r>
              <a:rPr lang="sk-SK" dirty="0" smtClean="0"/>
              <a:t>K</a:t>
            </a:r>
            <a:r>
              <a:rPr lang="en-US" dirty="0" smtClean="0"/>
              <a:t> experience</a:t>
            </a:r>
            <a:r>
              <a:rPr lang="sk-SK" dirty="0" smtClean="0"/>
              <a:t>: </a:t>
            </a:r>
            <a:r>
              <a:rPr lang="en-US" i="1" dirty="0" smtClean="0"/>
              <a:t>R&amp;D&amp;I </a:t>
            </a:r>
            <a:r>
              <a:rPr lang="en-US" i="1" dirty="0"/>
              <a:t>strategy was developed instead of a S 3 one. Restarting the work again</a:t>
            </a:r>
            <a:endParaRPr lang="en-GB" i="1" noProof="0" dirty="0"/>
          </a:p>
        </p:txBody>
      </p:sp>
    </p:spTree>
    <p:extLst>
      <p:ext uri="{BB962C8B-B14F-4D97-AF65-F5344CB8AC3E}">
        <p14:creationId xmlns:p14="http://schemas.microsoft.com/office/powerpoint/2010/main" val="2217932575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1722</TotalTime>
  <Words>1269</Words>
  <Application>Microsoft Office PowerPoint</Application>
  <PresentationFormat>On-screen Show (4:3)</PresentationFormat>
  <Paragraphs>67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Larissa</vt:lpstr>
      <vt:lpstr>Main Bottlenecks in RIS3 Design and how to Overcome Them</vt:lpstr>
      <vt:lpstr>Content</vt:lpstr>
      <vt:lpstr>1. General Situation and RIS 3 Development and Implementation  in Slovakia (1)</vt:lpstr>
      <vt:lpstr>1. General Situation and RIS 3 Development and Implementation  in Slovakia (2)</vt:lpstr>
      <vt:lpstr>1. General Situation and RIS 3 Development and Implementation  in Slovakia (3)</vt:lpstr>
      <vt:lpstr>2. Main bottlenecks in Designing the RIS 3 – S 3 (Smart Specialisation Strategy) (1)</vt:lpstr>
      <vt:lpstr>2. Main bottlenecks in Designing the RIS 3 – S 3 (Smart Specialisation strategy) (2)</vt:lpstr>
      <vt:lpstr>2. Main bottlenecks in Designing the RIS 3 – S 3 (Smart Specialisation strategy) (3)</vt:lpstr>
      <vt:lpstr>3. The ways to overcome the bottlenecks within RIS 3 Design Process (1)</vt:lpstr>
      <vt:lpstr>3. The ways to overcome the bottlenecks within RIS 3 Design Process (2)</vt:lpstr>
      <vt:lpstr>3. The ways to overcome the bottlenecks within RIS 3 Design Process (3)</vt:lpstr>
      <vt:lpstr>3. The ways to overcome the bottlenecks within RIS 3 Design Process (4)</vt:lpstr>
      <vt:lpstr>3. The ways to overcome the bottlenecks within RIS 3 Design Process (5)</vt:lpstr>
      <vt:lpstr>4. Slovak experience (1)</vt:lpstr>
      <vt:lpstr>4. Slovak experience (2)</vt:lpstr>
      <vt:lpstr>4. Slovak experience (3)</vt:lpstr>
      <vt:lpstr>Thank you for your attention!</vt:lpstr>
    </vt:vector>
  </TitlesOfParts>
  <Company>Zentrum für soziale Innovation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dall</dc:creator>
  <cp:lastModifiedBy>STANIONYTE Lina (JRC-SEVILLA)</cp:lastModifiedBy>
  <cp:revision>120</cp:revision>
  <cp:lastPrinted>2016-02-15T09:49:07Z</cp:lastPrinted>
  <dcterms:created xsi:type="dcterms:W3CDTF">2014-01-21T14:42:02Z</dcterms:created>
  <dcterms:modified xsi:type="dcterms:W3CDTF">2016-02-15T17:53:02Z</dcterms:modified>
</cp:coreProperties>
</file>