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0" r:id="rId2"/>
    <p:sldId id="309" r:id="rId3"/>
    <p:sldId id="310" r:id="rId4"/>
    <p:sldId id="301" r:id="rId5"/>
    <p:sldId id="312" r:id="rId6"/>
    <p:sldId id="311" r:id="rId7"/>
    <p:sldId id="306" r:id="rId8"/>
    <p:sldId id="308" r:id="rId9"/>
    <p:sldId id="297" r:id="rId10"/>
    <p:sldId id="298" r:id="rId11"/>
    <p:sldId id="299" r:id="rId12"/>
  </p:sldIdLst>
  <p:sldSz cx="9144000" cy="6858000" type="screen4x3"/>
  <p:notesSz cx="6735763" cy="986948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A546C49-C7C0-40D3-96EC-FDD00E6A5BE5}" type="datetimeFigureOut">
              <a:rPr lang="lt-LT" smtClean="0"/>
              <a:t>2016-02-18</a:t>
            </a:fld>
            <a:endParaRPr lang="lt-LT"/>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EC69142C-44FC-46DA-852D-8E2776E9F4BD}" type="slidenum">
              <a:rPr lang="lt-LT" smtClean="0"/>
              <a:t>‹#›</a:t>
            </a:fld>
            <a:endParaRPr lang="lt-LT"/>
          </a:p>
        </p:txBody>
      </p:sp>
    </p:spTree>
    <p:extLst>
      <p:ext uri="{BB962C8B-B14F-4D97-AF65-F5344CB8AC3E}">
        <p14:creationId xmlns:p14="http://schemas.microsoft.com/office/powerpoint/2010/main" val="198362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615AAFEB-6CA7-4206-93A0-867CC0B024DB}" type="datetimeFigureOut">
              <a:rPr lang="lt-LT" smtClean="0"/>
              <a:t>2016-02-18</a:t>
            </a:fld>
            <a:endParaRPr lang="lt-LT"/>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03CBFE30-94AF-4B7A-A12B-D3E9A5C661F8}" type="slidenum">
              <a:rPr lang="lt-LT" smtClean="0"/>
              <a:t>‹#›</a:t>
            </a:fld>
            <a:endParaRPr lang="lt-LT"/>
          </a:p>
        </p:txBody>
      </p:sp>
    </p:spTree>
    <p:extLst>
      <p:ext uri="{BB962C8B-B14F-4D97-AF65-F5344CB8AC3E}">
        <p14:creationId xmlns:p14="http://schemas.microsoft.com/office/powerpoint/2010/main" val="367769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BFCDE01-FE45-43D6-833C-9E23ABBFE11B}" type="slidenum">
              <a:rPr lang="en-GB" altLang="lt-LT" b="0"/>
              <a:pPr eaLnBrk="1" hangingPunct="1"/>
              <a:t>3</a:t>
            </a:fld>
            <a:endParaRPr lang="en-GB" altLang="lt-LT" b="0"/>
          </a:p>
        </p:txBody>
      </p:sp>
      <p:sp>
        <p:nvSpPr>
          <p:cNvPr id="37891" name="Rectangle 2"/>
          <p:cNvSpPr>
            <a:spLocks noGrp="1" noRot="1" noChangeAspect="1" noChangeArrowheads="1" noTextEdit="1"/>
          </p:cNvSpPr>
          <p:nvPr>
            <p:ph type="sldImg"/>
          </p:nvPr>
        </p:nvSpPr>
        <p:spPr>
          <a:xfrm>
            <a:off x="911225" y="746125"/>
            <a:ext cx="4916488" cy="3687763"/>
          </a:xfrm>
          <a:ln/>
        </p:spPr>
      </p:sp>
      <p:sp>
        <p:nvSpPr>
          <p:cNvPr id="37892" name="Rectangle 3"/>
          <p:cNvSpPr>
            <a:spLocks noGrp="1" noChangeArrowheads="1"/>
          </p:cNvSpPr>
          <p:nvPr>
            <p:ph type="body" idx="1"/>
          </p:nvPr>
        </p:nvSpPr>
        <p:spPr>
          <a:xfrm>
            <a:off x="898525" y="4686300"/>
            <a:ext cx="4938713" cy="4443413"/>
          </a:xfrm>
          <a:noFill/>
        </p:spPr>
        <p:txBody>
          <a:bodyPr/>
          <a:lstStyle/>
          <a:p>
            <a:pPr marL="225425" indent="-225425" eaLnBrk="1" hangingPunct="1">
              <a:lnSpc>
                <a:spcPct val="80000"/>
              </a:lnSpc>
            </a:pPr>
            <a:endParaRPr lang="en-GB" altLang="lt-LT" sz="1000" b="1" smtClean="0">
              <a:latin typeface="Arial" panose="020B0604020202020204" pitchFamily="34" charset="0"/>
            </a:endParaRPr>
          </a:p>
          <a:p>
            <a:pPr marL="225425" indent="-225425" eaLnBrk="1" hangingPunct="1">
              <a:lnSpc>
                <a:spcPct val="80000"/>
              </a:lnSpc>
            </a:pPr>
            <a:r>
              <a:rPr lang="en-GB" altLang="lt-LT" sz="1000" smtClean="0">
                <a:latin typeface="Arial" panose="020B0604020202020204" pitchFamily="34" charset="0"/>
              </a:rPr>
              <a:t>In this slide be more precise on the questions that you would like your peers to discuss, and connect this to the second slide with the issues brought up there.</a:t>
            </a:r>
          </a:p>
          <a:p>
            <a:pPr marL="225425" indent="-225425" eaLnBrk="1" hangingPunct="1">
              <a:lnSpc>
                <a:spcPct val="80000"/>
              </a:lnSpc>
            </a:pPr>
            <a:endParaRPr lang="en-GB" altLang="lt-LT" sz="1000" smtClean="0">
              <a:latin typeface="Arial" panose="020B0604020202020204" pitchFamily="34" charset="0"/>
            </a:endParaRPr>
          </a:p>
          <a:p>
            <a:pPr marL="225425" indent="-225425" eaLnBrk="1" hangingPunct="1"/>
            <a:r>
              <a:rPr lang="en-GB" altLang="lt-LT" sz="1000" smtClean="0">
                <a:latin typeface="Arial" panose="020B0604020202020204" pitchFamily="34" charset="0"/>
              </a:rPr>
              <a:t>In order to make the discussion at the workshop as efficient and useful as possible, it is important to move out of the ‘classical’ presenting mood and head towards a more concrete approach to issues that need to be faced on the ground, while establishing and implementing your strategy. For this reason it is important to define a focus of your presentation, which would act as a ‘red thread’ in your presentation.</a:t>
            </a:r>
          </a:p>
          <a:p>
            <a:pPr marL="225425" indent="-225425" eaLnBrk="1" hangingPunct="1"/>
            <a:endParaRPr lang="en-GB" altLang="lt-LT" sz="1000" smtClean="0">
              <a:latin typeface="Arial" panose="020B0604020202020204" pitchFamily="34" charset="0"/>
            </a:endParaRPr>
          </a:p>
          <a:p>
            <a:pPr marL="225425" indent="-225425" eaLnBrk="1" hangingPunct="1"/>
            <a:r>
              <a:rPr lang="en-GB" altLang="lt-LT" sz="1000" smtClean="0">
                <a:latin typeface="Arial" panose="020B0604020202020204" pitchFamily="34" charset="0"/>
              </a:rPr>
              <a:t>Furthermore, in the peer review session the audience will be divided into groups that will focus their discussion on the issues that you want to address, i.e. depending on the number of participants there will be around 2-5 groups discussing: i) what they think are the underlying critical factors concerning the issues that you want to discuss and ii) suggestion for policies to address these issues. These discussions will be reported back to you and discussed jointly at the end of each session. In this way you will have comments and feedback from all participants present. This is a way also to advance the discussion towards the areas that you see as most relevant to have feedback on.</a:t>
            </a:r>
          </a:p>
          <a:p>
            <a:pPr marL="225425" indent="-225425" eaLnBrk="1" hangingPunct="1"/>
            <a:endParaRPr lang="en-GB" altLang="lt-LT" sz="1000" smtClean="0">
              <a:latin typeface="Arial" panose="020B0604020202020204" pitchFamily="34" charset="0"/>
            </a:endParaRPr>
          </a:p>
          <a:p>
            <a:pPr marL="225425" indent="-225425" eaLnBrk="1" hangingPunct="1">
              <a:lnSpc>
                <a:spcPct val="80000"/>
              </a:lnSpc>
            </a:pPr>
            <a:r>
              <a:rPr lang="en-GB" altLang="lt-LT" sz="1000" smtClean="0">
                <a:solidFill>
                  <a:srgbClr val="000066"/>
                </a:solidFill>
                <a:latin typeface="Arial" panose="020B0604020202020204" pitchFamily="34" charset="0"/>
              </a:rPr>
              <a:t>Please remember that the more linked to your presentation the questions are, the more concise and relevant feedback you might get. By presenting the questions up front, you allow your peer critical friends to keep them in mind while you give your presentation. The questions (1-5) should be repeated at the end of the presentation. Questions of a very general character can be made relevant for you specific region only if you give related information in your presentation.</a:t>
            </a:r>
          </a:p>
          <a:p>
            <a:pPr marL="225425" indent="-225425" eaLnBrk="1" hangingPunct="1"/>
            <a:endParaRPr lang="en-GB" altLang="lt-LT" sz="1000" smtClean="0">
              <a:latin typeface="Arial" panose="020B0604020202020204" pitchFamily="34" charset="0"/>
            </a:endParaRPr>
          </a:p>
          <a:p>
            <a:pPr marL="225425" indent="-225425" eaLnBrk="1" hangingPunct="1"/>
            <a:r>
              <a:rPr lang="en-GB" altLang="lt-LT" sz="1000" smtClean="0">
                <a:latin typeface="Arial" panose="020B0604020202020204" pitchFamily="34" charset="0"/>
              </a:rPr>
              <a:t>When preparing the presentation you might want to go through the rest of slides of this template and try to steer the information so it provides a logic to what you want to discuss, what the issues at hand are. This template provides you with suggestions for areas that can be relevant to bring up in order to explain your strategy and the issues. You may feel that some slides are redundant and do not use these or that you want to add some slides, which is good, but please bear in mind that there is only 30 minutes for presentation, which on average is something like 15 slides, so try not to make the presentation too long.</a:t>
            </a:r>
          </a:p>
          <a:p>
            <a:pPr marL="225425" indent="-225425" eaLnBrk="1" hangingPunct="1">
              <a:lnSpc>
                <a:spcPct val="80000"/>
              </a:lnSpc>
            </a:pPr>
            <a:endParaRPr lang="en-GB" altLang="lt-LT" sz="1000" smtClean="0">
              <a:latin typeface="Arial" panose="020B0604020202020204" pitchFamily="34" charset="0"/>
            </a:endParaRPr>
          </a:p>
        </p:txBody>
      </p:sp>
    </p:spTree>
    <p:extLst>
      <p:ext uri="{BB962C8B-B14F-4D97-AF65-F5344CB8AC3E}">
        <p14:creationId xmlns:p14="http://schemas.microsoft.com/office/powerpoint/2010/main" val="164164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03CBFE30-94AF-4B7A-A12B-D3E9A5C661F8}" type="slidenum">
              <a:rPr lang="lt-LT" smtClean="0"/>
              <a:t>6</a:t>
            </a:fld>
            <a:endParaRPr lang="lt-LT"/>
          </a:p>
        </p:txBody>
      </p:sp>
    </p:spTree>
    <p:extLst>
      <p:ext uri="{BB962C8B-B14F-4D97-AF65-F5344CB8AC3E}">
        <p14:creationId xmlns:p14="http://schemas.microsoft.com/office/powerpoint/2010/main" val="81248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FE3191C-4183-4C9A-A18A-53800B749300}" type="slidenum">
              <a:rPr lang="lt-LT" smtClean="0"/>
              <a:pPr/>
              <a:t>8</a:t>
            </a:fld>
            <a:endParaRPr lang="lt-LT" smtClean="0"/>
          </a:p>
        </p:txBody>
      </p:sp>
    </p:spTree>
    <p:extLst>
      <p:ext uri="{BB962C8B-B14F-4D97-AF65-F5344CB8AC3E}">
        <p14:creationId xmlns:p14="http://schemas.microsoft.com/office/powerpoint/2010/main" val="408494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9DEE71E4-1E44-4D0B-AFDF-BE347C730C5E}" type="datetimeFigureOut">
              <a:rPr lang="lt-LT" smtClean="0"/>
              <a:t>2016-02-18</a:t>
            </a:fld>
            <a:endParaRPr lang="lt-LT"/>
          </a:p>
        </p:txBody>
      </p:sp>
      <p:sp>
        <p:nvSpPr>
          <p:cNvPr id="5" name="Footer Placeholder 4"/>
          <p:cNvSpPr>
            <a:spLocks noGrp="1"/>
          </p:cNvSpPr>
          <p:nvPr>
            <p:ph type="ftr" sz="quarter" idx="11"/>
          </p:nvPr>
        </p:nvSpPr>
        <p:spPr/>
        <p:txBody>
          <a:bodyPr/>
          <a:lstStyle/>
          <a:p>
            <a:r>
              <a:rPr lang="en-US" dirty="0" smtClean="0"/>
              <a:t>www.mosta.lt</a:t>
            </a:r>
            <a:endParaRPr lang="lt-LT" dirty="0"/>
          </a:p>
        </p:txBody>
      </p:sp>
      <p:sp>
        <p:nvSpPr>
          <p:cNvPr id="6" name="Slide Number Placeholder 5"/>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644"/>
            <a:ext cx="8229600" cy="703282"/>
          </a:xfrm>
        </p:spPr>
        <p:txBody>
          <a:bodyPr/>
          <a:lstStyle/>
          <a:p>
            <a:r>
              <a:rPr lang="en-US" smtClean="0"/>
              <a:t>Click to edit Master title style</a:t>
            </a:r>
            <a:endParaRPr lang="lt-LT"/>
          </a:p>
        </p:txBody>
      </p:sp>
      <p:sp>
        <p:nvSpPr>
          <p:cNvPr id="3" name="Content Placeholder 2"/>
          <p:cNvSpPr>
            <a:spLocks noGrp="1"/>
          </p:cNvSpPr>
          <p:nvPr>
            <p:ph idx="1"/>
          </p:nvPr>
        </p:nvSpPr>
        <p:spPr>
          <a:xfrm>
            <a:off x="457200" y="1857364"/>
            <a:ext cx="8229600" cy="4268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DEE71E4-1E44-4D0B-AFDF-BE347C730C5E}" type="datetimeFigureOut">
              <a:rPr lang="lt-LT" smtClean="0"/>
              <a:t>2016-02-18</a:t>
            </a:fld>
            <a:endParaRPr lang="lt-LT"/>
          </a:p>
        </p:txBody>
      </p:sp>
      <p:sp>
        <p:nvSpPr>
          <p:cNvPr id="5" name="Footer Placeholder 4"/>
          <p:cNvSpPr>
            <a:spLocks noGrp="1"/>
          </p:cNvSpPr>
          <p:nvPr>
            <p:ph type="ftr" sz="quarter" idx="11"/>
          </p:nvPr>
        </p:nvSpPr>
        <p:spPr/>
        <p:txBody>
          <a:bodyPr/>
          <a:lstStyle/>
          <a:p>
            <a:r>
              <a:rPr lang="en-US" dirty="0" smtClean="0"/>
              <a:t>www.mosta.lt</a:t>
            </a:r>
            <a:endParaRPr lang="lt-LT" dirty="0"/>
          </a:p>
        </p:txBody>
      </p:sp>
      <p:sp>
        <p:nvSpPr>
          <p:cNvPr id="6" name="Slide Number Placeholder 5"/>
          <p:cNvSpPr>
            <a:spLocks noGrp="1"/>
          </p:cNvSpPr>
          <p:nvPr>
            <p:ph type="sldNum" sz="quarter" idx="12"/>
          </p:nvPr>
        </p:nvSpPr>
        <p:spPr/>
        <p:txBody>
          <a:bodyPr/>
          <a:lstStyle/>
          <a:p>
            <a:fld id="{2E1E3A93-D758-403F-9998-2356A83DC44D}" type="slidenum">
              <a:rPr lang="lt-LT" smtClean="0"/>
              <a:t>‹#›</a:t>
            </a:fld>
            <a:endParaRPr lang="lt-L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E71E4-1E44-4D0B-AFDF-BE347C730C5E}" type="datetimeFigureOut">
              <a:rPr lang="lt-LT" smtClean="0"/>
              <a:t>2016-02-18</a:t>
            </a:fld>
            <a:endParaRPr lang="lt-LT"/>
          </a:p>
        </p:txBody>
      </p:sp>
      <p:sp>
        <p:nvSpPr>
          <p:cNvPr id="5" name="Footer Placeholder 4"/>
          <p:cNvSpPr>
            <a:spLocks noGrp="1"/>
          </p:cNvSpPr>
          <p:nvPr>
            <p:ph type="ftr" sz="quarter" idx="11"/>
          </p:nvPr>
        </p:nvSpPr>
        <p:spPr/>
        <p:txBody>
          <a:bodyPr/>
          <a:lstStyle/>
          <a:p>
            <a:r>
              <a:rPr lang="en-US" dirty="0" smtClean="0"/>
              <a:t>www.mosta.lt</a:t>
            </a:r>
            <a:endParaRPr lang="lt-LT" dirty="0"/>
          </a:p>
        </p:txBody>
      </p:sp>
      <p:sp>
        <p:nvSpPr>
          <p:cNvPr id="6" name="Slide Number Placeholder 5"/>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9DEE71E4-1E44-4D0B-AFDF-BE347C730C5E}" type="datetimeFigureOut">
              <a:rPr lang="lt-LT" smtClean="0"/>
              <a:t>2016-02-18</a:t>
            </a:fld>
            <a:endParaRPr lang="lt-LT"/>
          </a:p>
        </p:txBody>
      </p:sp>
      <p:sp>
        <p:nvSpPr>
          <p:cNvPr id="6" name="Footer Placeholder 5"/>
          <p:cNvSpPr>
            <a:spLocks noGrp="1"/>
          </p:cNvSpPr>
          <p:nvPr>
            <p:ph type="ftr" sz="quarter" idx="11"/>
          </p:nvPr>
        </p:nvSpPr>
        <p:spPr/>
        <p:txBody>
          <a:bodyPr/>
          <a:lstStyle/>
          <a:p>
            <a:r>
              <a:rPr lang="en-US" dirty="0" smtClean="0"/>
              <a:t>www.mosta.lt</a:t>
            </a:r>
            <a:endParaRPr lang="lt-LT" dirty="0"/>
          </a:p>
        </p:txBody>
      </p:sp>
      <p:sp>
        <p:nvSpPr>
          <p:cNvPr id="7" name="Slide Number Placeholder 6"/>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dirty="0"/>
          </a:p>
        </p:txBody>
      </p:sp>
      <p:sp>
        <p:nvSpPr>
          <p:cNvPr id="3" name="Text Placeholder 2"/>
          <p:cNvSpPr>
            <a:spLocks noGrp="1"/>
          </p:cNvSpPr>
          <p:nvPr>
            <p:ph type="body" idx="1"/>
          </p:nvPr>
        </p:nvSpPr>
        <p:spPr>
          <a:xfrm>
            <a:off x="457200" y="17891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28867"/>
            <a:ext cx="4040188"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7859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28867"/>
            <a:ext cx="4041775"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7" name="Date Placeholder 6"/>
          <p:cNvSpPr>
            <a:spLocks noGrp="1"/>
          </p:cNvSpPr>
          <p:nvPr>
            <p:ph type="dt" sz="half" idx="10"/>
          </p:nvPr>
        </p:nvSpPr>
        <p:spPr/>
        <p:txBody>
          <a:bodyPr/>
          <a:lstStyle/>
          <a:p>
            <a:fld id="{9DEE71E4-1E44-4D0B-AFDF-BE347C730C5E}" type="datetimeFigureOut">
              <a:rPr lang="lt-LT" smtClean="0"/>
              <a:t>2016-02-18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9DEE71E4-1E44-4D0B-AFDF-BE347C730C5E}" type="datetimeFigureOut">
              <a:rPr lang="lt-LT" smtClean="0"/>
              <a:t>2016-02-18</a:t>
            </a:fld>
            <a:endParaRPr lang="lt-LT"/>
          </a:p>
        </p:txBody>
      </p:sp>
      <p:sp>
        <p:nvSpPr>
          <p:cNvPr id="4" name="Footer Placeholder 3"/>
          <p:cNvSpPr>
            <a:spLocks noGrp="1"/>
          </p:cNvSpPr>
          <p:nvPr>
            <p:ph type="ftr" sz="quarter" idx="11"/>
          </p:nvPr>
        </p:nvSpPr>
        <p:spPr/>
        <p:txBody>
          <a:bodyPr/>
          <a:lstStyle/>
          <a:p>
            <a:r>
              <a:rPr lang="en-US" dirty="0" smtClean="0"/>
              <a:t>www.mosta.lt</a:t>
            </a:r>
            <a:endParaRPr lang="lt-LT" dirty="0"/>
          </a:p>
        </p:txBody>
      </p:sp>
      <p:sp>
        <p:nvSpPr>
          <p:cNvPr id="5" name="Slide Number Placeholder 4"/>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E71E4-1E44-4D0B-AFDF-BE347C730C5E}" type="datetimeFigureOut">
              <a:rPr lang="lt-LT" smtClean="0"/>
              <a:t>2016-02-18</a:t>
            </a:fld>
            <a:endParaRPr lang="lt-LT"/>
          </a:p>
        </p:txBody>
      </p:sp>
      <p:sp>
        <p:nvSpPr>
          <p:cNvPr id="3" name="Footer Placeholder 2"/>
          <p:cNvSpPr>
            <a:spLocks noGrp="1"/>
          </p:cNvSpPr>
          <p:nvPr>
            <p:ph type="ftr" sz="quarter" idx="11"/>
          </p:nvPr>
        </p:nvSpPr>
        <p:spPr/>
        <p:txBody>
          <a:bodyPr/>
          <a:lstStyle/>
          <a:p>
            <a:r>
              <a:rPr lang="en-US" dirty="0" smtClean="0"/>
              <a:t>www.mosta.lt</a:t>
            </a:r>
            <a:endParaRPr lang="lt-LT" dirty="0"/>
          </a:p>
        </p:txBody>
      </p:sp>
      <p:sp>
        <p:nvSpPr>
          <p:cNvPr id="4" name="Slide Number Placeholder 3"/>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66"/>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1000108"/>
            <a:ext cx="5111750" cy="5126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Text Placeholder 3"/>
          <p:cNvSpPr>
            <a:spLocks noGrp="1"/>
          </p:cNvSpPr>
          <p:nvPr>
            <p:ph type="body" sz="half" idx="2"/>
          </p:nvPr>
        </p:nvSpPr>
        <p:spPr>
          <a:xfrm>
            <a:off x="457200" y="2143116"/>
            <a:ext cx="3008313" cy="39830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E71E4-1E44-4D0B-AFDF-BE347C730C5E}" type="datetimeFigureOut">
              <a:rPr lang="lt-LT" smtClean="0"/>
              <a:t>2016-02-18</a:t>
            </a:fld>
            <a:endParaRPr lang="lt-LT"/>
          </a:p>
        </p:txBody>
      </p:sp>
      <p:sp>
        <p:nvSpPr>
          <p:cNvPr id="6" name="Footer Placeholder 5"/>
          <p:cNvSpPr>
            <a:spLocks noGrp="1"/>
          </p:cNvSpPr>
          <p:nvPr>
            <p:ph type="ftr" sz="quarter" idx="11"/>
          </p:nvPr>
        </p:nvSpPr>
        <p:spPr/>
        <p:txBody>
          <a:bodyPr/>
          <a:lstStyle/>
          <a:p>
            <a:r>
              <a:rPr lang="en-US" dirty="0" smtClean="0"/>
              <a:t>www.mosta.lt</a:t>
            </a:r>
            <a:endParaRPr lang="lt-LT" dirty="0"/>
          </a:p>
        </p:txBody>
      </p:sp>
      <p:sp>
        <p:nvSpPr>
          <p:cNvPr id="7" name="Slide Number Placeholder 6"/>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1071545"/>
            <a:ext cx="54864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E71E4-1E44-4D0B-AFDF-BE347C730C5E}" type="datetimeFigureOut">
              <a:rPr lang="lt-LT" smtClean="0"/>
              <a:t>2016-02-18</a:t>
            </a:fld>
            <a:endParaRPr lang="lt-LT"/>
          </a:p>
        </p:txBody>
      </p:sp>
      <p:sp>
        <p:nvSpPr>
          <p:cNvPr id="6" name="Footer Placeholder 5"/>
          <p:cNvSpPr>
            <a:spLocks noGrp="1"/>
          </p:cNvSpPr>
          <p:nvPr>
            <p:ph type="ftr" sz="quarter" idx="11"/>
          </p:nvPr>
        </p:nvSpPr>
        <p:spPr/>
        <p:txBody>
          <a:bodyPr/>
          <a:lstStyle/>
          <a:p>
            <a:r>
              <a:rPr lang="en-US" dirty="0" smtClean="0"/>
              <a:t>www.mosta.lt</a:t>
            </a:r>
            <a:endParaRPr lang="lt-LT" dirty="0"/>
          </a:p>
        </p:txBody>
      </p:sp>
      <p:sp>
        <p:nvSpPr>
          <p:cNvPr id="7" name="Slide Number Placeholder 6"/>
          <p:cNvSpPr>
            <a:spLocks noGrp="1"/>
          </p:cNvSpPr>
          <p:nvPr>
            <p:ph type="sldNum" sz="quarter" idx="12"/>
          </p:nvPr>
        </p:nvSpPr>
        <p:spPr/>
        <p:txBody>
          <a:bodyPr/>
          <a:lstStyle/>
          <a:p>
            <a:fld id="{2E1E3A93-D758-403F-9998-2356A83DC44D}"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1000" t="-2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1554"/>
            <a:ext cx="8229600" cy="714372"/>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857364"/>
            <a:ext cx="8229600" cy="4268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E71E4-1E44-4D0B-AFDF-BE347C730C5E}" type="datetimeFigureOut">
              <a:rPr lang="lt-LT" smtClean="0"/>
              <a:t>2016-02-18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www.mosta.lt</a:t>
            </a:r>
            <a:endParaRPr lang="lt-L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E3A93-D758-403F-9998-2356A83DC44D}"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6185" y="5835660"/>
            <a:ext cx="6672865" cy="808050"/>
          </a:xfrm>
          <a:prstGeom prst="rect">
            <a:avLst/>
          </a:prstGeom>
        </p:spPr>
        <p:txBody>
          <a:bodyPr vert="horz" lIns="91440" tIns="45720" rIns="91440" bIns="45720" rtlCol="0" anchor="t">
            <a:normAutofit fontScale="70000" lnSpcReduction="20000"/>
          </a:bodyPr>
          <a:lstStyle>
            <a:lvl1pPr algn="l">
              <a:defRPr sz="4000" b="1" cap="all"/>
            </a:lvl1pPr>
          </a:lstStyle>
          <a:p>
            <a:pPr lvl="0">
              <a:spcBef>
                <a:spcPct val="0"/>
              </a:spcBef>
              <a:defRPr/>
            </a:pPr>
            <a:r>
              <a:rPr lang="lt-LT" dirty="0" err="1" smtClean="0">
                <a:latin typeface="Calibri" pitchFamily="34" charset="0"/>
              </a:rPr>
              <a:t>Governance</a:t>
            </a:r>
            <a:r>
              <a:rPr lang="lt-LT" dirty="0" smtClean="0">
                <a:latin typeface="Calibri" pitchFamily="34" charset="0"/>
              </a:rPr>
              <a:t> </a:t>
            </a:r>
            <a:r>
              <a:rPr lang="lt-LT" dirty="0" err="1" smtClean="0">
                <a:latin typeface="Calibri" pitchFamily="34" charset="0"/>
              </a:rPr>
              <a:t>settings</a:t>
            </a:r>
            <a:r>
              <a:rPr lang="lt-LT" dirty="0" smtClean="0">
                <a:latin typeface="Calibri" pitchFamily="34" charset="0"/>
              </a:rPr>
              <a:t> </a:t>
            </a:r>
            <a:r>
              <a:rPr lang="lt-LT" dirty="0" err="1" smtClean="0">
                <a:latin typeface="Calibri" pitchFamily="34" charset="0"/>
              </a:rPr>
              <a:t>for</a:t>
            </a:r>
            <a:r>
              <a:rPr lang="lt-LT" dirty="0" smtClean="0">
                <a:latin typeface="Calibri" pitchFamily="34" charset="0"/>
              </a:rPr>
              <a:t> </a:t>
            </a:r>
            <a:r>
              <a:rPr lang="lt-LT" dirty="0" err="1" smtClean="0">
                <a:latin typeface="Calibri" pitchFamily="34" charset="0"/>
              </a:rPr>
              <a:t>successful</a:t>
            </a:r>
            <a:r>
              <a:rPr lang="lt-LT" dirty="0" smtClean="0">
                <a:latin typeface="Calibri" pitchFamily="34" charset="0"/>
              </a:rPr>
              <a:t> s3 </a:t>
            </a:r>
            <a:r>
              <a:rPr lang="lt-LT" dirty="0" err="1" smtClean="0">
                <a:latin typeface="Calibri" pitchFamily="34" charset="0"/>
              </a:rPr>
              <a:t>process</a:t>
            </a:r>
            <a:endParaRPr lang="en-US" dirty="0" smtClean="0">
              <a:latin typeface="Calibri" pitchFamily="34" charset="0"/>
            </a:endParaRPr>
          </a:p>
        </p:txBody>
      </p:sp>
      <p:sp>
        <p:nvSpPr>
          <p:cNvPr id="5" name="Text Placeholder 2"/>
          <p:cNvSpPr txBox="1">
            <a:spLocks/>
          </p:cNvSpPr>
          <p:nvPr/>
        </p:nvSpPr>
        <p:spPr>
          <a:xfrm>
            <a:off x="285720" y="5429263"/>
            <a:ext cx="7772400" cy="406396"/>
          </a:xfrm>
          <a:prstGeom prst="rect">
            <a:avLst/>
          </a:prstGeom>
        </p:spPr>
        <p:txBody>
          <a:bodyPr vert="horz" lIns="91440" tIns="45720" rIns="91440" bIns="45720" rtlCol="0"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0" i="0" u="none" strike="noStrike" kern="1200" cap="none" spc="0" normalizeH="0" baseline="0" noProof="0" dirty="0" smtClean="0">
                <a:ln>
                  <a:noFill/>
                </a:ln>
                <a:solidFill>
                  <a:schemeClr val="tx1">
                    <a:tint val="75000"/>
                  </a:schemeClr>
                </a:solidFill>
                <a:effectLst/>
                <a:uLnTx/>
                <a:uFillTx/>
                <a:latin typeface="+mn-lt"/>
                <a:ea typeface="+mn-ea"/>
                <a:cs typeface="+mn-cs"/>
              </a:rPr>
              <a:t>Jurgita Petrauskienė </a:t>
            </a:r>
            <a:r>
              <a:rPr kumimoji="0" lang="lt-LT" sz="2000" b="0" i="0" u="none" strike="noStrike" kern="1200" cap="none" spc="0" normalizeH="0" noProof="0" dirty="0" smtClean="0">
                <a:ln>
                  <a:noFill/>
                </a:ln>
                <a:solidFill>
                  <a:schemeClr val="tx1">
                    <a:tint val="75000"/>
                  </a:schemeClr>
                </a:solidFill>
                <a:effectLst/>
                <a:uLnTx/>
                <a:uFillTx/>
                <a:latin typeface="+mn-lt"/>
                <a:ea typeface="+mn-ea"/>
                <a:cs typeface="+mn-cs"/>
              </a:rPr>
              <a:t>2016 02 18-19, </a:t>
            </a:r>
            <a:r>
              <a:rPr kumimoji="0" lang="lt-LT" sz="2000" b="0" i="0" u="none" strike="noStrike" kern="1200" cap="none" spc="0" normalizeH="0" noProof="0" dirty="0" err="1" smtClean="0">
                <a:ln>
                  <a:noFill/>
                </a:ln>
                <a:solidFill>
                  <a:schemeClr val="tx1">
                    <a:tint val="75000"/>
                  </a:schemeClr>
                </a:solidFill>
                <a:effectLst/>
                <a:uLnTx/>
                <a:uFillTx/>
                <a:latin typeface="+mn-lt"/>
                <a:ea typeface="+mn-ea"/>
                <a:cs typeface="+mn-cs"/>
              </a:rPr>
              <a:t>Chisinau</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8563" y="5611681"/>
            <a:ext cx="2045437" cy="124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7686"/>
            <a:ext cx="9144000" cy="3882628"/>
          </a:xfrm>
          <a:prstGeom prst="rect">
            <a:avLst/>
          </a:prstGeom>
        </p:spPr>
      </p:pic>
    </p:spTree>
    <p:extLst>
      <p:ext uri="{BB962C8B-B14F-4D97-AF65-F5344CB8AC3E}">
        <p14:creationId xmlns:p14="http://schemas.microsoft.com/office/powerpoint/2010/main" val="191431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63888" y="4442760"/>
            <a:ext cx="5472608" cy="22986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unded Rectangle 12"/>
          <p:cNvSpPr/>
          <p:nvPr/>
        </p:nvSpPr>
        <p:spPr>
          <a:xfrm>
            <a:off x="6390456" y="2060848"/>
            <a:ext cx="2304256" cy="24465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b="1" dirty="0" smtClean="0"/>
          </a:p>
          <a:p>
            <a:pPr algn="ctr"/>
            <a:r>
              <a:rPr lang="en-US" sz="2400" b="1" dirty="0" smtClean="0"/>
              <a:t>Consists of:</a:t>
            </a:r>
            <a:endParaRPr lang="en-US" b="1" dirty="0" smtClean="0"/>
          </a:p>
          <a:p>
            <a:pPr algn="ctr"/>
            <a:r>
              <a:rPr lang="en-US" dirty="0" smtClean="0"/>
              <a:t>Prime Minister</a:t>
            </a:r>
          </a:p>
          <a:p>
            <a:pPr algn="ctr"/>
            <a:r>
              <a:rPr lang="en-US" dirty="0" smtClean="0"/>
              <a:t>Science institutions</a:t>
            </a:r>
          </a:p>
          <a:p>
            <a:pPr algn="ctr"/>
            <a:r>
              <a:rPr lang="en-US" dirty="0" smtClean="0"/>
              <a:t>Ministries</a:t>
            </a:r>
          </a:p>
          <a:p>
            <a:pPr algn="ctr"/>
            <a:r>
              <a:rPr lang="en-US" dirty="0" smtClean="0"/>
              <a:t>Agencies</a:t>
            </a:r>
          </a:p>
          <a:p>
            <a:pPr algn="ctr"/>
            <a:r>
              <a:rPr lang="en-US" dirty="0" smtClean="0"/>
              <a:t>Business representatives</a:t>
            </a:r>
          </a:p>
        </p:txBody>
      </p:sp>
      <p:sp>
        <p:nvSpPr>
          <p:cNvPr id="12" name="Rounded Rectangle 11"/>
          <p:cNvSpPr/>
          <p:nvPr/>
        </p:nvSpPr>
        <p:spPr>
          <a:xfrm>
            <a:off x="3563888" y="3479852"/>
            <a:ext cx="2304256" cy="1862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b="1" dirty="0" smtClean="0"/>
          </a:p>
          <a:p>
            <a:pPr algn="ctr"/>
            <a:r>
              <a:rPr lang="en-US" sz="2400" b="1" dirty="0" smtClean="0"/>
              <a:t>Consists of:</a:t>
            </a:r>
            <a:endParaRPr lang="en-US" b="1" dirty="0" smtClean="0"/>
          </a:p>
          <a:p>
            <a:pPr algn="ctr"/>
            <a:r>
              <a:rPr lang="en-US" dirty="0" smtClean="0"/>
              <a:t>Ministries</a:t>
            </a:r>
          </a:p>
          <a:p>
            <a:pPr algn="ctr"/>
            <a:r>
              <a:rPr lang="en-US" dirty="0" smtClean="0"/>
              <a:t>Agencies</a:t>
            </a:r>
          </a:p>
          <a:p>
            <a:pPr algn="ctr"/>
            <a:r>
              <a:rPr lang="en-US" dirty="0" smtClean="0"/>
              <a:t>Other stakeholders</a:t>
            </a:r>
          </a:p>
        </p:txBody>
      </p:sp>
      <p:sp>
        <p:nvSpPr>
          <p:cNvPr id="2" name="Title 1"/>
          <p:cNvSpPr>
            <a:spLocks noGrp="1"/>
          </p:cNvSpPr>
          <p:nvPr>
            <p:ph type="title"/>
          </p:nvPr>
        </p:nvSpPr>
        <p:spPr/>
        <p:txBody>
          <a:bodyPr>
            <a:normAutofit fontScale="90000"/>
          </a:bodyPr>
          <a:lstStyle/>
          <a:p>
            <a:r>
              <a:rPr lang="en-US" sz="3200" dirty="0" smtClean="0"/>
              <a:t>Implementing the strategy:</a:t>
            </a:r>
            <a:br>
              <a:rPr lang="en-US" sz="3200" dirty="0" smtClean="0"/>
            </a:br>
            <a:r>
              <a:rPr lang="en-US" sz="3200" dirty="0" smtClean="0"/>
              <a:t>Monitoring and management</a:t>
            </a:r>
            <a:endParaRPr lang="en-US" sz="3200" dirty="0"/>
          </a:p>
        </p:txBody>
      </p:sp>
      <p:sp>
        <p:nvSpPr>
          <p:cNvPr id="4" name="Rounded Rectangle 3"/>
          <p:cNvSpPr/>
          <p:nvPr/>
        </p:nvSpPr>
        <p:spPr>
          <a:xfrm>
            <a:off x="6390456" y="1795944"/>
            <a:ext cx="230425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R&amp;I council</a:t>
            </a:r>
            <a:endParaRPr lang="en-US" dirty="0"/>
          </a:p>
        </p:txBody>
      </p:sp>
      <p:sp>
        <p:nvSpPr>
          <p:cNvPr id="5" name="Rounded Rectangle 4"/>
          <p:cNvSpPr/>
          <p:nvPr/>
        </p:nvSpPr>
        <p:spPr>
          <a:xfrm>
            <a:off x="3563888" y="3284132"/>
            <a:ext cx="230425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Coordination function</a:t>
            </a:r>
            <a:endParaRPr lang="en-US" dirty="0"/>
          </a:p>
        </p:txBody>
      </p:sp>
      <p:sp>
        <p:nvSpPr>
          <p:cNvPr id="6" name="Rounded Rectangle 5"/>
          <p:cNvSpPr/>
          <p:nvPr/>
        </p:nvSpPr>
        <p:spPr>
          <a:xfrm>
            <a:off x="395536" y="4873746"/>
            <a:ext cx="3024336" cy="18676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smtClean="0"/>
          </a:p>
          <a:p>
            <a:pPr algn="ctr"/>
            <a:r>
              <a:rPr lang="en-US" sz="2400" b="1" dirty="0" smtClean="0"/>
              <a:t>Priority:</a:t>
            </a:r>
            <a:endParaRPr lang="en-US" b="1" dirty="0" smtClean="0"/>
          </a:p>
          <a:p>
            <a:pPr algn="ctr"/>
            <a:r>
              <a:rPr lang="en-US" dirty="0" smtClean="0"/>
              <a:t>Various projects by public and private entities within the thematic field</a:t>
            </a:r>
          </a:p>
        </p:txBody>
      </p:sp>
      <p:sp>
        <p:nvSpPr>
          <p:cNvPr id="7" name="Rounded Rectangle 6"/>
          <p:cNvSpPr/>
          <p:nvPr/>
        </p:nvSpPr>
        <p:spPr>
          <a:xfrm>
            <a:off x="755576" y="4486252"/>
            <a:ext cx="230425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Monitoring function</a:t>
            </a:r>
            <a:endParaRPr lang="en-US" dirty="0"/>
          </a:p>
        </p:txBody>
      </p:sp>
      <p:sp>
        <p:nvSpPr>
          <p:cNvPr id="8" name="Bent Arrow 7"/>
          <p:cNvSpPr/>
          <p:nvPr/>
        </p:nvSpPr>
        <p:spPr>
          <a:xfrm>
            <a:off x="2699792" y="3429000"/>
            <a:ext cx="720080" cy="936104"/>
          </a:xfrm>
          <a:prstGeom prst="bentArrow">
            <a:avLst>
              <a:gd name="adj1" fmla="val 25000"/>
              <a:gd name="adj2" fmla="val 25000"/>
              <a:gd name="adj3" fmla="val 25000"/>
              <a:gd name="adj4" fmla="val 42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Bent Arrow 8"/>
          <p:cNvSpPr/>
          <p:nvPr/>
        </p:nvSpPr>
        <p:spPr>
          <a:xfrm>
            <a:off x="5508104" y="1988840"/>
            <a:ext cx="720080" cy="1224136"/>
          </a:xfrm>
          <a:prstGeom prst="bentArrow">
            <a:avLst>
              <a:gd name="adj1" fmla="val 25000"/>
              <a:gd name="adj2" fmla="val 25000"/>
              <a:gd name="adj3" fmla="val 25000"/>
              <a:gd name="adj4" fmla="val 42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Callout 9"/>
          <p:cNvSpPr/>
          <p:nvPr/>
        </p:nvSpPr>
        <p:spPr>
          <a:xfrm>
            <a:off x="107504" y="2600908"/>
            <a:ext cx="2232248" cy="1656184"/>
          </a:xfrm>
          <a:prstGeom prst="wedgeEllipseCallout">
            <a:avLst>
              <a:gd name="adj1" fmla="val 68793"/>
              <a:gd name="adj2" fmla="val 24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How is </a:t>
            </a:r>
            <a:r>
              <a:rPr lang="lt-LT" sz="1600" dirty="0" smtClean="0"/>
              <a:t>it </a:t>
            </a:r>
            <a:r>
              <a:rPr lang="en-US" sz="1600" dirty="0" smtClean="0"/>
              <a:t>going? Does the actual implementation meets the planned results?</a:t>
            </a:r>
            <a:endParaRPr lang="en-US" sz="1600" dirty="0"/>
          </a:p>
        </p:txBody>
      </p:sp>
      <p:sp>
        <p:nvSpPr>
          <p:cNvPr id="11" name="Oval Callout 10"/>
          <p:cNvSpPr/>
          <p:nvPr/>
        </p:nvSpPr>
        <p:spPr>
          <a:xfrm>
            <a:off x="2267744" y="1806796"/>
            <a:ext cx="2465824" cy="1406180"/>
          </a:xfrm>
          <a:prstGeom prst="wedgeEllipseCallout">
            <a:avLst>
              <a:gd name="adj1" fmla="val 85162"/>
              <a:gd name="adj2" fmla="val 9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 we need additional support for the Priority? Or maybe we should discard it?</a:t>
            </a:r>
            <a:endParaRPr lang="en-US" sz="1600" dirty="0"/>
          </a:p>
        </p:txBody>
      </p:sp>
      <p:sp>
        <p:nvSpPr>
          <p:cNvPr id="15" name="TextBox 14"/>
          <p:cNvSpPr txBox="1"/>
          <p:nvPr/>
        </p:nvSpPr>
        <p:spPr>
          <a:xfrm>
            <a:off x="3721570" y="5990024"/>
            <a:ext cx="612068" cy="338554"/>
          </a:xfrm>
          <a:prstGeom prst="rect">
            <a:avLst/>
          </a:prstGeom>
          <a:noFill/>
        </p:spPr>
        <p:txBody>
          <a:bodyPr wrap="square" rtlCol="0">
            <a:spAutoFit/>
          </a:bodyPr>
          <a:lstStyle/>
          <a:p>
            <a:r>
              <a:rPr lang="lt-LT" sz="1600" dirty="0" smtClean="0"/>
              <a:t>2014</a:t>
            </a:r>
            <a:endParaRPr lang="lt-LT" sz="1600" dirty="0"/>
          </a:p>
        </p:txBody>
      </p:sp>
      <p:sp>
        <p:nvSpPr>
          <p:cNvPr id="16" name="TextBox 15"/>
          <p:cNvSpPr txBox="1"/>
          <p:nvPr/>
        </p:nvSpPr>
        <p:spPr>
          <a:xfrm>
            <a:off x="5922150" y="5990024"/>
            <a:ext cx="612068" cy="338554"/>
          </a:xfrm>
          <a:prstGeom prst="rect">
            <a:avLst/>
          </a:prstGeom>
          <a:noFill/>
        </p:spPr>
        <p:txBody>
          <a:bodyPr wrap="square" rtlCol="0">
            <a:spAutoFit/>
          </a:bodyPr>
          <a:lstStyle/>
          <a:p>
            <a:r>
              <a:rPr lang="lt-LT" sz="1600" b="1" dirty="0" smtClean="0"/>
              <a:t>2018</a:t>
            </a:r>
            <a:endParaRPr lang="lt-LT" sz="1600" b="1" dirty="0"/>
          </a:p>
        </p:txBody>
      </p:sp>
      <p:sp>
        <p:nvSpPr>
          <p:cNvPr id="17" name="TextBox 16"/>
          <p:cNvSpPr txBox="1"/>
          <p:nvPr/>
        </p:nvSpPr>
        <p:spPr>
          <a:xfrm>
            <a:off x="8269250" y="5990024"/>
            <a:ext cx="612068" cy="338554"/>
          </a:xfrm>
          <a:prstGeom prst="rect">
            <a:avLst/>
          </a:prstGeom>
          <a:noFill/>
        </p:spPr>
        <p:txBody>
          <a:bodyPr wrap="square" rtlCol="0">
            <a:spAutoFit/>
          </a:bodyPr>
          <a:lstStyle/>
          <a:p>
            <a:r>
              <a:rPr lang="lt-LT" sz="1600" dirty="0" smtClean="0"/>
              <a:t>2020</a:t>
            </a:r>
            <a:endParaRPr lang="lt-LT" sz="1600" dirty="0"/>
          </a:p>
        </p:txBody>
      </p:sp>
      <p:sp>
        <p:nvSpPr>
          <p:cNvPr id="18" name="Oval Callout 17"/>
          <p:cNvSpPr/>
          <p:nvPr/>
        </p:nvSpPr>
        <p:spPr>
          <a:xfrm>
            <a:off x="6228184" y="4693880"/>
            <a:ext cx="2736304" cy="1296144"/>
          </a:xfrm>
          <a:prstGeom prst="wedgeEllipseCallout">
            <a:avLst>
              <a:gd name="adj1" fmla="val -48454"/>
              <a:gd name="adj2" fmla="val 47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Interim evaluation. </a:t>
            </a:r>
            <a:r>
              <a:rPr lang="en-US" sz="1600" dirty="0" smtClean="0"/>
              <a:t>Do we need new priorities? What is the impact already?</a:t>
            </a:r>
            <a:endParaRPr lang="en-US" sz="1600" dirty="0"/>
          </a:p>
        </p:txBody>
      </p:sp>
      <p:sp>
        <p:nvSpPr>
          <p:cNvPr id="19" name="Right Arrow 18"/>
          <p:cNvSpPr/>
          <p:nvPr/>
        </p:nvSpPr>
        <p:spPr>
          <a:xfrm>
            <a:off x="4138626" y="6211699"/>
            <a:ext cx="4250052" cy="43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Entrepreneurial discovery</a:t>
            </a:r>
            <a:endParaRPr lang="en-US" dirty="0"/>
          </a:p>
        </p:txBody>
      </p:sp>
    </p:spTree>
    <p:extLst>
      <p:ext uri="{BB962C8B-B14F-4D97-AF65-F5344CB8AC3E}">
        <p14:creationId xmlns:p14="http://schemas.microsoft.com/office/powerpoint/2010/main" val="71288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Lessons learned</a:t>
            </a:r>
            <a:endParaRPr lang="en-US" sz="3200" dirty="0"/>
          </a:p>
        </p:txBody>
      </p:sp>
      <p:sp>
        <p:nvSpPr>
          <p:cNvPr id="6" name="Content Placeholder 2"/>
          <p:cNvSpPr>
            <a:spLocks noGrp="1"/>
          </p:cNvSpPr>
          <p:nvPr>
            <p:ph idx="1"/>
          </p:nvPr>
        </p:nvSpPr>
        <p:spPr>
          <a:xfrm>
            <a:off x="251520" y="2060848"/>
            <a:ext cx="8352928" cy="4176464"/>
          </a:xfrm>
        </p:spPr>
        <p:txBody>
          <a:bodyPr>
            <a:normAutofit/>
          </a:bodyPr>
          <a:lstStyle/>
          <a:p>
            <a:pPr lvl="1">
              <a:buClr>
                <a:schemeClr val="accent1">
                  <a:lumMod val="75000"/>
                </a:schemeClr>
              </a:buClr>
              <a:buFont typeface="Arial" panose="020B0604020202020204" pitchFamily="34" charset="0"/>
              <a:buChar char="•"/>
            </a:pPr>
            <a:r>
              <a:rPr lang="en-US" sz="2400" dirty="0" smtClean="0"/>
              <a:t>Learning process – the outcomes might </a:t>
            </a:r>
            <a:r>
              <a:rPr lang="en-US" sz="2400" dirty="0"/>
              <a:t>not </a:t>
            </a:r>
            <a:r>
              <a:rPr lang="en-US" sz="2400" dirty="0" smtClean="0"/>
              <a:t>be visible</a:t>
            </a:r>
            <a:r>
              <a:rPr lang="lt-LT" sz="2400" dirty="0" smtClean="0"/>
              <a:t> </a:t>
            </a:r>
            <a:r>
              <a:rPr lang="en-US" sz="2400" dirty="0" smtClean="0"/>
              <a:t>now;</a:t>
            </a:r>
          </a:p>
          <a:p>
            <a:pPr lvl="1">
              <a:buClr>
                <a:schemeClr val="accent1">
                  <a:lumMod val="75000"/>
                </a:schemeClr>
              </a:buClr>
              <a:buFont typeface="Arial" panose="020B0604020202020204" pitchFamily="34" charset="0"/>
              <a:buChar char="•"/>
            </a:pPr>
            <a:r>
              <a:rPr lang="en-US" sz="2400" dirty="0" smtClean="0"/>
              <a:t>Persistence</a:t>
            </a:r>
            <a:r>
              <a:rPr lang="lt-LT" sz="2400" dirty="0" smtClean="0"/>
              <a:t> </a:t>
            </a:r>
            <a:r>
              <a:rPr lang="en-US" sz="2400" dirty="0" smtClean="0"/>
              <a:t>vs.</a:t>
            </a:r>
            <a:r>
              <a:rPr lang="lt-LT" sz="2400" dirty="0" smtClean="0"/>
              <a:t> </a:t>
            </a:r>
            <a:r>
              <a:rPr lang="en-US" sz="2400" dirty="0" smtClean="0"/>
              <a:t>Constant communication;</a:t>
            </a:r>
            <a:endParaRPr lang="lt-LT" sz="2400" dirty="0" smtClean="0"/>
          </a:p>
          <a:p>
            <a:pPr lvl="1">
              <a:buClr>
                <a:schemeClr val="accent1">
                  <a:lumMod val="75000"/>
                </a:schemeClr>
              </a:buClr>
              <a:buFont typeface="Arial" panose="020B0604020202020204" pitchFamily="34" charset="0"/>
              <a:buChar char="•"/>
            </a:pPr>
            <a:r>
              <a:rPr lang="en-US" sz="2400" dirty="0" smtClean="0"/>
              <a:t>Leveraging between </a:t>
            </a:r>
            <a:r>
              <a:rPr lang="en-US" sz="2400" dirty="0" smtClean="0"/>
              <a:t>to</a:t>
            </a:r>
            <a:r>
              <a:rPr lang="lt-LT" sz="2400" dirty="0" smtClean="0"/>
              <a:t>o</a:t>
            </a:r>
            <a:r>
              <a:rPr lang="en-US" sz="2400" dirty="0" smtClean="0"/>
              <a:t> </a:t>
            </a:r>
            <a:r>
              <a:rPr lang="en-US" sz="2400" dirty="0" smtClean="0"/>
              <a:t>narrow and </a:t>
            </a:r>
            <a:r>
              <a:rPr lang="en-US" sz="2400" dirty="0" smtClean="0"/>
              <a:t>t</a:t>
            </a:r>
            <a:r>
              <a:rPr lang="lt-LT" sz="2400" dirty="0" smtClean="0"/>
              <a:t>o</a:t>
            </a:r>
            <a:r>
              <a:rPr lang="en-US" sz="2400" dirty="0" smtClean="0"/>
              <a:t>o </a:t>
            </a:r>
            <a:r>
              <a:rPr lang="en-US" sz="2400" dirty="0" smtClean="0"/>
              <a:t>broad;</a:t>
            </a:r>
          </a:p>
          <a:p>
            <a:pPr lvl="1">
              <a:buClr>
                <a:schemeClr val="accent1">
                  <a:lumMod val="75000"/>
                </a:schemeClr>
              </a:buClr>
              <a:buFont typeface="Arial" panose="020B0604020202020204" pitchFamily="34" charset="0"/>
              <a:buChar char="•"/>
            </a:pPr>
            <a:r>
              <a:rPr lang="en-US" sz="2400" dirty="0" smtClean="0"/>
              <a:t>Mediation between different groups;</a:t>
            </a:r>
          </a:p>
          <a:p>
            <a:pPr lvl="1">
              <a:buClr>
                <a:schemeClr val="accent1">
                  <a:lumMod val="75000"/>
                </a:schemeClr>
              </a:buClr>
              <a:buFont typeface="Arial" panose="020B0604020202020204" pitchFamily="34" charset="0"/>
              <a:buChar char="•"/>
            </a:pPr>
            <a:r>
              <a:rPr lang="en-US" sz="2400" dirty="0" smtClean="0"/>
              <a:t>Political involvement </a:t>
            </a:r>
            <a:r>
              <a:rPr lang="en-US" sz="2400" dirty="0" err="1" smtClean="0"/>
              <a:t>i</a:t>
            </a:r>
            <a:r>
              <a:rPr lang="lt-LT" sz="2400" dirty="0" smtClean="0"/>
              <a:t>s</a:t>
            </a:r>
            <a:r>
              <a:rPr lang="en-US" sz="2400" dirty="0" smtClean="0"/>
              <a:t> </a:t>
            </a:r>
            <a:r>
              <a:rPr lang="lt-LT" sz="2400" smtClean="0"/>
              <a:t>critical</a:t>
            </a:r>
            <a:r>
              <a:rPr lang="en-US" sz="2400" smtClean="0"/>
              <a:t>;</a:t>
            </a:r>
            <a:endParaRPr lang="en-US" sz="2400" dirty="0" smtClean="0"/>
          </a:p>
          <a:p>
            <a:pPr lvl="1">
              <a:buClr>
                <a:schemeClr val="accent1">
                  <a:lumMod val="75000"/>
                </a:schemeClr>
              </a:buClr>
              <a:buFont typeface="Arial" panose="020B0604020202020204" pitchFamily="34" charset="0"/>
              <a:buChar char="•"/>
            </a:pPr>
            <a:r>
              <a:rPr lang="en-US" sz="2400" dirty="0" smtClean="0"/>
              <a:t>Need for closer collaboration with the neighboring regions;</a:t>
            </a:r>
          </a:p>
          <a:p>
            <a:pPr lvl="1">
              <a:buClr>
                <a:schemeClr val="accent1">
                  <a:lumMod val="75000"/>
                </a:schemeClr>
              </a:buClr>
              <a:buFont typeface="Arial" panose="020B0604020202020204" pitchFamily="34" charset="0"/>
              <a:buChar char="•"/>
            </a:pPr>
            <a:endParaRPr lang="en-US" sz="2400" dirty="0" smtClean="0"/>
          </a:p>
          <a:p>
            <a:pPr lvl="1">
              <a:buClr>
                <a:schemeClr val="accent1">
                  <a:lumMod val="75000"/>
                </a:schemeClr>
              </a:buClr>
              <a:buFont typeface="Arial" panose="020B0604020202020204" pitchFamily="34" charset="0"/>
              <a:buChar char="•"/>
            </a:pPr>
            <a:endParaRPr lang="en-US" sz="2400" dirty="0"/>
          </a:p>
          <a:p>
            <a:pPr marL="0" indent="0">
              <a:buNone/>
            </a:pPr>
            <a:endParaRPr lang="en-US" dirty="0"/>
          </a:p>
        </p:txBody>
      </p:sp>
    </p:spTree>
    <p:extLst>
      <p:ext uri="{BB962C8B-B14F-4D97-AF65-F5344CB8AC3E}">
        <p14:creationId xmlns:p14="http://schemas.microsoft.com/office/powerpoint/2010/main" val="65638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smtClean="0"/>
              <a:t>MOSTA</a:t>
            </a:r>
            <a:endParaRPr lang="lt-LT" sz="3200" dirty="0"/>
          </a:p>
        </p:txBody>
      </p:sp>
      <p:sp>
        <p:nvSpPr>
          <p:cNvPr id="3" name="Content Placeholder 2"/>
          <p:cNvSpPr>
            <a:spLocks noGrp="1"/>
          </p:cNvSpPr>
          <p:nvPr>
            <p:ph idx="1"/>
          </p:nvPr>
        </p:nvSpPr>
        <p:spPr/>
        <p:txBody>
          <a:bodyPr>
            <a:noAutofit/>
          </a:bodyPr>
          <a:lstStyle/>
          <a:p>
            <a:pPr marL="0" indent="0" algn="just">
              <a:lnSpc>
                <a:spcPct val="80000"/>
              </a:lnSpc>
              <a:buNone/>
              <a:defRPr/>
            </a:pPr>
            <a:r>
              <a:rPr lang="en-US" sz="2400" dirty="0"/>
              <a:t>State budgetary institution established by the Ministry for Education and Science of the Republic of Lithuania (April 27, 2007)</a:t>
            </a:r>
            <a:r>
              <a:rPr lang="lt-LT" sz="2400" dirty="0"/>
              <a:t> </a:t>
            </a:r>
            <a:r>
              <a:rPr lang="en-US" sz="2400" dirty="0"/>
              <a:t>which</a:t>
            </a:r>
            <a:r>
              <a:rPr lang="en-US" sz="2400" dirty="0" smtClean="0"/>
              <a:t>:</a:t>
            </a:r>
            <a:endParaRPr lang="lt-LT" sz="2400" dirty="0" smtClean="0"/>
          </a:p>
          <a:p>
            <a:pPr marL="0" indent="0" algn="just">
              <a:lnSpc>
                <a:spcPct val="80000"/>
              </a:lnSpc>
              <a:buNone/>
              <a:defRPr/>
            </a:pPr>
            <a:endParaRPr lang="lt-LT" sz="2400" dirty="0"/>
          </a:p>
          <a:p>
            <a:pPr marL="342900" lvl="1" indent="-342900" algn="just">
              <a:buClr>
                <a:schemeClr val="tx2"/>
              </a:buClr>
              <a:buFont typeface="Arial" pitchFamily="34" charset="0"/>
              <a:buChar char="•"/>
              <a:defRPr/>
            </a:pPr>
            <a:r>
              <a:rPr lang="en-US" sz="2000" dirty="0"/>
              <a:t>Provides recommendations on the development of the national research, higher education</a:t>
            </a:r>
            <a:r>
              <a:rPr lang="lt-LT" sz="2000" dirty="0"/>
              <a:t> </a:t>
            </a:r>
            <a:r>
              <a:rPr lang="lt-LT" sz="2000" dirty="0" smtClean="0"/>
              <a:t>(HE) </a:t>
            </a:r>
            <a:r>
              <a:rPr lang="en-US" sz="2000" dirty="0" smtClean="0"/>
              <a:t>and </a:t>
            </a:r>
            <a:r>
              <a:rPr lang="en-US" sz="2000" dirty="0"/>
              <a:t>innovation </a:t>
            </a:r>
            <a:r>
              <a:rPr lang="en-US" sz="2000" dirty="0" smtClean="0"/>
              <a:t>system</a:t>
            </a:r>
            <a:endParaRPr lang="lt-LT" sz="2000" dirty="0" smtClean="0"/>
          </a:p>
          <a:p>
            <a:pPr marL="342900" lvl="1" indent="-342900" algn="just">
              <a:buClr>
                <a:schemeClr val="tx2"/>
              </a:buClr>
              <a:buFont typeface="Arial" pitchFamily="34" charset="0"/>
              <a:buChar char="•"/>
              <a:defRPr/>
            </a:pPr>
            <a:r>
              <a:rPr lang="en-US" sz="2000" dirty="0"/>
              <a:t>Organizes research HE and innovation </a:t>
            </a:r>
            <a:r>
              <a:rPr lang="en-US" sz="2000" dirty="0" smtClean="0"/>
              <a:t>monitoring</a:t>
            </a:r>
            <a:endParaRPr lang="en-US" sz="2000" dirty="0"/>
          </a:p>
          <a:p>
            <a:pPr marL="342900" lvl="1" indent="-342900" algn="just">
              <a:buClr>
                <a:schemeClr val="tx2"/>
              </a:buClr>
              <a:buFont typeface="Arial" pitchFamily="34" charset="0"/>
              <a:buChar char="•"/>
              <a:defRPr/>
            </a:pPr>
            <a:r>
              <a:rPr lang="en-US" sz="2000" dirty="0"/>
              <a:t>Analyses the conditions</a:t>
            </a:r>
            <a:r>
              <a:rPr lang="en-US" sz="2000" b="1" dirty="0"/>
              <a:t> </a:t>
            </a:r>
            <a:r>
              <a:rPr lang="en-US" sz="2000" dirty="0"/>
              <a:t>of Lithuanian research, HE </a:t>
            </a:r>
            <a:r>
              <a:rPr lang="lt-LT" sz="2000" dirty="0" err="1" smtClean="0"/>
              <a:t>and</a:t>
            </a:r>
            <a:r>
              <a:rPr lang="lt-LT" sz="2000" dirty="0" smtClean="0"/>
              <a:t> </a:t>
            </a:r>
            <a:r>
              <a:rPr lang="en-US" sz="2000" dirty="0" smtClean="0"/>
              <a:t>innovation system</a:t>
            </a:r>
            <a:endParaRPr lang="lt-LT" sz="2000" dirty="0" smtClean="0"/>
          </a:p>
          <a:p>
            <a:pPr marL="342900" lvl="1" indent="-342900" algn="just">
              <a:buClr>
                <a:schemeClr val="tx2"/>
              </a:buClr>
              <a:buFont typeface="Arial" pitchFamily="34" charset="0"/>
              <a:buChar char="•"/>
              <a:defRPr/>
            </a:pPr>
            <a:r>
              <a:rPr lang="en-US" sz="2000" dirty="0"/>
              <a:t>Participates in</a:t>
            </a:r>
            <a:r>
              <a:rPr lang="en-US" sz="2000" b="1" dirty="0"/>
              <a:t> </a:t>
            </a:r>
            <a:r>
              <a:rPr lang="en-US" sz="2000" dirty="0"/>
              <a:t>development and implementation of research,  HE and innovation </a:t>
            </a:r>
            <a:r>
              <a:rPr lang="en-US" sz="2000" dirty="0" smtClean="0"/>
              <a:t>policy</a:t>
            </a:r>
            <a:endParaRPr lang="en-US" sz="2000" dirty="0"/>
          </a:p>
        </p:txBody>
      </p:sp>
    </p:spTree>
    <p:extLst>
      <p:ext uri="{BB962C8B-B14F-4D97-AF65-F5344CB8AC3E}">
        <p14:creationId xmlns:p14="http://schemas.microsoft.com/office/powerpoint/2010/main" val="218086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lt-LT" sz="800" b="0">
              <a:solidFill>
                <a:schemeClr val="bg1"/>
              </a:solidFill>
              <a:ea typeface="MS PGothic" pitchFamily="34" charset="-128"/>
              <a:cs typeface="Arial" panose="020B0604020202020204" pitchFamily="34" charset="0"/>
            </a:endParaRPr>
          </a:p>
        </p:txBody>
      </p:sp>
      <p:sp>
        <p:nvSpPr>
          <p:cNvPr id="8195" name="Rectangle 4"/>
          <p:cNvSpPr>
            <a:spLocks noGrp="1" noChangeArrowheads="1"/>
          </p:cNvSpPr>
          <p:nvPr>
            <p:ph type="title"/>
          </p:nvPr>
        </p:nvSpPr>
        <p:spPr>
          <a:xfrm>
            <a:off x="250825" y="260351"/>
            <a:ext cx="6265863" cy="792386"/>
          </a:xfrm>
        </p:spPr>
        <p:txBody>
          <a:bodyPr/>
          <a:lstStyle/>
          <a:p>
            <a:pPr algn="l" eaLnBrk="1" hangingPunct="1"/>
            <a:r>
              <a:rPr lang="en-GB" altLang="lt-LT" sz="3200" dirty="0" smtClean="0">
                <a:solidFill>
                  <a:srgbClr val="000066"/>
                </a:solidFill>
              </a:rPr>
              <a:t>The </a:t>
            </a:r>
            <a:r>
              <a:rPr lang="en-US" altLang="lt-LT" sz="3200" dirty="0" smtClean="0">
                <a:solidFill>
                  <a:srgbClr val="000066"/>
                </a:solidFill>
              </a:rPr>
              <a:t>context</a:t>
            </a:r>
            <a:r>
              <a:rPr lang="lt-LT" altLang="lt-LT" sz="3200" dirty="0" smtClean="0">
                <a:solidFill>
                  <a:srgbClr val="000066"/>
                </a:solidFill>
              </a:rPr>
              <a:t>: R&amp;D </a:t>
            </a:r>
            <a:r>
              <a:rPr lang="lt-LT" altLang="lt-LT" sz="3200" dirty="0" err="1" smtClean="0">
                <a:solidFill>
                  <a:srgbClr val="000066"/>
                </a:solidFill>
              </a:rPr>
              <a:t>landscape</a:t>
            </a:r>
            <a:endParaRPr lang="en-US" altLang="lt-LT" sz="3200" dirty="0" smtClean="0">
              <a:solidFill>
                <a:srgbClr val="CC0000"/>
              </a:solidFill>
            </a:endParaRPr>
          </a:p>
        </p:txBody>
      </p:sp>
      <p:sp>
        <p:nvSpPr>
          <p:cNvPr id="8197" name="Slide Number Placeholder 1"/>
          <p:cNvSpPr>
            <a:spLocks noGrp="1"/>
          </p:cNvSpPr>
          <p:nvPr>
            <p:ph type="sldNum" sz="quarter" idx="12"/>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8EB5777-D7A7-414E-AA8E-CE6BA7373120}" type="slidenum">
              <a:rPr lang="en-GB" altLang="lt-LT" b="0"/>
              <a:pPr eaLnBrk="1" hangingPunct="1"/>
              <a:t>3</a:t>
            </a:fld>
            <a:endParaRPr lang="en-GB" altLang="lt-LT" b="0"/>
          </a:p>
        </p:txBody>
      </p:sp>
      <p:sp>
        <p:nvSpPr>
          <p:cNvPr id="8198" name="Slide Number Placeholder 1"/>
          <p:cNvSpPr txBox="1">
            <a:spLocks/>
          </p:cNvSpPr>
          <p:nvPr/>
        </p:nvSpPr>
        <p:spPr bwMode="auto">
          <a:xfrm>
            <a:off x="250825" y="6381750"/>
            <a:ext cx="5041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lt-LT" altLang="lt-LT" sz="1400" b="0"/>
              <a:t>Source: Ministry of Science and Education, MOSTA, 2013</a:t>
            </a:r>
            <a:endParaRPr lang="en-GB" altLang="lt-LT" sz="1400" b="0"/>
          </a:p>
        </p:txBody>
      </p:sp>
      <p:sp>
        <p:nvSpPr>
          <p:cNvPr id="8199" name="Rectangle 1"/>
          <p:cNvSpPr>
            <a:spLocks noChangeArrowheads="1"/>
          </p:cNvSpPr>
          <p:nvPr/>
        </p:nvSpPr>
        <p:spPr bwMode="auto">
          <a:xfrm>
            <a:off x="257175" y="1557338"/>
            <a:ext cx="87074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pPr>
            <a:r>
              <a:rPr lang="en-US" altLang="lt-LT" b="0" dirty="0"/>
              <a:t>23 universities: 14 state, 9 private</a:t>
            </a:r>
          </a:p>
          <a:p>
            <a:pPr eaLnBrk="1" hangingPunct="1">
              <a:lnSpc>
                <a:spcPct val="80000"/>
              </a:lnSpc>
            </a:pPr>
            <a:endParaRPr lang="en-US" altLang="lt-LT" b="0" dirty="0"/>
          </a:p>
          <a:p>
            <a:pPr eaLnBrk="1" hangingPunct="1">
              <a:lnSpc>
                <a:spcPct val="80000"/>
              </a:lnSpc>
            </a:pPr>
            <a:r>
              <a:rPr lang="en-US" altLang="lt-LT" b="0" dirty="0"/>
              <a:t>24 colleges: 13 state, 11 private</a:t>
            </a:r>
          </a:p>
          <a:p>
            <a:pPr eaLnBrk="1" hangingPunct="1">
              <a:lnSpc>
                <a:spcPct val="80000"/>
              </a:lnSpc>
            </a:pPr>
            <a:endParaRPr lang="en-US" altLang="lt-LT" b="0" dirty="0"/>
          </a:p>
          <a:p>
            <a:pPr eaLnBrk="1" hangingPunct="1">
              <a:lnSpc>
                <a:spcPct val="80000"/>
              </a:lnSpc>
            </a:pPr>
            <a:r>
              <a:rPr lang="lt-LT" altLang="lt-LT" b="0" dirty="0"/>
              <a:t>21</a:t>
            </a:r>
            <a:r>
              <a:rPr lang="en-US" altLang="lt-LT" b="0" dirty="0"/>
              <a:t> research institutes</a:t>
            </a:r>
            <a:r>
              <a:rPr lang="lt-LT" altLang="lt-LT" b="0" dirty="0"/>
              <a:t>: </a:t>
            </a:r>
            <a:r>
              <a:rPr lang="en-US" altLang="lt-LT" b="0" dirty="0"/>
              <a:t>1</a:t>
            </a:r>
            <a:r>
              <a:rPr lang="lt-LT" altLang="lt-LT" b="0" dirty="0"/>
              <a:t>3</a:t>
            </a:r>
            <a:r>
              <a:rPr lang="en-US" altLang="lt-LT" b="0" dirty="0"/>
              <a:t> state</a:t>
            </a:r>
            <a:r>
              <a:rPr lang="lt-LT" altLang="lt-LT" b="0" dirty="0"/>
              <a:t>, 8 </a:t>
            </a:r>
            <a:r>
              <a:rPr lang="lt-LT" altLang="lt-LT" b="0" dirty="0" err="1"/>
              <a:t>private</a:t>
            </a:r>
            <a:endParaRPr lang="en-US" altLang="lt-LT" b="0" dirty="0"/>
          </a:p>
          <a:p>
            <a:pPr eaLnBrk="1" hangingPunct="1">
              <a:lnSpc>
                <a:spcPct val="80000"/>
              </a:lnSpc>
            </a:pPr>
            <a:endParaRPr lang="en-US" altLang="lt-LT" b="0" dirty="0"/>
          </a:p>
          <a:p>
            <a:pPr eaLnBrk="1" hangingPunct="1">
              <a:lnSpc>
                <a:spcPct val="80000"/>
              </a:lnSpc>
            </a:pPr>
            <a:r>
              <a:rPr lang="en-US" altLang="lt-LT" b="0" dirty="0"/>
              <a:t>17 300 researchers, 7 800 with PhDs</a:t>
            </a:r>
          </a:p>
          <a:p>
            <a:pPr eaLnBrk="1" hangingPunct="1">
              <a:lnSpc>
                <a:spcPct val="80000"/>
              </a:lnSpc>
            </a:pPr>
            <a:endParaRPr lang="en-US" altLang="lt-LT" b="0" dirty="0"/>
          </a:p>
          <a:p>
            <a:pPr eaLnBrk="1" hangingPunct="1">
              <a:lnSpc>
                <a:spcPct val="80000"/>
              </a:lnSpc>
            </a:pPr>
            <a:r>
              <a:rPr lang="en-US" altLang="lt-LT" b="0" dirty="0"/>
              <a:t>300 – 400 new doctoral degrees each year</a:t>
            </a:r>
          </a:p>
          <a:p>
            <a:pPr eaLnBrk="1" hangingPunct="1">
              <a:lnSpc>
                <a:spcPct val="80000"/>
              </a:lnSpc>
            </a:pPr>
            <a:endParaRPr lang="en-US" altLang="lt-LT" b="0" dirty="0"/>
          </a:p>
          <a:p>
            <a:pPr eaLnBrk="1" hangingPunct="1">
              <a:lnSpc>
                <a:spcPct val="80000"/>
              </a:lnSpc>
            </a:pPr>
            <a:r>
              <a:rPr lang="en-US" altLang="lt-LT" b="0" dirty="0"/>
              <a:t>9.7 % researchers in business and industry</a:t>
            </a:r>
          </a:p>
          <a:p>
            <a:pPr eaLnBrk="1" hangingPunct="1">
              <a:lnSpc>
                <a:spcPct val="80000"/>
              </a:lnSpc>
            </a:pPr>
            <a:endParaRPr lang="en-US" altLang="lt-LT" b="0" dirty="0"/>
          </a:p>
          <a:p>
            <a:pPr eaLnBrk="1" hangingPunct="1">
              <a:lnSpc>
                <a:spcPct val="80000"/>
              </a:lnSpc>
            </a:pPr>
            <a:r>
              <a:rPr lang="en-US" altLang="lt-LT" b="0" dirty="0"/>
              <a:t>0,92 % of GDP expenditure </a:t>
            </a:r>
            <a:r>
              <a:rPr lang="lt-LT" altLang="lt-LT" b="0" dirty="0" err="1"/>
              <a:t>on</a:t>
            </a:r>
            <a:r>
              <a:rPr lang="en-US" altLang="lt-LT" b="0" dirty="0"/>
              <a:t> R&amp;D</a:t>
            </a:r>
            <a:endParaRPr lang="lt-LT" altLang="lt-LT" b="0" dirty="0"/>
          </a:p>
          <a:p>
            <a:pPr eaLnBrk="1" hangingPunct="1">
              <a:lnSpc>
                <a:spcPct val="80000"/>
              </a:lnSpc>
            </a:pPr>
            <a:endParaRPr lang="lt-LT" altLang="lt-LT" b="0" dirty="0"/>
          </a:p>
          <a:p>
            <a:pPr eaLnBrk="1" hangingPunct="1">
              <a:lnSpc>
                <a:spcPct val="80000"/>
              </a:lnSpc>
            </a:pPr>
            <a:r>
              <a:rPr lang="en-US" altLang="lt-LT" b="0" dirty="0"/>
              <a:t>€ 73,6 m</a:t>
            </a:r>
            <a:r>
              <a:rPr lang="lt-LT" altLang="lt-LT" b="0" dirty="0"/>
              <a:t>i</a:t>
            </a:r>
            <a:r>
              <a:rPr lang="en-US" altLang="lt-LT" b="0" dirty="0"/>
              <a:t>l. business expenditure on R&amp;D (2011</a:t>
            </a:r>
            <a:r>
              <a:rPr lang="lt-LT" altLang="lt-LT" b="0" dirty="0"/>
              <a:t>)</a:t>
            </a:r>
          </a:p>
          <a:p>
            <a:pPr eaLnBrk="1" hangingPunct="1">
              <a:lnSpc>
                <a:spcPct val="80000"/>
              </a:lnSpc>
            </a:pPr>
            <a:endParaRPr lang="lt-LT" altLang="lt-LT" b="0" dirty="0"/>
          </a:p>
          <a:p>
            <a:pPr eaLnBrk="1" hangingPunct="1">
              <a:lnSpc>
                <a:spcPct val="80000"/>
              </a:lnSpc>
            </a:pPr>
            <a:r>
              <a:rPr lang="lt-LT" altLang="lt-LT" b="0" dirty="0"/>
              <a:t>9</a:t>
            </a:r>
            <a:r>
              <a:rPr lang="en-US" altLang="lt-LT" b="0" dirty="0"/>
              <a:t> granted EPO patents </a:t>
            </a:r>
            <a:r>
              <a:rPr lang="lt-LT" altLang="lt-LT" b="0" dirty="0" err="1"/>
              <a:t>from</a:t>
            </a:r>
            <a:r>
              <a:rPr lang="lt-LT" altLang="lt-LT" b="0" dirty="0"/>
              <a:t> 64 </a:t>
            </a:r>
            <a:r>
              <a:rPr lang="lt-LT" altLang="lt-LT" b="0" dirty="0" err="1"/>
              <a:t>applications</a:t>
            </a:r>
            <a:r>
              <a:rPr lang="lt-LT" altLang="lt-LT" b="0" dirty="0"/>
              <a:t> </a:t>
            </a:r>
            <a:r>
              <a:rPr lang="en-US" altLang="lt-LT" b="0" dirty="0"/>
              <a:t>(2002 – 2011)</a:t>
            </a:r>
          </a:p>
        </p:txBody>
      </p:sp>
    </p:spTree>
    <p:extLst>
      <p:ext uri="{BB962C8B-B14F-4D97-AF65-F5344CB8AC3E}">
        <p14:creationId xmlns:p14="http://schemas.microsoft.com/office/powerpoint/2010/main" val="417591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defRPr/>
            </a:pPr>
            <a:r>
              <a:rPr lang="en-US" sz="3200" dirty="0" smtClean="0"/>
              <a:t>Why Smart </a:t>
            </a:r>
            <a:r>
              <a:rPr lang="en-US" sz="3200" dirty="0" err="1" smtClean="0"/>
              <a:t>Specialisation</a:t>
            </a:r>
            <a:r>
              <a:rPr lang="en-US" sz="3200" dirty="0" smtClean="0"/>
              <a:t>?</a:t>
            </a:r>
          </a:p>
        </p:txBody>
      </p:sp>
      <p:sp>
        <p:nvSpPr>
          <p:cNvPr id="6" name="Content Placeholder 2"/>
          <p:cNvSpPr>
            <a:spLocks noGrp="1"/>
          </p:cNvSpPr>
          <p:nvPr>
            <p:ph idx="1"/>
          </p:nvPr>
        </p:nvSpPr>
        <p:spPr>
          <a:xfrm>
            <a:off x="251520" y="1783357"/>
            <a:ext cx="8712968" cy="4525963"/>
          </a:xfrm>
        </p:spPr>
        <p:txBody>
          <a:bodyPr>
            <a:normAutofit/>
          </a:bodyPr>
          <a:lstStyle/>
          <a:p>
            <a:pPr marL="0" indent="0">
              <a:buClr>
                <a:schemeClr val="accent1">
                  <a:lumMod val="75000"/>
                </a:schemeClr>
              </a:buClr>
              <a:buNone/>
            </a:pPr>
            <a:r>
              <a:rPr lang="en-US" sz="2400" dirty="0" smtClean="0">
                <a:solidFill>
                  <a:schemeClr val="accent1">
                    <a:lumMod val="75000"/>
                  </a:schemeClr>
                </a:solidFill>
              </a:rPr>
              <a:t>Cohesion Funds 2007-2013 – 86 billion € for innovation - IMPACT?</a:t>
            </a:r>
          </a:p>
          <a:p>
            <a:pPr lvl="1">
              <a:buClr>
                <a:schemeClr val="accent1">
                  <a:lumMod val="75000"/>
                </a:schemeClr>
              </a:buClr>
              <a:buFont typeface="Arial" panose="020B0604020202020204" pitchFamily="34" charset="0"/>
              <a:buChar char="•"/>
            </a:pPr>
            <a:r>
              <a:rPr lang="en-US" sz="2000" dirty="0" smtClean="0"/>
              <a:t>Lack of inter-institutional coordination</a:t>
            </a:r>
          </a:p>
          <a:p>
            <a:pPr lvl="1">
              <a:buClr>
                <a:schemeClr val="accent1">
                  <a:lumMod val="75000"/>
                </a:schemeClr>
              </a:buClr>
              <a:buFont typeface="Arial" panose="020B0604020202020204" pitchFamily="34" charset="0"/>
              <a:buChar char="•"/>
            </a:pPr>
            <a:r>
              <a:rPr lang="en-US" sz="2000" dirty="0" smtClean="0"/>
              <a:t>Regions invest in „fashionable“ areas, great overlap</a:t>
            </a:r>
          </a:p>
          <a:p>
            <a:pPr lvl="1">
              <a:buClr>
                <a:schemeClr val="accent1">
                  <a:lumMod val="75000"/>
                </a:schemeClr>
              </a:buClr>
              <a:buFont typeface="Arial" panose="020B0604020202020204" pitchFamily="34" charset="0"/>
              <a:buChar char="•"/>
            </a:pPr>
            <a:r>
              <a:rPr lang="en-US" sz="2000" dirty="0" smtClean="0"/>
              <a:t>No critical mass</a:t>
            </a:r>
          </a:p>
          <a:p>
            <a:pPr lvl="1">
              <a:buClr>
                <a:schemeClr val="accent1">
                  <a:lumMod val="75000"/>
                </a:schemeClr>
              </a:buClr>
              <a:buFont typeface="Arial" panose="020B0604020202020204" pitchFamily="34" charset="0"/>
              <a:buChar char="•"/>
            </a:pPr>
            <a:r>
              <a:rPr lang="en-US" sz="2000" dirty="0" smtClean="0"/>
              <a:t>Funding for R&amp;I capacity building, lack of concentration on results</a:t>
            </a:r>
          </a:p>
          <a:p>
            <a:pPr marL="457200" lvl="1" indent="0">
              <a:buClr>
                <a:schemeClr val="accent1">
                  <a:lumMod val="75000"/>
                </a:schemeClr>
              </a:buClr>
              <a:buNone/>
            </a:pPr>
            <a:endParaRPr lang="en-US" sz="1000" dirty="0" smtClean="0"/>
          </a:p>
          <a:p>
            <a:pPr marL="0" indent="0">
              <a:buClr>
                <a:schemeClr val="accent1">
                  <a:lumMod val="75000"/>
                </a:schemeClr>
              </a:buClr>
              <a:buNone/>
            </a:pPr>
            <a:r>
              <a:rPr lang="en-US" sz="2400" dirty="0" smtClean="0">
                <a:solidFill>
                  <a:schemeClr val="accent1">
                    <a:lumMod val="75000"/>
                  </a:schemeClr>
                </a:solidFill>
              </a:rPr>
              <a:t>Lessons learned:</a:t>
            </a:r>
          </a:p>
          <a:p>
            <a:pPr lvl="1">
              <a:buClr>
                <a:schemeClr val="accent1">
                  <a:lumMod val="75000"/>
                </a:schemeClr>
              </a:buClr>
              <a:buFont typeface="Arial" panose="020B0604020202020204" pitchFamily="34" charset="0"/>
              <a:buChar char="•"/>
            </a:pPr>
            <a:r>
              <a:rPr lang="en-US" sz="2000" dirty="0" smtClean="0"/>
              <a:t>Economical crisis: greater orientation towards efficiency; need to strengthen economic competitiveness</a:t>
            </a:r>
          </a:p>
          <a:p>
            <a:pPr lvl="1">
              <a:buClr>
                <a:schemeClr val="accent1">
                  <a:lumMod val="75000"/>
                </a:schemeClr>
              </a:buClr>
              <a:buFont typeface="Arial" panose="020B0604020202020204" pitchFamily="34" charset="0"/>
              <a:buChar char="•"/>
            </a:pPr>
            <a:r>
              <a:rPr lang="en-US" sz="2000" dirty="0" smtClean="0"/>
              <a:t>Transformation requires concentration of resources</a:t>
            </a:r>
          </a:p>
          <a:p>
            <a:pPr lvl="1">
              <a:buClr>
                <a:schemeClr val="accent1">
                  <a:lumMod val="75000"/>
                </a:schemeClr>
              </a:buClr>
              <a:buFont typeface="Arial" panose="020B0604020202020204" pitchFamily="34" charset="0"/>
              <a:buChar char="•"/>
            </a:pPr>
            <a:r>
              <a:rPr lang="en-US" sz="2000" dirty="0" smtClean="0"/>
              <a:t>Need to improve policy development and implementation</a:t>
            </a:r>
          </a:p>
        </p:txBody>
      </p:sp>
    </p:spTree>
    <p:extLst>
      <p:ext uri="{BB962C8B-B14F-4D97-AF65-F5344CB8AC3E}">
        <p14:creationId xmlns:p14="http://schemas.microsoft.com/office/powerpoint/2010/main" val="348421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712968" cy="1143000"/>
          </a:xfrm>
        </p:spPr>
        <p:txBody>
          <a:bodyPr>
            <a:normAutofit/>
          </a:bodyPr>
          <a:lstStyle/>
          <a:p>
            <a:r>
              <a:rPr lang="en-US" sz="3200" dirty="0" smtClean="0"/>
              <a:t>Starting position: challenges of innovation system </a:t>
            </a:r>
            <a:endParaRPr lang="en-US" sz="3200" dirty="0"/>
          </a:p>
        </p:txBody>
      </p:sp>
      <p:sp>
        <p:nvSpPr>
          <p:cNvPr id="6" name="Content Placeholder 2"/>
          <p:cNvSpPr>
            <a:spLocks noGrp="1"/>
          </p:cNvSpPr>
          <p:nvPr>
            <p:ph idx="1"/>
          </p:nvPr>
        </p:nvSpPr>
        <p:spPr>
          <a:xfrm>
            <a:off x="251520" y="2060848"/>
            <a:ext cx="8352928" cy="4176464"/>
          </a:xfrm>
        </p:spPr>
        <p:txBody>
          <a:bodyPr>
            <a:normAutofit/>
          </a:bodyPr>
          <a:lstStyle/>
          <a:p>
            <a:pPr lvl="1">
              <a:buClr>
                <a:schemeClr val="accent1">
                  <a:lumMod val="75000"/>
                </a:schemeClr>
              </a:buClr>
              <a:buFont typeface="Arial" panose="020B0604020202020204" pitchFamily="34" charset="0"/>
              <a:buChar char="•"/>
            </a:pPr>
            <a:r>
              <a:rPr lang="en-US" sz="2400" dirty="0" smtClean="0"/>
              <a:t>Dominant traditional sectors – little or no knowledge-based growth</a:t>
            </a:r>
          </a:p>
          <a:p>
            <a:pPr lvl="1">
              <a:buClr>
                <a:schemeClr val="accent1">
                  <a:lumMod val="75000"/>
                </a:schemeClr>
              </a:buClr>
              <a:buFont typeface="Arial" panose="020B0604020202020204" pitchFamily="34" charset="0"/>
              <a:buChar char="•"/>
            </a:pPr>
            <a:r>
              <a:rPr lang="en-US" sz="2400" dirty="0" smtClean="0"/>
              <a:t>Fragmentation of R&amp;I policy priorities, </a:t>
            </a:r>
            <a:r>
              <a:rPr lang="en-US" sz="2400" dirty="0" err="1" smtClean="0"/>
              <a:t>programmes</a:t>
            </a:r>
            <a:r>
              <a:rPr lang="en-US" sz="2400" dirty="0" smtClean="0"/>
              <a:t>, funds and institutions</a:t>
            </a:r>
          </a:p>
          <a:p>
            <a:pPr lvl="1">
              <a:buClr>
                <a:schemeClr val="accent1">
                  <a:lumMod val="75000"/>
                </a:schemeClr>
              </a:buClr>
              <a:buFont typeface="Arial" panose="020B0604020202020204" pitchFamily="34" charset="0"/>
              <a:buChar char="•"/>
            </a:pPr>
            <a:r>
              <a:rPr lang="en-US" sz="2400" dirty="0" smtClean="0"/>
              <a:t>Lack of inter-institutional cooperation</a:t>
            </a:r>
          </a:p>
          <a:p>
            <a:pPr lvl="1">
              <a:buClr>
                <a:schemeClr val="accent1">
                  <a:lumMod val="75000"/>
                </a:schemeClr>
              </a:buClr>
              <a:buFont typeface="Arial" panose="020B0604020202020204" pitchFamily="34" charset="0"/>
              <a:buChar char="•"/>
            </a:pPr>
            <a:r>
              <a:rPr lang="en-US" sz="2400" dirty="0" smtClean="0"/>
              <a:t>Process-oriented policy implementation</a:t>
            </a:r>
          </a:p>
          <a:p>
            <a:pPr lvl="1">
              <a:buClr>
                <a:schemeClr val="accent1">
                  <a:lumMod val="75000"/>
                </a:schemeClr>
              </a:buClr>
              <a:buFont typeface="Arial" panose="020B0604020202020204" pitchFamily="34" charset="0"/>
              <a:buChar char="•"/>
            </a:pPr>
            <a:r>
              <a:rPr lang="en-US" sz="2400" dirty="0" smtClean="0"/>
              <a:t>Almost all expenditure on R&amp;D from public sector</a:t>
            </a:r>
          </a:p>
          <a:p>
            <a:pPr lvl="1">
              <a:buClr>
                <a:schemeClr val="accent1">
                  <a:lumMod val="75000"/>
                </a:schemeClr>
              </a:buClr>
              <a:buFont typeface="Arial" panose="020B0604020202020204" pitchFamily="34" charset="0"/>
              <a:buChar char="•"/>
            </a:pPr>
            <a:r>
              <a:rPr lang="en-US" sz="2400" dirty="0" smtClean="0"/>
              <a:t>High dependency on the SF support</a:t>
            </a:r>
          </a:p>
          <a:p>
            <a:pPr marL="0" indent="0">
              <a:buNone/>
            </a:pPr>
            <a:endParaRPr lang="en-US" dirty="0"/>
          </a:p>
        </p:txBody>
      </p:sp>
    </p:spTree>
    <p:extLst>
      <p:ext uri="{BB962C8B-B14F-4D97-AF65-F5344CB8AC3E}">
        <p14:creationId xmlns:p14="http://schemas.microsoft.com/office/powerpoint/2010/main" val="248682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1520" y="1558171"/>
          <a:ext cx="8748018" cy="4438305"/>
        </p:xfrm>
        <a:graphic>
          <a:graphicData uri="http://schemas.openxmlformats.org/drawingml/2006/table">
            <a:tbl>
              <a:tblPr firstRow="1" bandRow="1">
                <a:tableStyleId>{3B4B98B0-60AC-42C2-AFA5-B58CD77FA1E5}</a:tableStyleId>
              </a:tblPr>
              <a:tblGrid>
                <a:gridCol w="3840593">
                  <a:extLst>
                    <a:ext uri="{9D8B030D-6E8A-4147-A177-3AD203B41FA5}">
                      <a16:colId xmlns:a16="http://schemas.microsoft.com/office/drawing/2014/main" val="20000"/>
                    </a:ext>
                  </a:extLst>
                </a:gridCol>
                <a:gridCol w="177793">
                  <a:extLst>
                    <a:ext uri="{9D8B030D-6E8A-4147-A177-3AD203B41FA5}">
                      <a16:colId xmlns:a16="http://schemas.microsoft.com/office/drawing/2014/main" val="20001"/>
                    </a:ext>
                  </a:extLst>
                </a:gridCol>
                <a:gridCol w="4729632">
                  <a:extLst>
                    <a:ext uri="{9D8B030D-6E8A-4147-A177-3AD203B41FA5}">
                      <a16:colId xmlns:a16="http://schemas.microsoft.com/office/drawing/2014/main" val="20002"/>
                    </a:ext>
                  </a:extLst>
                </a:gridCol>
              </a:tblGrid>
              <a:tr h="426155">
                <a:tc>
                  <a:txBody>
                    <a:bodyPr/>
                    <a:lstStyle/>
                    <a:p>
                      <a:pPr algn="ctr"/>
                      <a:r>
                        <a:rPr lang="lt-LT" sz="2000" dirty="0" err="1" smtClean="0"/>
                        <a:t>Practice</a:t>
                      </a:r>
                      <a:endParaRPr lang="lt-LT" sz="2000" b="0" dirty="0">
                        <a:solidFill>
                          <a:srgbClr val="184A73"/>
                        </a:solidFill>
                      </a:endParaRPr>
                    </a:p>
                  </a:txBody>
                  <a:tcPr marL="91421" marR="91421" marT="45718" marB="45718"/>
                </a:tc>
                <a:tc gridSpan="2">
                  <a:txBody>
                    <a:bodyPr/>
                    <a:lstStyle/>
                    <a:p>
                      <a:pPr algn="ctr"/>
                      <a:r>
                        <a:rPr lang="lt-LT" sz="2000" dirty="0" err="1" smtClean="0"/>
                        <a:t>Issues</a:t>
                      </a:r>
                      <a:endParaRPr lang="lt-LT" sz="2000" b="0" dirty="0">
                        <a:solidFill>
                          <a:srgbClr val="184A73"/>
                        </a:solidFill>
                      </a:endParaRPr>
                    </a:p>
                  </a:txBody>
                  <a:tcPr marL="91421" marR="91421" marT="45718" marB="45718"/>
                </a:tc>
                <a:tc hMerge="1">
                  <a:txBody>
                    <a:bodyPr/>
                    <a:lstStyle/>
                    <a:p>
                      <a:endParaRPr lang="lt-LT"/>
                    </a:p>
                  </a:txBody>
                  <a:tcPr/>
                </a:tc>
                <a:extLst>
                  <a:ext uri="{0D108BD9-81ED-4DB2-BD59-A6C34878D82A}">
                    <a16:rowId xmlns:a16="http://schemas.microsoft.com/office/drawing/2014/main" val="10000"/>
                  </a:ext>
                </a:extLst>
              </a:tr>
              <a:tr h="369334">
                <a:tc gridSpan="3">
                  <a:txBody>
                    <a:bodyPr/>
                    <a:lstStyle/>
                    <a:p>
                      <a:pPr algn="ctr"/>
                      <a:r>
                        <a:rPr lang="lt-LT" sz="2000" dirty="0" err="1" smtClean="0"/>
                        <a:t>Strategic</a:t>
                      </a:r>
                      <a:r>
                        <a:rPr lang="lt-LT" sz="2000" dirty="0" smtClean="0"/>
                        <a:t> </a:t>
                      </a:r>
                      <a:r>
                        <a:rPr lang="lt-LT" sz="2000" dirty="0" err="1" smtClean="0"/>
                        <a:t>choices</a:t>
                      </a:r>
                      <a:endParaRPr lang="lt-LT" sz="2000" b="1" dirty="0">
                        <a:solidFill>
                          <a:schemeClr val="accent1">
                            <a:lumMod val="75000"/>
                          </a:schemeClr>
                        </a:solidFill>
                      </a:endParaRPr>
                    </a:p>
                  </a:txBody>
                  <a:tcPr marL="91421" marR="91421" marT="45718" marB="45718"/>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1"/>
                  </a:ext>
                </a:extLst>
              </a:tr>
              <a:tr h="838900">
                <a:tc gridSpan="2">
                  <a:txBody>
                    <a:bodyPr/>
                    <a:lstStyle/>
                    <a:p>
                      <a:r>
                        <a:rPr lang="en-US" sz="2000" dirty="0" smtClean="0"/>
                        <a:t>Funding national „champions“</a:t>
                      </a:r>
                      <a:endParaRPr lang="lt-LT" sz="2000" dirty="0">
                        <a:solidFill>
                          <a:srgbClr val="184A73"/>
                        </a:solidFill>
                      </a:endParaRPr>
                    </a:p>
                  </a:txBody>
                  <a:tcPr marL="91421" marR="91421" marT="45718" marB="45718"/>
                </a:tc>
                <a:tc hMerge="1">
                  <a:txBody>
                    <a:bodyPr/>
                    <a:lstStyle/>
                    <a:p>
                      <a:endParaRPr lang="lt-LT" sz="2000" dirty="0">
                        <a:solidFill>
                          <a:srgbClr val="184A73"/>
                        </a:solidFill>
                      </a:endParaRPr>
                    </a:p>
                  </a:txBody>
                  <a:tcPr marL="91437" marR="91437" marT="45723" marB="45723"/>
                </a:tc>
                <a:tc>
                  <a:txBody>
                    <a:bodyPr/>
                    <a:lstStyle/>
                    <a:p>
                      <a:r>
                        <a:rPr lang="en-US" sz="2000" dirty="0" smtClean="0"/>
                        <a:t>Low</a:t>
                      </a:r>
                      <a:r>
                        <a:rPr lang="en-US" sz="2000" baseline="0" dirty="0" smtClean="0"/>
                        <a:t> motivation for cooperation</a:t>
                      </a:r>
                      <a:r>
                        <a:rPr lang="lt-LT" sz="2000" dirty="0" smtClean="0"/>
                        <a:t>; </a:t>
                      </a:r>
                      <a:endParaRPr lang="en-US" sz="2000" dirty="0" smtClean="0"/>
                    </a:p>
                    <a:p>
                      <a:r>
                        <a:rPr lang="en-US" sz="2000" dirty="0" smtClean="0"/>
                        <a:t>Funding</a:t>
                      </a:r>
                      <a:r>
                        <a:rPr lang="en-US" sz="2000" baseline="0" dirty="0" smtClean="0"/>
                        <a:t> as a price for achieved results</a:t>
                      </a:r>
                      <a:r>
                        <a:rPr lang="lt-LT" sz="2000" dirty="0" err="1" smtClean="0"/>
                        <a:t>us</a:t>
                      </a:r>
                      <a:r>
                        <a:rPr lang="lt-LT" sz="2000" dirty="0" smtClean="0"/>
                        <a:t> </a:t>
                      </a:r>
                      <a:endParaRPr lang="lt-LT" sz="2000" dirty="0">
                        <a:solidFill>
                          <a:srgbClr val="184A73"/>
                        </a:solidFill>
                      </a:endParaRPr>
                    </a:p>
                  </a:txBody>
                  <a:tcPr marL="91421" marR="91421" marT="45718" marB="45718"/>
                </a:tc>
                <a:extLst>
                  <a:ext uri="{0D108BD9-81ED-4DB2-BD59-A6C34878D82A}">
                    <a16:rowId xmlns:a16="http://schemas.microsoft.com/office/drawing/2014/main" val="10002"/>
                  </a:ext>
                </a:extLst>
              </a:tr>
              <a:tr h="584688">
                <a:tc gridSpan="2">
                  <a:txBody>
                    <a:bodyPr/>
                    <a:lstStyle/>
                    <a:p>
                      <a:r>
                        <a:rPr lang="en-US" sz="2000" dirty="0" smtClean="0"/>
                        <a:t>Copying best practices</a:t>
                      </a:r>
                      <a:endParaRPr lang="lt-LT" sz="2000" dirty="0">
                        <a:solidFill>
                          <a:srgbClr val="184A73"/>
                        </a:solidFill>
                      </a:endParaRPr>
                    </a:p>
                  </a:txBody>
                  <a:tcPr marL="91421" marR="91421" marT="45718" marB="45718"/>
                </a:tc>
                <a:tc hMerge="1">
                  <a:txBody>
                    <a:bodyPr/>
                    <a:lstStyle/>
                    <a:p>
                      <a:endParaRPr lang="lt-LT" sz="2000" dirty="0">
                        <a:solidFill>
                          <a:srgbClr val="184A73"/>
                        </a:solidFill>
                      </a:endParaRPr>
                    </a:p>
                  </a:txBody>
                  <a:tcPr marL="91437" marR="91437" marT="45723" marB="45723"/>
                </a:tc>
                <a:tc>
                  <a:txBody>
                    <a:bodyPr/>
                    <a:lstStyle/>
                    <a:p>
                      <a:r>
                        <a:rPr lang="en-US" sz="2000" dirty="0" smtClean="0"/>
                        <a:t>No focus on Lithuania’s potential and possible niches</a:t>
                      </a:r>
                      <a:endParaRPr lang="lt-LT" sz="2000" dirty="0">
                        <a:solidFill>
                          <a:srgbClr val="184A73"/>
                        </a:solidFill>
                      </a:endParaRPr>
                    </a:p>
                  </a:txBody>
                  <a:tcPr marL="91421" marR="91421" marT="45718" marB="45718"/>
                </a:tc>
                <a:extLst>
                  <a:ext uri="{0D108BD9-81ED-4DB2-BD59-A6C34878D82A}">
                    <a16:rowId xmlns:a16="http://schemas.microsoft.com/office/drawing/2014/main" val="10003"/>
                  </a:ext>
                </a:extLst>
              </a:tr>
              <a:tr h="444606">
                <a:tc gridSpan="2">
                  <a:txBody>
                    <a:bodyPr/>
                    <a:lstStyle/>
                    <a:p>
                      <a:r>
                        <a:rPr lang="en-US" sz="2000" dirty="0" smtClean="0"/>
                        <a:t>Difficulties to identify priorities</a:t>
                      </a:r>
                      <a:endParaRPr lang="lt-LT" sz="2000" dirty="0">
                        <a:solidFill>
                          <a:srgbClr val="184A73"/>
                        </a:solidFill>
                      </a:endParaRPr>
                    </a:p>
                  </a:txBody>
                  <a:tcPr marL="91421" marR="91421" marT="45718" marB="45718"/>
                </a:tc>
                <a:tc hMerge="1">
                  <a:txBody>
                    <a:bodyPr/>
                    <a:lstStyle/>
                    <a:p>
                      <a:endParaRPr lang="lt-LT" sz="2000" dirty="0">
                        <a:solidFill>
                          <a:srgbClr val="184A73"/>
                        </a:solidFill>
                      </a:endParaRPr>
                    </a:p>
                  </a:txBody>
                  <a:tcPr marL="91437" marR="91437" marT="45723" marB="45723"/>
                </a:tc>
                <a:tc>
                  <a:txBody>
                    <a:bodyPr/>
                    <a:lstStyle/>
                    <a:p>
                      <a:r>
                        <a:rPr lang="en-US" sz="2000" dirty="0" smtClean="0"/>
                        <a:t>No concentration</a:t>
                      </a:r>
                      <a:endParaRPr lang="lt-LT" sz="2000" dirty="0" smtClean="0">
                        <a:solidFill>
                          <a:srgbClr val="184A73"/>
                        </a:solidFill>
                      </a:endParaRPr>
                    </a:p>
                  </a:txBody>
                  <a:tcPr marL="91421" marR="91421" marT="45718" marB="45718"/>
                </a:tc>
                <a:extLst>
                  <a:ext uri="{0D108BD9-81ED-4DB2-BD59-A6C34878D82A}">
                    <a16:rowId xmlns:a16="http://schemas.microsoft.com/office/drawing/2014/main" val="10004"/>
                  </a:ext>
                </a:extLst>
              </a:tr>
              <a:tr h="369334">
                <a:tc gridSpan="3">
                  <a:txBody>
                    <a:bodyPr/>
                    <a:lstStyle/>
                    <a:p>
                      <a:pPr algn="ctr"/>
                      <a:r>
                        <a:rPr lang="lt-LT" sz="2000" dirty="0" err="1" smtClean="0"/>
                        <a:t>Definition</a:t>
                      </a:r>
                      <a:r>
                        <a:rPr lang="lt-LT" sz="2000" baseline="0" dirty="0" smtClean="0"/>
                        <a:t> </a:t>
                      </a:r>
                      <a:r>
                        <a:rPr lang="lt-LT" sz="2000" baseline="0" dirty="0" err="1" smtClean="0"/>
                        <a:t>of</a:t>
                      </a:r>
                      <a:r>
                        <a:rPr lang="lt-LT" sz="2000" baseline="0" dirty="0" smtClean="0"/>
                        <a:t> </a:t>
                      </a:r>
                      <a:r>
                        <a:rPr lang="lt-LT" sz="2000" baseline="0" dirty="0" err="1" smtClean="0"/>
                        <a:t>priority</a:t>
                      </a:r>
                      <a:endParaRPr lang="lt-LT" sz="2000" b="1" dirty="0">
                        <a:solidFill>
                          <a:schemeClr val="accent1">
                            <a:lumMod val="75000"/>
                          </a:schemeClr>
                        </a:solidFill>
                      </a:endParaRPr>
                    </a:p>
                  </a:txBody>
                  <a:tcPr marL="91421" marR="91421" marT="45718" marB="45718"/>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5"/>
                  </a:ext>
                </a:extLst>
              </a:tr>
              <a:tr h="340923">
                <a:tc gridSpan="2">
                  <a:txBody>
                    <a:bodyPr/>
                    <a:lstStyle/>
                    <a:p>
                      <a:r>
                        <a:rPr lang="en-US" sz="2000" dirty="0" smtClean="0"/>
                        <a:t>Sector</a:t>
                      </a:r>
                      <a:r>
                        <a:rPr lang="en-US" sz="2000" baseline="0" dirty="0" smtClean="0"/>
                        <a:t> of economy of research field</a:t>
                      </a:r>
                      <a:endParaRPr lang="lt-LT" sz="2000" dirty="0" smtClean="0">
                        <a:solidFill>
                          <a:srgbClr val="184A73"/>
                        </a:solidFill>
                      </a:endParaRPr>
                    </a:p>
                  </a:txBody>
                  <a:tcPr marL="91421" marR="91421" marT="45718" marB="45718"/>
                </a:tc>
                <a:tc hMerge="1">
                  <a:txBody>
                    <a:bodyPr/>
                    <a:lstStyle/>
                    <a:p>
                      <a:endParaRPr lang="lt-LT" sz="2000" dirty="0">
                        <a:solidFill>
                          <a:srgbClr val="184A73"/>
                        </a:solidFill>
                      </a:endParaRPr>
                    </a:p>
                  </a:txBody>
                  <a:tcPr marL="91437" marR="91437" marT="45723" marB="45723"/>
                </a:tc>
                <a:tc>
                  <a:txBody>
                    <a:bodyPr/>
                    <a:lstStyle/>
                    <a:p>
                      <a:r>
                        <a:rPr lang="en-US" sz="2000" dirty="0" smtClean="0"/>
                        <a:t>No</a:t>
                      </a:r>
                      <a:r>
                        <a:rPr lang="en-US" sz="2000" baseline="0" dirty="0" smtClean="0"/>
                        <a:t> focus on results</a:t>
                      </a:r>
                      <a:endParaRPr lang="lt-LT" sz="2000" dirty="0">
                        <a:solidFill>
                          <a:srgbClr val="184A73"/>
                        </a:solidFill>
                      </a:endParaRPr>
                    </a:p>
                  </a:txBody>
                  <a:tcPr marL="91421" marR="91421" marT="45718" marB="45718"/>
                </a:tc>
                <a:extLst>
                  <a:ext uri="{0D108BD9-81ED-4DB2-BD59-A6C34878D82A}">
                    <a16:rowId xmlns:a16="http://schemas.microsoft.com/office/drawing/2014/main" val="10006"/>
                  </a:ext>
                </a:extLst>
              </a:tr>
              <a:tr h="838900">
                <a:tc gridSpan="2">
                  <a:txBody>
                    <a:bodyPr/>
                    <a:lstStyle/>
                    <a:p>
                      <a:r>
                        <a:rPr lang="en-US" sz="2000" dirty="0" smtClean="0"/>
                        <a:t>Funding the currently running activities</a:t>
                      </a:r>
                      <a:endParaRPr lang="lt-LT" sz="2000" dirty="0">
                        <a:solidFill>
                          <a:srgbClr val="184A73"/>
                        </a:solidFill>
                      </a:endParaRPr>
                    </a:p>
                  </a:txBody>
                  <a:tcPr marL="91421" marR="91421" marT="45718" marB="45718"/>
                </a:tc>
                <a:tc hMerge="1">
                  <a:txBody>
                    <a:bodyPr/>
                    <a:lstStyle/>
                    <a:p>
                      <a:endParaRPr lang="lt-LT" sz="2000" dirty="0">
                        <a:solidFill>
                          <a:srgbClr val="184A73"/>
                        </a:solidFill>
                      </a:endParaRPr>
                    </a:p>
                  </a:txBody>
                  <a:tcPr marL="91437" marR="9143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More of the same: no economical transformation</a:t>
                      </a:r>
                      <a:endParaRPr lang="lt-LT" sz="2000" dirty="0" smtClean="0">
                        <a:solidFill>
                          <a:srgbClr val="184A73"/>
                        </a:solidFill>
                      </a:endParaRPr>
                    </a:p>
                  </a:txBody>
                  <a:tcPr marL="91421" marR="91421" marT="45718" marB="45718"/>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395536" y="908720"/>
            <a:ext cx="8229600" cy="703282"/>
          </a:xfrm>
        </p:spPr>
        <p:txBody>
          <a:bodyPr>
            <a:normAutofit/>
          </a:bodyPr>
          <a:lstStyle/>
          <a:p>
            <a:r>
              <a:rPr lang="en-US" sz="3200" dirty="0" smtClean="0"/>
              <a:t>Previous practices to identify RDI priorities</a:t>
            </a:r>
            <a:endParaRPr lang="en-US" sz="3200" dirty="0"/>
          </a:p>
        </p:txBody>
      </p:sp>
    </p:spTree>
    <p:extLst>
      <p:ext uri="{BB962C8B-B14F-4D97-AF65-F5344CB8AC3E}">
        <p14:creationId xmlns:p14="http://schemas.microsoft.com/office/powerpoint/2010/main" val="146966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576064"/>
          </a:xfrm>
        </p:spPr>
        <p:txBody>
          <a:bodyPr>
            <a:noAutofit/>
          </a:bodyPr>
          <a:lstStyle/>
          <a:p>
            <a:r>
              <a:rPr lang="lt-LT" sz="3600" dirty="0" err="1" smtClean="0"/>
              <a:t>Identification</a:t>
            </a:r>
            <a:r>
              <a:rPr lang="lt-LT" sz="3600" dirty="0" smtClean="0"/>
              <a:t> </a:t>
            </a:r>
            <a:r>
              <a:rPr lang="lt-LT" sz="3600" dirty="0" err="1" smtClean="0"/>
              <a:t>of</a:t>
            </a:r>
            <a:r>
              <a:rPr lang="lt-LT" sz="3600" dirty="0" smtClean="0"/>
              <a:t> </a:t>
            </a:r>
            <a:r>
              <a:rPr lang="lt-LT" sz="3600" dirty="0" err="1" smtClean="0"/>
              <a:t>priority</a:t>
            </a:r>
            <a:r>
              <a:rPr lang="lt-LT" sz="3600" dirty="0" smtClean="0"/>
              <a:t> </a:t>
            </a:r>
            <a:r>
              <a:rPr lang="lt-LT" sz="3600" dirty="0" err="1" smtClean="0"/>
              <a:t>fields</a:t>
            </a:r>
            <a:endParaRPr lang="lt-LT" sz="3600" dirty="0"/>
          </a:p>
        </p:txBody>
      </p:sp>
      <p:sp>
        <p:nvSpPr>
          <p:cNvPr id="6" name="Rounded Rectangle 5"/>
          <p:cNvSpPr/>
          <p:nvPr/>
        </p:nvSpPr>
        <p:spPr>
          <a:xfrm>
            <a:off x="701139" y="3927329"/>
            <a:ext cx="3998764" cy="39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smtClean="0"/>
              <a:t>DISCUSSIONS</a:t>
            </a:r>
            <a:endParaRPr lang="en-GB" sz="2400" b="1" dirty="0"/>
          </a:p>
        </p:txBody>
      </p:sp>
      <p:sp>
        <p:nvSpPr>
          <p:cNvPr id="7" name="Rounded Rectangle 6"/>
          <p:cNvSpPr/>
          <p:nvPr/>
        </p:nvSpPr>
        <p:spPr>
          <a:xfrm>
            <a:off x="689307" y="4458398"/>
            <a:ext cx="4010596" cy="50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500" b="1" dirty="0" smtClean="0"/>
              <a:t>6 EXPERT PANELS</a:t>
            </a:r>
          </a:p>
          <a:p>
            <a:pPr algn="ctr"/>
            <a:r>
              <a:rPr lang="lt-LT" sz="1500" b="1" dirty="0" smtClean="0"/>
              <a:t>~ 70 PARTICIPANTS</a:t>
            </a:r>
            <a:endParaRPr lang="en-GB" sz="1500" b="1" dirty="0"/>
          </a:p>
        </p:txBody>
      </p:sp>
      <p:sp>
        <p:nvSpPr>
          <p:cNvPr id="12" name="Rounded Rectangle 11"/>
          <p:cNvSpPr/>
          <p:nvPr/>
        </p:nvSpPr>
        <p:spPr>
          <a:xfrm>
            <a:off x="633412" y="1547817"/>
            <a:ext cx="4010596" cy="432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smtClean="0"/>
              <a:t>PREPARATORY STAGE</a:t>
            </a:r>
            <a:endParaRPr lang="en-GB" sz="2400" b="1" dirty="0"/>
          </a:p>
        </p:txBody>
      </p:sp>
      <p:sp>
        <p:nvSpPr>
          <p:cNvPr id="16" name="Rounded Rectangle 15"/>
          <p:cNvSpPr/>
          <p:nvPr/>
        </p:nvSpPr>
        <p:spPr>
          <a:xfrm>
            <a:off x="597408" y="2060762"/>
            <a:ext cx="3974592" cy="1152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smtClean="0"/>
              <a:t>METHODOLOGICAL FRAMEWORK</a:t>
            </a:r>
          </a:p>
          <a:p>
            <a:pPr algn="ctr"/>
            <a:r>
              <a:rPr lang="lt-LT" sz="1400" b="1" dirty="0" smtClean="0"/>
              <a:t>ASSESSMENT OF SOCIO-ECONOMIC CHALLENGES (ANALYSIS, SURVEY AND DISCUSSION)</a:t>
            </a:r>
          </a:p>
          <a:p>
            <a:pPr lvl="0" algn="ctr"/>
            <a:r>
              <a:rPr lang="lt-LT" sz="1400" b="1" dirty="0" smtClean="0"/>
              <a:t>ASSESSMENT OF </a:t>
            </a:r>
            <a:r>
              <a:rPr lang="en-US" sz="1400" b="1" dirty="0" smtClean="0"/>
              <a:t>CURRENT POTENTIAL IN R&amp;D AND BUSINESS </a:t>
            </a:r>
            <a:endParaRPr lang="en-GB" sz="1400" b="1" dirty="0" smtClean="0"/>
          </a:p>
        </p:txBody>
      </p:sp>
      <p:sp>
        <p:nvSpPr>
          <p:cNvPr id="18" name="Rounded Rectangle 17"/>
          <p:cNvSpPr/>
          <p:nvPr/>
        </p:nvSpPr>
        <p:spPr>
          <a:xfrm>
            <a:off x="551222" y="5263304"/>
            <a:ext cx="8041556" cy="59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err="1" smtClean="0"/>
              <a:t>Communication</a:t>
            </a:r>
            <a:r>
              <a:rPr lang="lt-LT" sz="2400" b="1" dirty="0" smtClean="0"/>
              <a:t> </a:t>
            </a:r>
            <a:r>
              <a:rPr lang="lt-LT" sz="2400" b="1" dirty="0" err="1" smtClean="0"/>
              <a:t>and</a:t>
            </a:r>
            <a:r>
              <a:rPr lang="lt-LT" sz="2400" b="1" dirty="0" smtClean="0"/>
              <a:t> </a:t>
            </a:r>
            <a:r>
              <a:rPr lang="lt-LT" sz="2400" b="1" dirty="0" err="1" smtClean="0"/>
              <a:t>dissemination</a:t>
            </a:r>
            <a:r>
              <a:rPr lang="lt-LT" sz="2400" b="1" dirty="0" smtClean="0"/>
              <a:t>:</a:t>
            </a:r>
            <a:r>
              <a:rPr lang="lt-LT" sz="2000" b="1" dirty="0" smtClean="0"/>
              <a:t> </a:t>
            </a:r>
            <a:r>
              <a:rPr lang="lt-LT" sz="1600" b="1" dirty="0" smtClean="0"/>
              <a:t>~ 30 MEETINGS AND PRESENTATIONS FOR STAKEHOLDERS</a:t>
            </a:r>
            <a:endParaRPr lang="en-GB" sz="1600" b="1" dirty="0"/>
          </a:p>
        </p:txBody>
      </p:sp>
      <p:sp>
        <p:nvSpPr>
          <p:cNvPr id="19" name="Right Arrow 18"/>
          <p:cNvSpPr/>
          <p:nvPr/>
        </p:nvSpPr>
        <p:spPr>
          <a:xfrm>
            <a:off x="4914097" y="3789776"/>
            <a:ext cx="1263948" cy="133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432538" y="3789776"/>
            <a:ext cx="2160240" cy="1298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smtClean="0"/>
              <a:t>6 PRIORITY FIELDS PROPOSED</a:t>
            </a:r>
            <a:endParaRPr lang="en-GB" sz="2400" b="1" dirty="0"/>
          </a:p>
        </p:txBody>
      </p:sp>
      <p:sp>
        <p:nvSpPr>
          <p:cNvPr id="3" name="Down Arrow 2"/>
          <p:cNvSpPr/>
          <p:nvPr/>
        </p:nvSpPr>
        <p:spPr>
          <a:xfrm>
            <a:off x="1691680" y="3284984"/>
            <a:ext cx="2232248" cy="624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28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8269" y="836712"/>
            <a:ext cx="8929688" cy="722312"/>
          </a:xfrm>
        </p:spPr>
        <p:txBody>
          <a:bodyPr>
            <a:normAutofit/>
          </a:bodyPr>
          <a:lstStyle/>
          <a:p>
            <a:pPr eaLnBrk="1" hangingPunct="1"/>
            <a:r>
              <a:rPr lang="en-US" sz="3200" dirty="0" smtClean="0"/>
              <a:t>Priority fields</a:t>
            </a:r>
          </a:p>
        </p:txBody>
      </p:sp>
      <p:graphicFrame>
        <p:nvGraphicFramePr>
          <p:cNvPr id="6" name="Table 5"/>
          <p:cNvGraphicFramePr>
            <a:graphicFrameLocks noGrp="1"/>
          </p:cNvGraphicFramePr>
          <p:nvPr>
            <p:extLst/>
          </p:nvPr>
        </p:nvGraphicFramePr>
        <p:xfrm>
          <a:off x="35496" y="1426396"/>
          <a:ext cx="9108504" cy="4622328"/>
        </p:xfrm>
        <a:graphic>
          <a:graphicData uri="http://schemas.openxmlformats.org/drawingml/2006/table">
            <a:tbl>
              <a:tblPr firstRow="1" firstCol="1" bandRow="1">
                <a:tableStyleId>{5C22544A-7EE6-4342-B048-85BDC9FD1C3A}</a:tableStyleId>
              </a:tblPr>
              <a:tblGrid>
                <a:gridCol w="4016794">
                  <a:extLst>
                    <a:ext uri="{9D8B030D-6E8A-4147-A177-3AD203B41FA5}">
                      <a16:colId xmlns:a16="http://schemas.microsoft.com/office/drawing/2014/main" val="20000"/>
                    </a:ext>
                  </a:extLst>
                </a:gridCol>
                <a:gridCol w="1291113">
                  <a:extLst>
                    <a:ext uri="{9D8B030D-6E8A-4147-A177-3AD203B41FA5}">
                      <a16:colId xmlns:a16="http://schemas.microsoft.com/office/drawing/2014/main" val="20001"/>
                    </a:ext>
                  </a:extLst>
                </a:gridCol>
                <a:gridCol w="1398199">
                  <a:extLst>
                    <a:ext uri="{9D8B030D-6E8A-4147-A177-3AD203B41FA5}">
                      <a16:colId xmlns:a16="http://schemas.microsoft.com/office/drawing/2014/main" val="20002"/>
                    </a:ext>
                  </a:extLst>
                </a:gridCol>
                <a:gridCol w="1219384">
                  <a:extLst>
                    <a:ext uri="{9D8B030D-6E8A-4147-A177-3AD203B41FA5}">
                      <a16:colId xmlns:a16="http://schemas.microsoft.com/office/drawing/2014/main" val="20003"/>
                    </a:ext>
                  </a:extLst>
                </a:gridCol>
                <a:gridCol w="1183014">
                  <a:extLst>
                    <a:ext uri="{9D8B030D-6E8A-4147-A177-3AD203B41FA5}">
                      <a16:colId xmlns:a16="http://schemas.microsoft.com/office/drawing/2014/main" val="20004"/>
                    </a:ext>
                  </a:extLst>
                </a:gridCol>
              </a:tblGrid>
              <a:tr h="44125">
                <a:tc>
                  <a:txBody>
                    <a:bodyPr/>
                    <a:lstStyle/>
                    <a:p>
                      <a:pPr>
                        <a:spcAft>
                          <a:spcPts val="0"/>
                        </a:spcAft>
                      </a:pPr>
                      <a:r>
                        <a:rPr lang="en-GB" sz="2000" kern="1200" dirty="0" smtClean="0">
                          <a:solidFill>
                            <a:schemeClr val="bg1"/>
                          </a:solidFill>
                          <a:effectLst/>
                        </a:rPr>
                        <a:t>PRIORITY FIELD</a:t>
                      </a:r>
                      <a:r>
                        <a:rPr lang="lt-LT" sz="2000" kern="1200" dirty="0" smtClean="0">
                          <a:solidFill>
                            <a:schemeClr val="bg1"/>
                          </a:solidFill>
                          <a:effectLst/>
                        </a:rPr>
                        <a:t>S</a:t>
                      </a:r>
                      <a:endParaRPr lang="lt-LT" sz="2000" dirty="0">
                        <a:solidFill>
                          <a:schemeClr val="bg1"/>
                        </a:solidFill>
                        <a:effectLst/>
                        <a:latin typeface="Calibri"/>
                        <a:ea typeface="Times New Roman"/>
                      </a:endParaRPr>
                    </a:p>
                  </a:txBody>
                  <a:tcPr marL="68580" marR="68580" marT="0" marB="0"/>
                </a:tc>
                <a:tc>
                  <a:txBody>
                    <a:bodyPr/>
                    <a:lstStyle/>
                    <a:p>
                      <a:pPr>
                        <a:spcAft>
                          <a:spcPts val="0"/>
                        </a:spcAft>
                      </a:pPr>
                      <a:r>
                        <a:rPr lang="en-GB" sz="1600" kern="1200" dirty="0">
                          <a:effectLst/>
                        </a:rPr>
                        <a:t>R&amp;D </a:t>
                      </a:r>
                      <a:r>
                        <a:rPr lang="en-US" sz="1600" kern="1200" noProof="0" dirty="0" smtClean="0">
                          <a:effectLst/>
                        </a:rPr>
                        <a:t>potential</a:t>
                      </a:r>
                      <a:endParaRPr lang="en-US" sz="1600" noProof="0" dirty="0">
                        <a:effectLst/>
                        <a:latin typeface="Calibri"/>
                        <a:ea typeface="Times New Roman"/>
                      </a:endParaRPr>
                    </a:p>
                  </a:txBody>
                  <a:tcPr marL="68580" marR="68580" marT="0" marB="0"/>
                </a:tc>
                <a:tc>
                  <a:txBody>
                    <a:bodyPr/>
                    <a:lstStyle/>
                    <a:p>
                      <a:pPr>
                        <a:spcAft>
                          <a:spcPts val="0"/>
                        </a:spcAft>
                      </a:pPr>
                      <a:r>
                        <a:rPr lang="en-US" sz="1600" kern="1200" noProof="0" dirty="0" smtClean="0">
                          <a:effectLst/>
                        </a:rPr>
                        <a:t>Economic</a:t>
                      </a:r>
                      <a:r>
                        <a:rPr lang="en-US" sz="1600" kern="1200" baseline="0" noProof="0" dirty="0" smtClean="0">
                          <a:effectLst/>
                        </a:rPr>
                        <a:t> </a:t>
                      </a:r>
                      <a:r>
                        <a:rPr lang="en-US" sz="1600" kern="1200" noProof="0" dirty="0" smtClean="0">
                          <a:effectLst/>
                        </a:rPr>
                        <a:t>potential</a:t>
                      </a:r>
                      <a:endParaRPr lang="en-US" sz="1600" noProof="0" dirty="0">
                        <a:effectLst/>
                        <a:latin typeface="Calibri"/>
                        <a:ea typeface="Times New Roman"/>
                      </a:endParaRPr>
                    </a:p>
                  </a:txBody>
                  <a:tcPr marL="68580" marR="68580" marT="0" marB="0"/>
                </a:tc>
                <a:tc>
                  <a:txBody>
                    <a:bodyPr/>
                    <a:lstStyle/>
                    <a:p>
                      <a:pPr>
                        <a:spcAft>
                          <a:spcPts val="0"/>
                        </a:spcAft>
                      </a:pPr>
                      <a:r>
                        <a:rPr lang="en-GB" sz="1600" kern="1200">
                          <a:effectLst/>
                        </a:rPr>
                        <a:t>Challenges</a:t>
                      </a:r>
                      <a:endParaRPr lang="lt-LT" sz="1600">
                        <a:effectLst/>
                        <a:latin typeface="Calibri"/>
                        <a:ea typeface="Times New Roman"/>
                      </a:endParaRPr>
                    </a:p>
                  </a:txBody>
                  <a:tcPr marL="68580" marR="68580" marT="0" marB="0"/>
                </a:tc>
                <a:tc>
                  <a:txBody>
                    <a:bodyPr/>
                    <a:lstStyle/>
                    <a:p>
                      <a:pPr>
                        <a:spcAft>
                          <a:spcPts val="0"/>
                        </a:spcAft>
                      </a:pPr>
                      <a:r>
                        <a:rPr lang="en-GB" sz="1600" kern="1200" dirty="0">
                          <a:effectLst/>
                        </a:rPr>
                        <a:t>Valleys</a:t>
                      </a:r>
                      <a:endParaRPr lang="lt-LT" sz="1600" dirty="0">
                        <a:effectLst/>
                        <a:latin typeface="Calibri"/>
                        <a:ea typeface="Times New Roman"/>
                      </a:endParaRPr>
                    </a:p>
                  </a:txBody>
                  <a:tcPr marL="68580" marR="68580" marT="0" marB="0"/>
                </a:tc>
                <a:extLst>
                  <a:ext uri="{0D108BD9-81ED-4DB2-BD59-A6C34878D82A}">
                    <a16:rowId xmlns:a16="http://schemas.microsoft.com/office/drawing/2014/main" val="10000"/>
                  </a:ext>
                </a:extLst>
              </a:tr>
              <a:tr h="829323">
                <a:tc>
                  <a:txBody>
                    <a:bodyPr/>
                    <a:lstStyle/>
                    <a:p>
                      <a:pPr>
                        <a:spcAft>
                          <a:spcPts val="0"/>
                        </a:spcAft>
                      </a:pPr>
                      <a:r>
                        <a:rPr lang="en-GB" sz="1800" kern="1200" dirty="0" smtClean="0">
                          <a:effectLst/>
                        </a:rPr>
                        <a:t>Energetics and </a:t>
                      </a:r>
                      <a:r>
                        <a:rPr lang="en-GB" sz="1800" kern="1200" dirty="0">
                          <a:effectLst/>
                        </a:rPr>
                        <a:t>sustainable environment</a:t>
                      </a:r>
                      <a:endParaRPr lang="lt-LT" sz="1800" dirty="0">
                        <a:effectLst/>
                        <a:latin typeface="Calibri"/>
                        <a:ea typeface="Times New Roman"/>
                      </a:endParaRPr>
                    </a:p>
                  </a:txBody>
                  <a:tcPr marL="68580" marR="68580" marT="0" marB="0"/>
                </a:tc>
                <a:tc>
                  <a:txBody>
                    <a:bodyPr/>
                    <a:lstStyle/>
                    <a:p>
                      <a:pPr>
                        <a:spcAft>
                          <a:spcPts val="0"/>
                        </a:spcAft>
                      </a:pPr>
                      <a:r>
                        <a:rPr lang="en-GB" sz="1600" kern="1200" dirty="0">
                          <a:effectLst/>
                        </a:rPr>
                        <a:t>High or prospective</a:t>
                      </a:r>
                      <a:endParaRPr lang="lt-LT" sz="1600" dirty="0">
                        <a:effectLst/>
                        <a:latin typeface="Calibri"/>
                        <a:ea typeface="Times New Roman"/>
                      </a:endParaRPr>
                    </a:p>
                  </a:txBody>
                  <a:tcPr marL="68580" marR="68580" marT="0" marB="0"/>
                </a:tc>
                <a:tc>
                  <a:txBody>
                    <a:bodyPr/>
                    <a:lstStyle/>
                    <a:p>
                      <a:pPr>
                        <a:spcAft>
                          <a:spcPts val="0"/>
                        </a:spcAft>
                      </a:pPr>
                      <a:r>
                        <a:rPr lang="en-GB" sz="1600" kern="1200" dirty="0">
                          <a:effectLst/>
                        </a:rPr>
                        <a:t>„Consumers“ </a:t>
                      </a:r>
                      <a:endParaRPr lang="lt-LT" sz="1600" dirty="0">
                        <a:effectLst/>
                      </a:endParaRPr>
                    </a:p>
                    <a:p>
                      <a:pPr>
                        <a:spcAft>
                          <a:spcPts val="0"/>
                        </a:spcAft>
                      </a:pPr>
                      <a:r>
                        <a:rPr lang="en-GB" sz="1600" kern="1200" dirty="0">
                          <a:effectLst/>
                        </a:rPr>
                        <a:t>(excl. IT)</a:t>
                      </a:r>
                      <a:endParaRPr lang="lt-LT" sz="1600" dirty="0">
                        <a:effectLst/>
                        <a:latin typeface="Calibri"/>
                        <a:ea typeface="Times New Roman"/>
                      </a:endParaRPr>
                    </a:p>
                  </a:txBody>
                  <a:tcPr marL="68580" marR="68580" marT="0" marB="0"/>
                </a:tc>
                <a:tc>
                  <a:txBody>
                    <a:bodyPr/>
                    <a:lstStyle/>
                    <a:p>
                      <a:pPr>
                        <a:lnSpc>
                          <a:spcPct val="115000"/>
                        </a:lnSpc>
                        <a:spcAft>
                          <a:spcPts val="0"/>
                        </a:spcAft>
                      </a:pPr>
                      <a:r>
                        <a:rPr lang="lt-LT" sz="1600" dirty="0">
                          <a:effectLst/>
                        </a:rPr>
                        <a:t>***</a:t>
                      </a:r>
                      <a:endParaRPr lang="lt-LT" sz="1600" dirty="0">
                        <a:effectLst/>
                        <a:latin typeface="Calibri"/>
                        <a:ea typeface="Calibri"/>
                        <a:cs typeface="Times New Roman"/>
                      </a:endParaRPr>
                    </a:p>
                  </a:txBody>
                  <a:tcPr marL="68580" marR="68580" marT="0" marB="0"/>
                </a:tc>
                <a:tc>
                  <a:txBody>
                    <a:bodyPr/>
                    <a:lstStyle/>
                    <a:p>
                      <a:pPr>
                        <a:spcAft>
                          <a:spcPts val="0"/>
                        </a:spcAft>
                      </a:pPr>
                      <a:r>
                        <a:rPr lang="lt-LT" sz="1200" kern="1200" noProof="0" dirty="0" smtClean="0">
                          <a:effectLst/>
                        </a:rPr>
                        <a:t>Saulėtekis, Santara, Santaka, Nemunas</a:t>
                      </a:r>
                      <a:endParaRPr lang="lt-LT" sz="1200" noProof="0" dirty="0">
                        <a:effectLst/>
                        <a:latin typeface="Calibri"/>
                        <a:ea typeface="Times New Roman"/>
                      </a:endParaRPr>
                    </a:p>
                  </a:txBody>
                  <a:tcPr marL="68580" marR="68580" marT="0" marB="0"/>
                </a:tc>
                <a:extLst>
                  <a:ext uri="{0D108BD9-81ED-4DB2-BD59-A6C34878D82A}">
                    <a16:rowId xmlns:a16="http://schemas.microsoft.com/office/drawing/2014/main" val="10001"/>
                  </a:ext>
                </a:extLst>
              </a:tr>
              <a:tr h="52984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kern="1200" dirty="0" smtClean="0">
                          <a:effectLst/>
                        </a:rPr>
                        <a:t>Agro-innovation</a:t>
                      </a:r>
                      <a:r>
                        <a:rPr lang="lt-LT" sz="1800" kern="1200" dirty="0" smtClean="0">
                          <a:effectLst/>
                        </a:rPr>
                        <a:t> </a:t>
                      </a:r>
                      <a:r>
                        <a:rPr lang="lt-LT" sz="1800" kern="1200" dirty="0" err="1" smtClean="0">
                          <a:effectLst/>
                        </a:rPr>
                        <a:t>and</a:t>
                      </a:r>
                      <a:r>
                        <a:rPr lang="lt-LT" sz="1800" kern="1200" dirty="0" smtClean="0">
                          <a:effectLst/>
                        </a:rPr>
                        <a:t> </a:t>
                      </a:r>
                      <a:r>
                        <a:rPr lang="en-GB" sz="1800" kern="1200" dirty="0" smtClean="0">
                          <a:effectLst/>
                        </a:rPr>
                        <a:t>food technologies </a:t>
                      </a:r>
                      <a:endParaRPr lang="lt-LT"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effectLst/>
                        </a:rPr>
                        <a:t>Prospective</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effectLst/>
                        </a:rPr>
                        <a:t>„Consumers“</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600" dirty="0">
                          <a:effectLst/>
                        </a:rPr>
                        <a:t>*</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kern="1200" noProof="0" dirty="0" smtClean="0">
                          <a:effectLst/>
                        </a:rPr>
                        <a:t>Nemunas</a:t>
                      </a:r>
                      <a:endParaRPr lang="lt-LT" sz="12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15291">
                <a:tc>
                  <a:txBody>
                    <a:bodyPr/>
                    <a:lstStyle/>
                    <a:p>
                      <a:pPr>
                        <a:lnSpc>
                          <a:spcPct val="115000"/>
                        </a:lnSpc>
                        <a:spcAft>
                          <a:spcPts val="0"/>
                        </a:spcAft>
                      </a:pPr>
                      <a:r>
                        <a:rPr lang="lt-LT" sz="1800" kern="1200" dirty="0" smtClean="0">
                          <a:effectLst/>
                        </a:rPr>
                        <a:t>H</a:t>
                      </a:r>
                      <a:r>
                        <a:rPr lang="en-GB" sz="1800" kern="1200" dirty="0" err="1" smtClean="0">
                          <a:effectLst/>
                        </a:rPr>
                        <a:t>ealth</a:t>
                      </a:r>
                      <a:r>
                        <a:rPr lang="en-GB" sz="1800" kern="1200" dirty="0" smtClean="0">
                          <a:effectLst/>
                        </a:rPr>
                        <a:t> </a:t>
                      </a:r>
                      <a:r>
                        <a:rPr lang="en-GB" sz="1800" kern="1200" dirty="0">
                          <a:effectLst/>
                        </a:rPr>
                        <a:t>technologies and </a:t>
                      </a:r>
                      <a:r>
                        <a:rPr lang="en-GB" sz="1800" kern="1200" dirty="0" smtClean="0">
                          <a:effectLst/>
                        </a:rPr>
                        <a:t>bio</a:t>
                      </a:r>
                      <a:r>
                        <a:rPr lang="lt-LT" sz="1800" kern="1200" dirty="0" err="1" smtClean="0">
                          <a:effectLst/>
                        </a:rPr>
                        <a:t>technology</a:t>
                      </a:r>
                      <a:endParaRPr lang="lt-LT"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effectLst/>
                        </a:rPr>
                        <a:t>High</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effectLst/>
                        </a:rPr>
                        <a:t>„Creators“ and „Consumers“</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600" dirty="0">
                          <a:effectLst/>
                        </a:rPr>
                        <a:t>*</a:t>
                      </a:r>
                      <a:endParaRPr lang="lt-LT" sz="16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kern="1200" noProof="0" dirty="0" smtClean="0">
                          <a:effectLst/>
                        </a:rPr>
                        <a:t>Santara, Santaka</a:t>
                      </a:r>
                      <a:endParaRPr lang="lt-LT" sz="12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14661">
                <a:tc>
                  <a:txBody>
                    <a:bodyPr/>
                    <a:lstStyle/>
                    <a:p>
                      <a:pPr>
                        <a:spcAft>
                          <a:spcPts val="0"/>
                        </a:spcAft>
                      </a:pPr>
                      <a:r>
                        <a:rPr lang="en-GB" sz="1800" kern="1200" dirty="0">
                          <a:solidFill>
                            <a:schemeClr val="bg1"/>
                          </a:solidFill>
                          <a:effectLst/>
                        </a:rPr>
                        <a:t>Inclusive and </a:t>
                      </a:r>
                      <a:r>
                        <a:rPr lang="lt-LT" sz="1800" kern="1200" dirty="0" err="1" smtClean="0">
                          <a:solidFill>
                            <a:schemeClr val="bg1"/>
                          </a:solidFill>
                          <a:effectLst/>
                        </a:rPr>
                        <a:t>creative</a:t>
                      </a:r>
                      <a:r>
                        <a:rPr lang="lt-LT" sz="1800" kern="1200" dirty="0" smtClean="0">
                          <a:solidFill>
                            <a:schemeClr val="bg1"/>
                          </a:solidFill>
                          <a:effectLst/>
                        </a:rPr>
                        <a:t> </a:t>
                      </a:r>
                      <a:r>
                        <a:rPr lang="en-GB" sz="1800" kern="1200" dirty="0" smtClean="0">
                          <a:solidFill>
                            <a:schemeClr val="bg1"/>
                          </a:solidFill>
                          <a:effectLst/>
                        </a:rPr>
                        <a:t>society</a:t>
                      </a:r>
                      <a:endParaRPr lang="lt-LT" sz="1800" dirty="0">
                        <a:solidFill>
                          <a:schemeClr val="bg1"/>
                        </a:solidFill>
                        <a:effectLst/>
                        <a:latin typeface="Calibri"/>
                        <a:ea typeface="Times New Roman"/>
                      </a:endParaRPr>
                    </a:p>
                  </a:txBody>
                  <a:tcPr marL="68580" marR="68580" marT="0" marB="0"/>
                </a:tc>
                <a:tc>
                  <a:txBody>
                    <a:bodyPr/>
                    <a:lstStyle/>
                    <a:p>
                      <a:pPr>
                        <a:spcAft>
                          <a:spcPts val="0"/>
                        </a:spcAft>
                      </a:pPr>
                      <a:r>
                        <a:rPr lang="en-GB" sz="1600" kern="1200" dirty="0">
                          <a:solidFill>
                            <a:schemeClr val="tx1"/>
                          </a:solidFill>
                          <a:effectLst/>
                        </a:rPr>
                        <a:t>Prospective</a:t>
                      </a:r>
                      <a:endParaRPr lang="lt-LT" sz="1600" dirty="0">
                        <a:solidFill>
                          <a:schemeClr val="tx1"/>
                        </a:solidFill>
                        <a:effectLst/>
                        <a:latin typeface="Calibri"/>
                        <a:ea typeface="Times New Roman"/>
                      </a:endParaRPr>
                    </a:p>
                  </a:txBody>
                  <a:tcPr marL="68580" marR="68580" marT="0" marB="0"/>
                </a:tc>
                <a:tc>
                  <a:txBody>
                    <a:bodyPr/>
                    <a:lstStyle/>
                    <a:p>
                      <a:pPr>
                        <a:spcAft>
                          <a:spcPts val="0"/>
                        </a:spcAft>
                      </a:pPr>
                      <a:r>
                        <a:rPr lang="en-GB" sz="1600" kern="1200" dirty="0">
                          <a:solidFill>
                            <a:schemeClr val="tx1"/>
                          </a:solidFill>
                          <a:effectLst/>
                        </a:rPr>
                        <a:t>„Consumers“ </a:t>
                      </a:r>
                      <a:endParaRPr lang="lt-LT" sz="1600" dirty="0">
                        <a:solidFill>
                          <a:schemeClr val="tx1"/>
                        </a:solidFill>
                        <a:effectLst/>
                      </a:endParaRPr>
                    </a:p>
                    <a:p>
                      <a:pPr>
                        <a:spcAft>
                          <a:spcPts val="0"/>
                        </a:spcAft>
                      </a:pPr>
                      <a:r>
                        <a:rPr lang="en-GB" sz="1600" kern="1200" dirty="0">
                          <a:solidFill>
                            <a:schemeClr val="tx1"/>
                          </a:solidFill>
                          <a:effectLst/>
                        </a:rPr>
                        <a:t>(excl. IT)</a:t>
                      </a:r>
                      <a:endParaRPr lang="lt-LT" sz="1600" dirty="0">
                        <a:solidFill>
                          <a:schemeClr val="tx1"/>
                        </a:solidFill>
                        <a:effectLst/>
                        <a:latin typeface="Calibri"/>
                        <a:ea typeface="Times New Roman"/>
                      </a:endParaRPr>
                    </a:p>
                  </a:txBody>
                  <a:tcPr marL="68580" marR="68580" marT="0" marB="0"/>
                </a:tc>
                <a:tc>
                  <a:txBody>
                    <a:bodyPr/>
                    <a:lstStyle/>
                    <a:p>
                      <a:pPr>
                        <a:lnSpc>
                          <a:spcPct val="115000"/>
                        </a:lnSpc>
                        <a:spcAft>
                          <a:spcPts val="0"/>
                        </a:spcAft>
                      </a:pPr>
                      <a:r>
                        <a:rPr lang="lt-LT" sz="1600" dirty="0">
                          <a:solidFill>
                            <a:schemeClr val="tx1"/>
                          </a:solidFill>
                          <a:effectLst/>
                        </a:rPr>
                        <a:t>*</a:t>
                      </a:r>
                      <a:endParaRPr lang="lt-LT" sz="1600" dirty="0">
                        <a:solidFill>
                          <a:schemeClr val="tx1"/>
                        </a:solidFill>
                        <a:effectLst/>
                        <a:latin typeface="Calibri"/>
                        <a:ea typeface="Calibri"/>
                        <a:cs typeface="Times New Roman"/>
                      </a:endParaRPr>
                    </a:p>
                  </a:txBody>
                  <a:tcPr marL="68580" marR="68580" marT="0" marB="0"/>
                </a:tc>
                <a:tc>
                  <a:txBody>
                    <a:bodyPr/>
                    <a:lstStyle/>
                    <a:p>
                      <a:pPr>
                        <a:spcAft>
                          <a:spcPts val="0"/>
                        </a:spcAft>
                      </a:pPr>
                      <a:r>
                        <a:rPr lang="lt-LT" sz="1200" noProof="0" dirty="0" smtClean="0">
                          <a:solidFill>
                            <a:schemeClr val="tx1"/>
                          </a:solidFill>
                          <a:effectLst/>
                        </a:rPr>
                        <a:t> -</a:t>
                      </a:r>
                      <a:endParaRPr lang="lt-LT" sz="1200" noProof="0" dirty="0">
                        <a:solidFill>
                          <a:schemeClr val="tx1"/>
                        </a:solidFill>
                        <a:effectLst/>
                        <a:latin typeface="Calibri"/>
                        <a:ea typeface="Times New Roman"/>
                      </a:endParaRPr>
                    </a:p>
                  </a:txBody>
                  <a:tcPr marL="68580" marR="68580" marT="0" marB="0"/>
                </a:tc>
                <a:extLst>
                  <a:ext uri="{0D108BD9-81ED-4DB2-BD59-A6C34878D82A}">
                    <a16:rowId xmlns:a16="http://schemas.microsoft.com/office/drawing/2014/main" val="10004"/>
                  </a:ext>
                </a:extLst>
              </a:tr>
              <a:tr h="621992">
                <a:tc>
                  <a:txBody>
                    <a:bodyPr/>
                    <a:lstStyle/>
                    <a:p>
                      <a:pPr>
                        <a:spcAft>
                          <a:spcPts val="0"/>
                        </a:spcAft>
                      </a:pPr>
                      <a:r>
                        <a:rPr lang="en-GB" sz="1800" kern="1200" dirty="0">
                          <a:effectLst/>
                        </a:rPr>
                        <a:t>New processes, materials and technologies for manufacturing</a:t>
                      </a:r>
                      <a:endParaRPr lang="lt-LT" sz="1800" dirty="0">
                        <a:effectLst/>
                        <a:latin typeface="Calibri"/>
                        <a:ea typeface="Times New Roman"/>
                      </a:endParaRPr>
                    </a:p>
                  </a:txBody>
                  <a:tcPr marL="68580" marR="68580" marT="0" marB="0"/>
                </a:tc>
                <a:tc>
                  <a:txBody>
                    <a:bodyPr/>
                    <a:lstStyle/>
                    <a:p>
                      <a:pPr>
                        <a:spcAft>
                          <a:spcPts val="0"/>
                        </a:spcAft>
                      </a:pPr>
                      <a:r>
                        <a:rPr lang="en-GB" sz="1600" kern="1200" dirty="0">
                          <a:effectLst/>
                        </a:rPr>
                        <a:t/>
                      </a:r>
                      <a:br>
                        <a:rPr lang="en-GB" sz="1600" kern="1200" dirty="0">
                          <a:effectLst/>
                        </a:rPr>
                      </a:br>
                      <a:r>
                        <a:rPr lang="en-GB" sz="1600" kern="1200" dirty="0">
                          <a:effectLst/>
                        </a:rPr>
                        <a:t>High</a:t>
                      </a:r>
                      <a:endParaRPr lang="lt-LT" sz="1600" dirty="0">
                        <a:effectLst/>
                        <a:latin typeface="Calibri"/>
                        <a:ea typeface="Times New Roman"/>
                      </a:endParaRPr>
                    </a:p>
                  </a:txBody>
                  <a:tcPr marL="68580" marR="68580" marT="0" marB="0"/>
                </a:tc>
                <a:tc>
                  <a:txBody>
                    <a:bodyPr/>
                    <a:lstStyle/>
                    <a:p>
                      <a:pPr>
                        <a:spcAft>
                          <a:spcPts val="0"/>
                        </a:spcAft>
                      </a:pPr>
                      <a:r>
                        <a:rPr lang="en-GB" sz="1600" kern="1200" dirty="0">
                          <a:effectLst/>
                        </a:rPr>
                        <a:t>„Creators“ and „Consumers“</a:t>
                      </a:r>
                      <a:endParaRPr lang="lt-LT" sz="1600" dirty="0">
                        <a:effectLst/>
                        <a:latin typeface="Calibri"/>
                        <a:ea typeface="Times New Roman"/>
                      </a:endParaRPr>
                    </a:p>
                  </a:txBody>
                  <a:tcPr marL="68580" marR="68580" marT="0" marB="0"/>
                </a:tc>
                <a:tc>
                  <a:txBody>
                    <a:bodyPr/>
                    <a:lstStyle/>
                    <a:p>
                      <a:pPr>
                        <a:lnSpc>
                          <a:spcPct val="115000"/>
                        </a:lnSpc>
                        <a:spcAft>
                          <a:spcPts val="0"/>
                        </a:spcAft>
                      </a:pPr>
                      <a:r>
                        <a:rPr lang="lt-LT" sz="1600" dirty="0">
                          <a:effectLst/>
                        </a:rPr>
                        <a:t>*</a:t>
                      </a:r>
                      <a:endParaRPr lang="lt-LT" sz="1600" dirty="0">
                        <a:effectLst/>
                        <a:latin typeface="Calibri"/>
                        <a:ea typeface="Calibri"/>
                        <a:cs typeface="Times New Roman"/>
                      </a:endParaRPr>
                    </a:p>
                  </a:txBody>
                  <a:tcPr marL="68580" marR="68580" marT="0" marB="0"/>
                </a:tc>
                <a:tc>
                  <a:txBody>
                    <a:bodyPr/>
                    <a:lstStyle/>
                    <a:p>
                      <a:pPr>
                        <a:spcAft>
                          <a:spcPts val="0"/>
                        </a:spcAft>
                      </a:pPr>
                      <a:r>
                        <a:rPr lang="lt-LT" sz="1200" kern="1200" noProof="0" dirty="0" smtClean="0">
                          <a:effectLst/>
                        </a:rPr>
                        <a:t>Saulėtekis, Santaka, Santara</a:t>
                      </a:r>
                      <a:endParaRPr lang="lt-LT" sz="1200" noProof="0" dirty="0">
                        <a:effectLst/>
                        <a:latin typeface="Calibri"/>
                        <a:ea typeface="Times New Roman"/>
                      </a:endParaRPr>
                    </a:p>
                  </a:txBody>
                  <a:tcPr marL="68580" marR="68580" marT="0" marB="0"/>
                </a:tc>
                <a:extLst>
                  <a:ext uri="{0D108BD9-81ED-4DB2-BD59-A6C34878D82A}">
                    <a16:rowId xmlns:a16="http://schemas.microsoft.com/office/drawing/2014/main" val="10005"/>
                  </a:ext>
                </a:extLst>
              </a:tr>
              <a:tr h="635049">
                <a:tc>
                  <a:txBody>
                    <a:bodyPr/>
                    <a:lstStyle/>
                    <a:p>
                      <a:pPr>
                        <a:spcAft>
                          <a:spcPts val="0"/>
                        </a:spcAft>
                      </a:pPr>
                      <a:r>
                        <a:rPr lang="en-GB" sz="1800" kern="1200" dirty="0">
                          <a:effectLst/>
                        </a:rPr>
                        <a:t>Transportation, logistics and </a:t>
                      </a:r>
                      <a:r>
                        <a:rPr lang="lt-LT" sz="1800" kern="1200" noProof="0" dirty="0" smtClean="0">
                          <a:effectLst/>
                        </a:rPr>
                        <a:t>ICT</a:t>
                      </a:r>
                      <a:endParaRPr lang="en-US" sz="1800" noProof="0" dirty="0">
                        <a:effectLst/>
                        <a:latin typeface="Calibri"/>
                        <a:ea typeface="Times New Roman"/>
                      </a:endParaRPr>
                    </a:p>
                  </a:txBody>
                  <a:tcPr marL="68580" marR="68580" marT="0" marB="0"/>
                </a:tc>
                <a:tc>
                  <a:txBody>
                    <a:bodyPr/>
                    <a:lstStyle/>
                    <a:p>
                      <a:pPr>
                        <a:spcAft>
                          <a:spcPts val="0"/>
                        </a:spcAft>
                      </a:pPr>
                      <a:r>
                        <a:rPr lang="en-GB" sz="1600" kern="1200">
                          <a:effectLst/>
                        </a:rPr>
                        <a:t>Prospective</a:t>
                      </a:r>
                      <a:endParaRPr lang="lt-LT" sz="1600">
                        <a:effectLst/>
                        <a:latin typeface="Calibri"/>
                        <a:ea typeface="Times New Roman"/>
                      </a:endParaRPr>
                    </a:p>
                  </a:txBody>
                  <a:tcPr marL="68580" marR="68580" marT="0" marB="0"/>
                </a:tc>
                <a:tc>
                  <a:txBody>
                    <a:bodyPr/>
                    <a:lstStyle/>
                    <a:p>
                      <a:pPr>
                        <a:spcAft>
                          <a:spcPts val="0"/>
                        </a:spcAft>
                      </a:pPr>
                      <a:r>
                        <a:rPr lang="en-GB" sz="1600" kern="1200" dirty="0">
                          <a:effectLst/>
                        </a:rPr>
                        <a:t>„Consumers“ </a:t>
                      </a:r>
                      <a:endParaRPr lang="lt-LT" sz="1600" dirty="0">
                        <a:effectLst/>
                      </a:endParaRPr>
                    </a:p>
                    <a:p>
                      <a:pPr>
                        <a:spcAft>
                          <a:spcPts val="0"/>
                        </a:spcAft>
                      </a:pPr>
                      <a:r>
                        <a:rPr lang="en-GB" sz="1600" kern="1200" dirty="0">
                          <a:effectLst/>
                        </a:rPr>
                        <a:t>(excl. IT)</a:t>
                      </a:r>
                      <a:endParaRPr lang="lt-LT" sz="1600" dirty="0">
                        <a:effectLst/>
                        <a:latin typeface="Calibri"/>
                        <a:ea typeface="Times New Roman"/>
                      </a:endParaRPr>
                    </a:p>
                  </a:txBody>
                  <a:tcPr marL="68580" marR="68580" marT="0" marB="0"/>
                </a:tc>
                <a:tc>
                  <a:txBody>
                    <a:bodyPr/>
                    <a:lstStyle/>
                    <a:p>
                      <a:pPr>
                        <a:lnSpc>
                          <a:spcPct val="115000"/>
                        </a:lnSpc>
                        <a:spcAft>
                          <a:spcPts val="0"/>
                        </a:spcAft>
                      </a:pPr>
                      <a:r>
                        <a:rPr lang="lt-LT" sz="1600" dirty="0">
                          <a:effectLst/>
                        </a:rPr>
                        <a:t>***</a:t>
                      </a:r>
                      <a:endParaRPr lang="lt-LT" sz="1600" dirty="0">
                        <a:effectLst/>
                        <a:latin typeface="Calibri"/>
                        <a:ea typeface="Calibri"/>
                        <a:cs typeface="Times New Roman"/>
                      </a:endParaRPr>
                    </a:p>
                  </a:txBody>
                  <a:tcPr marL="68580" marR="68580" marT="0" marB="0"/>
                </a:tc>
                <a:tc>
                  <a:txBody>
                    <a:bodyPr/>
                    <a:lstStyle/>
                    <a:p>
                      <a:pPr>
                        <a:spcAft>
                          <a:spcPts val="0"/>
                        </a:spcAft>
                      </a:pPr>
                      <a:r>
                        <a:rPr lang="lt-LT" sz="1200" kern="1200" noProof="0" dirty="0" smtClean="0">
                          <a:effectLst/>
                        </a:rPr>
                        <a:t>Saulėtekis, Santaka, Santara, Marine</a:t>
                      </a:r>
                      <a:endParaRPr lang="lt-LT" sz="1200" noProof="0" dirty="0">
                        <a:effectLst/>
                        <a:latin typeface="Calibri"/>
                        <a:ea typeface="Times New Roman"/>
                      </a:endParaRPr>
                    </a:p>
                  </a:txBody>
                  <a:tcPr marL="68580" marR="68580" marT="0" marB="0"/>
                </a:tc>
                <a:extLst>
                  <a:ext uri="{0D108BD9-81ED-4DB2-BD59-A6C34878D82A}">
                    <a16:rowId xmlns:a16="http://schemas.microsoft.com/office/drawing/2014/main" val="10006"/>
                  </a:ext>
                </a:extLst>
              </a:tr>
              <a:tr h="264923">
                <a:tc gridSpan="5">
                  <a:txBody>
                    <a:bodyPr/>
                    <a:lstStyle/>
                    <a:p>
                      <a:pPr algn="ctr">
                        <a:lnSpc>
                          <a:spcPct val="115000"/>
                        </a:lnSpc>
                        <a:spcAft>
                          <a:spcPts val="0"/>
                        </a:spcAft>
                      </a:pPr>
                      <a:r>
                        <a:rPr lang="en-GB" sz="1800" dirty="0">
                          <a:effectLst/>
                        </a:rPr>
                        <a:t>ICT </a:t>
                      </a:r>
                      <a:r>
                        <a:rPr lang="en-GB" sz="1800" dirty="0" smtClean="0">
                          <a:effectLst/>
                        </a:rPr>
                        <a:t>as well considered</a:t>
                      </a:r>
                      <a:r>
                        <a:rPr lang="en-GB" sz="1800" baseline="0" dirty="0" smtClean="0">
                          <a:effectLst/>
                        </a:rPr>
                        <a:t> a</a:t>
                      </a:r>
                      <a:r>
                        <a:rPr lang="en-GB" sz="1800" dirty="0" smtClean="0">
                          <a:effectLst/>
                        </a:rPr>
                        <a:t>s </a:t>
                      </a:r>
                      <a:r>
                        <a:rPr lang="en-GB" sz="1800" dirty="0">
                          <a:effectLst/>
                        </a:rPr>
                        <a:t>a horizontal priority empowering all fields</a:t>
                      </a:r>
                      <a:endParaRPr lang="lt-LT" sz="1800" dirty="0">
                        <a:effectLst/>
                        <a:latin typeface="Calibri"/>
                        <a:ea typeface="Calibri"/>
                        <a:cs typeface="Times New Roman"/>
                      </a:endParaRPr>
                    </a:p>
                  </a:txBody>
                  <a:tcPr marL="68580" marR="68580" marT="0" marB="0"/>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7"/>
                  </a:ext>
                </a:extLst>
              </a:tr>
            </a:tbl>
          </a:graphicData>
        </a:graphic>
      </p:graphicFrame>
      <p:sp>
        <p:nvSpPr>
          <p:cNvPr id="8" name="Rectangle 7"/>
          <p:cNvSpPr/>
          <p:nvPr/>
        </p:nvSpPr>
        <p:spPr>
          <a:xfrm>
            <a:off x="12623" y="6290156"/>
            <a:ext cx="9144000" cy="523220"/>
          </a:xfrm>
          <a:prstGeom prst="rect">
            <a:avLst/>
          </a:prstGeom>
        </p:spPr>
        <p:txBody>
          <a:bodyPr wrap="square">
            <a:spAutoFit/>
          </a:bodyPr>
          <a:lstStyle/>
          <a:p>
            <a:r>
              <a:rPr lang="en-GB" sz="1400" dirty="0"/>
              <a:t>* - corresponds to the most important challenges identified by analysis; *** - corresponds to the most important challenges identified by analysis and ranked as most important by the survey</a:t>
            </a:r>
            <a:endParaRPr lang="lt-LT" sz="1400" dirty="0"/>
          </a:p>
        </p:txBody>
      </p:sp>
    </p:spTree>
    <p:extLst>
      <p:ext uri="{BB962C8B-B14F-4D97-AF65-F5344CB8AC3E}">
        <p14:creationId xmlns:p14="http://schemas.microsoft.com/office/powerpoint/2010/main" val="343254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Developing the strategy:</a:t>
            </a:r>
            <a:br>
              <a:rPr lang="en-US" sz="3200" dirty="0" smtClean="0"/>
            </a:br>
            <a:r>
              <a:rPr lang="en-US" sz="3200" dirty="0" smtClean="0"/>
              <a:t>Governance and stakeholder involvement</a:t>
            </a:r>
            <a:endParaRPr lang="en-US" sz="3200" dirty="0"/>
          </a:p>
        </p:txBody>
      </p:sp>
      <p:sp>
        <p:nvSpPr>
          <p:cNvPr id="4" name="Rounded Rectangle 3"/>
          <p:cNvSpPr/>
          <p:nvPr/>
        </p:nvSpPr>
        <p:spPr>
          <a:xfrm>
            <a:off x="5308385" y="1989448"/>
            <a:ext cx="2224568" cy="1032822"/>
          </a:xfrm>
          <a:prstGeom prst="roundRect">
            <a:avLst/>
          </a:prstGeom>
          <a:ln>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700" dirty="0" smtClean="0"/>
              <a:t>Steering group by ministries and implementing agencies</a:t>
            </a:r>
            <a:endParaRPr lang="en-US" sz="1700" dirty="0"/>
          </a:p>
        </p:txBody>
      </p:sp>
      <p:sp>
        <p:nvSpPr>
          <p:cNvPr id="5" name="Rounded Rectangle 4"/>
          <p:cNvSpPr/>
          <p:nvPr/>
        </p:nvSpPr>
        <p:spPr>
          <a:xfrm>
            <a:off x="1956172" y="1989448"/>
            <a:ext cx="2224568" cy="1032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Research and innovation strategic council</a:t>
            </a:r>
            <a:r>
              <a:rPr lang="lt-LT" dirty="0" smtClean="0"/>
              <a:t> </a:t>
            </a:r>
            <a:r>
              <a:rPr lang="en-US" dirty="0" smtClean="0"/>
              <a:t>under</a:t>
            </a:r>
            <a:r>
              <a:rPr lang="lt-LT" dirty="0" smtClean="0"/>
              <a:t> PM</a:t>
            </a:r>
            <a:endParaRPr lang="en-US" dirty="0"/>
          </a:p>
        </p:txBody>
      </p:sp>
      <p:cxnSp>
        <p:nvCxnSpPr>
          <p:cNvPr id="6" name="Straight Connector 5"/>
          <p:cNvCxnSpPr>
            <a:cxnSpLocks/>
          </p:cNvCxnSpPr>
          <p:nvPr/>
        </p:nvCxnSpPr>
        <p:spPr>
          <a:xfrm flipH="1" flipV="1">
            <a:off x="4688897" y="3288081"/>
            <a:ext cx="7620" cy="1565275"/>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a:cxnSpLocks/>
            <a:stCxn id="13" idx="0"/>
            <a:endCxn id="9" idx="2"/>
          </p:cNvCxnSpPr>
          <p:nvPr/>
        </p:nvCxnSpPr>
        <p:spPr>
          <a:xfrm flipV="1">
            <a:off x="4680212" y="5134232"/>
            <a:ext cx="8424" cy="121986"/>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p:cNvSpPr>
            <a:spLocks/>
          </p:cNvSpPr>
          <p:nvPr/>
        </p:nvSpPr>
        <p:spPr>
          <a:xfrm>
            <a:off x="3459258" y="2938172"/>
            <a:ext cx="2456101" cy="466725"/>
          </a:xfrm>
          <a:prstGeom prst="rect">
            <a:avLst/>
          </a:prstGeom>
          <a:ln w="28575">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FFFFFF"/>
                </a:solidFill>
                <a:effectLst/>
                <a:ea typeface="Calibri"/>
                <a:cs typeface="Times New Roman"/>
              </a:rPr>
              <a:t>Steering committee </a:t>
            </a:r>
            <a:endParaRPr lang="en-US" sz="2000" dirty="0">
              <a:effectLst/>
              <a:ea typeface="Calibri"/>
              <a:cs typeface="Times New Roman"/>
            </a:endParaRPr>
          </a:p>
        </p:txBody>
      </p:sp>
      <p:sp>
        <p:nvSpPr>
          <p:cNvPr id="9" name="Rectangle 8"/>
          <p:cNvSpPr>
            <a:spLocks/>
          </p:cNvSpPr>
          <p:nvPr/>
        </p:nvSpPr>
        <p:spPr>
          <a:xfrm>
            <a:off x="3068456" y="4506755"/>
            <a:ext cx="3240360" cy="627477"/>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smtClean="0">
                <a:solidFill>
                  <a:srgbClr val="FFFFFF"/>
                </a:solidFill>
                <a:effectLst/>
                <a:ea typeface="Calibri"/>
                <a:cs typeface="Times New Roman"/>
              </a:rPr>
              <a:t>International independent expert group</a:t>
            </a:r>
            <a:endParaRPr lang="en-US" sz="2000" dirty="0">
              <a:effectLst/>
              <a:ea typeface="Calibri"/>
              <a:cs typeface="Times New Roman"/>
            </a:endParaRPr>
          </a:p>
        </p:txBody>
      </p:sp>
      <p:sp>
        <p:nvSpPr>
          <p:cNvPr id="10" name="Rectangle 9"/>
          <p:cNvSpPr>
            <a:spLocks/>
          </p:cNvSpPr>
          <p:nvPr/>
        </p:nvSpPr>
        <p:spPr>
          <a:xfrm>
            <a:off x="1779993" y="4610179"/>
            <a:ext cx="1125243" cy="420628"/>
          </a:xfrm>
          <a:prstGeom prst="rect">
            <a:avLst/>
          </a:prstGeom>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smtClean="0">
                <a:solidFill>
                  <a:srgbClr val="FFFFFF"/>
                </a:solidFill>
                <a:effectLst/>
                <a:ea typeface="Calibri"/>
                <a:cs typeface="Times New Roman"/>
              </a:rPr>
              <a:t>Anal</a:t>
            </a:r>
            <a:r>
              <a:rPr lang="lt-LT" b="1" dirty="0" smtClean="0">
                <a:solidFill>
                  <a:srgbClr val="FFFFFF"/>
                </a:solidFill>
                <a:effectLst/>
                <a:ea typeface="Calibri"/>
                <a:cs typeface="Times New Roman"/>
              </a:rPr>
              <a:t>y</a:t>
            </a:r>
            <a:r>
              <a:rPr lang="en-US" b="1" dirty="0" smtClean="0">
                <a:solidFill>
                  <a:srgbClr val="FFFFFF"/>
                </a:solidFill>
                <a:effectLst/>
                <a:ea typeface="Calibri"/>
                <a:cs typeface="Times New Roman"/>
              </a:rPr>
              <a:t>tics</a:t>
            </a:r>
            <a:endParaRPr lang="en-US" dirty="0">
              <a:effectLst/>
              <a:ea typeface="Calibri"/>
              <a:cs typeface="Times New Roman"/>
            </a:endParaRPr>
          </a:p>
        </p:txBody>
      </p:sp>
      <p:cxnSp>
        <p:nvCxnSpPr>
          <p:cNvPr id="11" name="Straight Connector 10"/>
          <p:cNvCxnSpPr>
            <a:cxnSpLocks/>
            <a:stCxn id="10" idx="3"/>
            <a:endCxn id="9" idx="1"/>
          </p:cNvCxnSpPr>
          <p:nvPr/>
        </p:nvCxnSpPr>
        <p:spPr>
          <a:xfrm>
            <a:off x="2905236" y="4820493"/>
            <a:ext cx="163220" cy="1"/>
          </a:xfrm>
          <a:prstGeom prst="line">
            <a:avLst/>
          </a:prstGeom>
        </p:spPr>
        <p:style>
          <a:lnRef idx="3">
            <a:schemeClr val="accent2"/>
          </a:lnRef>
          <a:fillRef idx="0">
            <a:schemeClr val="accent2"/>
          </a:fillRef>
          <a:effectRef idx="2">
            <a:schemeClr val="accent2"/>
          </a:effectRef>
          <a:fontRef idx="minor">
            <a:schemeClr val="tx1"/>
          </a:fontRef>
        </p:style>
      </p:cxnSp>
      <p:sp>
        <p:nvSpPr>
          <p:cNvPr id="12" name="Rectangle 11"/>
          <p:cNvSpPr>
            <a:spLocks/>
          </p:cNvSpPr>
          <p:nvPr/>
        </p:nvSpPr>
        <p:spPr>
          <a:xfrm>
            <a:off x="3461912" y="3755436"/>
            <a:ext cx="2453447" cy="466725"/>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lt-LT" sz="2000" b="1" dirty="0" smtClean="0">
                <a:solidFill>
                  <a:srgbClr val="FFFFFF"/>
                </a:solidFill>
                <a:effectLst/>
                <a:ea typeface="Calibri"/>
                <a:cs typeface="Times New Roman"/>
              </a:rPr>
              <a:t>MOSTA</a:t>
            </a:r>
            <a:endParaRPr lang="lt-LT" sz="2000" dirty="0">
              <a:effectLst/>
              <a:ea typeface="Calibri"/>
              <a:cs typeface="Times New Roman"/>
            </a:endParaRPr>
          </a:p>
        </p:txBody>
      </p:sp>
      <p:sp>
        <p:nvSpPr>
          <p:cNvPr id="13" name="Rectangle 12"/>
          <p:cNvSpPr>
            <a:spLocks/>
          </p:cNvSpPr>
          <p:nvPr/>
        </p:nvSpPr>
        <p:spPr>
          <a:xfrm>
            <a:off x="3459258" y="5256218"/>
            <a:ext cx="2441907" cy="466725"/>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FFFFFF"/>
                </a:solidFill>
                <a:effectLst/>
                <a:ea typeface="Calibri"/>
                <a:cs typeface="Times New Roman"/>
              </a:rPr>
              <a:t>Expert panels</a:t>
            </a:r>
            <a:endParaRPr lang="en-US" sz="2000" dirty="0">
              <a:effectLst/>
              <a:ea typeface="Calibri"/>
              <a:cs typeface="Times New Roman"/>
            </a:endParaRPr>
          </a:p>
        </p:txBody>
      </p:sp>
      <p:sp>
        <p:nvSpPr>
          <p:cNvPr id="14" name="Rectangle 13"/>
          <p:cNvSpPr>
            <a:spLocks/>
          </p:cNvSpPr>
          <p:nvPr/>
        </p:nvSpPr>
        <p:spPr>
          <a:xfrm>
            <a:off x="6100473" y="3573624"/>
            <a:ext cx="1584176" cy="64853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2000" b="1" dirty="0" smtClean="0">
                <a:solidFill>
                  <a:srgbClr val="FFFFFF"/>
                </a:solidFill>
                <a:effectLst/>
                <a:ea typeface="Calibri"/>
                <a:cs typeface="Times New Roman"/>
              </a:rPr>
              <a:t>Stakeholder</a:t>
            </a:r>
          </a:p>
          <a:p>
            <a:pPr algn="ctr">
              <a:lnSpc>
                <a:spcPct val="115000"/>
              </a:lnSpc>
              <a:spcAft>
                <a:spcPts val="1000"/>
              </a:spcAft>
            </a:pPr>
            <a:r>
              <a:rPr lang="en-US" sz="2000" b="1" dirty="0" smtClean="0">
                <a:solidFill>
                  <a:srgbClr val="FFFFFF"/>
                </a:solidFill>
                <a:ea typeface="Calibri"/>
                <a:cs typeface="Times New Roman"/>
              </a:rPr>
              <a:t>involvement</a:t>
            </a:r>
            <a:endParaRPr lang="en-US" sz="2000" dirty="0">
              <a:effectLst/>
              <a:ea typeface="Calibri"/>
              <a:cs typeface="Times New Roman"/>
            </a:endParaRPr>
          </a:p>
        </p:txBody>
      </p:sp>
      <p:cxnSp>
        <p:nvCxnSpPr>
          <p:cNvPr id="15" name="Straight Arrow Connector 14"/>
          <p:cNvCxnSpPr/>
          <p:nvPr/>
        </p:nvCxnSpPr>
        <p:spPr>
          <a:xfrm flipV="1">
            <a:off x="6892561" y="3159194"/>
            <a:ext cx="0" cy="342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6420669" y="4365712"/>
            <a:ext cx="471892" cy="4876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6100473" y="4365712"/>
            <a:ext cx="936104" cy="12241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Rectangle 17"/>
          <p:cNvSpPr>
            <a:spLocks/>
          </p:cNvSpPr>
          <p:nvPr/>
        </p:nvSpPr>
        <p:spPr>
          <a:xfrm>
            <a:off x="1550526" y="3573623"/>
            <a:ext cx="1584176" cy="64853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2000" b="1" dirty="0" smtClean="0">
                <a:solidFill>
                  <a:srgbClr val="FFFFFF"/>
                </a:solidFill>
                <a:effectLst/>
                <a:ea typeface="Calibri"/>
                <a:cs typeface="Times New Roman"/>
              </a:rPr>
              <a:t>Stakeholder</a:t>
            </a:r>
          </a:p>
          <a:p>
            <a:pPr algn="ctr">
              <a:lnSpc>
                <a:spcPct val="115000"/>
              </a:lnSpc>
              <a:spcAft>
                <a:spcPts val="1000"/>
              </a:spcAft>
            </a:pPr>
            <a:r>
              <a:rPr lang="en-US" sz="2000" b="1" dirty="0" smtClean="0">
                <a:solidFill>
                  <a:srgbClr val="FFFFFF"/>
                </a:solidFill>
                <a:ea typeface="Calibri"/>
                <a:cs typeface="Times New Roman"/>
              </a:rPr>
              <a:t>involvement</a:t>
            </a:r>
            <a:endParaRPr lang="en-US" sz="2000" dirty="0">
              <a:effectLst/>
              <a:ea typeface="Calibri"/>
              <a:cs typeface="Times New Roman"/>
            </a:endParaRPr>
          </a:p>
        </p:txBody>
      </p:sp>
      <p:cxnSp>
        <p:nvCxnSpPr>
          <p:cNvPr id="19" name="Straight Arrow Connector 18"/>
          <p:cNvCxnSpPr/>
          <p:nvPr/>
        </p:nvCxnSpPr>
        <p:spPr>
          <a:xfrm flipV="1">
            <a:off x="2572081" y="3116870"/>
            <a:ext cx="0" cy="342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2572081" y="4288804"/>
            <a:ext cx="0" cy="2179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539552" y="6189633"/>
            <a:ext cx="8435280" cy="646331"/>
          </a:xfrm>
          <a:prstGeom prst="rect">
            <a:avLst/>
          </a:prstGeom>
        </p:spPr>
        <p:txBody>
          <a:bodyPr wrap="square">
            <a:spAutoFit/>
          </a:bodyPr>
          <a:lstStyle/>
          <a:p>
            <a:pPr>
              <a:buClr>
                <a:schemeClr val="accent1">
                  <a:lumMod val="75000"/>
                </a:schemeClr>
              </a:buClr>
            </a:pPr>
            <a:r>
              <a:rPr lang="en-US" b="1" u="sng" dirty="0"/>
              <a:t>Governance</a:t>
            </a:r>
            <a:r>
              <a:rPr lang="en-US" b="1" dirty="0"/>
              <a:t>:</a:t>
            </a:r>
            <a:r>
              <a:rPr lang="en-US" dirty="0"/>
              <a:t> main owner of the strategy, but with collective ownership, continuous work of the panels used in the identification process</a:t>
            </a:r>
          </a:p>
        </p:txBody>
      </p:sp>
    </p:spTree>
    <p:extLst>
      <p:ext uri="{BB962C8B-B14F-4D97-AF65-F5344CB8AC3E}">
        <p14:creationId xmlns:p14="http://schemas.microsoft.com/office/powerpoint/2010/main" val="2060360372"/>
      </p:ext>
    </p:extLst>
  </p:cSld>
  <p:clrMapOvr>
    <a:masterClrMapping/>
  </p:clrMapOvr>
</p:sld>
</file>

<file path=ppt/theme/theme1.xml><?xml version="1.0" encoding="utf-8"?>
<a:theme xmlns:a="http://schemas.openxmlformats.org/drawingml/2006/main" name="MOSTA prezentacijų šablon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10513</TotalTime>
  <Words>1239</Words>
  <Application>Microsoft Office PowerPoint</Application>
  <PresentationFormat>On-screen Show (4:3)</PresentationFormat>
  <Paragraphs>174</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MS PGothic</vt:lpstr>
      <vt:lpstr>Times New Roman</vt:lpstr>
      <vt:lpstr>MOSTA prezentacijų šablonas</vt:lpstr>
      <vt:lpstr>PowerPoint Presentation</vt:lpstr>
      <vt:lpstr>MOSTA</vt:lpstr>
      <vt:lpstr>The context: R&amp;D landscape</vt:lpstr>
      <vt:lpstr>Why Smart Specialisation?</vt:lpstr>
      <vt:lpstr>Starting position: challenges of innovation system </vt:lpstr>
      <vt:lpstr>Previous practices to identify RDI priorities</vt:lpstr>
      <vt:lpstr>Identification of priority fields</vt:lpstr>
      <vt:lpstr>Priority fields</vt:lpstr>
      <vt:lpstr>Developing the strategy: Governance and stakeholder involvement</vt:lpstr>
      <vt:lpstr>Implementing the strategy: Monitoring and management</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Ramojus</dc:creator>
  <cp:lastModifiedBy>Jurgita Petrauskienė</cp:lastModifiedBy>
  <cp:revision>128</cp:revision>
  <cp:lastPrinted>2013-08-30T07:06:37Z</cp:lastPrinted>
  <dcterms:created xsi:type="dcterms:W3CDTF">2013-07-02T11:51:59Z</dcterms:created>
  <dcterms:modified xsi:type="dcterms:W3CDTF">2016-02-18T07:24:56Z</dcterms:modified>
</cp:coreProperties>
</file>