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4"/>
  </p:notesMasterIdLst>
  <p:handoutMasterIdLst>
    <p:handoutMasterId r:id="rId15"/>
  </p:handoutMasterIdLst>
  <p:sldIdLst>
    <p:sldId id="272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A1"/>
    <a:srgbClr val="FF9900"/>
    <a:srgbClr val="3166CF"/>
    <a:srgbClr val="3E6FD2"/>
    <a:srgbClr val="0F5494"/>
    <a:srgbClr val="FFD624"/>
    <a:srgbClr val="B48900"/>
    <a:srgbClr val="FFCC00"/>
    <a:srgbClr val="2D5EC1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4E7B1C6C-8D13-4158-B8AF-7450399C8E8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310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C69F6E0C-87B6-441A-84DD-15D653E6331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4775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6E0C-87B6-441A-84DD-15D653E63312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4978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C7AC2C07-2708-4133-8F7D-46B257DDA7F6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11</a:t>
            </a:fld>
            <a:endParaRPr lang="en-GB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236" y="4714202"/>
            <a:ext cx="5443203" cy="44682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/>
          <a:p>
            <a:endParaRPr lang="nb-NO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2950"/>
            <a:ext cx="4962525" cy="3722688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677990" y="4712536"/>
            <a:ext cx="5441699" cy="4471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60" tIns="46128" rIns="92260" bIns="46128"/>
          <a:lstStyle/>
          <a:p>
            <a:endParaRPr lang="es-ES" altLang="en-US" dirty="0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49483" y="9428244"/>
            <a:ext cx="2946575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260" tIns="46128" rIns="92260" bIns="46128" anchor="b"/>
          <a:lstStyle>
            <a:lvl1pPr defTabSz="9175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175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175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175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175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A9A6DAC-096F-4257-B40B-35BE5AD24126}" type="slidenum">
              <a:rPr lang="en-GB" altLang="en-US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12</a:t>
            </a:fld>
            <a:endParaRPr lang="en-GB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en-US" smtClean="0">
              <a:latin typeface="Arial" pitchFamily="34" charset="0"/>
            </a:endParaRPr>
          </a:p>
          <a:p>
            <a:endParaRPr lang="nb-NO" altLang="en-US" smtClean="0">
              <a:latin typeface="Arial" pitchFamily="34" charset="0"/>
            </a:endParaRPr>
          </a:p>
          <a:p>
            <a:endParaRPr lang="nb-NO" altLang="en-US" smtClean="0">
              <a:latin typeface="Arial" pitchFamily="34" charset="0"/>
            </a:endParaRPr>
          </a:p>
          <a:p>
            <a:endParaRPr lang="en-US" altLang="en-US" dirty="0" smtClean="0">
              <a:latin typeface="Arial" pitchFamily="34" charset="0"/>
            </a:endParaRPr>
          </a:p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5325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1687" indent="-285264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1057" indent="-22821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597480" indent="-22821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3902" indent="-22821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0325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66748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3171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79593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803E7E59-5253-4EC5-85B1-FA925BDDC0DF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en-GB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F195235-2169-477B-A8C2-6C08BD03C479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4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236" y="4714202"/>
            <a:ext cx="5443203" cy="44682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/>
          <a:p>
            <a:endParaRPr lang="nb-NO" altLang="en-US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037CB116-0F25-4C06-8BE5-F0912522F984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5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236" y="4714202"/>
            <a:ext cx="5443203" cy="44682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/>
          <a:p>
            <a:pPr>
              <a:lnSpc>
                <a:spcPct val="90000"/>
              </a:lnSpc>
            </a:pPr>
            <a:endParaRPr lang="nb-NO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6FDE1B48-8325-4EC8-82FA-92678D09C684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6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236" y="4714202"/>
            <a:ext cx="5443203" cy="44682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/>
          <a:p>
            <a:endParaRPr lang="nb-NO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BF63755-E16B-42A8-9C00-26B93CB83238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7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236" y="4714202"/>
            <a:ext cx="5443203" cy="44682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/>
          <a:p>
            <a:endParaRPr lang="nb-NO" altLang="en-US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E621C0E-8600-4FE5-864E-CC59D3F10957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8</a:t>
            </a:fld>
            <a:endParaRPr lang="en-GB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236" y="4714202"/>
            <a:ext cx="5443203" cy="44682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/>
          <a:p>
            <a:endParaRPr lang="nb-NO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E0A89A07-A9B2-4294-856C-5D50314D6FF6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9</a:t>
            </a:fld>
            <a:endParaRPr lang="en-GB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236" y="4714202"/>
            <a:ext cx="5443203" cy="44682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/>
          <a:p>
            <a:endParaRPr lang="nb-NO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49802" y="9428402"/>
            <a:ext cx="2946292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080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D4A7CA5-4D13-4ABF-8A5D-92CE2E09C5EA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10</a:t>
            </a:fld>
            <a:endParaRPr lang="en-GB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236" y="4714202"/>
            <a:ext cx="5443203" cy="44682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/>
          <a:p>
            <a:endParaRPr lang="nb-NO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7513" y="3328988"/>
            <a:ext cx="2847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3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dirty="0" smtClean="0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dirty="0" smtClean="0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dirty="0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D43B5-2C96-4222-8545-38669AC8F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393156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A85C3-9267-4DB0-9A32-84310FD450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16972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953A-516C-4595-B8F0-45F2E735C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89110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F16A-D6E0-4A16-B370-70557E2C6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252856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DAD2-7C77-48DC-9E89-DAB44C0FA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391074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09EB-9DEF-4121-A895-C080738E6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23828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5001-5DB1-4E69-BDAE-9F248D548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26777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9D40-1A79-4619-A14B-18919506F7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315808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5EB5-49D7-40CB-965D-AAA4938F3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98414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E2CC-8742-46DE-8AA8-7B668E0E8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213118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EB19E94-B706-4382-8F17-A422D59F0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12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945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mailto:JRC-IPTS-S3PLATFORM@ec.europa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3platform.jrc.ec.europa.eu/s3pguide" TargetMode="External"/><Relationship Id="rId2" Type="http://schemas.openxmlformats.org/officeDocument/2006/relationships/hyperlink" Target="http://s3platform.jrc.ec.europa.e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071964" y="3356992"/>
            <a:ext cx="3908522" cy="3172064"/>
            <a:chOff x="4841532" y="3281701"/>
            <a:chExt cx="4211960" cy="3573016"/>
          </a:xfrm>
        </p:grpSpPr>
        <p:sp>
          <p:nvSpPr>
            <p:cNvPr id="2" name="Rectangle 1"/>
            <p:cNvSpPr/>
            <p:nvPr/>
          </p:nvSpPr>
          <p:spPr bwMode="auto">
            <a:xfrm>
              <a:off x="4841532" y="3281701"/>
              <a:ext cx="4211960" cy="35730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t-LT" sz="7600" b="1" i="0" u="none" strike="noStrike" cap="none" normalizeH="0" baseline="0" dirty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546580"/>
              <a:ext cx="2782776" cy="3049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869600" cy="307777"/>
          </a:xfrm>
        </p:spPr>
        <p:txBody>
          <a:bodyPr/>
          <a:lstStyle/>
          <a:p>
            <a:pPr algn="ctr"/>
            <a:r>
              <a:rPr lang="en-US" sz="2000" dirty="0"/>
              <a:t>S3 DESIGN LEARNING WORKSHOP</a:t>
            </a:r>
            <a:endParaRPr lang="lt-LT" sz="200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149697" y="1772816"/>
            <a:ext cx="8980487" cy="246221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defRPr/>
            </a:pPr>
            <a:r>
              <a:rPr lang="en-US" sz="1600" dirty="0" smtClean="0">
                <a:solidFill>
                  <a:srgbClr val="37ACDE"/>
                </a:solidFill>
                <a:latin typeface="Verdana" pitchFamily="34" charset="0"/>
              </a:rPr>
              <a:t>Chisinau, Moldova, 18 February, 2016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-1" y="2329135"/>
            <a:ext cx="89804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800" b="0" i="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defRPr/>
            </a:pPr>
            <a:r>
              <a:rPr lang="en-US" sz="2000" b="1" kern="0" dirty="0" smtClean="0">
                <a:ea typeface="ＭＳ Ｐゴシック"/>
              </a:rPr>
              <a:t>THE MAIN STEPS FOR DEVELOPING A RIS3</a:t>
            </a:r>
            <a:endParaRPr lang="en-US" sz="1600" kern="0" dirty="0" smtClean="0">
              <a:solidFill>
                <a:srgbClr val="37ACD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8C862FAA-8082-4F7A-B5C0-3BF0EAC6C4D2}" type="slidenum">
              <a:rPr lang="en-GB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10</a:t>
            </a:fld>
            <a:endParaRPr lang="en-GB" alt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11188" y="1341438"/>
            <a:ext cx="7780337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9900"/>
                </a:solidFill>
                <a:latin typeface="Arial" pitchFamily="34" charset="0"/>
              </a:rPr>
              <a:t>Step 5 – Implementation, </a:t>
            </a:r>
          </a:p>
          <a:p>
            <a:pPr algn="ctr" eaLnBrk="1" hangingPunct="1"/>
            <a:r>
              <a:rPr lang="en-GB" altLang="en-US" sz="2800" dirty="0">
                <a:solidFill>
                  <a:srgbClr val="FF9900"/>
                </a:solidFill>
                <a:latin typeface="Arial" pitchFamily="34" charset="0"/>
              </a:rPr>
              <a:t>definition of a coherent policy mix, roadmaps and action plan 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2565400"/>
            <a:ext cx="4859338" cy="381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442913" indent="-263525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Defines roadmaps, </a:t>
            </a: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action plan and pilot </a:t>
            </a: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projects</a:t>
            </a: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corresponding to the objectives</a:t>
            </a:r>
            <a:endParaRPr lang="en-GB" alt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Which </a:t>
            </a: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tools do you need to overcome identified challenges in order to reach your goals</a:t>
            </a: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?</a:t>
            </a: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Includes measurable targets, result and outcome indicators </a:t>
            </a: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Defines realistic timeframes</a:t>
            </a: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Identifies sources of funding and budget allocations</a:t>
            </a:r>
            <a:endParaRPr lang="en-GB" alt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9941" name="Picture 8" descr="ANd9GcTc8vC-HfdsZOaFZz0DO53O9w1I4vBH82fjqFPNiq4GticjnR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3744912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0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FFB77C74-A03B-4AC0-A338-8F55268523D2}" type="slidenum">
              <a:rPr lang="en-GB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11</a:t>
            </a:fld>
            <a:endParaRPr lang="en-GB" alt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596504" y="1340694"/>
            <a:ext cx="7780337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B3FA1"/>
                </a:solidFill>
                <a:latin typeface="Arial" pitchFamily="34" charset="0"/>
              </a:rPr>
              <a:t>Step 6 – </a:t>
            </a:r>
            <a:r>
              <a:rPr lang="en-GB" altLang="en-US" sz="2800" dirty="0">
                <a:solidFill>
                  <a:srgbClr val="FB3FA1"/>
                </a:solidFill>
                <a:latin typeface="Arial" pitchFamily="34" charset="0"/>
              </a:rPr>
              <a:t>Integration of monitoring and evaluation mechanisms</a:t>
            </a:r>
            <a:r>
              <a:rPr lang="en-GB" altLang="en-US" sz="3000" dirty="0">
                <a:solidFill>
                  <a:srgbClr val="FB3FA1"/>
                </a:solidFill>
              </a:rPr>
              <a:t> 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0" y="2781300"/>
            <a:ext cx="4716463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442913" indent="-263525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endParaRPr lang="en-US" alt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Monitoring </a:t>
            </a: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 to verify the correct and efficient implementation of activities</a:t>
            </a: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</a:rPr>
              <a:t>Evaluation 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 to verify whether and how strategic goals are </a:t>
            </a: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met </a:t>
            </a: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</a:rPr>
              <a:t>Importance 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of </a:t>
            </a: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</a:rPr>
              <a:t>measurable 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targets and </a:t>
            </a: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</a:rPr>
              <a:t>output/result 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indicators</a:t>
            </a:r>
          </a:p>
          <a:p>
            <a:pPr lvl="1" eaLnBrk="1" hangingPunct="1">
              <a:buClr>
                <a:srgbClr val="16489F"/>
              </a:buClr>
              <a:buFont typeface="Wingdings" pitchFamily="2" charset="2"/>
              <a:buNone/>
            </a:pPr>
            <a:endParaRPr lang="en-US" alt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buClr>
                <a:srgbClr val="16489F"/>
              </a:buClr>
              <a:buFont typeface="Wingdings" pitchFamily="2" charset="2"/>
              <a:buNone/>
            </a:pPr>
            <a:endParaRPr lang="en-US" altLang="en-US" sz="2000" i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3744913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179388" y="2395538"/>
            <a:ext cx="5476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altLang="en-US" sz="2400" dirty="0">
                <a:latin typeface="Arial" pitchFamily="34" charset="0"/>
              </a:rPr>
              <a:t>Mechanisms </a:t>
            </a:r>
            <a:r>
              <a:rPr lang="en-GB" altLang="en-US" sz="2400" i="1" dirty="0">
                <a:latin typeface="Arial" pitchFamily="34" charset="0"/>
              </a:rPr>
              <a:t>integrated</a:t>
            </a:r>
            <a:r>
              <a:rPr lang="en-GB" altLang="en-US" sz="2400" dirty="0">
                <a:latin typeface="Arial" pitchFamily="34" charset="0"/>
              </a:rPr>
              <a:t> in the strategy:</a:t>
            </a:r>
          </a:p>
        </p:txBody>
      </p:sp>
    </p:spTree>
    <p:extLst>
      <p:ext uri="{BB962C8B-B14F-4D97-AF65-F5344CB8AC3E}">
        <p14:creationId xmlns:p14="http://schemas.microsoft.com/office/powerpoint/2010/main" val="928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06152680-950C-47B1-AAB1-1298A0C7F145}" type="slidenum">
              <a:rPr lang="en-GB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12</a:t>
            </a:fld>
            <a:endParaRPr lang="en-GB" alt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19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28775"/>
            <a:ext cx="8229600" cy="9366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2250"/>
              </a:spcBef>
            </a:pPr>
            <a:r>
              <a:rPr lang="en-US" altLang="en-US" sz="3200" dirty="0" smtClean="0">
                <a:latin typeface="Arial" pitchFamily="34" charset="0"/>
              </a:rPr>
              <a:t>Thank you!</a:t>
            </a:r>
            <a:endParaRPr lang="en-GB" altLang="en-US" sz="3200" dirty="0" smtClean="0">
              <a:latin typeface="Arial" pitchFamily="34" charset="0"/>
            </a:endParaRPr>
          </a:p>
        </p:txBody>
      </p:sp>
      <p:pic>
        <p:nvPicPr>
          <p:cNvPr id="3482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81300"/>
            <a:ext cx="38608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619250" y="5084763"/>
            <a:ext cx="57594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BE" altLang="en-US" sz="2400" dirty="0">
                <a:latin typeface="Arial" pitchFamily="34" charset="0"/>
              </a:rPr>
              <a:t>http://s3platform.jrc.ec.europa.eu</a:t>
            </a:r>
          </a:p>
          <a:p>
            <a:pPr algn="ctr" eaLnBrk="1" hangingPunct="1">
              <a:spcBef>
                <a:spcPct val="50000"/>
              </a:spcBef>
            </a:pPr>
            <a:endParaRPr lang="fr-BE" altLang="en-US" sz="1000" dirty="0"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hlinkClick r:id="rId4"/>
              </a:rPr>
              <a:t>JRC-IPTS-S3PLATFORM@ec.europa.eu</a:t>
            </a:r>
            <a:endParaRPr lang="en-GB" altLang="en-US" sz="1600" dirty="0"/>
          </a:p>
          <a:p>
            <a:pPr algn="ctr" eaLnBrk="1" hangingPunct="1">
              <a:spcBef>
                <a:spcPct val="50000"/>
              </a:spcBef>
            </a:pPr>
            <a:endParaRPr lang="en-GB" altLang="en-US" sz="1600" dirty="0"/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266541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165896"/>
            <a:ext cx="4968552" cy="4216539"/>
          </a:xfrm>
        </p:spPr>
        <p:txBody>
          <a:bodyPr/>
          <a:lstStyle/>
          <a:p>
            <a:pPr>
              <a:buSzPct val="100000"/>
              <a:buFont typeface="Verdana" panose="020B0604030504040204" pitchFamily="34" charset="0"/>
              <a:buChar char="•"/>
            </a:pPr>
            <a:r>
              <a:rPr lang="en-US" altLang="en-US" sz="2000" i="0" dirty="0" smtClean="0">
                <a:solidFill>
                  <a:srgbClr val="0F5494"/>
                </a:solidFill>
                <a:latin typeface="+mj-lt"/>
              </a:rPr>
              <a:t>Methodological guidance for policy makers an implementing bodies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F5494"/>
              </a:solidFill>
              <a:latin typeface="+mj-lt"/>
            </a:endParaRPr>
          </a:p>
          <a:p>
            <a:pPr lvl="1"/>
            <a:r>
              <a:rPr lang="en-GB" altLang="en-US" sz="2000" dirty="0" smtClean="0"/>
              <a:t>Focused </a:t>
            </a:r>
            <a:r>
              <a:rPr lang="en-GB" altLang="en-US" sz="2000" dirty="0"/>
              <a:t>on </a:t>
            </a:r>
            <a:r>
              <a:rPr lang="en-GB" altLang="en-US" sz="2000" dirty="0" smtClean="0"/>
              <a:t>RIS3 design</a:t>
            </a:r>
            <a:r>
              <a:rPr lang="en-GB" altLang="en-US" sz="2000" dirty="0"/>
              <a:t>: </a:t>
            </a:r>
            <a:r>
              <a:rPr lang="en-GB" altLang="en-US" sz="2000" dirty="0" smtClean="0"/>
              <a:t>developing </a:t>
            </a:r>
            <a:r>
              <a:rPr lang="en-GB" altLang="en-US" sz="2000" dirty="0"/>
              <a:t>the concept, </a:t>
            </a:r>
            <a:r>
              <a:rPr lang="en-GB" altLang="en-US" sz="2000" dirty="0" smtClean="0"/>
              <a:t>helping </a:t>
            </a:r>
            <a:r>
              <a:rPr lang="en-GB" altLang="en-US" sz="2000" dirty="0"/>
              <a:t>to understand the S3 </a:t>
            </a:r>
            <a:r>
              <a:rPr lang="en-GB" altLang="en-US" sz="2000" dirty="0" smtClean="0"/>
              <a:t>method</a:t>
            </a:r>
          </a:p>
          <a:p>
            <a:pPr lvl="1"/>
            <a:endParaRPr lang="en-GB" altLang="en-US" sz="2000" i="0" dirty="0">
              <a:solidFill>
                <a:srgbClr val="0F5494"/>
              </a:solidFill>
              <a:latin typeface="+mj-lt"/>
            </a:endParaRPr>
          </a:p>
          <a:p>
            <a:pPr lvl="1"/>
            <a:r>
              <a:rPr lang="en-GB" altLang="en-US" sz="2000" dirty="0" smtClean="0">
                <a:solidFill>
                  <a:srgbClr val="0F5494"/>
                </a:solidFill>
                <a:latin typeface="+mj-lt"/>
              </a:rPr>
              <a:t>The guide evolves with the advancement of S3 process</a:t>
            </a:r>
            <a:endParaRPr lang="en-US" altLang="en-US" sz="2000" i="0" dirty="0">
              <a:solidFill>
                <a:srgbClr val="0F5494"/>
              </a:solidFill>
              <a:latin typeface="+mj-lt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US" altLang="en-US" sz="1800" i="0" dirty="0">
              <a:solidFill>
                <a:schemeClr val="tx1"/>
              </a:solidFill>
              <a:latin typeface="Arial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endParaRPr lang="en-GB" altLang="en-US" i="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GB" altLang="en-US" sz="1600" i="0" dirty="0" smtClean="0">
                <a:solidFill>
                  <a:srgbClr val="C00000"/>
                </a:solidFill>
              </a:rPr>
              <a:t>Available </a:t>
            </a:r>
            <a:r>
              <a:rPr lang="en-GB" altLang="en-US" sz="1600" i="0" dirty="0">
                <a:solidFill>
                  <a:srgbClr val="C00000"/>
                </a:solidFill>
              </a:rPr>
              <a:t>on the S3 Platform webpage!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fr-BE" altLang="en-US" sz="1600" i="0" dirty="0">
                <a:hlinkClick r:id="rId2"/>
              </a:rPr>
              <a:t>http://s3platform.jrc.ec.europa.eu</a:t>
            </a:r>
            <a:r>
              <a:rPr lang="fr-BE" altLang="en-US" sz="1600" i="0" dirty="0"/>
              <a:t> </a:t>
            </a:r>
          </a:p>
          <a:p>
            <a:pPr>
              <a:buFontTx/>
              <a:buNone/>
            </a:pPr>
            <a:endParaRPr lang="en-US" altLang="en-US" sz="2000" i="0" dirty="0"/>
          </a:p>
        </p:txBody>
      </p:sp>
      <p:sp>
        <p:nvSpPr>
          <p:cNvPr id="105475" name="Rectangle 5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8229600" cy="57626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algn="ctr" eaLnBrk="0" hangingPunct="0"/>
            <a:r>
              <a:rPr lang="en-GB" altLang="en-US" sz="2400" dirty="0"/>
              <a:t>The RIS3 Guide</a:t>
            </a:r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</p:txBody>
      </p:sp>
      <p:pic>
        <p:nvPicPr>
          <p:cNvPr id="5" name="Picture 22" descr="frontpage_guide_20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878363" cy="39604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 Box 55"/>
          <p:cNvSpPr>
            <a:spLocks noGrp="1" noChangeArrowheads="1"/>
          </p:cNvSpPr>
          <p:nvPr>
            <p:ph idx="1"/>
          </p:nvPr>
        </p:nvSpPr>
        <p:spPr>
          <a:xfrm>
            <a:off x="251520" y="2276872"/>
            <a:ext cx="5616624" cy="3656386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200" i="0" dirty="0" smtClean="0">
                <a:solidFill>
                  <a:srgbClr val="00B050"/>
                </a:solidFill>
                <a:latin typeface="+mj-lt"/>
              </a:rPr>
              <a:t>Step 1 – Analysis of </a:t>
            </a:r>
            <a:r>
              <a:rPr lang="en-GB" altLang="en-US" sz="2200" dirty="0" smtClean="0">
                <a:solidFill>
                  <a:srgbClr val="00B050"/>
                </a:solidFill>
                <a:latin typeface="+mj-lt"/>
              </a:rPr>
              <a:t>local</a:t>
            </a:r>
            <a:r>
              <a:rPr lang="en-GB" altLang="en-US" sz="2200" i="0" dirty="0" smtClean="0">
                <a:solidFill>
                  <a:srgbClr val="00B050"/>
                </a:solidFill>
                <a:latin typeface="+mj-lt"/>
              </a:rPr>
              <a:t>                       context and potential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i="0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200" i="0" dirty="0" smtClean="0">
                <a:solidFill>
                  <a:srgbClr val="FF0000"/>
                </a:solidFill>
                <a:latin typeface="+mj-lt"/>
              </a:rPr>
              <a:t>Step 2 – Governance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i="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200" i="0" dirty="0" smtClean="0">
                <a:solidFill>
                  <a:srgbClr val="00B0F0"/>
                </a:solidFill>
                <a:latin typeface="+mj-lt"/>
              </a:rPr>
              <a:t>Step 3 – Vision for the future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i="0" dirty="0" smtClean="0">
              <a:solidFill>
                <a:srgbClr val="3166CF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200" i="0" dirty="0" smtClean="0">
                <a:solidFill>
                  <a:srgbClr val="3166CF"/>
                </a:solidFill>
                <a:latin typeface="+mj-lt"/>
              </a:rPr>
              <a:t>Step 4 – Selection of priorities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i="0" dirty="0" smtClean="0">
              <a:solidFill>
                <a:srgbClr val="FFC00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200" i="0" dirty="0" smtClean="0">
                <a:solidFill>
                  <a:srgbClr val="FFC000"/>
                </a:solidFill>
                <a:latin typeface="+mj-lt"/>
              </a:rPr>
              <a:t>Step 5 – Policy mix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i="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200" i="0" dirty="0" smtClean="0">
                <a:solidFill>
                  <a:srgbClr val="FB3FA1"/>
                </a:solidFill>
                <a:latin typeface="+mj-lt"/>
              </a:rPr>
              <a:t>Step 6 – Monitoring and evaluation</a:t>
            </a:r>
          </a:p>
        </p:txBody>
      </p:sp>
      <p:sp>
        <p:nvSpPr>
          <p:cNvPr id="1043" name="Rectangle 56"/>
          <p:cNvSpPr>
            <a:spLocks noGrp="1" noChangeArrowheads="1"/>
          </p:cNvSpPr>
          <p:nvPr>
            <p:ph type="title"/>
          </p:nvPr>
        </p:nvSpPr>
        <p:spPr>
          <a:xfrm>
            <a:off x="539552" y="1412776"/>
            <a:ext cx="7870825" cy="430213"/>
          </a:xfrm>
          <a:solidFill>
            <a:schemeClr val="bg1"/>
          </a:solidFill>
        </p:spPr>
        <p:txBody>
          <a:bodyPr/>
          <a:lstStyle/>
          <a:p>
            <a:pPr marL="0" algn="ctr"/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RIS3 guide - Key steps for developing a RIS3</a:t>
            </a:r>
          </a:p>
        </p:txBody>
      </p:sp>
      <p:sp>
        <p:nvSpPr>
          <p:cNvPr id="1041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9D0C5E50-C1E8-4B95-ACF2-7093CC744F47}" type="slidenum">
              <a:rPr lang="en-GB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</a:t>
            </a:fld>
            <a:endParaRPr lang="en-GB" alt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2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49377D7-96E9-4E50-A4CA-07C043AD2669}" type="slidenum">
              <a:rPr lang="en-GB" altLang="en-US" sz="14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3</a:t>
            </a:fld>
            <a:endParaRPr lang="en-GB" alt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" name="Content Placeholder 103428"/>
          <p:cNvGrpSpPr>
            <a:grpSpLocks/>
          </p:cNvGrpSpPr>
          <p:nvPr/>
        </p:nvGrpSpPr>
        <p:grpSpPr bwMode="auto">
          <a:xfrm>
            <a:off x="4932363" y="2272506"/>
            <a:ext cx="4038600" cy="3529013"/>
            <a:chOff x="1499" y="946"/>
            <a:chExt cx="2716" cy="2374"/>
          </a:xfrm>
        </p:grpSpPr>
        <p:sp>
          <p:nvSpPr>
            <p:cNvPr id="5" name="_s2055"/>
            <p:cNvSpPr>
              <a:spLocks noChangeShapeType="1"/>
            </p:cNvSpPr>
            <p:nvPr/>
          </p:nvSpPr>
          <p:spPr bwMode="auto">
            <a:xfrm flipH="1" flipV="1">
              <a:off x="2342" y="1835"/>
              <a:ext cx="259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_s2056"/>
            <p:cNvSpPr>
              <a:spLocks noChangeArrowheads="1"/>
            </p:cNvSpPr>
            <p:nvPr/>
          </p:nvSpPr>
          <p:spPr bwMode="auto">
            <a:xfrm>
              <a:off x="1791" y="1392"/>
              <a:ext cx="593" cy="593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Monitoring</a:t>
              </a:r>
            </a:p>
          </p:txBody>
        </p:sp>
        <p:sp>
          <p:nvSpPr>
            <p:cNvPr id="7" name="_s2057"/>
            <p:cNvSpPr>
              <a:spLocks noChangeShapeType="1"/>
            </p:cNvSpPr>
            <p:nvPr/>
          </p:nvSpPr>
          <p:spPr bwMode="auto">
            <a:xfrm flipH="1">
              <a:off x="2342" y="2280"/>
              <a:ext cx="259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_s2058"/>
            <p:cNvSpPr>
              <a:spLocks noChangeArrowheads="1"/>
            </p:cNvSpPr>
            <p:nvPr/>
          </p:nvSpPr>
          <p:spPr bwMode="auto">
            <a:xfrm>
              <a:off x="1791" y="2281"/>
              <a:ext cx="593" cy="59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Policy mix</a:t>
              </a:r>
            </a:p>
          </p:txBody>
        </p:sp>
        <p:sp>
          <p:nvSpPr>
            <p:cNvPr id="9" name="_s2059"/>
            <p:cNvSpPr>
              <a:spLocks noChangeShapeType="1"/>
            </p:cNvSpPr>
            <p:nvPr/>
          </p:nvSpPr>
          <p:spPr bwMode="auto">
            <a:xfrm>
              <a:off x="2857" y="2428"/>
              <a:ext cx="0" cy="2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_s2060"/>
            <p:cNvSpPr>
              <a:spLocks noChangeArrowheads="1"/>
            </p:cNvSpPr>
            <p:nvPr/>
          </p:nvSpPr>
          <p:spPr bwMode="auto">
            <a:xfrm>
              <a:off x="2561" y="2726"/>
              <a:ext cx="593" cy="593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Priorities</a:t>
              </a:r>
            </a:p>
          </p:txBody>
        </p:sp>
        <p:sp>
          <p:nvSpPr>
            <p:cNvPr id="11" name="_s2061"/>
            <p:cNvSpPr>
              <a:spLocks noChangeShapeType="1"/>
            </p:cNvSpPr>
            <p:nvPr/>
          </p:nvSpPr>
          <p:spPr bwMode="auto">
            <a:xfrm>
              <a:off x="3113" y="2280"/>
              <a:ext cx="259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_s2062"/>
            <p:cNvSpPr>
              <a:spLocks noChangeArrowheads="1"/>
            </p:cNvSpPr>
            <p:nvPr/>
          </p:nvSpPr>
          <p:spPr bwMode="auto">
            <a:xfrm>
              <a:off x="3332" y="2281"/>
              <a:ext cx="593" cy="593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Vision</a:t>
              </a:r>
            </a:p>
          </p:txBody>
        </p:sp>
        <p:sp>
          <p:nvSpPr>
            <p:cNvPr id="13" name="_s2063"/>
            <p:cNvSpPr>
              <a:spLocks noChangeShapeType="1"/>
            </p:cNvSpPr>
            <p:nvPr/>
          </p:nvSpPr>
          <p:spPr bwMode="auto">
            <a:xfrm flipV="1">
              <a:off x="3113" y="1835"/>
              <a:ext cx="259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_s2064"/>
            <p:cNvSpPr>
              <a:spLocks noChangeArrowheads="1"/>
            </p:cNvSpPr>
            <p:nvPr/>
          </p:nvSpPr>
          <p:spPr bwMode="auto">
            <a:xfrm>
              <a:off x="3332" y="1391"/>
              <a:ext cx="593" cy="59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Process</a:t>
              </a:r>
            </a:p>
          </p:txBody>
        </p:sp>
        <p:sp>
          <p:nvSpPr>
            <p:cNvPr id="15" name="_s2065"/>
            <p:cNvSpPr>
              <a:spLocks noChangeShapeType="1"/>
            </p:cNvSpPr>
            <p:nvPr/>
          </p:nvSpPr>
          <p:spPr bwMode="auto">
            <a:xfrm flipV="1">
              <a:off x="2857" y="1538"/>
              <a:ext cx="0" cy="2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_s2066"/>
            <p:cNvSpPr>
              <a:spLocks noChangeArrowheads="1"/>
            </p:cNvSpPr>
            <p:nvPr/>
          </p:nvSpPr>
          <p:spPr bwMode="auto">
            <a:xfrm>
              <a:off x="2561" y="946"/>
              <a:ext cx="593" cy="593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Analysis</a:t>
              </a:r>
            </a:p>
          </p:txBody>
        </p:sp>
        <p:sp>
          <p:nvSpPr>
            <p:cNvPr id="17" name="_s2067"/>
            <p:cNvSpPr>
              <a:spLocks noChangeArrowheads="1"/>
            </p:cNvSpPr>
            <p:nvPr/>
          </p:nvSpPr>
          <p:spPr bwMode="auto">
            <a:xfrm>
              <a:off x="2561" y="1837"/>
              <a:ext cx="593" cy="593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RIS3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3E25CD42-D4B1-4FB7-9A87-0E3C5ACB9F45}" type="slidenum">
              <a:rPr lang="en-GB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</a:t>
            </a:fld>
            <a:endParaRPr lang="en-GB" alt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11188" y="1341438"/>
            <a:ext cx="7780337" cy="935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B050"/>
                </a:solidFill>
                <a:latin typeface="Arial" pitchFamily="34" charset="0"/>
              </a:rPr>
              <a:t>Step 1 – Analysis of regional context and potential for innovation (I)</a:t>
            </a:r>
            <a:endParaRPr lang="en-GB" altLang="en-US" sz="28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0" y="2420938"/>
            <a:ext cx="55086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442913" indent="-263525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16489F"/>
              </a:buClr>
              <a:buFont typeface="Wingdings" pitchFamily="2" charset="2"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itchFamily="34" charset="0"/>
              </a:rPr>
              <a:t>    </a:t>
            </a:r>
            <a:endParaRPr lang="en-GB" alt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A broader definition of innovation, not just RTD-oriented</a:t>
            </a:r>
            <a:endParaRPr lang="en-GB" altLang="en-US" dirty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buClr>
                <a:srgbClr val="16489F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Assess existing regional assets</a:t>
            </a: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Identify regional competitive advantage</a:t>
            </a: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buClr>
                <a:srgbClr val="16489F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Detect emerging niches for smart </a:t>
            </a:r>
            <a:r>
              <a:rPr lang="en-US" altLang="en-US" sz="2000" dirty="0" err="1">
                <a:solidFill>
                  <a:srgbClr val="000000"/>
                </a:solidFill>
                <a:latin typeface="Arial" pitchFamily="34" charset="0"/>
              </a:rPr>
              <a:t>specialisation</a:t>
            </a: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Combine methods (e.g. </a:t>
            </a: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foresights, </a:t>
            </a: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SWOT </a:t>
            </a: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approach, surveys, working groups, interviews, etc.)</a:t>
            </a:r>
            <a:endParaRPr lang="en-GB" alt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buClr>
                <a:srgbClr val="16489F"/>
              </a:buClr>
              <a:buFont typeface="Wingdings" pitchFamily="2" charset="2"/>
              <a:buChar char="§"/>
            </a:pPr>
            <a:endParaRPr lang="en-GB" altLang="en-US" dirty="0">
              <a:solidFill>
                <a:srgbClr val="CC3300"/>
              </a:solidFill>
              <a:latin typeface="Arial" pitchFamily="34" charset="0"/>
            </a:endParaRPr>
          </a:p>
          <a:p>
            <a:pPr lvl="1" eaLnBrk="1" hangingPunct="1">
              <a:buClr>
                <a:srgbClr val="16489F"/>
              </a:buClr>
              <a:buFont typeface="Wingdings" pitchFamily="2" charset="2"/>
              <a:buChar char="§"/>
            </a:pPr>
            <a:endParaRPr lang="en-GB" alt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81300"/>
            <a:ext cx="3255963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7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481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2D4845F6-1424-4C89-937F-CB90B348459C}" type="slidenum">
              <a:rPr lang="en-GB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</a:t>
            </a:fld>
            <a:endParaRPr lang="en-GB" alt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611188" y="1341438"/>
            <a:ext cx="7780337" cy="935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B050"/>
                </a:solidFill>
                <a:latin typeface="Arial" pitchFamily="34" charset="0"/>
              </a:rPr>
              <a:t>Step 1 – Analysis of regional context – looking out – and potential for innovation (II)</a:t>
            </a:r>
            <a:endParaRPr lang="en-GB" altLang="en-US" sz="28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0" y="2670176"/>
            <a:ext cx="4572000" cy="345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442913" indent="-263525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16489F"/>
              </a:buClr>
              <a:buFont typeface="Wingdings" pitchFamily="2" charset="2"/>
              <a:buNone/>
            </a:pPr>
            <a:endParaRPr lang="en-GB" alt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Assess </a:t>
            </a: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country’s positioning with regard to other countries and regions in Europe</a:t>
            </a: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Beware </a:t>
            </a: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of global companies and value chains </a:t>
            </a:r>
            <a:endParaRPr lang="en-GB" altLang="en-US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Find complementarities with other regions to join wider networks</a:t>
            </a:r>
            <a:endParaRPr lang="en-GB" alt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</a:rPr>
              <a:t>Avoid 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‘blind’ duplication, discover possibilities for </a:t>
            </a: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</a:rPr>
              <a:t>collaboration</a:t>
            </a: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95288" y="2276475"/>
            <a:ext cx="373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16489F"/>
              </a:buClr>
              <a:buFont typeface="Wingdings" pitchFamily="2" charset="2"/>
              <a:buNone/>
            </a:pPr>
            <a:r>
              <a:rPr lang="en-GB" altLang="en-US" sz="2400" dirty="0">
                <a:latin typeface="Arial" pitchFamily="34" charset="0"/>
              </a:rPr>
              <a:t>Outward-looking Analysis: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36838"/>
            <a:ext cx="4643437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5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0EDC1B20-61CB-403B-81B9-0917845B383E}" type="slidenum">
              <a:rPr lang="en-GB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</a:t>
            </a:fld>
            <a:endParaRPr lang="en-GB" alt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11188" y="1341438"/>
            <a:ext cx="7780337" cy="935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B050"/>
                </a:solidFill>
                <a:latin typeface="Arial" pitchFamily="34" charset="0"/>
              </a:rPr>
              <a:t>Step 1 – Analysis of regional context and potential for innovation (III)</a:t>
            </a:r>
            <a:endParaRPr lang="en-GB" altLang="en-US" sz="28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5032" y="3284984"/>
            <a:ext cx="4643438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442913" indent="-263525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eaLnBrk="1" hangingPunct="1"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1800" dirty="0">
                <a:solidFill>
                  <a:srgbClr val="000000"/>
                </a:solidFill>
                <a:latin typeface="Arial" pitchFamily="34" charset="0"/>
              </a:rPr>
              <a:t>Different types of actors</a:t>
            </a:r>
          </a:p>
          <a:p>
            <a:pPr lvl="1" eaLnBrk="1" hangingPunct="1"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1800" dirty="0">
                <a:solidFill>
                  <a:srgbClr val="000000"/>
                </a:solidFill>
                <a:latin typeface="Arial" pitchFamily="34" charset="0"/>
              </a:rPr>
              <a:t>Spirit of the entrepreneurial environment</a:t>
            </a:r>
          </a:p>
          <a:p>
            <a:pPr lvl="1" eaLnBrk="1" hangingPunct="1"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1800" dirty="0">
                <a:solidFill>
                  <a:srgbClr val="000000"/>
                </a:solidFill>
                <a:latin typeface="Arial" pitchFamily="34" charset="0"/>
              </a:rPr>
              <a:t>Involvement of entrepreneurial actors in the regional economy</a:t>
            </a:r>
          </a:p>
          <a:p>
            <a:pPr lvl="2" eaLnBrk="1" hangingPunct="1">
              <a:buClr>
                <a:srgbClr val="16489F"/>
              </a:buClr>
              <a:buFont typeface="Wingdings" pitchFamily="2" charset="2"/>
              <a:buChar char="§"/>
            </a:pPr>
            <a:r>
              <a:rPr lang="en-US" altLang="en-US" sz="1400" dirty="0">
                <a:solidFill>
                  <a:srgbClr val="000000"/>
                </a:solidFill>
              </a:rPr>
              <a:t>Firms, but also Universities, Technology Centers, Venture Capitalists, Regional Development Agencies</a:t>
            </a:r>
            <a:r>
              <a:rPr lang="en-US" altLang="en-US" sz="1400" dirty="0" smtClean="0">
                <a:solidFill>
                  <a:srgbClr val="000000"/>
                </a:solidFill>
              </a:rPr>
              <a:t>..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9388" y="2306638"/>
            <a:ext cx="8713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16489F"/>
              </a:buClr>
              <a:buFont typeface="Wingdings" pitchFamily="2" charset="2"/>
              <a:buNone/>
            </a:pPr>
            <a:r>
              <a:rPr lang="en-GB" altLang="en-US" sz="2400" dirty="0">
                <a:latin typeface="Arial" pitchFamily="34" charset="0"/>
              </a:rPr>
              <a:t>Analysis of entrepreneurial dynamics and identification of future opportunities:</a:t>
            </a:r>
          </a:p>
        </p:txBody>
      </p:sp>
      <p:pic>
        <p:nvPicPr>
          <p:cNvPr id="4098" name="Picture 2" descr="D:\Moldova\entrepren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32" y="3137635"/>
            <a:ext cx="4113843" cy="29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7116340B-086C-4E31-985F-2BEDC8C84CC1}" type="slidenum">
              <a:rPr lang="en-GB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</a:t>
            </a:fld>
            <a:endParaRPr lang="en-GB" alt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11188" y="1341438"/>
            <a:ext cx="7780337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  <a:latin typeface="Arial" pitchFamily="34" charset="0"/>
              </a:rPr>
              <a:t>Step 2 – </a:t>
            </a:r>
            <a:r>
              <a:rPr lang="en-GB" altLang="en-US" sz="2800" dirty="0">
                <a:solidFill>
                  <a:srgbClr val="FF0000"/>
                </a:solidFill>
                <a:latin typeface="Arial" pitchFamily="34" charset="0"/>
              </a:rPr>
              <a:t>Governance: </a:t>
            </a:r>
            <a:r>
              <a:rPr lang="en-GB" altLang="en-US" sz="2800" dirty="0" smtClean="0">
                <a:solidFill>
                  <a:srgbClr val="FF0000"/>
                </a:solidFill>
                <a:latin typeface="Arial" pitchFamily="34" charset="0"/>
              </a:rPr>
              <a:t>ensuring </a:t>
            </a:r>
            <a:r>
              <a:rPr lang="en-GB" altLang="en-US" sz="2800" dirty="0">
                <a:solidFill>
                  <a:srgbClr val="FF0000"/>
                </a:solidFill>
                <a:latin typeface="Arial" pitchFamily="34" charset="0"/>
              </a:rPr>
              <a:t>participation and ownership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179388" y="3068638"/>
            <a:ext cx="439261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442913" indent="-263525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Interactive and consensus based</a:t>
            </a: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From Triple Helix governance model to </a:t>
            </a: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GB" altLang="en-US" sz="2000" i="1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Quadruple </a:t>
            </a:r>
            <a:r>
              <a:rPr lang="en-GB" altLang="en-US" sz="2000" i="1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Helix </a:t>
            </a: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i</a:t>
            </a: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ncluding demand side perspective</a:t>
            </a:r>
            <a:endParaRPr lang="en-GB" altLang="en-US" i="1" dirty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ja-JP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Setting up a  </a:t>
            </a:r>
            <a:r>
              <a:rPr lang="en-GB" altLang="ja-JP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Steering </a:t>
            </a:r>
            <a:r>
              <a:rPr lang="en-GB" altLang="ja-JP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Group, </a:t>
            </a:r>
            <a:r>
              <a:rPr lang="en-GB" altLang="ja-JP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Management Team, Working </a:t>
            </a:r>
            <a:r>
              <a:rPr lang="en-GB" altLang="ja-JP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groups, flagship projects…</a:t>
            </a:r>
            <a:endParaRPr lang="en-GB" altLang="en-US" sz="2000" i="1" dirty="0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539750" y="2347913"/>
            <a:ext cx="5049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16489F"/>
              </a:buClr>
              <a:buFont typeface="Wingdings" pitchFamily="2" charset="2"/>
              <a:buNone/>
            </a:pPr>
            <a:r>
              <a:rPr lang="en-GB" altLang="en-US" sz="2400" dirty="0">
                <a:latin typeface="Arial" pitchFamily="34" charset="0"/>
              </a:rPr>
              <a:t>Wider engagement of stakeholders:</a:t>
            </a:r>
          </a:p>
        </p:txBody>
      </p:sp>
      <p:pic>
        <p:nvPicPr>
          <p:cNvPr id="1027" name="Picture 3" descr="D:\Moldova\Employee-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39" y="3028802"/>
            <a:ext cx="4219839" cy="316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0FD7441-7FD1-49C1-9EFF-A34BE7FAC3F0}" type="slidenum">
              <a:rPr lang="en-GB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</a:t>
            </a:fld>
            <a:endParaRPr lang="en-GB" alt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611188" y="1341438"/>
            <a:ext cx="7780337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2800" dirty="0">
                <a:solidFill>
                  <a:srgbClr val="92D050"/>
                </a:solidFill>
                <a:latin typeface="Arial" pitchFamily="34" charset="0"/>
              </a:rPr>
              <a:t>Step 3 – Developing an overall vision of the region’s future</a:t>
            </a:r>
            <a:endParaRPr lang="en-GB" altLang="en-US" sz="3000" dirty="0">
              <a:solidFill>
                <a:srgbClr val="92D050"/>
              </a:solidFill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50825" y="3282950"/>
            <a:ext cx="4392613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442913" indent="-263525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Shared, ambitious but realistic</a:t>
            </a: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Agenda for transformation: formulate </a:t>
            </a: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different scenarios based on analyses and debate where your region wants to </a:t>
            </a: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go</a:t>
            </a: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 Motivating, addressing societal challenges </a:t>
            </a:r>
            <a:endParaRPr lang="en-GB" alt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213100"/>
            <a:ext cx="3240087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323850" y="2319338"/>
            <a:ext cx="8137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16489F"/>
              </a:buClr>
              <a:buFont typeface="Wingdings" pitchFamily="2" charset="2"/>
              <a:buNone/>
            </a:pPr>
            <a:r>
              <a:rPr lang="en-GB" altLang="en-US" sz="2400" dirty="0">
                <a:latin typeface="Arial" pitchFamily="34" charset="0"/>
              </a:rPr>
              <a:t>Shared vision of the region’s potential and main directions for its international positioning:</a:t>
            </a:r>
          </a:p>
        </p:txBody>
      </p:sp>
    </p:spTree>
    <p:extLst>
      <p:ext uri="{BB962C8B-B14F-4D97-AF65-F5344CB8AC3E}">
        <p14:creationId xmlns:p14="http://schemas.microsoft.com/office/powerpoint/2010/main" val="30151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C0B1A8E-EDD9-45CB-A4EA-3009AD0E86FE}" type="slidenum">
              <a:rPr lang="en-GB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</a:t>
            </a:fld>
            <a:endParaRPr lang="en-GB" alt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611188" y="1412875"/>
            <a:ext cx="7780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Step 4 – Identification of priorities</a:t>
            </a:r>
            <a:r>
              <a:rPr lang="en-US" alt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altLang="en-US" sz="19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2780928"/>
            <a:ext cx="471646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442913" indent="-263525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87312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Focus on a limited number of areas </a:t>
            </a:r>
            <a:r>
              <a:rPr lang="en-GB" altLang="ja-JP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with potential for smart specialisation</a:t>
            </a:r>
            <a:r>
              <a:rPr lang="en-GB" altLang="ja-JP" sz="2000" i="1" dirty="0">
                <a:ea typeface="MS PGothic" pitchFamily="34" charset="-128"/>
              </a:rPr>
              <a:t> </a:t>
            </a:r>
            <a:r>
              <a:rPr lang="en-GB" altLang="ja-JP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as emerged from entrepreneurial discovery</a:t>
            </a:r>
            <a:endParaRPr lang="en-GB" altLang="en-US" dirty="0">
              <a:solidFill>
                <a:srgbClr val="000000"/>
              </a:solidFill>
              <a:latin typeface="Arial" pitchFamily="34" charset="0"/>
            </a:endParaRP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Areas where the region hopes to </a:t>
            </a: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excel</a:t>
            </a: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</a:rPr>
              <a:t>Avoid </a:t>
            </a: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capture by interest groups!</a:t>
            </a:r>
          </a:p>
          <a:p>
            <a:pPr lvl="1" eaLnBrk="1" hangingPunct="1">
              <a:spcAft>
                <a:spcPts val="600"/>
              </a:spcAft>
              <a:buClr>
                <a:srgbClr val="16489F"/>
              </a:buClr>
              <a:buFont typeface="Wingdings" pitchFamily="2" charset="2"/>
              <a:buChar char="§"/>
            </a:pPr>
            <a:r>
              <a:rPr lang="en-GB" altLang="ja-JP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Pay </a:t>
            </a:r>
            <a:r>
              <a:rPr lang="en-GB" altLang="ja-JP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attention to horizontal priorities (Key Enabling </a:t>
            </a:r>
            <a:r>
              <a:rPr lang="en-GB" altLang="ja-JP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Technologies, ICT </a:t>
            </a:r>
            <a:r>
              <a:rPr lang="en-GB" altLang="ja-JP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etc</a:t>
            </a:r>
            <a:r>
              <a:rPr lang="en-GB" altLang="ja-JP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.)</a:t>
            </a:r>
            <a:endParaRPr lang="en-GB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95288" y="2135832"/>
            <a:ext cx="78919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16489F"/>
              </a:buClr>
              <a:buFont typeface="Wingdings" pitchFamily="2" charset="2"/>
              <a:buNone/>
            </a:pPr>
            <a:r>
              <a:rPr lang="en-GB" altLang="en-US" sz="2400" dirty="0">
                <a:latin typeface="Arial" pitchFamily="34" charset="0"/>
              </a:rPr>
              <a:t>Decision-making step where top-down meets bottom-up: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68638"/>
            <a:ext cx="35718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208</TotalTime>
  <Words>581</Words>
  <Application>Microsoft Office PowerPoint</Application>
  <PresentationFormat>On-screen Show (4:3)</PresentationFormat>
  <Paragraphs>110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1_JRC_Slide_Template_EN</vt:lpstr>
      <vt:lpstr>S3 DESIGN LEARNING WORKSHOP</vt:lpstr>
      <vt:lpstr>The RIS3 Guide </vt:lpstr>
      <vt:lpstr>RIS3 guide - Key steps for developing a RIS3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</dc:title>
  <dc:creator>STANIONYTE Lina (JRC-SEVILLA)</dc:creator>
  <cp:lastModifiedBy>Lina</cp:lastModifiedBy>
  <cp:revision>23</cp:revision>
  <dcterms:created xsi:type="dcterms:W3CDTF">2016-02-12T16:56:04Z</dcterms:created>
  <dcterms:modified xsi:type="dcterms:W3CDTF">2016-02-17T23:44:38Z</dcterms:modified>
</cp:coreProperties>
</file>