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1" r:id="rId4"/>
    <p:sldId id="263" r:id="rId5"/>
    <p:sldId id="264" r:id="rId6"/>
    <p:sldId id="266" r:id="rId7"/>
    <p:sldId id="268" r:id="rId8"/>
    <p:sldId id="269" r:id="rId9"/>
    <p:sldId id="270" r:id="rId10"/>
    <p:sldId id="272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CCFFCC"/>
    <a:srgbClr val="BDDEFF"/>
    <a:srgbClr val="0F5494"/>
    <a:srgbClr val="3166CF"/>
    <a:srgbClr val="3E6FD2"/>
    <a:srgbClr val="2D5EC1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29" autoAdjust="0"/>
  </p:normalViewPr>
  <p:slideViewPr>
    <p:cSldViewPr>
      <p:cViewPr>
        <p:scale>
          <a:sx n="75" d="100"/>
          <a:sy n="75" d="100"/>
        </p:scale>
        <p:origin x="-13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8427182-D25C-49EC-94BB-F0BF17D821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936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6EC6DF6-17E8-4AC2-B920-6E8B036030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1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43B5-2C96-4222-8545-38669AC8F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09511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85C3-9267-4DB0-9A32-84310FD4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78738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43B5-2C96-4222-8545-38669AC8F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01991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953A-516C-4595-B8F0-45F2E735C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07169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F16A-D6E0-4A16-B370-70557E2C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56311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DAD2-7C77-48DC-9E89-DAB44C0F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420914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09EB-9DEF-4121-A895-C080738E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54198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5001-5DB1-4E69-BDAE-9F248D548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63610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9D40-1A79-4619-A14B-18919506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8367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5EB5-49D7-40CB-965D-AAA4938F3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77851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E2CC-8742-46DE-8AA8-7B668E0E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8193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953A-516C-4595-B8F0-45F2E735C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89930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85C3-9267-4DB0-9A32-84310FD4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24796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F16A-D6E0-4A16-B370-70557E2C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81500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DAD2-7C77-48DC-9E89-DAB44C0F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43138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09EB-9DEF-4121-A895-C080738E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87351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5001-5DB1-4E69-BDAE-9F248D548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41621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9D40-1A79-4619-A14B-18919506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46984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5EB5-49D7-40CB-965D-AAA4938F3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73717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E2CC-8742-46DE-8AA8-7B668E0E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6780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EB19E94-B706-4382-8F17-A422D59F0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4407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EB19E94-B706-4382-8F17-A422D59F0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71504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" y="1556792"/>
            <a:ext cx="8988425" cy="39940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 smtClean="0">
                <a:ea typeface="+mj-ea"/>
              </a:rPr>
              <a:t>S3 DESIGN LEARNING WORKSHOP</a:t>
            </a:r>
            <a:endParaRPr lang="en-US" sz="20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32433" y="1988840"/>
            <a:ext cx="8980487" cy="246221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rgbClr val="37ACDE"/>
                </a:solidFill>
                <a:latin typeface="Verdana" pitchFamily="34" charset="0"/>
              </a:rPr>
              <a:t>Chisinau, Moldova, 18 February, 2016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636912"/>
            <a:ext cx="89804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defRPr/>
            </a:pPr>
            <a:r>
              <a:rPr lang="en-US" sz="2000" b="1" kern="0" dirty="0" smtClean="0">
                <a:ea typeface="ＭＳ Ｐゴシック"/>
              </a:rPr>
              <a:t>INTRODUCTION INTO DISCUSSION</a:t>
            </a:r>
            <a:endParaRPr lang="en-US" sz="1600" kern="0" dirty="0" smtClean="0">
              <a:solidFill>
                <a:srgbClr val="37ACDE"/>
              </a:solidFill>
              <a:latin typeface="Verdana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6" y="3212976"/>
            <a:ext cx="4239707" cy="31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636912"/>
            <a:ext cx="7751224" cy="3988784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Facilitate transnational </a:t>
            </a: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learning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Discovery of a good practise</a:t>
            </a:r>
            <a:endParaRPr lang="en-GB" sz="2400" dirty="0">
              <a:solidFill>
                <a:srgbClr val="0F5494"/>
              </a:solidFill>
              <a:latin typeface="Verdana (Body)"/>
              <a:ea typeface="+mn-ea"/>
              <a:cs typeface="+mn-cs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Overcoming </a:t>
            </a:r>
            <a:r>
              <a:rPr lang="en-GB" sz="2400" dirty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challenges </a:t>
            </a: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together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Build common understanding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Identify shared objectives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Stimulating </a:t>
            </a:r>
            <a:r>
              <a:rPr lang="en-GB" sz="2400" dirty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collaboration in S3 </a:t>
            </a:r>
            <a:r>
              <a:rPr lang="en-GB" sz="2400" dirty="0" smtClean="0">
                <a:solidFill>
                  <a:srgbClr val="0F5494"/>
                </a:solidFill>
                <a:latin typeface="Verdana (Body)"/>
                <a:ea typeface="+mn-ea"/>
                <a:cs typeface="+mn-cs"/>
              </a:rPr>
              <a:t>topics and networking</a:t>
            </a:r>
            <a:endParaRPr lang="en-GB" sz="2400" dirty="0">
              <a:solidFill>
                <a:srgbClr val="0F5494"/>
              </a:solidFill>
              <a:latin typeface="Verdana (Body)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BBE0E3">
                  <a:lumMod val="50000"/>
                </a:srgbClr>
              </a:buClr>
              <a:defRPr/>
            </a:pPr>
            <a:endParaRPr lang="en-GB" sz="1600" dirty="0">
              <a:solidFill>
                <a:srgbClr val="0F5494"/>
              </a:solidFill>
              <a:latin typeface="Verdana (Body)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870825" cy="861774"/>
          </a:xfrm>
        </p:spPr>
        <p:txBody>
          <a:bodyPr/>
          <a:lstStyle/>
          <a:p>
            <a:r>
              <a:rPr lang="en-GB" dirty="0" smtClean="0"/>
              <a:t>Discussion – a simulation of the peer review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42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401" y="1407250"/>
            <a:ext cx="8201025" cy="861774"/>
          </a:xfrm>
        </p:spPr>
        <p:txBody>
          <a:bodyPr/>
          <a:lstStyle/>
          <a:p>
            <a:r>
              <a:rPr lang="en-GB" dirty="0" smtClean="0"/>
              <a:t>What kind of questions do regions ask ?</a:t>
            </a:r>
            <a:endParaRPr lang="en-GB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 rot="21210797">
            <a:off x="673586" y="2266240"/>
            <a:ext cx="5437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rPr>
              <a:t>How to mobilise stakeholders' active contribution?</a:t>
            </a:r>
          </a:p>
        </p:txBody>
      </p:sp>
      <p:sp>
        <p:nvSpPr>
          <p:cNvPr id="6" name="TextBox 5"/>
          <p:cNvSpPr txBox="1"/>
          <p:nvPr/>
        </p:nvSpPr>
        <p:spPr>
          <a:xfrm rot="21435208">
            <a:off x="534217" y="2715325"/>
            <a:ext cx="85645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</a:rPr>
              <a:t>How to overcome the risk of a lock in situation when selecting a specific domain?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 rot="-305045">
            <a:off x="655998" y="3151061"/>
            <a:ext cx="6761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How to stimulate stakeholder involvement </a:t>
            </a: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in the </a:t>
            </a: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implementation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of the strategies?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949972" y="3548480"/>
            <a:ext cx="553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</a:rPr>
              <a:t>How can S3 be implemented in a crisis environment?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73605" y="4149080"/>
            <a:ext cx="69199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</a:rPr>
              <a:t>What approaches should be applied for setting the RIS3 priorities?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 rot="-189725">
            <a:off x="898901" y="4599602"/>
            <a:ext cx="6275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</a:rPr>
              <a:t>How to stimulate the interregional cooperation within RIS3?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46116" y="5109338"/>
            <a:ext cx="828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</a:rPr>
              <a:t>What pre-conditions are necessary for S3 entrepreneurial activity to take place?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811215" y="5552284"/>
            <a:ext cx="795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What kind of policies and framework conditions are necessary to strengthen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</a:rPr>
              <a:t>the links within Triple Helix? </a:t>
            </a:r>
            <a:endParaRPr kumimoji="0" lang="en-GB" altLang="nb-NO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 rot="-189725">
            <a:off x="4689216" y="2309246"/>
            <a:ext cx="4092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itchFamily="34" charset="0"/>
              </a:rPr>
              <a:t>What indicators to </a:t>
            </a:r>
            <a:r>
              <a:rPr kumimoji="0" lang="en-GB" alt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itchFamily="34" charset="0"/>
              </a:rPr>
              <a:t>use for monitoring?</a:t>
            </a:r>
            <a:endParaRPr kumimoji="0" lang="en-GB" altLang="nb-NO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5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439" y="1340768"/>
            <a:ext cx="8201025" cy="430887"/>
          </a:xfrm>
        </p:spPr>
        <p:txBody>
          <a:bodyPr/>
          <a:lstStyle/>
          <a:p>
            <a:r>
              <a:rPr lang="en-GB" dirty="0" smtClean="0"/>
              <a:t>Questions suggested to discuss today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2087463"/>
            <a:ext cx="842493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GB" sz="2100" dirty="0" smtClean="0">
                <a:solidFill>
                  <a:schemeClr val="accent2"/>
                </a:solidFill>
                <a:effectLst/>
                <a:latin typeface="+mj-lt"/>
                <a:ea typeface="Times New Roman"/>
              </a:rPr>
              <a:t>How to stimulate active participation and involvement of stakeholders, how to involve business into the process?</a:t>
            </a:r>
            <a:endParaRPr lang="en-GB" sz="2100" dirty="0">
              <a:solidFill>
                <a:schemeClr val="accent2"/>
              </a:solidFill>
              <a:latin typeface="+mj-lt"/>
              <a:ea typeface="Times New Roman"/>
            </a:endParaRPr>
          </a:p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GB" sz="2100" dirty="0" smtClean="0">
                <a:solidFill>
                  <a:srgbClr val="00B050"/>
                </a:solidFill>
                <a:effectLst/>
                <a:latin typeface="+mj-lt"/>
                <a:ea typeface="MS PGothic"/>
              </a:rPr>
              <a:t>How to avoid lobby groups of enterprises that will try to push the smart specialisation in the direction of their interest?</a:t>
            </a:r>
          </a:p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GB" sz="2100" dirty="0" smtClean="0">
                <a:solidFill>
                  <a:srgbClr val="0070C0"/>
                </a:solidFill>
                <a:effectLst/>
                <a:latin typeface="+mj-lt"/>
                <a:ea typeface="Times New Roman"/>
              </a:rPr>
              <a:t>How to create/join networks with other countries and regions?</a:t>
            </a:r>
          </a:p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GB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/>
              </a:rPr>
              <a:t>What is the right balance in priority setting: not to narrow and not too broad?</a:t>
            </a:r>
          </a:p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GB" sz="2100" dirty="0" smtClean="0">
                <a:solidFill>
                  <a:srgbClr val="C00000"/>
                </a:solidFill>
                <a:effectLst/>
                <a:latin typeface="+mj-lt"/>
                <a:ea typeface="Times New Roman"/>
              </a:rPr>
              <a:t>How to overcome the gap between research and business in smart specialisation strategies?</a:t>
            </a:r>
            <a:endParaRPr lang="en-GB" sz="2100" dirty="0">
              <a:solidFill>
                <a:srgbClr val="C00000"/>
              </a:solidFill>
              <a:effectLst/>
              <a:latin typeface="+mj-lt"/>
              <a:ea typeface="Times New Roman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80"/>
            <a:ext cx="17986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439" y="1340768"/>
            <a:ext cx="8201025" cy="430887"/>
          </a:xfrm>
        </p:spPr>
        <p:txBody>
          <a:bodyPr/>
          <a:lstStyle/>
          <a:p>
            <a:r>
              <a:rPr lang="en-GB" dirty="0" smtClean="0"/>
              <a:t>This is what we will do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208746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Splitting in tables for further discussions</a:t>
            </a:r>
            <a:endParaRPr lang="en-GB" sz="24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8" y="3861048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13846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20" y="279782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68328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8502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2144" y="2712738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? 1.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0868" y="276827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? 2.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2967" y="3454867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? 3.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0429" y="4038392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 4.</a:t>
            </a:r>
            <a:endParaRPr lang="en-GB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4805" y="3977829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? 5.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870825" cy="861774"/>
          </a:xfrm>
        </p:spPr>
        <p:txBody>
          <a:bodyPr/>
          <a:lstStyle/>
          <a:p>
            <a:pPr lvl="0" eaLnBrk="1" hangingPunct="1"/>
            <a:r>
              <a:rPr lang="en-GB" dirty="0" smtClean="0">
                <a:cs typeface="+mn-cs"/>
              </a:rPr>
              <a:t>The structure of the discussion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ＭＳ Ｐゴシック"/>
                <a:cs typeface="+mn-cs"/>
              </a:rPr>
            </a:b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756" y="2060848"/>
            <a:ext cx="8713787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rPr>
              <a:t>1.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Mincho"/>
                <a:cs typeface="Times New Roman"/>
              </a:rPr>
              <a:t>Table discussion – Round 1 -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What are problems or questions behind the original question posed? (decoding the question)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  <a:t>Please w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/>
                <a:cs typeface="Times New Roman"/>
              </a:rPr>
              <a:t>rite down your common understanding on yellow post-its.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8812" y="3501008"/>
            <a:ext cx="8713787" cy="132343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rPr>
              <a:t>2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rPr>
              <a:t>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Mincho"/>
                <a:cs typeface="Times New Roman"/>
              </a:rPr>
              <a:t>Table discussion – Round 2 -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Policy recommendations, suggestions for how this/these issue(s) can be addressed?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Please write down 3-5 recommendations, policy measures on green post-its.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2412" y="4954815"/>
            <a:ext cx="8682037" cy="1323439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</a:rPr>
              <a:t>3.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Table discussion – Round 3 –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What are the relevant lessons, findings of the discussion for the participants of the table?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Please write down  your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Times New Roman"/>
              </a:rPr>
              <a:t>common understanding on pink post-its.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420888"/>
            <a:ext cx="7869600" cy="6155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 moderator – to </a:t>
            </a:r>
            <a:r>
              <a:rPr lang="en-GB" sz="2000" dirty="0" smtClean="0"/>
              <a:t>explain </a:t>
            </a:r>
            <a:r>
              <a:rPr lang="en-GB" sz="2000" dirty="0" smtClean="0"/>
              <a:t>the process and to follow the timeframe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Each table </a:t>
            </a:r>
            <a:r>
              <a:rPr lang="en-GB" dirty="0" smtClean="0"/>
              <a:t>needs to have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39552" y="3284984"/>
            <a:ext cx="7869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kern="0" dirty="0" smtClean="0"/>
              <a:t>A </a:t>
            </a:r>
            <a:r>
              <a:rPr lang="en-GB" sz="2000" kern="0" dirty="0" smtClean="0"/>
              <a:t>rapporteur </a:t>
            </a:r>
            <a:r>
              <a:rPr lang="en-GB" sz="2000" kern="0" dirty="0" smtClean="0"/>
              <a:t>– to summarise the results of the discussion and to report in the closing session</a:t>
            </a:r>
            <a:endParaRPr lang="en-GB" sz="2000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739">
            <a:off x="6092258" y="4084889"/>
            <a:ext cx="1821908" cy="25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755574" y="4196182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400" kern="0" dirty="0" smtClean="0"/>
              <a:t>Feedback</a:t>
            </a:r>
            <a:r>
              <a:rPr lang="en-GB" kern="0" dirty="0" smtClean="0"/>
              <a:t> </a:t>
            </a:r>
            <a:endParaRPr lang="en-GB" kern="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043608" y="4826051"/>
            <a:ext cx="41514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kern="0" dirty="0" smtClean="0"/>
              <a:t>To be presented in the closing </a:t>
            </a:r>
            <a:r>
              <a:rPr lang="en-GB" sz="2000" kern="0" dirty="0" smtClean="0"/>
              <a:t>session by a rapporteur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4156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3"/>
            <a:ext cx="7967861" cy="432048"/>
          </a:xfrm>
        </p:spPr>
        <p:txBody>
          <a:bodyPr/>
          <a:lstStyle/>
          <a:p>
            <a:r>
              <a:rPr lang="en-GB" dirty="0" smtClean="0"/>
              <a:t>Moderators &amp; Questions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79" y="1789797"/>
            <a:ext cx="8713787" cy="10156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lt-LT" altLang="en-US" sz="2000" b="1" kern="0" dirty="0" smtClean="0"/>
              <a:t>Jurgita Petrauskienė</a:t>
            </a:r>
            <a:r>
              <a:rPr lang="en-GB" altLang="en-US" sz="2000" b="1" kern="0" dirty="0" smtClean="0"/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1" kern="0" dirty="0" smtClean="0">
                <a:latin typeface="Verdana"/>
                <a:ea typeface="MS Mincho"/>
                <a:cs typeface="Times New Roman"/>
              </a:rPr>
              <a:t>How </a:t>
            </a:r>
            <a:r>
              <a:rPr lang="en-GB" sz="2000" i="1" kern="0" dirty="0">
                <a:latin typeface="Verdana"/>
                <a:ea typeface="MS Mincho"/>
                <a:cs typeface="Times New Roman"/>
              </a:rPr>
              <a:t>to stimulate active participation and involvement of stakeholders, how to involve business into the process?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340" y="2780928"/>
            <a:ext cx="8713787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altLang="en-US" sz="2000" b="1" kern="0" dirty="0" smtClean="0"/>
              <a:t>2.  Peter </a:t>
            </a:r>
            <a:r>
              <a:rPr lang="en-GB" altLang="en-US" sz="2000" b="1" kern="0" dirty="0" err="1" smtClean="0"/>
              <a:t>Wostner</a:t>
            </a:r>
            <a:r>
              <a:rPr lang="en-GB" altLang="en-US" sz="2000" b="1" kern="0" dirty="0" smtClean="0"/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1" kern="0" dirty="0" smtClean="0">
                <a:latin typeface="Verdana"/>
                <a:ea typeface="MS Mincho"/>
                <a:cs typeface="Times New Roman"/>
              </a:rPr>
              <a:t>How </a:t>
            </a:r>
            <a:r>
              <a:rPr lang="en-GB" sz="2000" i="1" kern="0" dirty="0">
                <a:latin typeface="Verdana"/>
                <a:ea typeface="MS Mincho"/>
                <a:cs typeface="Times New Roman"/>
              </a:rPr>
              <a:t>to avoid lobby groups of enterprises that will try to push the smart specialisation in the direction of their interest?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9236" y="3796591"/>
            <a:ext cx="8713787" cy="70788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kern="0" dirty="0"/>
              <a:t>3.</a:t>
            </a:r>
            <a:r>
              <a:rPr lang="en-GB" altLang="en-US" sz="2000" kern="0" dirty="0"/>
              <a:t> </a:t>
            </a:r>
            <a:r>
              <a:rPr lang="en-GB" altLang="en-US" sz="2000" b="1" kern="0" dirty="0"/>
              <a:t>Petri Räsänen </a:t>
            </a:r>
            <a:endParaRPr lang="en-GB" altLang="en-US" sz="2000" b="1" kern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kern="0" dirty="0" smtClean="0">
                <a:latin typeface="Verdana"/>
                <a:ea typeface="MS Mincho"/>
                <a:cs typeface="Times New Roman"/>
              </a:rPr>
              <a:t>How </a:t>
            </a:r>
            <a:r>
              <a:rPr lang="en-GB" sz="2000" i="1" kern="0" dirty="0">
                <a:latin typeface="Verdana"/>
                <a:ea typeface="MS Mincho"/>
                <a:cs typeface="Times New Roman"/>
              </a:rPr>
              <a:t>to create/join networks with other countries and regions?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9235" y="4504477"/>
            <a:ext cx="8713787" cy="10618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just">
              <a:spcAft>
                <a:spcPts val="0"/>
              </a:spcAft>
            </a:pPr>
            <a:r>
              <a:rPr lang="en-GB" sz="2100" b="1" dirty="0" smtClean="0">
                <a:latin typeface="Verdana"/>
                <a:ea typeface="Times New Roman"/>
              </a:rPr>
              <a:t>4</a:t>
            </a:r>
            <a:r>
              <a:rPr lang="en-GB" sz="2100" b="1" dirty="0">
                <a:latin typeface="Verdana"/>
                <a:ea typeface="Times New Roman"/>
              </a:rPr>
              <a:t>. Radu </a:t>
            </a:r>
            <a:r>
              <a:rPr lang="en-GB" sz="2100" b="1" dirty="0" smtClean="0">
                <a:latin typeface="Verdana"/>
                <a:ea typeface="Times New Roman"/>
              </a:rPr>
              <a:t>Gheorghiu</a:t>
            </a:r>
          </a:p>
          <a:p>
            <a:pPr lvl="0" algn="just">
              <a:spcAft>
                <a:spcPts val="1200"/>
              </a:spcAft>
            </a:pPr>
            <a:r>
              <a:rPr lang="en-GB" sz="2100" i="1" dirty="0" smtClean="0">
                <a:latin typeface="Verdana"/>
                <a:ea typeface="Times New Roman"/>
              </a:rPr>
              <a:t>What </a:t>
            </a:r>
            <a:r>
              <a:rPr lang="en-GB" sz="2100" i="1" dirty="0">
                <a:latin typeface="Verdana"/>
                <a:ea typeface="Times New Roman"/>
              </a:rPr>
              <a:t>is the right balance in priority setting: not to narrow and not too broad?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9236" y="5542754"/>
            <a:ext cx="8713787" cy="1015663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kern="0" dirty="0"/>
              <a:t>5. Stefan Vratny </a:t>
            </a:r>
            <a:endParaRPr lang="en-GB" altLang="en-US" sz="2000" b="1" kern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kern="0" dirty="0" smtClean="0">
                <a:latin typeface="Verdana"/>
                <a:ea typeface="MS Mincho"/>
                <a:cs typeface="Times New Roman"/>
              </a:rPr>
              <a:t>How </a:t>
            </a:r>
            <a:r>
              <a:rPr lang="en-GB" sz="2000" i="1" kern="0" dirty="0">
                <a:latin typeface="Verdana"/>
                <a:ea typeface="MS Mincho"/>
                <a:cs typeface="Times New Roman"/>
              </a:rPr>
              <a:t>to overcome the gap between research and business in smart specialisation strategies?</a:t>
            </a:r>
          </a:p>
        </p:txBody>
      </p:sp>
    </p:spTree>
    <p:extLst>
      <p:ext uri="{BB962C8B-B14F-4D97-AF65-F5344CB8AC3E}">
        <p14:creationId xmlns:p14="http://schemas.microsoft.com/office/powerpoint/2010/main" val="25086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200" y="2060848"/>
            <a:ext cx="7869600" cy="311021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Be engaged!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Share your experience – you hold a piece of the mutual learning!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Be critical… but </a:t>
            </a:r>
            <a:r>
              <a:rPr lang="en-GB" sz="2000" dirty="0" smtClean="0">
                <a:solidFill>
                  <a:srgbClr val="0F5494"/>
                </a:solidFill>
                <a:ea typeface="+mn-ea"/>
                <a:cs typeface="+mn-cs"/>
              </a:rPr>
              <a:t>friendly</a:t>
            </a:r>
            <a:endParaRPr lang="en-GB" sz="2000" dirty="0">
              <a:solidFill>
                <a:srgbClr val="0F5494"/>
              </a:solidFill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Be open – listen and be </a:t>
            </a:r>
            <a:r>
              <a:rPr lang="en-GB" sz="2000" dirty="0" smtClean="0">
                <a:solidFill>
                  <a:srgbClr val="0F5494"/>
                </a:solidFill>
                <a:ea typeface="+mn-ea"/>
                <a:cs typeface="+mn-cs"/>
              </a:rPr>
              <a:t>curious</a:t>
            </a:r>
            <a:endParaRPr lang="en-GB" sz="2000" dirty="0">
              <a:solidFill>
                <a:srgbClr val="0F5494"/>
              </a:solidFill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Explore your peers – overcome your challenges together!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Mix – do not sit with your colleagues </a:t>
            </a:r>
            <a:r>
              <a:rPr lang="en-GB" sz="2000">
                <a:solidFill>
                  <a:srgbClr val="0F5494"/>
                </a:solidFill>
                <a:ea typeface="+mn-ea"/>
                <a:cs typeface="+mn-cs"/>
              </a:rPr>
              <a:t>or </a:t>
            </a:r>
            <a:r>
              <a:rPr lang="en-GB" sz="2000" smtClean="0">
                <a:solidFill>
                  <a:srgbClr val="0F5494"/>
                </a:solidFill>
                <a:ea typeface="+mn-ea"/>
                <a:cs typeface="+mn-cs"/>
              </a:rPr>
              <a:t>nationals</a:t>
            </a:r>
            <a:endParaRPr lang="en-GB" sz="2000" dirty="0">
              <a:solidFill>
                <a:srgbClr val="0F5494"/>
              </a:solidFill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2D2D8A"/>
              </a:buClr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Network</a:t>
            </a:r>
            <a:r>
              <a:rPr lang="en-GB" sz="2000" dirty="0" smtClean="0">
                <a:solidFill>
                  <a:srgbClr val="0F5494"/>
                </a:solidFill>
                <a:ea typeface="+mn-ea"/>
                <a:cs typeface="+mn-cs"/>
              </a:rPr>
              <a:t>… </a:t>
            </a:r>
            <a:endParaRPr lang="en-GB" sz="2000" dirty="0">
              <a:solidFill>
                <a:srgbClr val="0F5494"/>
              </a:solidFill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0953A-516C-4595-B8F0-45F2E735C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February 2015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6587" y="1412776"/>
            <a:ext cx="7870825" cy="430213"/>
          </a:xfrm>
        </p:spPr>
        <p:txBody>
          <a:bodyPr/>
          <a:lstStyle/>
          <a:p>
            <a:r>
              <a:rPr lang="en-GB" altLang="nb-NO" sz="2400" dirty="0" smtClean="0"/>
              <a:t>What we expect from you…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4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33320"/>
      </p:ext>
    </p:extLst>
  </p:cSld>
  <p:clrMapOvr>
    <a:masterClrMapping/>
  </p:clrMapOvr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256</TotalTime>
  <Words>585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JRC_Slide_Template_EN</vt:lpstr>
      <vt:lpstr>1_JRC_Slide_Template_EN</vt:lpstr>
      <vt:lpstr>S3 DESIGN LEARNING WORKSHOP</vt:lpstr>
      <vt:lpstr>Discussion – a simulation of the peer review process</vt:lpstr>
      <vt:lpstr>What kind of questions do regions ask ?</vt:lpstr>
      <vt:lpstr>Questions suggested to discuss today</vt:lpstr>
      <vt:lpstr>This is what we will do</vt:lpstr>
      <vt:lpstr>The structure of the discussion </vt:lpstr>
      <vt:lpstr>Each table needs to have</vt:lpstr>
      <vt:lpstr>Moderators &amp; Questions</vt:lpstr>
      <vt:lpstr>What we expect from you…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Support to the Danube Strategy</dc:title>
  <dc:creator>STANIONYTE Lina (JRC-SEVILLA)</dc:creator>
  <cp:lastModifiedBy>Lina</cp:lastModifiedBy>
  <cp:revision>18</cp:revision>
  <dcterms:created xsi:type="dcterms:W3CDTF">2016-02-16T18:26:20Z</dcterms:created>
  <dcterms:modified xsi:type="dcterms:W3CDTF">2016-02-17T23:14:35Z</dcterms:modified>
</cp:coreProperties>
</file>