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74" r:id="rId3"/>
    <p:sldId id="376" r:id="rId4"/>
    <p:sldId id="381" r:id="rId5"/>
    <p:sldId id="382" r:id="rId6"/>
    <p:sldId id="384" r:id="rId7"/>
    <p:sldId id="386" r:id="rId8"/>
    <p:sldId id="371" r:id="rId9"/>
    <p:sldId id="379" r:id="rId10"/>
    <p:sldId id="372" r:id="rId11"/>
    <p:sldId id="385" r:id="rId12"/>
    <p:sldId id="357" r:id="rId13"/>
    <p:sldId id="388" r:id="rId14"/>
    <p:sldId id="389" r:id="rId15"/>
    <p:sldId id="387" r:id="rId16"/>
    <p:sldId id="391" r:id="rId17"/>
    <p:sldId id="390" r:id="rId18"/>
    <p:sldId id="394" r:id="rId19"/>
    <p:sldId id="392" r:id="rId20"/>
    <p:sldId id="393" r:id="rId21"/>
    <p:sldId id="358" r:id="rId22"/>
    <p:sldId id="356" r:id="rId23"/>
  </p:sldIdLst>
  <p:sldSz cx="9144000" cy="6858000" type="screen4x3"/>
  <p:notesSz cx="67183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ELLI Elisabetta (JRC-SEVILLA)" initials="M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11" d="100"/>
          <a:sy n="111" d="100"/>
        </p:scale>
        <p:origin x="-1614"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1402D-6B9C-4B26-B9DA-A3069C5DB6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73B678DA-155F-44CB-B43E-C9E10CBC733C}">
      <dgm:prSet/>
      <dgm:spPr/>
      <dgm:t>
        <a:bodyPr/>
        <a:lstStyle/>
        <a:p>
          <a:pPr rtl="0"/>
          <a:r>
            <a:rPr lang="en-GB" b="1" smtClean="0"/>
            <a:t>Aims</a:t>
          </a:r>
          <a:endParaRPr lang="en-GB"/>
        </a:p>
      </dgm:t>
    </dgm:pt>
    <dgm:pt modelId="{6EE03B01-7BD8-4EE5-88E5-CF692318C3CC}" type="parTrans" cxnId="{54EBDE75-1A82-47ED-8BC9-61C8B963CF3E}">
      <dgm:prSet/>
      <dgm:spPr/>
      <dgm:t>
        <a:bodyPr/>
        <a:lstStyle/>
        <a:p>
          <a:endParaRPr lang="en-GB"/>
        </a:p>
      </dgm:t>
    </dgm:pt>
    <dgm:pt modelId="{F95803F9-D3A1-4F4F-BA0B-D852B145FFE0}" type="sibTrans" cxnId="{54EBDE75-1A82-47ED-8BC9-61C8B963CF3E}">
      <dgm:prSet/>
      <dgm:spPr/>
      <dgm:t>
        <a:bodyPr/>
        <a:lstStyle/>
        <a:p>
          <a:endParaRPr lang="en-GB"/>
        </a:p>
      </dgm:t>
    </dgm:pt>
    <dgm:pt modelId="{E58C95A9-92DF-494B-BB53-B1D3C1EBC20E}">
      <dgm:prSet custT="1"/>
      <dgm:spPr/>
      <dgm:t>
        <a:bodyPr/>
        <a:lstStyle/>
        <a:p>
          <a:pPr rtl="0"/>
          <a:r>
            <a:rPr lang="en-GB" sz="2000" b="1" dirty="0" smtClean="0"/>
            <a:t>To support the refinement and implementation of the RIS3 of selected EU regions</a:t>
          </a:r>
          <a:endParaRPr lang="en-GB" sz="2000" dirty="0"/>
        </a:p>
      </dgm:t>
    </dgm:pt>
    <dgm:pt modelId="{FA25D4C1-C2CA-4BC3-8DD2-7C7BE3009D75}" type="parTrans" cxnId="{4E345970-EFB7-42FE-99C1-64BD2B7A1A36}">
      <dgm:prSet/>
      <dgm:spPr/>
      <dgm:t>
        <a:bodyPr/>
        <a:lstStyle/>
        <a:p>
          <a:endParaRPr lang="en-GB"/>
        </a:p>
      </dgm:t>
    </dgm:pt>
    <dgm:pt modelId="{55BA30AE-8619-4AE0-AF53-C3D8F0115EF2}" type="sibTrans" cxnId="{4E345970-EFB7-42FE-99C1-64BD2B7A1A36}">
      <dgm:prSet/>
      <dgm:spPr/>
      <dgm:t>
        <a:bodyPr/>
        <a:lstStyle/>
        <a:p>
          <a:endParaRPr lang="en-GB"/>
        </a:p>
      </dgm:t>
    </dgm:pt>
    <dgm:pt modelId="{37ED6E89-740A-4493-B5F8-AD4B2FE22F54}">
      <dgm:prSet custT="1"/>
      <dgm:spPr/>
      <dgm:t>
        <a:bodyPr/>
        <a:lstStyle/>
        <a:p>
          <a:pPr rtl="0"/>
          <a:r>
            <a:rPr lang="en-GB" sz="2000" b="1" dirty="0" smtClean="0"/>
            <a:t>To generate lessons and a model for other regions </a:t>
          </a:r>
          <a:endParaRPr lang="en-GB" sz="2000" dirty="0"/>
        </a:p>
      </dgm:t>
    </dgm:pt>
    <dgm:pt modelId="{E4BAF0C6-3C15-4B71-A112-6AEC529F509F}" type="parTrans" cxnId="{91E8FF6C-CF26-42C3-8320-56D5919198DC}">
      <dgm:prSet/>
      <dgm:spPr/>
      <dgm:t>
        <a:bodyPr/>
        <a:lstStyle/>
        <a:p>
          <a:endParaRPr lang="en-GB"/>
        </a:p>
      </dgm:t>
    </dgm:pt>
    <dgm:pt modelId="{09AA7CD5-1E8B-474A-A321-68A7479E848F}" type="sibTrans" cxnId="{91E8FF6C-CF26-42C3-8320-56D5919198DC}">
      <dgm:prSet/>
      <dgm:spPr/>
      <dgm:t>
        <a:bodyPr/>
        <a:lstStyle/>
        <a:p>
          <a:endParaRPr lang="en-GB"/>
        </a:p>
      </dgm:t>
    </dgm:pt>
    <dgm:pt modelId="{D6603349-5AB1-4DD2-862B-50A71B00ABCC}">
      <dgm:prSet custT="1"/>
      <dgm:spPr/>
      <dgm:t>
        <a:bodyPr/>
        <a:lstStyle/>
        <a:p>
          <a:pPr rtl="0"/>
          <a:r>
            <a:rPr lang="en-GB" sz="2000" b="1" dirty="0" smtClean="0"/>
            <a:t>To serve as a test-bed for theories on Smart Specialisation – understanding of RIS3</a:t>
          </a:r>
          <a:endParaRPr lang="en-GB" sz="2000" dirty="0"/>
        </a:p>
      </dgm:t>
    </dgm:pt>
    <dgm:pt modelId="{4DFDA20C-BC01-4AF3-9C5D-33D91786D469}" type="parTrans" cxnId="{32A5006C-2CD5-42FD-8770-CDB81CF0ED6A}">
      <dgm:prSet/>
      <dgm:spPr/>
      <dgm:t>
        <a:bodyPr/>
        <a:lstStyle/>
        <a:p>
          <a:endParaRPr lang="en-GB"/>
        </a:p>
      </dgm:t>
    </dgm:pt>
    <dgm:pt modelId="{BE41D245-901A-4337-9596-49D9CBEEF4FD}" type="sibTrans" cxnId="{32A5006C-2CD5-42FD-8770-CDB81CF0ED6A}">
      <dgm:prSet/>
      <dgm:spPr/>
      <dgm:t>
        <a:bodyPr/>
        <a:lstStyle/>
        <a:p>
          <a:endParaRPr lang="en-GB"/>
        </a:p>
      </dgm:t>
    </dgm:pt>
    <dgm:pt modelId="{B622C92E-9005-4BA5-8D08-5B5E52758093}">
      <dgm:prSet/>
      <dgm:spPr/>
      <dgm:t>
        <a:bodyPr/>
        <a:lstStyle/>
        <a:p>
          <a:pPr rtl="0"/>
          <a:r>
            <a:rPr lang="en-GB" b="1" smtClean="0"/>
            <a:t>Background</a:t>
          </a:r>
          <a:endParaRPr lang="en-GB"/>
        </a:p>
      </dgm:t>
    </dgm:pt>
    <dgm:pt modelId="{07F5A962-DF64-486D-B215-0C3ACEC3D054}" type="parTrans" cxnId="{3784AE69-94B8-4841-A2D3-64D3A8C168E9}">
      <dgm:prSet/>
      <dgm:spPr/>
      <dgm:t>
        <a:bodyPr/>
        <a:lstStyle/>
        <a:p>
          <a:endParaRPr lang="en-GB"/>
        </a:p>
      </dgm:t>
    </dgm:pt>
    <dgm:pt modelId="{CA05DF43-C6B2-46D5-AEE9-6B6D128A6C61}" type="sibTrans" cxnId="{3784AE69-94B8-4841-A2D3-64D3A8C168E9}">
      <dgm:prSet/>
      <dgm:spPr/>
      <dgm:t>
        <a:bodyPr/>
        <a:lstStyle/>
        <a:p>
          <a:endParaRPr lang="en-GB"/>
        </a:p>
      </dgm:t>
    </dgm:pt>
    <dgm:pt modelId="{61B4A06E-4FD2-4AA4-A194-4A1391CD3690}">
      <dgm:prSet custT="1"/>
      <dgm:spPr/>
      <dgm:t>
        <a:bodyPr/>
        <a:lstStyle/>
        <a:p>
          <a:pPr rtl="0"/>
          <a:r>
            <a:rPr lang="en-GB" sz="2000" b="1" dirty="0" smtClean="0"/>
            <a:t>Extends successful activities on Eastern Macedonia and Thrace</a:t>
          </a:r>
          <a:endParaRPr lang="en-GB" sz="2000" dirty="0"/>
        </a:p>
      </dgm:t>
    </dgm:pt>
    <dgm:pt modelId="{DB357448-3486-48B7-92AF-D03B40E38B5C}" type="parTrans" cxnId="{A6D62D9C-0EEC-406B-A174-0479A0C197A3}">
      <dgm:prSet/>
      <dgm:spPr/>
      <dgm:t>
        <a:bodyPr/>
        <a:lstStyle/>
        <a:p>
          <a:endParaRPr lang="en-GB"/>
        </a:p>
      </dgm:t>
    </dgm:pt>
    <dgm:pt modelId="{AA95C657-EB58-41F4-B8AE-0786DBAFC18D}" type="sibTrans" cxnId="{A6D62D9C-0EEC-406B-A174-0479A0C197A3}">
      <dgm:prSet/>
      <dgm:spPr/>
      <dgm:t>
        <a:bodyPr/>
        <a:lstStyle/>
        <a:p>
          <a:endParaRPr lang="en-GB"/>
        </a:p>
      </dgm:t>
    </dgm:pt>
    <dgm:pt modelId="{DF1623F7-3540-4608-AC12-63466972BE8F}">
      <dgm:prSet custT="1"/>
      <dgm:spPr/>
      <dgm:t>
        <a:bodyPr/>
        <a:lstStyle/>
        <a:p>
          <a:pPr rtl="0"/>
          <a:r>
            <a:rPr lang="en-GB" sz="2000" b="1" dirty="0" smtClean="0"/>
            <a:t>Implements two European Parliament "Preparatory </a:t>
          </a:r>
          <a:r>
            <a:rPr lang="en-GB" sz="2000" b="1" dirty="0" smtClean="0"/>
            <a:t>Actions</a:t>
          </a:r>
          <a:r>
            <a:rPr lang="en-GB" sz="2000" b="1" dirty="0" smtClean="0"/>
            <a:t>"</a:t>
          </a:r>
          <a:endParaRPr lang="en-GB" sz="2000" dirty="0"/>
        </a:p>
      </dgm:t>
    </dgm:pt>
    <dgm:pt modelId="{678AFED3-7D10-4FE2-8DE4-06A0D2D23590}" type="parTrans" cxnId="{2D242ACF-8F52-4C2D-B1BB-B70A1C062CD0}">
      <dgm:prSet/>
      <dgm:spPr/>
      <dgm:t>
        <a:bodyPr/>
        <a:lstStyle/>
        <a:p>
          <a:endParaRPr lang="en-GB"/>
        </a:p>
      </dgm:t>
    </dgm:pt>
    <dgm:pt modelId="{177C841E-A9F7-47BB-9EF5-63E3F073A9FB}" type="sibTrans" cxnId="{2D242ACF-8F52-4C2D-B1BB-B70A1C062CD0}">
      <dgm:prSet/>
      <dgm:spPr/>
      <dgm:t>
        <a:bodyPr/>
        <a:lstStyle/>
        <a:p>
          <a:endParaRPr lang="en-GB"/>
        </a:p>
      </dgm:t>
    </dgm:pt>
    <dgm:pt modelId="{9D18181F-2A7F-4F91-967A-D0FD7E5F8250}" type="pres">
      <dgm:prSet presAssocID="{DA61402D-6B9C-4B26-B9DA-A3069C5DB6DF}" presName="diagram" presStyleCnt="0">
        <dgm:presLayoutVars>
          <dgm:chPref val="1"/>
          <dgm:dir/>
          <dgm:animOne val="branch"/>
          <dgm:animLvl val="lvl"/>
          <dgm:resizeHandles/>
        </dgm:presLayoutVars>
      </dgm:prSet>
      <dgm:spPr/>
      <dgm:t>
        <a:bodyPr/>
        <a:lstStyle/>
        <a:p>
          <a:endParaRPr lang="en-GB"/>
        </a:p>
      </dgm:t>
    </dgm:pt>
    <dgm:pt modelId="{FC58D8C9-E7CE-41C1-8703-542D16E8FE28}" type="pres">
      <dgm:prSet presAssocID="{73B678DA-155F-44CB-B43E-C9E10CBC733C}" presName="root" presStyleCnt="0"/>
      <dgm:spPr/>
    </dgm:pt>
    <dgm:pt modelId="{F2435393-258C-46F3-9399-3EDC2E6B8DC4}" type="pres">
      <dgm:prSet presAssocID="{73B678DA-155F-44CB-B43E-C9E10CBC733C}" presName="rootComposite" presStyleCnt="0"/>
      <dgm:spPr/>
    </dgm:pt>
    <dgm:pt modelId="{BA48274D-FA8A-4C33-AFC3-284672EDAA16}" type="pres">
      <dgm:prSet presAssocID="{73B678DA-155F-44CB-B43E-C9E10CBC733C}" presName="rootText" presStyleLbl="node1" presStyleIdx="0" presStyleCnt="2" custLinFactNeighborX="-47250" custLinFactNeighborY="6200"/>
      <dgm:spPr/>
      <dgm:t>
        <a:bodyPr/>
        <a:lstStyle/>
        <a:p>
          <a:endParaRPr lang="en-GB"/>
        </a:p>
      </dgm:t>
    </dgm:pt>
    <dgm:pt modelId="{774014FF-6208-4396-8C6F-CF031438756C}" type="pres">
      <dgm:prSet presAssocID="{73B678DA-155F-44CB-B43E-C9E10CBC733C}" presName="rootConnector" presStyleLbl="node1" presStyleIdx="0" presStyleCnt="2"/>
      <dgm:spPr/>
      <dgm:t>
        <a:bodyPr/>
        <a:lstStyle/>
        <a:p>
          <a:endParaRPr lang="en-GB"/>
        </a:p>
      </dgm:t>
    </dgm:pt>
    <dgm:pt modelId="{9F97D9F8-8997-4E6B-80BD-BEA3D06A5758}" type="pres">
      <dgm:prSet presAssocID="{73B678DA-155F-44CB-B43E-C9E10CBC733C}" presName="childShape" presStyleCnt="0"/>
      <dgm:spPr/>
    </dgm:pt>
    <dgm:pt modelId="{71802C92-3F86-4479-AD0B-EEFCB0E3A91F}" type="pres">
      <dgm:prSet presAssocID="{FA25D4C1-C2CA-4BC3-8DD2-7C7BE3009D75}" presName="Name13" presStyleLbl="parChTrans1D2" presStyleIdx="0" presStyleCnt="5"/>
      <dgm:spPr/>
      <dgm:t>
        <a:bodyPr/>
        <a:lstStyle/>
        <a:p>
          <a:endParaRPr lang="en-GB"/>
        </a:p>
      </dgm:t>
    </dgm:pt>
    <dgm:pt modelId="{04AA2E91-BA0C-45CD-B7DE-4960BF23CDBD}" type="pres">
      <dgm:prSet presAssocID="{E58C95A9-92DF-494B-BB53-B1D3C1EBC20E}" presName="childText" presStyleLbl="bgAcc1" presStyleIdx="0" presStyleCnt="5" custScaleX="153071" custLinFactNeighborX="-13039" custLinFactNeighborY="1739">
        <dgm:presLayoutVars>
          <dgm:bulletEnabled val="1"/>
        </dgm:presLayoutVars>
      </dgm:prSet>
      <dgm:spPr/>
      <dgm:t>
        <a:bodyPr/>
        <a:lstStyle/>
        <a:p>
          <a:endParaRPr lang="en-GB"/>
        </a:p>
      </dgm:t>
    </dgm:pt>
    <dgm:pt modelId="{8E2D676C-CF70-4C3B-94C9-BE14EE481450}" type="pres">
      <dgm:prSet presAssocID="{E4BAF0C6-3C15-4B71-A112-6AEC529F509F}" presName="Name13" presStyleLbl="parChTrans1D2" presStyleIdx="1" presStyleCnt="5"/>
      <dgm:spPr/>
      <dgm:t>
        <a:bodyPr/>
        <a:lstStyle/>
        <a:p>
          <a:endParaRPr lang="en-GB"/>
        </a:p>
      </dgm:t>
    </dgm:pt>
    <dgm:pt modelId="{1EC15E59-8A64-4A3B-A7BF-FF24A7F6582C}" type="pres">
      <dgm:prSet presAssocID="{37ED6E89-740A-4493-B5F8-AD4B2FE22F54}" presName="childText" presStyleLbl="bgAcc1" presStyleIdx="1" presStyleCnt="5" custScaleX="147458" custScaleY="69833" custLinFactNeighborX="-13039" custLinFactNeighborY="-4681">
        <dgm:presLayoutVars>
          <dgm:bulletEnabled val="1"/>
        </dgm:presLayoutVars>
      </dgm:prSet>
      <dgm:spPr/>
      <dgm:t>
        <a:bodyPr/>
        <a:lstStyle/>
        <a:p>
          <a:endParaRPr lang="en-GB"/>
        </a:p>
      </dgm:t>
    </dgm:pt>
    <dgm:pt modelId="{FB919F28-2A70-4B65-84E7-60610AC282AD}" type="pres">
      <dgm:prSet presAssocID="{4DFDA20C-BC01-4AF3-9C5D-33D91786D469}" presName="Name13" presStyleLbl="parChTrans1D2" presStyleIdx="2" presStyleCnt="5"/>
      <dgm:spPr/>
      <dgm:t>
        <a:bodyPr/>
        <a:lstStyle/>
        <a:p>
          <a:endParaRPr lang="en-GB"/>
        </a:p>
      </dgm:t>
    </dgm:pt>
    <dgm:pt modelId="{CFA1CC3A-A91B-4B96-882A-AD566C71FC81}" type="pres">
      <dgm:prSet presAssocID="{D6603349-5AB1-4DD2-862B-50A71B00ABCC}" presName="childText" presStyleLbl="bgAcc1" presStyleIdx="2" presStyleCnt="5" custScaleX="155367" custLinFactNeighborX="-13039" custLinFactNeighborY="-16507">
        <dgm:presLayoutVars>
          <dgm:bulletEnabled val="1"/>
        </dgm:presLayoutVars>
      </dgm:prSet>
      <dgm:spPr/>
      <dgm:t>
        <a:bodyPr/>
        <a:lstStyle/>
        <a:p>
          <a:endParaRPr lang="en-GB"/>
        </a:p>
      </dgm:t>
    </dgm:pt>
    <dgm:pt modelId="{DC2FB77E-E739-4878-AADC-83021CD72DB5}" type="pres">
      <dgm:prSet presAssocID="{B622C92E-9005-4BA5-8D08-5B5E52758093}" presName="root" presStyleCnt="0"/>
      <dgm:spPr/>
    </dgm:pt>
    <dgm:pt modelId="{140FB535-15FF-48D2-B966-5896AB990D3C}" type="pres">
      <dgm:prSet presAssocID="{B622C92E-9005-4BA5-8D08-5B5E52758093}" presName="rootComposite" presStyleCnt="0"/>
      <dgm:spPr/>
    </dgm:pt>
    <dgm:pt modelId="{6636E544-4FE5-4F3E-9B16-EE15170EAD44}" type="pres">
      <dgm:prSet presAssocID="{B622C92E-9005-4BA5-8D08-5B5E52758093}" presName="rootText" presStyleLbl="node1" presStyleIdx="1" presStyleCnt="2" custLinFactNeighborX="1222" custLinFactNeighborY="6200"/>
      <dgm:spPr/>
      <dgm:t>
        <a:bodyPr/>
        <a:lstStyle/>
        <a:p>
          <a:endParaRPr lang="en-GB"/>
        </a:p>
      </dgm:t>
    </dgm:pt>
    <dgm:pt modelId="{1AF1A5C9-11F2-4ECA-A885-4E5310924B43}" type="pres">
      <dgm:prSet presAssocID="{B622C92E-9005-4BA5-8D08-5B5E52758093}" presName="rootConnector" presStyleLbl="node1" presStyleIdx="1" presStyleCnt="2"/>
      <dgm:spPr/>
      <dgm:t>
        <a:bodyPr/>
        <a:lstStyle/>
        <a:p>
          <a:endParaRPr lang="en-GB"/>
        </a:p>
      </dgm:t>
    </dgm:pt>
    <dgm:pt modelId="{6CDCCF57-1396-4D8D-90E9-6A9C7130F6E6}" type="pres">
      <dgm:prSet presAssocID="{B622C92E-9005-4BA5-8D08-5B5E52758093}" presName="childShape" presStyleCnt="0"/>
      <dgm:spPr/>
    </dgm:pt>
    <dgm:pt modelId="{B5EF8B89-EC5F-429A-9E9D-FFD368601F03}" type="pres">
      <dgm:prSet presAssocID="{DB357448-3486-48B7-92AF-D03B40E38B5C}" presName="Name13" presStyleLbl="parChTrans1D2" presStyleIdx="3" presStyleCnt="5"/>
      <dgm:spPr/>
      <dgm:t>
        <a:bodyPr/>
        <a:lstStyle/>
        <a:p>
          <a:endParaRPr lang="en-GB"/>
        </a:p>
      </dgm:t>
    </dgm:pt>
    <dgm:pt modelId="{7E922F6D-3C86-481C-8B77-71974398F618}" type="pres">
      <dgm:prSet presAssocID="{61B4A06E-4FD2-4AA4-A194-4A1391CD3690}" presName="childText" presStyleLbl="bgAcc1" presStyleIdx="3" presStyleCnt="5" custScaleX="134696">
        <dgm:presLayoutVars>
          <dgm:bulletEnabled val="1"/>
        </dgm:presLayoutVars>
      </dgm:prSet>
      <dgm:spPr/>
      <dgm:t>
        <a:bodyPr/>
        <a:lstStyle/>
        <a:p>
          <a:endParaRPr lang="en-GB"/>
        </a:p>
      </dgm:t>
    </dgm:pt>
    <dgm:pt modelId="{C528A8A8-8FF4-4612-AE91-A2519452FC36}" type="pres">
      <dgm:prSet presAssocID="{678AFED3-7D10-4FE2-8DE4-06A0D2D23590}" presName="Name13" presStyleLbl="parChTrans1D2" presStyleIdx="4" presStyleCnt="5"/>
      <dgm:spPr/>
      <dgm:t>
        <a:bodyPr/>
        <a:lstStyle/>
        <a:p>
          <a:endParaRPr lang="en-GB"/>
        </a:p>
      </dgm:t>
    </dgm:pt>
    <dgm:pt modelId="{3B7CEEF9-92E7-45B8-BBFB-CF7513178DD4}" type="pres">
      <dgm:prSet presAssocID="{DF1623F7-3540-4608-AC12-63466972BE8F}" presName="childText" presStyleLbl="bgAcc1" presStyleIdx="4" presStyleCnt="5" custScaleX="134696">
        <dgm:presLayoutVars>
          <dgm:bulletEnabled val="1"/>
        </dgm:presLayoutVars>
      </dgm:prSet>
      <dgm:spPr/>
      <dgm:t>
        <a:bodyPr/>
        <a:lstStyle/>
        <a:p>
          <a:endParaRPr lang="en-GB"/>
        </a:p>
      </dgm:t>
    </dgm:pt>
  </dgm:ptLst>
  <dgm:cxnLst>
    <dgm:cxn modelId="{91E8FF6C-CF26-42C3-8320-56D5919198DC}" srcId="{73B678DA-155F-44CB-B43E-C9E10CBC733C}" destId="{37ED6E89-740A-4493-B5F8-AD4B2FE22F54}" srcOrd="1" destOrd="0" parTransId="{E4BAF0C6-3C15-4B71-A112-6AEC529F509F}" sibTransId="{09AA7CD5-1E8B-474A-A321-68A7479E848F}"/>
    <dgm:cxn modelId="{476BF4A7-CA8F-4C58-AEBB-7EAA227E8D35}" type="presOf" srcId="{4DFDA20C-BC01-4AF3-9C5D-33D91786D469}" destId="{FB919F28-2A70-4B65-84E7-60610AC282AD}" srcOrd="0" destOrd="0" presId="urn:microsoft.com/office/officeart/2005/8/layout/hierarchy3"/>
    <dgm:cxn modelId="{2DBB09C6-C554-487C-B6FC-98A79B009270}" type="presOf" srcId="{73B678DA-155F-44CB-B43E-C9E10CBC733C}" destId="{BA48274D-FA8A-4C33-AFC3-284672EDAA16}" srcOrd="0" destOrd="0" presId="urn:microsoft.com/office/officeart/2005/8/layout/hierarchy3"/>
    <dgm:cxn modelId="{2D242ACF-8F52-4C2D-B1BB-B70A1C062CD0}" srcId="{B622C92E-9005-4BA5-8D08-5B5E52758093}" destId="{DF1623F7-3540-4608-AC12-63466972BE8F}" srcOrd="1" destOrd="0" parTransId="{678AFED3-7D10-4FE2-8DE4-06A0D2D23590}" sibTransId="{177C841E-A9F7-47BB-9EF5-63E3F073A9FB}"/>
    <dgm:cxn modelId="{A6D62D9C-0EEC-406B-A174-0479A0C197A3}" srcId="{B622C92E-9005-4BA5-8D08-5B5E52758093}" destId="{61B4A06E-4FD2-4AA4-A194-4A1391CD3690}" srcOrd="0" destOrd="0" parTransId="{DB357448-3486-48B7-92AF-D03B40E38B5C}" sibTransId="{AA95C657-EB58-41F4-B8AE-0786DBAFC18D}"/>
    <dgm:cxn modelId="{E8168ED7-DABA-4814-BAEF-5549B503C411}" type="presOf" srcId="{DA61402D-6B9C-4B26-B9DA-A3069C5DB6DF}" destId="{9D18181F-2A7F-4F91-967A-D0FD7E5F8250}" srcOrd="0" destOrd="0" presId="urn:microsoft.com/office/officeart/2005/8/layout/hierarchy3"/>
    <dgm:cxn modelId="{6FBB738F-5EB0-4ADC-B5B6-C19755957F3C}" type="presOf" srcId="{B622C92E-9005-4BA5-8D08-5B5E52758093}" destId="{6636E544-4FE5-4F3E-9B16-EE15170EAD44}" srcOrd="0" destOrd="0" presId="urn:microsoft.com/office/officeart/2005/8/layout/hierarchy3"/>
    <dgm:cxn modelId="{3EA8A236-9A88-46F8-9419-3C87239BDF50}" type="presOf" srcId="{D6603349-5AB1-4DD2-862B-50A71B00ABCC}" destId="{CFA1CC3A-A91B-4B96-882A-AD566C71FC81}" srcOrd="0" destOrd="0" presId="urn:microsoft.com/office/officeart/2005/8/layout/hierarchy3"/>
    <dgm:cxn modelId="{A25C9770-C8F1-4A10-B622-30A957727276}" type="presOf" srcId="{61B4A06E-4FD2-4AA4-A194-4A1391CD3690}" destId="{7E922F6D-3C86-481C-8B77-71974398F618}" srcOrd="0" destOrd="0" presId="urn:microsoft.com/office/officeart/2005/8/layout/hierarchy3"/>
    <dgm:cxn modelId="{BAE003F8-3F88-41F4-A706-8332F525C048}" type="presOf" srcId="{678AFED3-7D10-4FE2-8DE4-06A0D2D23590}" destId="{C528A8A8-8FF4-4612-AE91-A2519452FC36}" srcOrd="0" destOrd="0" presId="urn:microsoft.com/office/officeart/2005/8/layout/hierarchy3"/>
    <dgm:cxn modelId="{0E981167-35B4-4E3C-BE51-5B9F57D2FC7F}" type="presOf" srcId="{E4BAF0C6-3C15-4B71-A112-6AEC529F509F}" destId="{8E2D676C-CF70-4C3B-94C9-BE14EE481450}" srcOrd="0" destOrd="0" presId="urn:microsoft.com/office/officeart/2005/8/layout/hierarchy3"/>
    <dgm:cxn modelId="{C76593E3-2B40-4354-A4B4-6898B8958F6C}" type="presOf" srcId="{DB357448-3486-48B7-92AF-D03B40E38B5C}" destId="{B5EF8B89-EC5F-429A-9E9D-FFD368601F03}" srcOrd="0" destOrd="0" presId="urn:microsoft.com/office/officeart/2005/8/layout/hierarchy3"/>
    <dgm:cxn modelId="{32A5006C-2CD5-42FD-8770-CDB81CF0ED6A}" srcId="{73B678DA-155F-44CB-B43E-C9E10CBC733C}" destId="{D6603349-5AB1-4DD2-862B-50A71B00ABCC}" srcOrd="2" destOrd="0" parTransId="{4DFDA20C-BC01-4AF3-9C5D-33D91786D469}" sibTransId="{BE41D245-901A-4337-9596-49D9CBEEF4FD}"/>
    <dgm:cxn modelId="{03D1B616-1C21-40A5-9921-F4419F2E19ED}" type="presOf" srcId="{DF1623F7-3540-4608-AC12-63466972BE8F}" destId="{3B7CEEF9-92E7-45B8-BBFB-CF7513178DD4}" srcOrd="0" destOrd="0" presId="urn:microsoft.com/office/officeart/2005/8/layout/hierarchy3"/>
    <dgm:cxn modelId="{089CF8C5-8D50-4512-B090-4837043B6B4C}" type="presOf" srcId="{37ED6E89-740A-4493-B5F8-AD4B2FE22F54}" destId="{1EC15E59-8A64-4A3B-A7BF-FF24A7F6582C}" srcOrd="0" destOrd="0" presId="urn:microsoft.com/office/officeart/2005/8/layout/hierarchy3"/>
    <dgm:cxn modelId="{4E345970-EFB7-42FE-99C1-64BD2B7A1A36}" srcId="{73B678DA-155F-44CB-B43E-C9E10CBC733C}" destId="{E58C95A9-92DF-494B-BB53-B1D3C1EBC20E}" srcOrd="0" destOrd="0" parTransId="{FA25D4C1-C2CA-4BC3-8DD2-7C7BE3009D75}" sibTransId="{55BA30AE-8619-4AE0-AF53-C3D8F0115EF2}"/>
    <dgm:cxn modelId="{3784AE69-94B8-4841-A2D3-64D3A8C168E9}" srcId="{DA61402D-6B9C-4B26-B9DA-A3069C5DB6DF}" destId="{B622C92E-9005-4BA5-8D08-5B5E52758093}" srcOrd="1" destOrd="0" parTransId="{07F5A962-DF64-486D-B215-0C3ACEC3D054}" sibTransId="{CA05DF43-C6B2-46D5-AEE9-6B6D128A6C61}"/>
    <dgm:cxn modelId="{999F3613-1F0D-4253-AEA3-BAE3D6DC4FA2}" type="presOf" srcId="{FA25D4C1-C2CA-4BC3-8DD2-7C7BE3009D75}" destId="{71802C92-3F86-4479-AD0B-EEFCB0E3A91F}" srcOrd="0" destOrd="0" presId="urn:microsoft.com/office/officeart/2005/8/layout/hierarchy3"/>
    <dgm:cxn modelId="{10C9933C-C6D3-49F2-958A-5EE9541C472F}" type="presOf" srcId="{73B678DA-155F-44CB-B43E-C9E10CBC733C}" destId="{774014FF-6208-4396-8C6F-CF031438756C}" srcOrd="1" destOrd="0" presId="urn:microsoft.com/office/officeart/2005/8/layout/hierarchy3"/>
    <dgm:cxn modelId="{3559E51F-0DCD-4258-AAFC-4A2A482D70A4}" type="presOf" srcId="{E58C95A9-92DF-494B-BB53-B1D3C1EBC20E}" destId="{04AA2E91-BA0C-45CD-B7DE-4960BF23CDBD}" srcOrd="0" destOrd="0" presId="urn:microsoft.com/office/officeart/2005/8/layout/hierarchy3"/>
    <dgm:cxn modelId="{54EBDE75-1A82-47ED-8BC9-61C8B963CF3E}" srcId="{DA61402D-6B9C-4B26-B9DA-A3069C5DB6DF}" destId="{73B678DA-155F-44CB-B43E-C9E10CBC733C}" srcOrd="0" destOrd="0" parTransId="{6EE03B01-7BD8-4EE5-88E5-CF692318C3CC}" sibTransId="{F95803F9-D3A1-4F4F-BA0B-D852B145FFE0}"/>
    <dgm:cxn modelId="{D43EC405-ABCD-4268-AF88-2E7B26E04C35}" type="presOf" srcId="{B622C92E-9005-4BA5-8D08-5B5E52758093}" destId="{1AF1A5C9-11F2-4ECA-A885-4E5310924B43}" srcOrd="1" destOrd="0" presId="urn:microsoft.com/office/officeart/2005/8/layout/hierarchy3"/>
    <dgm:cxn modelId="{83893CCD-D109-4283-AE2E-A31D623E2848}" type="presParOf" srcId="{9D18181F-2A7F-4F91-967A-D0FD7E5F8250}" destId="{FC58D8C9-E7CE-41C1-8703-542D16E8FE28}" srcOrd="0" destOrd="0" presId="urn:microsoft.com/office/officeart/2005/8/layout/hierarchy3"/>
    <dgm:cxn modelId="{60A6EF60-94CA-4237-A11C-B52434612095}" type="presParOf" srcId="{FC58D8C9-E7CE-41C1-8703-542D16E8FE28}" destId="{F2435393-258C-46F3-9399-3EDC2E6B8DC4}" srcOrd="0" destOrd="0" presId="urn:microsoft.com/office/officeart/2005/8/layout/hierarchy3"/>
    <dgm:cxn modelId="{26824BB1-634F-4E15-905C-8F2F38555589}" type="presParOf" srcId="{F2435393-258C-46F3-9399-3EDC2E6B8DC4}" destId="{BA48274D-FA8A-4C33-AFC3-284672EDAA16}" srcOrd="0" destOrd="0" presId="urn:microsoft.com/office/officeart/2005/8/layout/hierarchy3"/>
    <dgm:cxn modelId="{8DF154C3-B037-42DB-AAC6-4F3E186861A5}" type="presParOf" srcId="{F2435393-258C-46F3-9399-3EDC2E6B8DC4}" destId="{774014FF-6208-4396-8C6F-CF031438756C}" srcOrd="1" destOrd="0" presId="urn:microsoft.com/office/officeart/2005/8/layout/hierarchy3"/>
    <dgm:cxn modelId="{9A8F1E99-9FBB-42AC-B70F-D4D94425932F}" type="presParOf" srcId="{FC58D8C9-E7CE-41C1-8703-542D16E8FE28}" destId="{9F97D9F8-8997-4E6B-80BD-BEA3D06A5758}" srcOrd="1" destOrd="0" presId="urn:microsoft.com/office/officeart/2005/8/layout/hierarchy3"/>
    <dgm:cxn modelId="{40A2B1E1-7162-433A-91E8-5D7133103F4A}" type="presParOf" srcId="{9F97D9F8-8997-4E6B-80BD-BEA3D06A5758}" destId="{71802C92-3F86-4479-AD0B-EEFCB0E3A91F}" srcOrd="0" destOrd="0" presId="urn:microsoft.com/office/officeart/2005/8/layout/hierarchy3"/>
    <dgm:cxn modelId="{83A95FE7-B55F-486E-A369-A2786CC43DAE}" type="presParOf" srcId="{9F97D9F8-8997-4E6B-80BD-BEA3D06A5758}" destId="{04AA2E91-BA0C-45CD-B7DE-4960BF23CDBD}" srcOrd="1" destOrd="0" presId="urn:microsoft.com/office/officeart/2005/8/layout/hierarchy3"/>
    <dgm:cxn modelId="{CCC378E3-F3DD-48D7-9B44-427160F1D9DF}" type="presParOf" srcId="{9F97D9F8-8997-4E6B-80BD-BEA3D06A5758}" destId="{8E2D676C-CF70-4C3B-94C9-BE14EE481450}" srcOrd="2" destOrd="0" presId="urn:microsoft.com/office/officeart/2005/8/layout/hierarchy3"/>
    <dgm:cxn modelId="{F72590B4-90E2-4B5C-85AE-54358D1E4BEC}" type="presParOf" srcId="{9F97D9F8-8997-4E6B-80BD-BEA3D06A5758}" destId="{1EC15E59-8A64-4A3B-A7BF-FF24A7F6582C}" srcOrd="3" destOrd="0" presId="urn:microsoft.com/office/officeart/2005/8/layout/hierarchy3"/>
    <dgm:cxn modelId="{87C0AE0A-1674-40C7-B2AD-5AA6957FA43E}" type="presParOf" srcId="{9F97D9F8-8997-4E6B-80BD-BEA3D06A5758}" destId="{FB919F28-2A70-4B65-84E7-60610AC282AD}" srcOrd="4" destOrd="0" presId="urn:microsoft.com/office/officeart/2005/8/layout/hierarchy3"/>
    <dgm:cxn modelId="{01730AFD-6613-445E-8C43-071DB7D60662}" type="presParOf" srcId="{9F97D9F8-8997-4E6B-80BD-BEA3D06A5758}" destId="{CFA1CC3A-A91B-4B96-882A-AD566C71FC81}" srcOrd="5" destOrd="0" presId="urn:microsoft.com/office/officeart/2005/8/layout/hierarchy3"/>
    <dgm:cxn modelId="{7FBB1D88-4A6A-42A7-B9EB-69EB1C9B353B}" type="presParOf" srcId="{9D18181F-2A7F-4F91-967A-D0FD7E5F8250}" destId="{DC2FB77E-E739-4878-AADC-83021CD72DB5}" srcOrd="1" destOrd="0" presId="urn:microsoft.com/office/officeart/2005/8/layout/hierarchy3"/>
    <dgm:cxn modelId="{B79586A0-63F2-4B2A-A0E0-3BF8AFFB432B}" type="presParOf" srcId="{DC2FB77E-E739-4878-AADC-83021CD72DB5}" destId="{140FB535-15FF-48D2-B966-5896AB990D3C}" srcOrd="0" destOrd="0" presId="urn:microsoft.com/office/officeart/2005/8/layout/hierarchy3"/>
    <dgm:cxn modelId="{CFE70161-ABF9-4786-B632-FC8ED37303A5}" type="presParOf" srcId="{140FB535-15FF-48D2-B966-5896AB990D3C}" destId="{6636E544-4FE5-4F3E-9B16-EE15170EAD44}" srcOrd="0" destOrd="0" presId="urn:microsoft.com/office/officeart/2005/8/layout/hierarchy3"/>
    <dgm:cxn modelId="{62A4A429-F0CC-4940-A85E-4F60F7750C25}" type="presParOf" srcId="{140FB535-15FF-48D2-B966-5896AB990D3C}" destId="{1AF1A5C9-11F2-4ECA-A885-4E5310924B43}" srcOrd="1" destOrd="0" presId="urn:microsoft.com/office/officeart/2005/8/layout/hierarchy3"/>
    <dgm:cxn modelId="{397DE562-F3FC-41CF-B13B-8B37BD02D7FF}" type="presParOf" srcId="{DC2FB77E-E739-4878-AADC-83021CD72DB5}" destId="{6CDCCF57-1396-4D8D-90E9-6A9C7130F6E6}" srcOrd="1" destOrd="0" presId="urn:microsoft.com/office/officeart/2005/8/layout/hierarchy3"/>
    <dgm:cxn modelId="{71D5A0D8-BB06-419C-9B3D-17D870B60BD1}" type="presParOf" srcId="{6CDCCF57-1396-4D8D-90E9-6A9C7130F6E6}" destId="{B5EF8B89-EC5F-429A-9E9D-FFD368601F03}" srcOrd="0" destOrd="0" presId="urn:microsoft.com/office/officeart/2005/8/layout/hierarchy3"/>
    <dgm:cxn modelId="{94844D43-9C4A-4504-9754-A7B8029334F9}" type="presParOf" srcId="{6CDCCF57-1396-4D8D-90E9-6A9C7130F6E6}" destId="{7E922F6D-3C86-481C-8B77-71974398F618}" srcOrd="1" destOrd="0" presId="urn:microsoft.com/office/officeart/2005/8/layout/hierarchy3"/>
    <dgm:cxn modelId="{83BF393A-4405-4426-B291-683DC948FFB8}" type="presParOf" srcId="{6CDCCF57-1396-4D8D-90E9-6A9C7130F6E6}" destId="{C528A8A8-8FF4-4612-AE91-A2519452FC36}" srcOrd="2" destOrd="0" presId="urn:microsoft.com/office/officeart/2005/8/layout/hierarchy3"/>
    <dgm:cxn modelId="{B8227D19-FD15-43A4-B37A-24AA712AB208}" type="presParOf" srcId="{6CDCCF57-1396-4D8D-90E9-6A9C7130F6E6}" destId="{3B7CEEF9-92E7-45B8-BBFB-CF7513178DD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EB1E8-5B68-4F56-8A12-9DD1EE50140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52136381-4456-4066-9461-4B978E0B3C00}">
      <dgm:prSet custT="1"/>
      <dgm:spPr/>
      <dgm:t>
        <a:bodyPr/>
        <a:lstStyle/>
        <a:p>
          <a:pPr rtl="0"/>
          <a:r>
            <a:rPr lang="en-GB" sz="2800" b="1" dirty="0" smtClean="0"/>
            <a:t>Policy issues  and definitions</a:t>
          </a:r>
          <a:endParaRPr lang="en-GB" sz="2800" dirty="0"/>
        </a:p>
      </dgm:t>
    </dgm:pt>
    <dgm:pt modelId="{5EBB9E25-E0EF-4879-B559-6085F3A473E6}" type="parTrans" cxnId="{7F8FDB1E-B8AD-4803-BE01-A1FEBDD4CF5A}">
      <dgm:prSet/>
      <dgm:spPr/>
      <dgm:t>
        <a:bodyPr/>
        <a:lstStyle/>
        <a:p>
          <a:endParaRPr lang="en-GB"/>
        </a:p>
      </dgm:t>
    </dgm:pt>
    <dgm:pt modelId="{2246C030-C7BE-473E-8289-C029255E1E6D}" type="sibTrans" cxnId="{7F8FDB1E-B8AD-4803-BE01-A1FEBDD4CF5A}">
      <dgm:prSet/>
      <dgm:spPr/>
      <dgm:t>
        <a:bodyPr/>
        <a:lstStyle/>
        <a:p>
          <a:endParaRPr lang="en-GB"/>
        </a:p>
      </dgm:t>
    </dgm:pt>
    <dgm:pt modelId="{D13CCE63-7BEA-466E-A514-365AAC70E593}">
      <dgm:prSet custT="1"/>
      <dgm:spPr/>
      <dgm:t>
        <a:bodyPr/>
        <a:lstStyle/>
        <a:p>
          <a:pPr rtl="0"/>
          <a:r>
            <a:rPr lang="en-GB" sz="2800" b="1" dirty="0" smtClean="0"/>
            <a:t>Slow and limited growth</a:t>
          </a:r>
          <a:r>
            <a:rPr lang="en-GB" sz="2800" dirty="0" smtClean="0"/>
            <a:t> – </a:t>
          </a:r>
          <a:r>
            <a:rPr lang="en-GB" sz="2800" smtClean="0"/>
            <a:t>despite investment</a:t>
          </a:r>
          <a:endParaRPr lang="en-GB" sz="2800" dirty="0"/>
        </a:p>
      </dgm:t>
    </dgm:pt>
    <dgm:pt modelId="{89BBDF0C-B93B-4857-AD89-58AA9B56F97F}" type="parTrans" cxnId="{2A635F2B-FE98-4383-8CF1-5B8071F404A1}">
      <dgm:prSet/>
      <dgm:spPr/>
      <dgm:t>
        <a:bodyPr/>
        <a:lstStyle/>
        <a:p>
          <a:endParaRPr lang="en-GB"/>
        </a:p>
      </dgm:t>
    </dgm:pt>
    <dgm:pt modelId="{BD631F87-5DC3-4056-9A14-C8133F692F41}" type="sibTrans" cxnId="{2A635F2B-FE98-4383-8CF1-5B8071F404A1}">
      <dgm:prSet/>
      <dgm:spPr/>
      <dgm:t>
        <a:bodyPr/>
        <a:lstStyle/>
        <a:p>
          <a:endParaRPr lang="en-GB"/>
        </a:p>
      </dgm:t>
    </dgm:pt>
    <dgm:pt modelId="{2D21CA7C-6D09-434F-B8AA-C6060BF03D86}">
      <dgm:prSet custT="1"/>
      <dgm:spPr/>
      <dgm:t>
        <a:bodyPr/>
        <a:lstStyle/>
        <a:p>
          <a:pPr rtl="0"/>
          <a:r>
            <a:rPr lang="en-GB" sz="2800" b="1" dirty="0" smtClean="0"/>
            <a:t>Lack of understanding </a:t>
          </a:r>
          <a:r>
            <a:rPr lang="en-GB" sz="2800" b="1" dirty="0" smtClean="0">
              <a:sym typeface="Symbol"/>
            </a:rPr>
            <a:t></a:t>
          </a:r>
          <a:r>
            <a:rPr lang="en-GB" sz="2800" b="1" dirty="0" smtClean="0"/>
            <a:t> </a:t>
          </a:r>
          <a:r>
            <a:rPr lang="en-GB" sz="2800" dirty="0" smtClean="0"/>
            <a:t>lack of effective actions to identify, understand, address issues </a:t>
          </a:r>
          <a:endParaRPr lang="en-GB" sz="2800" dirty="0"/>
        </a:p>
      </dgm:t>
    </dgm:pt>
    <dgm:pt modelId="{AAC7DA05-0AA8-4798-8F2B-20BE141B6123}" type="parTrans" cxnId="{1893BD70-709D-499A-B0CD-6BEBD9866DE6}">
      <dgm:prSet/>
      <dgm:spPr/>
      <dgm:t>
        <a:bodyPr/>
        <a:lstStyle/>
        <a:p>
          <a:endParaRPr lang="en-GB"/>
        </a:p>
      </dgm:t>
    </dgm:pt>
    <dgm:pt modelId="{38867CE6-5054-429A-BAB3-BE2A2AAA662A}" type="sibTrans" cxnId="{1893BD70-709D-499A-B0CD-6BEBD9866DE6}">
      <dgm:prSet/>
      <dgm:spPr/>
      <dgm:t>
        <a:bodyPr/>
        <a:lstStyle/>
        <a:p>
          <a:endParaRPr lang="en-GB"/>
        </a:p>
      </dgm:t>
    </dgm:pt>
    <dgm:pt modelId="{B8AF7E6F-C532-4E90-B96E-B43C2D762858}">
      <dgm:prSet/>
      <dgm:spPr/>
      <dgm:t>
        <a:bodyPr/>
        <a:lstStyle/>
        <a:p>
          <a:pPr rtl="0"/>
          <a:r>
            <a:rPr lang="en-GB" b="1" i="1" dirty="0" smtClean="0"/>
            <a:t>Low growth regions</a:t>
          </a:r>
          <a:r>
            <a:rPr lang="en-GB" dirty="0" smtClean="0"/>
            <a:t> - GDP/capita below EU average and did not converge to EU average post-crisis (Greece, Italy, Spain, Portugal)</a:t>
          </a:r>
          <a:endParaRPr lang="en-GB" dirty="0"/>
        </a:p>
      </dgm:t>
    </dgm:pt>
    <dgm:pt modelId="{2CD9D09B-9222-4A03-9F09-7CF10F3D3541}" type="parTrans" cxnId="{FDF6D2CF-C26C-45DC-989C-1516E2597780}">
      <dgm:prSet/>
      <dgm:spPr/>
      <dgm:t>
        <a:bodyPr/>
        <a:lstStyle/>
        <a:p>
          <a:endParaRPr lang="en-GB"/>
        </a:p>
      </dgm:t>
    </dgm:pt>
    <dgm:pt modelId="{3E5A1332-04E6-4264-B12A-43C456F64588}" type="sibTrans" cxnId="{FDF6D2CF-C26C-45DC-989C-1516E2597780}">
      <dgm:prSet/>
      <dgm:spPr/>
      <dgm:t>
        <a:bodyPr/>
        <a:lstStyle/>
        <a:p>
          <a:endParaRPr lang="en-GB"/>
        </a:p>
      </dgm:t>
    </dgm:pt>
    <dgm:pt modelId="{4AF12D34-9FE3-4DD4-B9FD-DD0279D1D854}">
      <dgm:prSet/>
      <dgm:spPr/>
      <dgm:t>
        <a:bodyPr/>
        <a:lstStyle/>
        <a:p>
          <a:pPr rtl="0"/>
          <a:r>
            <a:rPr lang="en-GB" b="1" i="1" dirty="0" smtClean="0"/>
            <a:t>Less developed regions</a:t>
          </a:r>
          <a:r>
            <a:rPr lang="en-GB" dirty="0" smtClean="0"/>
            <a:t> - GDP/capita </a:t>
          </a:r>
          <a:r>
            <a:rPr lang="en-GB" dirty="0" smtClean="0">
              <a:sym typeface="Symbol"/>
            </a:rPr>
            <a:t></a:t>
          </a:r>
          <a:r>
            <a:rPr lang="en-GB" dirty="0" smtClean="0"/>
            <a:t>50% of EU average (Bulgaria, Hungary, Poland, Romania)</a:t>
          </a:r>
          <a:endParaRPr lang="en-GB" dirty="0"/>
        </a:p>
      </dgm:t>
    </dgm:pt>
    <dgm:pt modelId="{FAFEBB84-54ED-4E30-98D1-BF78A6821A98}" type="parTrans" cxnId="{372102D6-32FF-4B6F-8AB4-D58CFDA4A207}">
      <dgm:prSet/>
      <dgm:spPr/>
      <dgm:t>
        <a:bodyPr/>
        <a:lstStyle/>
        <a:p>
          <a:endParaRPr lang="en-GB"/>
        </a:p>
      </dgm:t>
    </dgm:pt>
    <dgm:pt modelId="{8DCFDB3E-EC44-4B31-A598-A3E239D32CEF}" type="sibTrans" cxnId="{372102D6-32FF-4B6F-8AB4-D58CFDA4A207}">
      <dgm:prSet/>
      <dgm:spPr/>
      <dgm:t>
        <a:bodyPr/>
        <a:lstStyle/>
        <a:p>
          <a:endParaRPr lang="en-GB"/>
        </a:p>
      </dgm:t>
    </dgm:pt>
    <dgm:pt modelId="{4298236E-F617-41D0-BB46-314DBB45E905}" type="pres">
      <dgm:prSet presAssocID="{7BDEB1E8-5B68-4F56-8A12-9DD1EE501408}" presName="diagram" presStyleCnt="0">
        <dgm:presLayoutVars>
          <dgm:chMax val="1"/>
          <dgm:dir/>
          <dgm:animLvl val="ctr"/>
          <dgm:resizeHandles val="exact"/>
        </dgm:presLayoutVars>
      </dgm:prSet>
      <dgm:spPr/>
      <dgm:t>
        <a:bodyPr/>
        <a:lstStyle/>
        <a:p>
          <a:endParaRPr lang="en-GB"/>
        </a:p>
      </dgm:t>
    </dgm:pt>
    <dgm:pt modelId="{4DF494FC-5533-4371-906A-B03AC300C671}" type="pres">
      <dgm:prSet presAssocID="{7BDEB1E8-5B68-4F56-8A12-9DD1EE501408}" presName="matrix" presStyleCnt="0"/>
      <dgm:spPr/>
    </dgm:pt>
    <dgm:pt modelId="{88510E43-96D2-44FB-81C5-9E281168DD75}" type="pres">
      <dgm:prSet presAssocID="{7BDEB1E8-5B68-4F56-8A12-9DD1EE501408}" presName="tile1" presStyleLbl="node1" presStyleIdx="0" presStyleCnt="4"/>
      <dgm:spPr/>
      <dgm:t>
        <a:bodyPr/>
        <a:lstStyle/>
        <a:p>
          <a:endParaRPr lang="en-GB"/>
        </a:p>
      </dgm:t>
    </dgm:pt>
    <dgm:pt modelId="{8BD650B9-053B-4DF4-A01C-877B9FEA958F}" type="pres">
      <dgm:prSet presAssocID="{7BDEB1E8-5B68-4F56-8A12-9DD1EE501408}" presName="tile1text" presStyleLbl="node1" presStyleIdx="0" presStyleCnt="4">
        <dgm:presLayoutVars>
          <dgm:chMax val="0"/>
          <dgm:chPref val="0"/>
          <dgm:bulletEnabled val="1"/>
        </dgm:presLayoutVars>
      </dgm:prSet>
      <dgm:spPr/>
      <dgm:t>
        <a:bodyPr/>
        <a:lstStyle/>
        <a:p>
          <a:endParaRPr lang="en-GB"/>
        </a:p>
      </dgm:t>
    </dgm:pt>
    <dgm:pt modelId="{C529001D-5C76-41D4-B4DB-975B5C838975}" type="pres">
      <dgm:prSet presAssocID="{7BDEB1E8-5B68-4F56-8A12-9DD1EE501408}" presName="tile2" presStyleLbl="node1" presStyleIdx="1" presStyleCnt="4"/>
      <dgm:spPr/>
      <dgm:t>
        <a:bodyPr/>
        <a:lstStyle/>
        <a:p>
          <a:endParaRPr lang="en-GB"/>
        </a:p>
      </dgm:t>
    </dgm:pt>
    <dgm:pt modelId="{66412BBC-FFEF-4345-A9CF-BCD1C8047BB4}" type="pres">
      <dgm:prSet presAssocID="{7BDEB1E8-5B68-4F56-8A12-9DD1EE501408}" presName="tile2text" presStyleLbl="node1" presStyleIdx="1" presStyleCnt="4">
        <dgm:presLayoutVars>
          <dgm:chMax val="0"/>
          <dgm:chPref val="0"/>
          <dgm:bulletEnabled val="1"/>
        </dgm:presLayoutVars>
      </dgm:prSet>
      <dgm:spPr/>
      <dgm:t>
        <a:bodyPr/>
        <a:lstStyle/>
        <a:p>
          <a:endParaRPr lang="en-GB"/>
        </a:p>
      </dgm:t>
    </dgm:pt>
    <dgm:pt modelId="{E25C3556-14BA-44DF-836D-06D5515B5746}" type="pres">
      <dgm:prSet presAssocID="{7BDEB1E8-5B68-4F56-8A12-9DD1EE501408}" presName="tile3" presStyleLbl="node1" presStyleIdx="2" presStyleCnt="4"/>
      <dgm:spPr/>
      <dgm:t>
        <a:bodyPr/>
        <a:lstStyle/>
        <a:p>
          <a:endParaRPr lang="en-GB"/>
        </a:p>
      </dgm:t>
    </dgm:pt>
    <dgm:pt modelId="{A194461F-1804-4A4D-8598-FAB4CDE85E46}" type="pres">
      <dgm:prSet presAssocID="{7BDEB1E8-5B68-4F56-8A12-9DD1EE501408}" presName="tile3text" presStyleLbl="node1" presStyleIdx="2" presStyleCnt="4">
        <dgm:presLayoutVars>
          <dgm:chMax val="0"/>
          <dgm:chPref val="0"/>
          <dgm:bulletEnabled val="1"/>
        </dgm:presLayoutVars>
      </dgm:prSet>
      <dgm:spPr/>
      <dgm:t>
        <a:bodyPr/>
        <a:lstStyle/>
        <a:p>
          <a:endParaRPr lang="en-GB"/>
        </a:p>
      </dgm:t>
    </dgm:pt>
    <dgm:pt modelId="{E4C962E5-61FB-4221-9D56-351ADE6F5571}" type="pres">
      <dgm:prSet presAssocID="{7BDEB1E8-5B68-4F56-8A12-9DD1EE501408}" presName="tile4" presStyleLbl="node1" presStyleIdx="3" presStyleCnt="4"/>
      <dgm:spPr/>
      <dgm:t>
        <a:bodyPr/>
        <a:lstStyle/>
        <a:p>
          <a:endParaRPr lang="en-GB"/>
        </a:p>
      </dgm:t>
    </dgm:pt>
    <dgm:pt modelId="{453918B4-4612-4C34-99F2-0C01DA4E141D}" type="pres">
      <dgm:prSet presAssocID="{7BDEB1E8-5B68-4F56-8A12-9DD1EE501408}" presName="tile4text" presStyleLbl="node1" presStyleIdx="3" presStyleCnt="4">
        <dgm:presLayoutVars>
          <dgm:chMax val="0"/>
          <dgm:chPref val="0"/>
          <dgm:bulletEnabled val="1"/>
        </dgm:presLayoutVars>
      </dgm:prSet>
      <dgm:spPr/>
      <dgm:t>
        <a:bodyPr/>
        <a:lstStyle/>
        <a:p>
          <a:endParaRPr lang="en-GB"/>
        </a:p>
      </dgm:t>
    </dgm:pt>
    <dgm:pt modelId="{BF08E555-2C63-4EA6-9D8A-589ACE069748}" type="pres">
      <dgm:prSet presAssocID="{7BDEB1E8-5B68-4F56-8A12-9DD1EE501408}" presName="centerTile" presStyleLbl="fgShp" presStyleIdx="0" presStyleCnt="1" custScaleY="120635">
        <dgm:presLayoutVars>
          <dgm:chMax val="0"/>
          <dgm:chPref val="0"/>
        </dgm:presLayoutVars>
      </dgm:prSet>
      <dgm:spPr/>
      <dgm:t>
        <a:bodyPr/>
        <a:lstStyle/>
        <a:p>
          <a:endParaRPr lang="en-GB"/>
        </a:p>
      </dgm:t>
    </dgm:pt>
  </dgm:ptLst>
  <dgm:cxnLst>
    <dgm:cxn modelId="{410DB004-3CF2-451A-9B35-741707ECD547}" type="presOf" srcId="{4AF12D34-9FE3-4DD4-B9FD-DD0279D1D854}" destId="{E4C962E5-61FB-4221-9D56-351ADE6F5571}" srcOrd="0" destOrd="0" presId="urn:microsoft.com/office/officeart/2005/8/layout/matrix1"/>
    <dgm:cxn modelId="{710E211B-D4DF-48D6-BF25-EEF5DA29624D}" type="presOf" srcId="{7BDEB1E8-5B68-4F56-8A12-9DD1EE501408}" destId="{4298236E-F617-41D0-BB46-314DBB45E905}" srcOrd="0" destOrd="0" presId="urn:microsoft.com/office/officeart/2005/8/layout/matrix1"/>
    <dgm:cxn modelId="{7F8FDB1E-B8AD-4803-BE01-A1FEBDD4CF5A}" srcId="{7BDEB1E8-5B68-4F56-8A12-9DD1EE501408}" destId="{52136381-4456-4066-9461-4B978E0B3C00}" srcOrd="0" destOrd="0" parTransId="{5EBB9E25-E0EF-4879-B559-6085F3A473E6}" sibTransId="{2246C030-C7BE-473E-8289-C029255E1E6D}"/>
    <dgm:cxn modelId="{FDF6D2CF-C26C-45DC-989C-1516E2597780}" srcId="{52136381-4456-4066-9461-4B978E0B3C00}" destId="{B8AF7E6F-C532-4E90-B96E-B43C2D762858}" srcOrd="2" destOrd="0" parTransId="{2CD9D09B-9222-4A03-9F09-7CF10F3D3541}" sibTransId="{3E5A1332-04E6-4264-B12A-43C456F64588}"/>
    <dgm:cxn modelId="{2A635F2B-FE98-4383-8CF1-5B8071F404A1}" srcId="{52136381-4456-4066-9461-4B978E0B3C00}" destId="{D13CCE63-7BEA-466E-A514-365AAC70E593}" srcOrd="0" destOrd="0" parTransId="{89BBDF0C-B93B-4857-AD89-58AA9B56F97F}" sibTransId="{BD631F87-5DC3-4056-9A14-C8133F692F41}"/>
    <dgm:cxn modelId="{AC0FB882-7402-4E2B-89D9-7B8D44F7A07A}" type="presOf" srcId="{52136381-4456-4066-9461-4B978E0B3C00}" destId="{BF08E555-2C63-4EA6-9D8A-589ACE069748}" srcOrd="0" destOrd="0" presId="urn:microsoft.com/office/officeart/2005/8/layout/matrix1"/>
    <dgm:cxn modelId="{FDE717E1-A6DF-435D-846E-4B68712E5E12}" type="presOf" srcId="{B8AF7E6F-C532-4E90-B96E-B43C2D762858}" destId="{E25C3556-14BA-44DF-836D-06D5515B5746}" srcOrd="0" destOrd="0" presId="urn:microsoft.com/office/officeart/2005/8/layout/matrix1"/>
    <dgm:cxn modelId="{B6B484DB-1821-4D67-91EA-3BB358295C17}" type="presOf" srcId="{2D21CA7C-6D09-434F-B8AA-C6060BF03D86}" destId="{C529001D-5C76-41D4-B4DB-975B5C838975}" srcOrd="0" destOrd="0" presId="urn:microsoft.com/office/officeart/2005/8/layout/matrix1"/>
    <dgm:cxn modelId="{1893BD70-709D-499A-B0CD-6BEBD9866DE6}" srcId="{52136381-4456-4066-9461-4B978E0B3C00}" destId="{2D21CA7C-6D09-434F-B8AA-C6060BF03D86}" srcOrd="1" destOrd="0" parTransId="{AAC7DA05-0AA8-4798-8F2B-20BE141B6123}" sibTransId="{38867CE6-5054-429A-BAB3-BE2A2AAA662A}"/>
    <dgm:cxn modelId="{D2E7EA93-EBB4-4BE5-9556-FD4A4FF731B2}" type="presOf" srcId="{4AF12D34-9FE3-4DD4-B9FD-DD0279D1D854}" destId="{453918B4-4612-4C34-99F2-0C01DA4E141D}" srcOrd="1" destOrd="0" presId="urn:microsoft.com/office/officeart/2005/8/layout/matrix1"/>
    <dgm:cxn modelId="{372102D6-32FF-4B6F-8AB4-D58CFDA4A207}" srcId="{52136381-4456-4066-9461-4B978E0B3C00}" destId="{4AF12D34-9FE3-4DD4-B9FD-DD0279D1D854}" srcOrd="3" destOrd="0" parTransId="{FAFEBB84-54ED-4E30-98D1-BF78A6821A98}" sibTransId="{8DCFDB3E-EC44-4B31-A598-A3E239D32CEF}"/>
    <dgm:cxn modelId="{DABBAC21-6D67-4A54-8A7B-93F08BA6258A}" type="presOf" srcId="{B8AF7E6F-C532-4E90-B96E-B43C2D762858}" destId="{A194461F-1804-4A4D-8598-FAB4CDE85E46}" srcOrd="1" destOrd="0" presId="urn:microsoft.com/office/officeart/2005/8/layout/matrix1"/>
    <dgm:cxn modelId="{B07C0CDB-9AC1-403C-997E-ADED32B4558F}" type="presOf" srcId="{D13CCE63-7BEA-466E-A514-365AAC70E593}" destId="{8BD650B9-053B-4DF4-A01C-877B9FEA958F}" srcOrd="1" destOrd="0" presId="urn:microsoft.com/office/officeart/2005/8/layout/matrix1"/>
    <dgm:cxn modelId="{FA8A8A02-F576-4C89-88F8-81DA6AACEF4E}" type="presOf" srcId="{2D21CA7C-6D09-434F-B8AA-C6060BF03D86}" destId="{66412BBC-FFEF-4345-A9CF-BCD1C8047BB4}" srcOrd="1" destOrd="0" presId="urn:microsoft.com/office/officeart/2005/8/layout/matrix1"/>
    <dgm:cxn modelId="{F2FD23C7-69F8-48A7-B812-B1285504E4DD}" type="presOf" srcId="{D13CCE63-7BEA-466E-A514-365AAC70E593}" destId="{88510E43-96D2-44FB-81C5-9E281168DD75}" srcOrd="0" destOrd="0" presId="urn:microsoft.com/office/officeart/2005/8/layout/matrix1"/>
    <dgm:cxn modelId="{2FC2B350-869A-4BE6-8547-E0BF07D28A63}" type="presParOf" srcId="{4298236E-F617-41D0-BB46-314DBB45E905}" destId="{4DF494FC-5533-4371-906A-B03AC300C671}" srcOrd="0" destOrd="0" presId="urn:microsoft.com/office/officeart/2005/8/layout/matrix1"/>
    <dgm:cxn modelId="{A6A83C90-09FE-4320-8F0E-8DD10FDD026A}" type="presParOf" srcId="{4DF494FC-5533-4371-906A-B03AC300C671}" destId="{88510E43-96D2-44FB-81C5-9E281168DD75}" srcOrd="0" destOrd="0" presId="urn:microsoft.com/office/officeart/2005/8/layout/matrix1"/>
    <dgm:cxn modelId="{53D69952-F4D2-47AF-984E-FE2C8118A48E}" type="presParOf" srcId="{4DF494FC-5533-4371-906A-B03AC300C671}" destId="{8BD650B9-053B-4DF4-A01C-877B9FEA958F}" srcOrd="1" destOrd="0" presId="urn:microsoft.com/office/officeart/2005/8/layout/matrix1"/>
    <dgm:cxn modelId="{59813337-B716-46AC-AC5A-D61B263E5DA6}" type="presParOf" srcId="{4DF494FC-5533-4371-906A-B03AC300C671}" destId="{C529001D-5C76-41D4-B4DB-975B5C838975}" srcOrd="2" destOrd="0" presId="urn:microsoft.com/office/officeart/2005/8/layout/matrix1"/>
    <dgm:cxn modelId="{1C268B38-1373-4C22-B07E-23BC3B20212D}" type="presParOf" srcId="{4DF494FC-5533-4371-906A-B03AC300C671}" destId="{66412BBC-FFEF-4345-A9CF-BCD1C8047BB4}" srcOrd="3" destOrd="0" presId="urn:microsoft.com/office/officeart/2005/8/layout/matrix1"/>
    <dgm:cxn modelId="{AB01F0CA-F9EA-4CAC-92FB-4F6806ED9B8C}" type="presParOf" srcId="{4DF494FC-5533-4371-906A-B03AC300C671}" destId="{E25C3556-14BA-44DF-836D-06D5515B5746}" srcOrd="4" destOrd="0" presId="urn:microsoft.com/office/officeart/2005/8/layout/matrix1"/>
    <dgm:cxn modelId="{282B38C1-7E83-4820-A6DA-38B73F4ACDAB}" type="presParOf" srcId="{4DF494FC-5533-4371-906A-B03AC300C671}" destId="{A194461F-1804-4A4D-8598-FAB4CDE85E46}" srcOrd="5" destOrd="0" presId="urn:microsoft.com/office/officeart/2005/8/layout/matrix1"/>
    <dgm:cxn modelId="{ADAFFA24-A8AF-4BC5-8C89-2C56AB35F323}" type="presParOf" srcId="{4DF494FC-5533-4371-906A-B03AC300C671}" destId="{E4C962E5-61FB-4221-9D56-351ADE6F5571}" srcOrd="6" destOrd="0" presId="urn:microsoft.com/office/officeart/2005/8/layout/matrix1"/>
    <dgm:cxn modelId="{82651DC4-9E66-41E9-AFD3-9909BB1D215E}" type="presParOf" srcId="{4DF494FC-5533-4371-906A-B03AC300C671}" destId="{453918B4-4612-4C34-99F2-0C01DA4E141D}" srcOrd="7" destOrd="0" presId="urn:microsoft.com/office/officeart/2005/8/layout/matrix1"/>
    <dgm:cxn modelId="{2F0AC574-678B-461E-A57B-0ED0CEE01B2A}" type="presParOf" srcId="{4298236E-F617-41D0-BB46-314DBB45E905}" destId="{BF08E555-2C63-4EA6-9D8A-589ACE06974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66BA3-863B-475A-B70E-757E5C39F3C1}"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0EB5B37A-3937-4C71-8534-D91E04A3740C}">
      <dgm:prSet custT="1"/>
      <dgm:spPr/>
      <dgm:t>
        <a:bodyPr/>
        <a:lstStyle/>
        <a:p>
          <a:pPr rtl="0"/>
          <a:r>
            <a:rPr lang="en-GB" sz="2000" b="1" dirty="0" smtClean="0"/>
            <a:t>PA 1: Support for growth and governance in lagging regions</a:t>
          </a:r>
          <a:endParaRPr lang="en-GB" sz="2000" dirty="0"/>
        </a:p>
      </dgm:t>
    </dgm:pt>
    <dgm:pt modelId="{F85F7C6F-2879-494A-87FD-0820FA4D9046}" type="parTrans" cxnId="{FCAA795B-EF33-495B-B2A3-0BED3BA18664}">
      <dgm:prSet/>
      <dgm:spPr/>
      <dgm:t>
        <a:bodyPr/>
        <a:lstStyle/>
        <a:p>
          <a:endParaRPr lang="en-GB"/>
        </a:p>
      </dgm:t>
    </dgm:pt>
    <dgm:pt modelId="{58461418-2FDD-47E8-9B0A-4533ED3076E8}" type="sibTrans" cxnId="{FCAA795B-EF33-495B-B2A3-0BED3BA18664}">
      <dgm:prSet/>
      <dgm:spPr/>
      <dgm:t>
        <a:bodyPr/>
        <a:lstStyle/>
        <a:p>
          <a:endParaRPr lang="en-GB"/>
        </a:p>
      </dgm:t>
    </dgm:pt>
    <dgm:pt modelId="{42711846-1AD1-4668-BBE5-C937BB820209}">
      <dgm:prSet custT="1"/>
      <dgm:spPr/>
      <dgm:t>
        <a:bodyPr/>
        <a:lstStyle/>
        <a:p>
          <a:pPr rtl="0"/>
          <a:r>
            <a:rPr lang="en-GB" sz="2000" dirty="0" smtClean="0"/>
            <a:t>Regions from</a:t>
          </a:r>
          <a:r>
            <a:rPr lang="en-GB" sz="2000" b="1" dirty="0" smtClean="0"/>
            <a:t> 8 </a:t>
          </a:r>
          <a:r>
            <a:rPr lang="en-GB" sz="2000" dirty="0" smtClean="0"/>
            <a:t>EU MS</a:t>
          </a:r>
          <a:endParaRPr lang="en-GB" sz="2000" dirty="0"/>
        </a:p>
      </dgm:t>
    </dgm:pt>
    <dgm:pt modelId="{DBD1CE1E-9604-4AB7-B9B1-30137924B6D2}" type="parTrans" cxnId="{D64A190A-2A03-49A4-8BED-D9A4C37CA946}">
      <dgm:prSet/>
      <dgm:spPr/>
      <dgm:t>
        <a:bodyPr/>
        <a:lstStyle/>
        <a:p>
          <a:endParaRPr lang="en-GB"/>
        </a:p>
      </dgm:t>
    </dgm:pt>
    <dgm:pt modelId="{3919EDB2-AD16-4C73-B1BE-88E8173FE822}" type="sibTrans" cxnId="{D64A190A-2A03-49A4-8BED-D9A4C37CA946}">
      <dgm:prSet/>
      <dgm:spPr/>
      <dgm:t>
        <a:bodyPr/>
        <a:lstStyle/>
        <a:p>
          <a:endParaRPr lang="en-GB"/>
        </a:p>
      </dgm:t>
    </dgm:pt>
    <dgm:pt modelId="{D5C228A0-FFA2-47A9-AA8F-05C0FF195B85}">
      <dgm:prSet custT="1"/>
      <dgm:spPr/>
      <dgm:t>
        <a:bodyPr/>
        <a:lstStyle/>
        <a:p>
          <a:pPr rtl="0"/>
          <a:r>
            <a:rPr lang="en-GB" sz="2000" dirty="0" smtClean="0"/>
            <a:t>Stakeholder engagement, mutual learning, support for RIS3 implementation</a:t>
          </a:r>
          <a:endParaRPr lang="en-GB" sz="2000" dirty="0"/>
        </a:p>
      </dgm:t>
    </dgm:pt>
    <dgm:pt modelId="{6F43A7C7-B9CD-434D-B6DB-AD88DAB8E421}" type="parTrans" cxnId="{200D106B-2C34-4B07-ADB9-D24AEBB63DAE}">
      <dgm:prSet/>
      <dgm:spPr/>
      <dgm:t>
        <a:bodyPr/>
        <a:lstStyle/>
        <a:p>
          <a:endParaRPr lang="en-GB"/>
        </a:p>
      </dgm:t>
    </dgm:pt>
    <dgm:pt modelId="{012A06C7-89A5-4F88-AFF5-F3A6CA8E5E86}" type="sibTrans" cxnId="{200D106B-2C34-4B07-ADB9-D24AEBB63DAE}">
      <dgm:prSet/>
      <dgm:spPr/>
      <dgm:t>
        <a:bodyPr/>
        <a:lstStyle/>
        <a:p>
          <a:endParaRPr lang="en-GB"/>
        </a:p>
      </dgm:t>
    </dgm:pt>
    <dgm:pt modelId="{9B52A570-8CFC-462B-B25B-D5B662635EE0}">
      <dgm:prSet custT="1"/>
      <dgm:spPr/>
      <dgm:t>
        <a:bodyPr/>
        <a:lstStyle/>
        <a:p>
          <a:pPr rtl="0"/>
          <a:r>
            <a:rPr lang="en-GB" sz="2000" dirty="0" smtClean="0"/>
            <a:t>Cross-cutting approaches to key issues of growth and governance</a:t>
          </a:r>
          <a:endParaRPr lang="en-GB" sz="2000" dirty="0"/>
        </a:p>
      </dgm:t>
    </dgm:pt>
    <dgm:pt modelId="{045373BB-2BA0-43BD-AA49-D2D7E8C7F2FD}" type="parTrans" cxnId="{23D7AF72-BEAB-4950-8682-706D9F9EFFD5}">
      <dgm:prSet/>
      <dgm:spPr/>
      <dgm:t>
        <a:bodyPr/>
        <a:lstStyle/>
        <a:p>
          <a:endParaRPr lang="en-GB"/>
        </a:p>
      </dgm:t>
    </dgm:pt>
    <dgm:pt modelId="{E8FCA784-0A15-42C4-BF99-91788B7E6C1C}" type="sibTrans" cxnId="{23D7AF72-BEAB-4950-8682-706D9F9EFFD5}">
      <dgm:prSet/>
      <dgm:spPr/>
      <dgm:t>
        <a:bodyPr/>
        <a:lstStyle/>
        <a:p>
          <a:endParaRPr lang="en-GB"/>
        </a:p>
      </dgm:t>
    </dgm:pt>
    <dgm:pt modelId="{35442796-55B2-4402-9B68-4E14FD4C4624}">
      <dgm:prSet custT="1"/>
      <dgm:spPr/>
      <dgm:t>
        <a:bodyPr/>
        <a:lstStyle/>
        <a:p>
          <a:pPr rtl="0"/>
          <a:r>
            <a:rPr lang="en-GB" sz="2000" dirty="0" smtClean="0"/>
            <a:t>Refinement of the RIS3 model </a:t>
          </a:r>
          <a:endParaRPr lang="en-GB" sz="2000" dirty="0"/>
        </a:p>
      </dgm:t>
    </dgm:pt>
    <dgm:pt modelId="{CAD8139C-B409-4F4D-AA02-7B20F9678DF3}" type="parTrans" cxnId="{1BB3792D-4942-449B-A0EF-6A9DFBD913D1}">
      <dgm:prSet/>
      <dgm:spPr/>
      <dgm:t>
        <a:bodyPr/>
        <a:lstStyle/>
        <a:p>
          <a:endParaRPr lang="en-GB"/>
        </a:p>
      </dgm:t>
    </dgm:pt>
    <dgm:pt modelId="{30E29C85-D925-4B7A-9CD7-2C275E4494B8}" type="sibTrans" cxnId="{1BB3792D-4942-449B-A0EF-6A9DFBD913D1}">
      <dgm:prSet/>
      <dgm:spPr/>
      <dgm:t>
        <a:bodyPr/>
        <a:lstStyle/>
        <a:p>
          <a:endParaRPr lang="en-GB"/>
        </a:p>
      </dgm:t>
    </dgm:pt>
    <dgm:pt modelId="{4A74FFC6-5FB0-4DA6-9EB6-F9553AF3065C}">
      <dgm:prSet custT="1"/>
      <dgm:spPr/>
      <dgm:t>
        <a:bodyPr/>
        <a:lstStyle/>
        <a:p>
          <a:pPr rtl="0"/>
          <a:r>
            <a:rPr lang="en-GB" sz="2000" dirty="0" smtClean="0"/>
            <a:t>Further development of practical support for regions across EU</a:t>
          </a:r>
          <a:endParaRPr lang="en-GB" sz="2000" dirty="0"/>
        </a:p>
      </dgm:t>
    </dgm:pt>
    <dgm:pt modelId="{488FE61F-F49C-4A88-9975-9DBC20A8C2F6}" type="parTrans" cxnId="{1A4E4E4C-6889-416A-8B5D-81A2D6FA1F34}">
      <dgm:prSet/>
      <dgm:spPr/>
      <dgm:t>
        <a:bodyPr/>
        <a:lstStyle/>
        <a:p>
          <a:endParaRPr lang="en-GB"/>
        </a:p>
      </dgm:t>
    </dgm:pt>
    <dgm:pt modelId="{10A4D368-2DB0-46C1-8743-E188D97DB897}" type="sibTrans" cxnId="{1A4E4E4C-6889-416A-8B5D-81A2D6FA1F34}">
      <dgm:prSet/>
      <dgm:spPr/>
      <dgm:t>
        <a:bodyPr/>
        <a:lstStyle/>
        <a:p>
          <a:endParaRPr lang="en-GB"/>
        </a:p>
      </dgm:t>
    </dgm:pt>
    <dgm:pt modelId="{C9CB21A1-F4CD-47FD-904D-A49BD6BEEB0F}">
      <dgm:prSet custT="1"/>
      <dgm:spPr/>
      <dgm:t>
        <a:bodyPr/>
        <a:lstStyle/>
        <a:p>
          <a:pPr rtl="0"/>
          <a:r>
            <a:rPr lang="en-GB" sz="2000" b="1" dirty="0" smtClean="0"/>
            <a:t>PA2: Competitive advantage and potential for smart specialisation in Romania</a:t>
          </a:r>
          <a:endParaRPr lang="en-GB" sz="2000" dirty="0"/>
        </a:p>
      </dgm:t>
    </dgm:pt>
    <dgm:pt modelId="{EB09E1F5-A54C-42AE-AB92-F70BE93B54D8}" type="parTrans" cxnId="{D4B8D270-4FAB-47FF-B474-F3919C54F286}">
      <dgm:prSet/>
      <dgm:spPr/>
      <dgm:t>
        <a:bodyPr/>
        <a:lstStyle/>
        <a:p>
          <a:endParaRPr lang="en-GB"/>
        </a:p>
      </dgm:t>
    </dgm:pt>
    <dgm:pt modelId="{B6358EB8-89B9-4D1F-BB78-51E6E85B0C85}" type="sibTrans" cxnId="{D4B8D270-4FAB-47FF-B474-F3919C54F286}">
      <dgm:prSet/>
      <dgm:spPr/>
      <dgm:t>
        <a:bodyPr/>
        <a:lstStyle/>
        <a:p>
          <a:endParaRPr lang="en-GB"/>
        </a:p>
      </dgm:t>
    </dgm:pt>
    <dgm:pt modelId="{88B7368A-A692-4B5E-A7EF-1B23B055B82F}">
      <dgm:prSet custT="1"/>
      <dgm:spPr/>
      <dgm:t>
        <a:bodyPr/>
        <a:lstStyle/>
        <a:p>
          <a:pPr rtl="0"/>
          <a:r>
            <a:rPr lang="en-GB" sz="2000" dirty="0" smtClean="0"/>
            <a:t>In depth support for </a:t>
          </a:r>
          <a:r>
            <a:rPr lang="en-GB" sz="2000" b="1" dirty="0" smtClean="0"/>
            <a:t>2</a:t>
          </a:r>
          <a:r>
            <a:rPr lang="en-GB" sz="2000" dirty="0" smtClean="0"/>
            <a:t> Romanian Regions (North East, North West)</a:t>
          </a:r>
          <a:endParaRPr lang="en-GB" sz="2000" dirty="0"/>
        </a:p>
      </dgm:t>
    </dgm:pt>
    <dgm:pt modelId="{0AFC3920-D713-4EE9-BF83-5C6336762385}" type="parTrans" cxnId="{1180B4B3-70AF-410A-9450-BCA4C06232ED}">
      <dgm:prSet/>
      <dgm:spPr/>
      <dgm:t>
        <a:bodyPr/>
        <a:lstStyle/>
        <a:p>
          <a:endParaRPr lang="en-GB"/>
        </a:p>
      </dgm:t>
    </dgm:pt>
    <dgm:pt modelId="{1C1D0407-A02D-4022-BF85-93255C641C97}" type="sibTrans" cxnId="{1180B4B3-70AF-410A-9450-BCA4C06232ED}">
      <dgm:prSet/>
      <dgm:spPr/>
      <dgm:t>
        <a:bodyPr/>
        <a:lstStyle/>
        <a:p>
          <a:endParaRPr lang="en-GB"/>
        </a:p>
      </dgm:t>
    </dgm:pt>
    <dgm:pt modelId="{DA0D831E-934A-445C-B987-19D73E5C5A6C}">
      <dgm:prSet custT="1"/>
      <dgm:spPr/>
      <dgm:t>
        <a:bodyPr/>
        <a:lstStyle/>
        <a:p>
          <a:pPr rtl="0"/>
          <a:r>
            <a:rPr lang="en-GB" sz="2000" dirty="0" smtClean="0"/>
            <a:t>Close complementarity - but deeper engagement</a:t>
          </a:r>
          <a:endParaRPr lang="en-GB" sz="2000" dirty="0"/>
        </a:p>
      </dgm:t>
    </dgm:pt>
    <dgm:pt modelId="{40823BEC-752A-40BA-8B1F-A5F45EC46DEA}" type="parTrans" cxnId="{C72B58FD-F846-40A3-9291-2EE0E935158D}">
      <dgm:prSet/>
      <dgm:spPr/>
      <dgm:t>
        <a:bodyPr/>
        <a:lstStyle/>
        <a:p>
          <a:endParaRPr lang="en-GB"/>
        </a:p>
      </dgm:t>
    </dgm:pt>
    <dgm:pt modelId="{62D0F96D-4FD6-458E-A0B5-26F6D7643174}" type="sibTrans" cxnId="{C72B58FD-F846-40A3-9291-2EE0E935158D}">
      <dgm:prSet/>
      <dgm:spPr/>
      <dgm:t>
        <a:bodyPr/>
        <a:lstStyle/>
        <a:p>
          <a:endParaRPr lang="en-GB"/>
        </a:p>
      </dgm:t>
    </dgm:pt>
    <dgm:pt modelId="{90A94957-DCD3-49BA-A01F-E1BC084C5943}">
      <dgm:prSet custT="1"/>
      <dgm:spPr/>
      <dgm:t>
        <a:bodyPr/>
        <a:lstStyle/>
        <a:p>
          <a:pPr rtl="0"/>
          <a:r>
            <a:rPr lang="en-GB" sz="2000" dirty="0" smtClean="0"/>
            <a:t>Differing stages of RIS3 development between regions</a:t>
          </a:r>
          <a:endParaRPr lang="en-GB" sz="2000" dirty="0"/>
        </a:p>
      </dgm:t>
    </dgm:pt>
    <dgm:pt modelId="{3CB1F2F3-0980-48EF-AACF-EDD3B2D2CEEA}" type="parTrans" cxnId="{03BAE377-D9F4-4CD9-83B8-D8D077D7605F}">
      <dgm:prSet/>
      <dgm:spPr/>
      <dgm:t>
        <a:bodyPr/>
        <a:lstStyle/>
        <a:p>
          <a:endParaRPr lang="en-GB"/>
        </a:p>
      </dgm:t>
    </dgm:pt>
    <dgm:pt modelId="{E71DA958-E5EC-4648-A750-5355FC773EBF}" type="sibTrans" cxnId="{03BAE377-D9F4-4CD9-83B8-D8D077D7605F}">
      <dgm:prSet/>
      <dgm:spPr/>
      <dgm:t>
        <a:bodyPr/>
        <a:lstStyle/>
        <a:p>
          <a:endParaRPr lang="en-GB"/>
        </a:p>
      </dgm:t>
    </dgm:pt>
    <dgm:pt modelId="{4FCFFB8A-84DE-46F8-9E99-65F54080FF54}">
      <dgm:prSet custT="1"/>
      <dgm:spPr/>
      <dgm:t>
        <a:bodyPr/>
        <a:lstStyle/>
        <a:p>
          <a:pPr rtl="0"/>
          <a:r>
            <a:rPr lang="en-GB" sz="2000" smtClean="0"/>
            <a:t>Coordination </a:t>
          </a:r>
          <a:r>
            <a:rPr lang="en-GB" sz="2000" dirty="0" smtClean="0"/>
            <a:t>with national level RSI3</a:t>
          </a:r>
          <a:endParaRPr lang="en-GB" sz="2000" dirty="0"/>
        </a:p>
      </dgm:t>
    </dgm:pt>
    <dgm:pt modelId="{32A7DC59-9EDC-45FB-8F91-03753F971BB4}" type="parTrans" cxnId="{EDC2A5E2-800B-492A-B116-B4FF1AC2924C}">
      <dgm:prSet/>
      <dgm:spPr/>
      <dgm:t>
        <a:bodyPr/>
        <a:lstStyle/>
        <a:p>
          <a:endParaRPr lang="en-GB"/>
        </a:p>
      </dgm:t>
    </dgm:pt>
    <dgm:pt modelId="{13CE9E87-3D1A-4823-956D-C71F8719A2C3}" type="sibTrans" cxnId="{EDC2A5E2-800B-492A-B116-B4FF1AC2924C}">
      <dgm:prSet/>
      <dgm:spPr/>
      <dgm:t>
        <a:bodyPr/>
        <a:lstStyle/>
        <a:p>
          <a:endParaRPr lang="en-GB"/>
        </a:p>
      </dgm:t>
    </dgm:pt>
    <dgm:pt modelId="{0A33D6C6-5752-4D32-8C85-B1BB2A4E3BE5}" type="pres">
      <dgm:prSet presAssocID="{41066BA3-863B-475A-B70E-757E5C39F3C1}" presName="Name0" presStyleCnt="0">
        <dgm:presLayoutVars>
          <dgm:chMax val="2"/>
          <dgm:chPref val="2"/>
          <dgm:animLvl val="lvl"/>
        </dgm:presLayoutVars>
      </dgm:prSet>
      <dgm:spPr/>
      <dgm:t>
        <a:bodyPr/>
        <a:lstStyle/>
        <a:p>
          <a:endParaRPr lang="en-GB"/>
        </a:p>
      </dgm:t>
    </dgm:pt>
    <dgm:pt modelId="{4EED0FEF-B0E2-42E5-87D4-079CEB99B73D}" type="pres">
      <dgm:prSet presAssocID="{41066BA3-863B-475A-B70E-757E5C39F3C1}" presName="LeftText" presStyleLbl="revTx" presStyleIdx="0" presStyleCnt="0">
        <dgm:presLayoutVars>
          <dgm:bulletEnabled val="1"/>
        </dgm:presLayoutVars>
      </dgm:prSet>
      <dgm:spPr/>
      <dgm:t>
        <a:bodyPr/>
        <a:lstStyle/>
        <a:p>
          <a:endParaRPr lang="en-GB"/>
        </a:p>
      </dgm:t>
    </dgm:pt>
    <dgm:pt modelId="{E8E11038-B5F1-404D-B5E0-CE770D134283}" type="pres">
      <dgm:prSet presAssocID="{41066BA3-863B-475A-B70E-757E5C39F3C1}" presName="LeftNode" presStyleLbl="bgImgPlace1" presStyleIdx="0" presStyleCnt="2" custScaleX="194048" custScaleY="122863" custLinFactNeighborX="-48051" custLinFactNeighborY="3650">
        <dgm:presLayoutVars>
          <dgm:chMax val="2"/>
          <dgm:chPref val="2"/>
        </dgm:presLayoutVars>
      </dgm:prSet>
      <dgm:spPr/>
      <dgm:t>
        <a:bodyPr/>
        <a:lstStyle/>
        <a:p>
          <a:endParaRPr lang="en-GB"/>
        </a:p>
      </dgm:t>
    </dgm:pt>
    <dgm:pt modelId="{7CE841F3-B9E4-4AF3-9BB5-A09558D9EE7D}" type="pres">
      <dgm:prSet presAssocID="{41066BA3-863B-475A-B70E-757E5C39F3C1}" presName="RightText" presStyleLbl="revTx" presStyleIdx="0" presStyleCnt="0">
        <dgm:presLayoutVars>
          <dgm:bulletEnabled val="1"/>
        </dgm:presLayoutVars>
      </dgm:prSet>
      <dgm:spPr/>
      <dgm:t>
        <a:bodyPr/>
        <a:lstStyle/>
        <a:p>
          <a:endParaRPr lang="en-GB"/>
        </a:p>
      </dgm:t>
    </dgm:pt>
    <dgm:pt modelId="{BDBBEC71-A2FD-42C9-90CB-BD7B56FC801B}" type="pres">
      <dgm:prSet presAssocID="{41066BA3-863B-475A-B70E-757E5C39F3C1}" presName="RightNode" presStyleLbl="bgImgPlace1" presStyleIdx="1" presStyleCnt="2" custScaleX="201799" custScaleY="122221" custLinFactNeighborX="49414" custLinFactNeighborY="3329">
        <dgm:presLayoutVars>
          <dgm:chMax val="0"/>
          <dgm:chPref val="0"/>
        </dgm:presLayoutVars>
      </dgm:prSet>
      <dgm:spPr/>
      <dgm:t>
        <a:bodyPr/>
        <a:lstStyle/>
        <a:p>
          <a:endParaRPr lang="en-GB"/>
        </a:p>
      </dgm:t>
    </dgm:pt>
    <dgm:pt modelId="{A5B3DFBD-329E-4B7B-8C96-A913B4792F58}" type="pres">
      <dgm:prSet presAssocID="{41066BA3-863B-475A-B70E-757E5C39F3C1}" presName="TopArrow" presStyleLbl="node1" presStyleIdx="0" presStyleCnt="2" custLinFactNeighborX="-1839" custLinFactNeighborY="-6957"/>
      <dgm:spPr/>
    </dgm:pt>
    <dgm:pt modelId="{B25A97E1-03CB-46FF-A83A-9F30F0C4829A}" type="pres">
      <dgm:prSet presAssocID="{41066BA3-863B-475A-B70E-757E5C39F3C1}" presName="BottomArrow" presStyleLbl="node1" presStyleIdx="1" presStyleCnt="2" custLinFactNeighborX="5117" custLinFactNeighborY="12857"/>
      <dgm:spPr/>
    </dgm:pt>
  </dgm:ptLst>
  <dgm:cxnLst>
    <dgm:cxn modelId="{200D106B-2C34-4B07-ADB9-D24AEBB63DAE}" srcId="{0EB5B37A-3937-4C71-8534-D91E04A3740C}" destId="{D5C228A0-FFA2-47A9-AA8F-05C0FF195B85}" srcOrd="1" destOrd="0" parTransId="{6F43A7C7-B9CD-434D-B6DB-AD88DAB8E421}" sibTransId="{012A06C7-89A5-4F88-AFF5-F3A6CA8E5E86}"/>
    <dgm:cxn modelId="{23D7AF72-BEAB-4950-8682-706D9F9EFFD5}" srcId="{0EB5B37A-3937-4C71-8534-D91E04A3740C}" destId="{9B52A570-8CFC-462B-B25B-D5B662635EE0}" srcOrd="2" destOrd="0" parTransId="{045373BB-2BA0-43BD-AA49-D2D7E8C7F2FD}" sibTransId="{E8FCA784-0A15-42C4-BF99-91788B7E6C1C}"/>
    <dgm:cxn modelId="{48076B76-D4C7-4E88-A0F0-C08C826FBD5D}" type="presOf" srcId="{9B52A570-8CFC-462B-B25B-D5B662635EE0}" destId="{E8E11038-B5F1-404D-B5E0-CE770D134283}" srcOrd="1" destOrd="3" presId="urn:microsoft.com/office/officeart/2009/layout/ReverseList"/>
    <dgm:cxn modelId="{E6C56BEC-39D6-4D8F-BED6-78BA38964417}" type="presOf" srcId="{88B7368A-A692-4B5E-A7EF-1B23B055B82F}" destId="{BDBBEC71-A2FD-42C9-90CB-BD7B56FC801B}" srcOrd="1" destOrd="1" presId="urn:microsoft.com/office/officeart/2009/layout/ReverseList"/>
    <dgm:cxn modelId="{1BB3792D-4942-449B-A0EF-6A9DFBD913D1}" srcId="{0EB5B37A-3937-4C71-8534-D91E04A3740C}" destId="{35442796-55B2-4402-9B68-4E14FD4C4624}" srcOrd="3" destOrd="0" parTransId="{CAD8139C-B409-4F4D-AA02-7B20F9678DF3}" sibTransId="{30E29C85-D925-4B7A-9CD7-2C275E4494B8}"/>
    <dgm:cxn modelId="{1B191E5C-56DD-4DD6-B7B1-AABE52C79687}" type="presOf" srcId="{35442796-55B2-4402-9B68-4E14FD4C4624}" destId="{E8E11038-B5F1-404D-B5E0-CE770D134283}" srcOrd="1" destOrd="4" presId="urn:microsoft.com/office/officeart/2009/layout/ReverseList"/>
    <dgm:cxn modelId="{6F2B0350-B321-47C2-AA88-717510F5C3A8}" type="presOf" srcId="{0EB5B37A-3937-4C71-8534-D91E04A3740C}" destId="{4EED0FEF-B0E2-42E5-87D4-079CEB99B73D}" srcOrd="0" destOrd="0" presId="urn:microsoft.com/office/officeart/2009/layout/ReverseList"/>
    <dgm:cxn modelId="{96122079-F695-425E-9AF3-798513E81127}" type="presOf" srcId="{DA0D831E-934A-445C-B987-19D73E5C5A6C}" destId="{7CE841F3-B9E4-4AF3-9BB5-A09558D9EE7D}" srcOrd="0" destOrd="2" presId="urn:microsoft.com/office/officeart/2009/layout/ReverseList"/>
    <dgm:cxn modelId="{D64A190A-2A03-49A4-8BED-D9A4C37CA946}" srcId="{0EB5B37A-3937-4C71-8534-D91E04A3740C}" destId="{42711846-1AD1-4668-BBE5-C937BB820209}" srcOrd="0" destOrd="0" parTransId="{DBD1CE1E-9604-4AB7-B9B1-30137924B6D2}" sibTransId="{3919EDB2-AD16-4C73-B1BE-88E8173FE822}"/>
    <dgm:cxn modelId="{AA4E84A1-040A-4BD6-BCA0-004A916FACE5}" type="presOf" srcId="{C9CB21A1-F4CD-47FD-904D-A49BD6BEEB0F}" destId="{7CE841F3-B9E4-4AF3-9BB5-A09558D9EE7D}" srcOrd="0" destOrd="0" presId="urn:microsoft.com/office/officeart/2009/layout/ReverseList"/>
    <dgm:cxn modelId="{7C02EA2B-2730-4236-93C7-EC6CB3B72AE4}" type="presOf" srcId="{DA0D831E-934A-445C-B987-19D73E5C5A6C}" destId="{BDBBEC71-A2FD-42C9-90CB-BD7B56FC801B}" srcOrd="1" destOrd="2" presId="urn:microsoft.com/office/officeart/2009/layout/ReverseList"/>
    <dgm:cxn modelId="{699CAF12-D9D0-4638-96F2-375E39B4A8AF}" type="presOf" srcId="{41066BA3-863B-475A-B70E-757E5C39F3C1}" destId="{0A33D6C6-5752-4D32-8C85-B1BB2A4E3BE5}" srcOrd="0" destOrd="0" presId="urn:microsoft.com/office/officeart/2009/layout/ReverseList"/>
    <dgm:cxn modelId="{0626BA18-310C-4225-9AFC-904BDA1CB863}" type="presOf" srcId="{4FCFFB8A-84DE-46F8-9E99-65F54080FF54}" destId="{BDBBEC71-A2FD-42C9-90CB-BD7B56FC801B}" srcOrd="1" destOrd="4" presId="urn:microsoft.com/office/officeart/2009/layout/ReverseList"/>
    <dgm:cxn modelId="{2E84CD88-79F5-441A-9F50-D7A48716E958}" type="presOf" srcId="{4FCFFB8A-84DE-46F8-9E99-65F54080FF54}" destId="{7CE841F3-B9E4-4AF3-9BB5-A09558D9EE7D}" srcOrd="0" destOrd="4" presId="urn:microsoft.com/office/officeart/2009/layout/ReverseList"/>
    <dgm:cxn modelId="{5675EA92-6931-4EA5-8A43-D8E7303632DD}" type="presOf" srcId="{C9CB21A1-F4CD-47FD-904D-A49BD6BEEB0F}" destId="{BDBBEC71-A2FD-42C9-90CB-BD7B56FC801B}" srcOrd="1" destOrd="0" presId="urn:microsoft.com/office/officeart/2009/layout/ReverseList"/>
    <dgm:cxn modelId="{FCAA795B-EF33-495B-B2A3-0BED3BA18664}" srcId="{41066BA3-863B-475A-B70E-757E5C39F3C1}" destId="{0EB5B37A-3937-4C71-8534-D91E04A3740C}" srcOrd="0" destOrd="0" parTransId="{F85F7C6F-2879-494A-87FD-0820FA4D9046}" sibTransId="{58461418-2FDD-47E8-9B0A-4533ED3076E8}"/>
    <dgm:cxn modelId="{739DE425-D887-4D9A-97F8-03574BEC100F}" type="presOf" srcId="{D5C228A0-FFA2-47A9-AA8F-05C0FF195B85}" destId="{4EED0FEF-B0E2-42E5-87D4-079CEB99B73D}" srcOrd="0" destOrd="2" presId="urn:microsoft.com/office/officeart/2009/layout/ReverseList"/>
    <dgm:cxn modelId="{78F814C9-D2E3-459A-A3B9-41D58CF76D76}" type="presOf" srcId="{0EB5B37A-3937-4C71-8534-D91E04A3740C}" destId="{E8E11038-B5F1-404D-B5E0-CE770D134283}" srcOrd="1" destOrd="0" presId="urn:microsoft.com/office/officeart/2009/layout/ReverseList"/>
    <dgm:cxn modelId="{D4B8D270-4FAB-47FF-B474-F3919C54F286}" srcId="{41066BA3-863B-475A-B70E-757E5C39F3C1}" destId="{C9CB21A1-F4CD-47FD-904D-A49BD6BEEB0F}" srcOrd="1" destOrd="0" parTransId="{EB09E1F5-A54C-42AE-AB92-F70BE93B54D8}" sibTransId="{B6358EB8-89B9-4D1F-BB78-51E6E85B0C85}"/>
    <dgm:cxn modelId="{1180B4B3-70AF-410A-9450-BCA4C06232ED}" srcId="{C9CB21A1-F4CD-47FD-904D-A49BD6BEEB0F}" destId="{88B7368A-A692-4B5E-A7EF-1B23B055B82F}" srcOrd="0" destOrd="0" parTransId="{0AFC3920-D713-4EE9-BF83-5C6336762385}" sibTransId="{1C1D0407-A02D-4022-BF85-93255C641C97}"/>
    <dgm:cxn modelId="{B0D1ABCE-2924-4820-B407-1BCB2EF4C3B2}" type="presOf" srcId="{90A94957-DCD3-49BA-A01F-E1BC084C5943}" destId="{7CE841F3-B9E4-4AF3-9BB5-A09558D9EE7D}" srcOrd="0" destOrd="3" presId="urn:microsoft.com/office/officeart/2009/layout/ReverseList"/>
    <dgm:cxn modelId="{EDC2A5E2-800B-492A-B116-B4FF1AC2924C}" srcId="{C9CB21A1-F4CD-47FD-904D-A49BD6BEEB0F}" destId="{4FCFFB8A-84DE-46F8-9E99-65F54080FF54}" srcOrd="3" destOrd="0" parTransId="{32A7DC59-9EDC-45FB-8F91-03753F971BB4}" sibTransId="{13CE9E87-3D1A-4823-956D-C71F8719A2C3}"/>
    <dgm:cxn modelId="{1A4E4E4C-6889-416A-8B5D-81A2D6FA1F34}" srcId="{0EB5B37A-3937-4C71-8534-D91E04A3740C}" destId="{4A74FFC6-5FB0-4DA6-9EB6-F9553AF3065C}" srcOrd="4" destOrd="0" parTransId="{488FE61F-F49C-4A88-9975-9DBC20A8C2F6}" sibTransId="{10A4D368-2DB0-46C1-8743-E188D97DB897}"/>
    <dgm:cxn modelId="{3F0A2B13-67BB-441C-A076-5B0F89B3C61B}" type="presOf" srcId="{4A74FFC6-5FB0-4DA6-9EB6-F9553AF3065C}" destId="{E8E11038-B5F1-404D-B5E0-CE770D134283}" srcOrd="1" destOrd="5" presId="urn:microsoft.com/office/officeart/2009/layout/ReverseList"/>
    <dgm:cxn modelId="{ABD7BA06-EB6F-452F-89F4-E69FE6F43404}" type="presOf" srcId="{42711846-1AD1-4668-BBE5-C937BB820209}" destId="{4EED0FEF-B0E2-42E5-87D4-079CEB99B73D}" srcOrd="0" destOrd="1" presId="urn:microsoft.com/office/officeart/2009/layout/ReverseList"/>
    <dgm:cxn modelId="{C7D297B5-E9C4-42C5-B2CA-25469969E366}" type="presOf" srcId="{42711846-1AD1-4668-BBE5-C937BB820209}" destId="{E8E11038-B5F1-404D-B5E0-CE770D134283}" srcOrd="1" destOrd="1" presId="urn:microsoft.com/office/officeart/2009/layout/ReverseList"/>
    <dgm:cxn modelId="{C72B58FD-F846-40A3-9291-2EE0E935158D}" srcId="{C9CB21A1-F4CD-47FD-904D-A49BD6BEEB0F}" destId="{DA0D831E-934A-445C-B987-19D73E5C5A6C}" srcOrd="1" destOrd="0" parTransId="{40823BEC-752A-40BA-8B1F-A5F45EC46DEA}" sibTransId="{62D0F96D-4FD6-458E-A0B5-26F6D7643174}"/>
    <dgm:cxn modelId="{C5DA93AD-D948-4F26-AE7E-0210095B2F2D}" type="presOf" srcId="{4A74FFC6-5FB0-4DA6-9EB6-F9553AF3065C}" destId="{4EED0FEF-B0E2-42E5-87D4-079CEB99B73D}" srcOrd="0" destOrd="5" presId="urn:microsoft.com/office/officeart/2009/layout/ReverseList"/>
    <dgm:cxn modelId="{6AEDA890-CEC0-4306-8C43-2E2A13551AB1}" type="presOf" srcId="{88B7368A-A692-4B5E-A7EF-1B23B055B82F}" destId="{7CE841F3-B9E4-4AF3-9BB5-A09558D9EE7D}" srcOrd="0" destOrd="1" presId="urn:microsoft.com/office/officeart/2009/layout/ReverseList"/>
    <dgm:cxn modelId="{8325373D-E6CC-46F9-803C-1C5A1C478B58}" type="presOf" srcId="{D5C228A0-FFA2-47A9-AA8F-05C0FF195B85}" destId="{E8E11038-B5F1-404D-B5E0-CE770D134283}" srcOrd="1" destOrd="2" presId="urn:microsoft.com/office/officeart/2009/layout/ReverseList"/>
    <dgm:cxn modelId="{E39CE334-5DBC-497A-B70B-DDC0D71BF8AC}" type="presOf" srcId="{90A94957-DCD3-49BA-A01F-E1BC084C5943}" destId="{BDBBEC71-A2FD-42C9-90CB-BD7B56FC801B}" srcOrd="1" destOrd="3" presId="urn:microsoft.com/office/officeart/2009/layout/ReverseList"/>
    <dgm:cxn modelId="{03BAE377-D9F4-4CD9-83B8-D8D077D7605F}" srcId="{C9CB21A1-F4CD-47FD-904D-A49BD6BEEB0F}" destId="{90A94957-DCD3-49BA-A01F-E1BC084C5943}" srcOrd="2" destOrd="0" parTransId="{3CB1F2F3-0980-48EF-AACF-EDD3B2D2CEEA}" sibTransId="{E71DA958-E5EC-4648-A750-5355FC773EBF}"/>
    <dgm:cxn modelId="{DFCF30BE-0708-4B01-A2A6-72A58CDAACD0}" type="presOf" srcId="{9B52A570-8CFC-462B-B25B-D5B662635EE0}" destId="{4EED0FEF-B0E2-42E5-87D4-079CEB99B73D}" srcOrd="0" destOrd="3" presId="urn:microsoft.com/office/officeart/2009/layout/ReverseList"/>
    <dgm:cxn modelId="{790DA34F-EFA6-4AF0-9A99-F534C23AF00D}" type="presOf" srcId="{35442796-55B2-4402-9B68-4E14FD4C4624}" destId="{4EED0FEF-B0E2-42E5-87D4-079CEB99B73D}" srcOrd="0" destOrd="4" presId="urn:microsoft.com/office/officeart/2009/layout/ReverseList"/>
    <dgm:cxn modelId="{9E6C2942-E95F-413A-8D6C-D1BDBB780BD0}" type="presParOf" srcId="{0A33D6C6-5752-4D32-8C85-B1BB2A4E3BE5}" destId="{4EED0FEF-B0E2-42E5-87D4-079CEB99B73D}" srcOrd="0" destOrd="0" presId="urn:microsoft.com/office/officeart/2009/layout/ReverseList"/>
    <dgm:cxn modelId="{092B1376-8D14-4735-8B4A-58F44BED7561}" type="presParOf" srcId="{0A33D6C6-5752-4D32-8C85-B1BB2A4E3BE5}" destId="{E8E11038-B5F1-404D-B5E0-CE770D134283}" srcOrd="1" destOrd="0" presId="urn:microsoft.com/office/officeart/2009/layout/ReverseList"/>
    <dgm:cxn modelId="{5D8241A9-A215-49BA-897C-06A07C45A3FE}" type="presParOf" srcId="{0A33D6C6-5752-4D32-8C85-B1BB2A4E3BE5}" destId="{7CE841F3-B9E4-4AF3-9BB5-A09558D9EE7D}" srcOrd="2" destOrd="0" presId="urn:microsoft.com/office/officeart/2009/layout/ReverseList"/>
    <dgm:cxn modelId="{F51D4549-614E-48E9-BE83-B75AB71B4E9F}" type="presParOf" srcId="{0A33D6C6-5752-4D32-8C85-B1BB2A4E3BE5}" destId="{BDBBEC71-A2FD-42C9-90CB-BD7B56FC801B}" srcOrd="3" destOrd="0" presId="urn:microsoft.com/office/officeart/2009/layout/ReverseList"/>
    <dgm:cxn modelId="{EDABBFDB-524D-4C7B-A962-A5847540B469}" type="presParOf" srcId="{0A33D6C6-5752-4D32-8C85-B1BB2A4E3BE5}" destId="{A5B3DFBD-329E-4B7B-8C96-A913B4792F58}" srcOrd="4" destOrd="0" presId="urn:microsoft.com/office/officeart/2009/layout/ReverseList"/>
    <dgm:cxn modelId="{D5DE0813-AFEF-4407-96AB-075888E51D6C}" type="presParOf" srcId="{0A33D6C6-5752-4D32-8C85-B1BB2A4E3BE5}" destId="{B25A97E1-03CB-46FF-A83A-9F30F0C4829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807F6-CD2D-4B79-A3F2-8C4D31AFB29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D330EAF9-2E79-4280-892F-E314FB2FDF81}">
      <dgm:prSet custT="1"/>
      <dgm:spPr/>
      <dgm:t>
        <a:bodyPr/>
        <a:lstStyle/>
        <a:p>
          <a:r>
            <a:rPr lang="en-GB" sz="1800" b="1" i="0" dirty="0" smtClean="0"/>
            <a:t>Partnership</a:t>
          </a:r>
          <a:r>
            <a:rPr lang="en-GB" sz="1700" b="1" i="0" dirty="0" smtClean="0"/>
            <a:t> </a:t>
          </a:r>
          <a:endParaRPr lang="en-GB" sz="1700" dirty="0"/>
        </a:p>
      </dgm:t>
    </dgm:pt>
    <dgm:pt modelId="{60C91D96-62CD-4922-863A-083F4801DA63}" type="parTrans" cxnId="{ED8D188A-B34C-4EFA-8B0B-B1B7F46280CC}">
      <dgm:prSet/>
      <dgm:spPr/>
      <dgm:t>
        <a:bodyPr/>
        <a:lstStyle/>
        <a:p>
          <a:endParaRPr lang="en-GB"/>
        </a:p>
      </dgm:t>
    </dgm:pt>
    <dgm:pt modelId="{7BD5BF82-D42E-43CF-92F8-22FA276D2E7E}" type="sibTrans" cxnId="{ED8D188A-B34C-4EFA-8B0B-B1B7F46280CC}">
      <dgm:prSet/>
      <dgm:spPr/>
      <dgm:t>
        <a:bodyPr/>
        <a:lstStyle/>
        <a:p>
          <a:endParaRPr lang="en-GB"/>
        </a:p>
      </dgm:t>
    </dgm:pt>
    <dgm:pt modelId="{D640D23A-C343-4F35-BD07-A08193031FF7}">
      <dgm:prSet custT="1"/>
      <dgm:spPr/>
      <dgm:t>
        <a:bodyPr lIns="0"/>
        <a:lstStyle/>
        <a:p>
          <a:r>
            <a:rPr lang="en-GB" sz="2000" dirty="0" smtClean="0"/>
            <a:t>JRC, DG REGIO, other DGs, regional and national authorities </a:t>
          </a:r>
          <a:endParaRPr lang="en-GB" sz="2000" dirty="0"/>
        </a:p>
      </dgm:t>
    </dgm:pt>
    <dgm:pt modelId="{E6F04850-278E-48E9-8C16-F25FE0212C21}" type="parTrans" cxnId="{9932D4B7-F226-4801-8ED9-96AE4477EE04}">
      <dgm:prSet/>
      <dgm:spPr/>
      <dgm:t>
        <a:bodyPr/>
        <a:lstStyle/>
        <a:p>
          <a:endParaRPr lang="en-GB"/>
        </a:p>
      </dgm:t>
    </dgm:pt>
    <dgm:pt modelId="{0949CB48-F050-4C01-A8B8-DD88E038C637}" type="sibTrans" cxnId="{9932D4B7-F226-4801-8ED9-96AE4477EE04}">
      <dgm:prSet/>
      <dgm:spPr/>
      <dgm:t>
        <a:bodyPr/>
        <a:lstStyle/>
        <a:p>
          <a:endParaRPr lang="en-GB"/>
        </a:p>
      </dgm:t>
    </dgm:pt>
    <dgm:pt modelId="{723779D6-7CEB-42BD-9DF9-4B0A8C5EFDC3}">
      <dgm:prSet custT="1"/>
      <dgm:spPr/>
      <dgm:t>
        <a:bodyPr/>
        <a:lstStyle/>
        <a:p>
          <a:r>
            <a:rPr lang="en-GB" sz="1800" b="1" i="0" dirty="0" smtClean="0"/>
            <a:t>Flexibility </a:t>
          </a:r>
          <a:endParaRPr lang="en-GB" sz="1800" dirty="0"/>
        </a:p>
      </dgm:t>
    </dgm:pt>
    <dgm:pt modelId="{DF327FE4-96AE-43B0-BB44-BF6C7BA9FF8F}" type="parTrans" cxnId="{CE64ADC5-86B5-4568-95D1-7A4F8278ED50}">
      <dgm:prSet/>
      <dgm:spPr/>
      <dgm:t>
        <a:bodyPr/>
        <a:lstStyle/>
        <a:p>
          <a:endParaRPr lang="en-GB"/>
        </a:p>
      </dgm:t>
    </dgm:pt>
    <dgm:pt modelId="{BD2F6410-3214-4D56-8CF2-13B2701C023C}" type="sibTrans" cxnId="{CE64ADC5-86B5-4568-95D1-7A4F8278ED50}">
      <dgm:prSet/>
      <dgm:spPr/>
      <dgm:t>
        <a:bodyPr/>
        <a:lstStyle/>
        <a:p>
          <a:endParaRPr lang="en-GB"/>
        </a:p>
      </dgm:t>
    </dgm:pt>
    <dgm:pt modelId="{2E9ADB72-8879-4289-8B18-2F564B8ECD59}">
      <dgm:prSet custT="1"/>
      <dgm:spPr/>
      <dgm:t>
        <a:bodyPr lIns="0"/>
        <a:lstStyle/>
        <a:p>
          <a:pPr algn="r"/>
          <a:r>
            <a:rPr lang="en-GB" sz="2000" dirty="0" smtClean="0"/>
            <a:t>approach tailored to needs and problems identified by stakeholders</a:t>
          </a:r>
          <a:endParaRPr lang="en-GB" sz="2000" dirty="0"/>
        </a:p>
      </dgm:t>
    </dgm:pt>
    <dgm:pt modelId="{E899CE49-5EDB-45F5-825B-C66E16F7D98D}" type="parTrans" cxnId="{ED5A1329-F2B7-4462-B8AA-C518D9A60F8C}">
      <dgm:prSet/>
      <dgm:spPr/>
      <dgm:t>
        <a:bodyPr/>
        <a:lstStyle/>
        <a:p>
          <a:endParaRPr lang="en-GB"/>
        </a:p>
      </dgm:t>
    </dgm:pt>
    <dgm:pt modelId="{2AAFC92F-8618-4206-85A1-3EA9A57421EB}" type="sibTrans" cxnId="{ED5A1329-F2B7-4462-B8AA-C518D9A60F8C}">
      <dgm:prSet/>
      <dgm:spPr/>
      <dgm:t>
        <a:bodyPr/>
        <a:lstStyle/>
        <a:p>
          <a:endParaRPr lang="en-GB"/>
        </a:p>
      </dgm:t>
    </dgm:pt>
    <dgm:pt modelId="{DF91D519-9632-46D8-915F-7C3A9D2F92B6}">
      <dgm:prSet/>
      <dgm:spPr/>
      <dgm:t>
        <a:bodyPr/>
        <a:lstStyle/>
        <a:p>
          <a:r>
            <a:rPr lang="en-GB" b="1" i="0" dirty="0" smtClean="0"/>
            <a:t>Transnational dimension  </a:t>
          </a:r>
          <a:endParaRPr lang="en-GB" dirty="0"/>
        </a:p>
      </dgm:t>
    </dgm:pt>
    <dgm:pt modelId="{FD6F59C5-BDD8-4D33-AE63-EFBC165AC163}" type="parTrans" cxnId="{B4843A0E-8AA7-498A-8C0C-9A9F7F71D170}">
      <dgm:prSet/>
      <dgm:spPr/>
      <dgm:t>
        <a:bodyPr/>
        <a:lstStyle/>
        <a:p>
          <a:endParaRPr lang="en-GB"/>
        </a:p>
      </dgm:t>
    </dgm:pt>
    <dgm:pt modelId="{474ABCA7-9081-4CB0-8FEA-FFE6F8D169A9}" type="sibTrans" cxnId="{B4843A0E-8AA7-498A-8C0C-9A9F7F71D170}">
      <dgm:prSet/>
      <dgm:spPr/>
      <dgm:t>
        <a:bodyPr/>
        <a:lstStyle/>
        <a:p>
          <a:endParaRPr lang="en-GB"/>
        </a:p>
      </dgm:t>
    </dgm:pt>
    <dgm:pt modelId="{AE5A367D-52F9-46F5-B65C-B69C3B6760FF}">
      <dgm:prSet custT="1"/>
      <dgm:spPr/>
      <dgm:t>
        <a:bodyPr lIns="0" anchor="b" anchorCtr="0"/>
        <a:lstStyle/>
        <a:p>
          <a:pPr marL="0" indent="0" algn="r"/>
          <a:r>
            <a:rPr lang="en-GB" sz="1800" dirty="0" smtClean="0"/>
            <a:t> </a:t>
          </a:r>
          <a:r>
            <a:rPr lang="en-GB" sz="2000" dirty="0" smtClean="0"/>
            <a:t>Identify and share common challenges and solutions </a:t>
          </a:r>
          <a:endParaRPr lang="en-GB" sz="2000" dirty="0"/>
        </a:p>
      </dgm:t>
    </dgm:pt>
    <dgm:pt modelId="{A0B8E583-1E2E-4742-982B-F70904A98737}" type="parTrans" cxnId="{C4E4AA1B-F97D-4B47-8E34-192A14915D64}">
      <dgm:prSet/>
      <dgm:spPr/>
      <dgm:t>
        <a:bodyPr/>
        <a:lstStyle/>
        <a:p>
          <a:endParaRPr lang="en-GB"/>
        </a:p>
      </dgm:t>
    </dgm:pt>
    <dgm:pt modelId="{3F9A764F-6E6B-48E5-AAE8-A27A21B06272}" type="sibTrans" cxnId="{C4E4AA1B-F97D-4B47-8E34-192A14915D64}">
      <dgm:prSet/>
      <dgm:spPr/>
      <dgm:t>
        <a:bodyPr/>
        <a:lstStyle/>
        <a:p>
          <a:endParaRPr lang="en-GB"/>
        </a:p>
      </dgm:t>
    </dgm:pt>
    <dgm:pt modelId="{9ED73712-CB82-4711-98E0-9BB6ED2439AD}">
      <dgm:prSet custT="1"/>
      <dgm:spPr/>
      <dgm:t>
        <a:bodyPr/>
        <a:lstStyle/>
        <a:p>
          <a:r>
            <a:rPr lang="en-GB" sz="1800" b="1" i="0" dirty="0" smtClean="0"/>
            <a:t>Synergies with other activities </a:t>
          </a:r>
          <a:endParaRPr lang="en-GB" sz="1800" dirty="0"/>
        </a:p>
      </dgm:t>
    </dgm:pt>
    <dgm:pt modelId="{7C78B06B-E090-41A9-AAE7-DE224965A89E}" type="parTrans" cxnId="{60E49946-9DE6-4301-BD9A-61E5D0D6C62F}">
      <dgm:prSet/>
      <dgm:spPr/>
      <dgm:t>
        <a:bodyPr/>
        <a:lstStyle/>
        <a:p>
          <a:endParaRPr lang="en-GB"/>
        </a:p>
      </dgm:t>
    </dgm:pt>
    <dgm:pt modelId="{3A05C802-F83A-477F-B6E1-8360BDA6ECD6}" type="sibTrans" cxnId="{60E49946-9DE6-4301-BD9A-61E5D0D6C62F}">
      <dgm:prSet/>
      <dgm:spPr/>
      <dgm:t>
        <a:bodyPr/>
        <a:lstStyle/>
        <a:p>
          <a:endParaRPr lang="en-GB"/>
        </a:p>
      </dgm:t>
    </dgm:pt>
    <dgm:pt modelId="{AA2B7A40-8464-4F37-A411-CD0CF1DF67BD}">
      <dgm:prSet custT="1"/>
      <dgm:spPr/>
      <dgm:t>
        <a:bodyPr lIns="0" anchor="b" anchorCtr="0"/>
        <a:lstStyle/>
        <a:p>
          <a:r>
            <a:rPr lang="en-GB" sz="2000" dirty="0" smtClean="0"/>
            <a:t>S2E, Less Developed Regions initiative, Vanguard Initiative, S3P, etc. </a:t>
          </a:r>
          <a:endParaRPr lang="en-GB" sz="2000" dirty="0"/>
        </a:p>
      </dgm:t>
    </dgm:pt>
    <dgm:pt modelId="{55A73A79-CCA8-4C79-8C00-B99C90CBB24A}" type="parTrans" cxnId="{66708191-6AFB-4AD6-93DA-5B80CE80B5BD}">
      <dgm:prSet/>
      <dgm:spPr/>
      <dgm:t>
        <a:bodyPr/>
        <a:lstStyle/>
        <a:p>
          <a:endParaRPr lang="en-GB"/>
        </a:p>
      </dgm:t>
    </dgm:pt>
    <dgm:pt modelId="{76F81915-C85A-460B-A29C-0AC9DF41BEA2}" type="sibTrans" cxnId="{66708191-6AFB-4AD6-93DA-5B80CE80B5BD}">
      <dgm:prSet/>
      <dgm:spPr/>
      <dgm:t>
        <a:bodyPr/>
        <a:lstStyle/>
        <a:p>
          <a:endParaRPr lang="en-GB"/>
        </a:p>
      </dgm:t>
    </dgm:pt>
    <dgm:pt modelId="{D7BA0FCF-4515-4671-8BA4-C49BD96331A0}" type="pres">
      <dgm:prSet presAssocID="{917807F6-CD2D-4B79-A3F2-8C4D31AFB298}" presName="cycleMatrixDiagram" presStyleCnt="0">
        <dgm:presLayoutVars>
          <dgm:chMax val="1"/>
          <dgm:dir/>
          <dgm:animLvl val="lvl"/>
          <dgm:resizeHandles val="exact"/>
        </dgm:presLayoutVars>
      </dgm:prSet>
      <dgm:spPr/>
      <dgm:t>
        <a:bodyPr/>
        <a:lstStyle/>
        <a:p>
          <a:endParaRPr lang="en-GB"/>
        </a:p>
      </dgm:t>
    </dgm:pt>
    <dgm:pt modelId="{DE5E796F-93D0-4B96-9E8C-ABEE442A03B1}" type="pres">
      <dgm:prSet presAssocID="{917807F6-CD2D-4B79-A3F2-8C4D31AFB298}" presName="children" presStyleCnt="0"/>
      <dgm:spPr/>
    </dgm:pt>
    <dgm:pt modelId="{DBBD5E00-3C09-4DCE-AE0D-26D93E15B7FE}" type="pres">
      <dgm:prSet presAssocID="{917807F6-CD2D-4B79-A3F2-8C4D31AFB298}" presName="child1group" presStyleCnt="0"/>
      <dgm:spPr/>
    </dgm:pt>
    <dgm:pt modelId="{25F3D372-F12E-423A-89AC-006420C5DA6E}" type="pres">
      <dgm:prSet presAssocID="{917807F6-CD2D-4B79-A3F2-8C4D31AFB298}" presName="child1" presStyleLbl="bgAcc1" presStyleIdx="0" presStyleCnt="4" custScaleX="151968" custLinFactNeighborX="-39733" custLinFactNeighborY="-4992"/>
      <dgm:spPr/>
      <dgm:t>
        <a:bodyPr/>
        <a:lstStyle/>
        <a:p>
          <a:endParaRPr lang="en-GB"/>
        </a:p>
      </dgm:t>
    </dgm:pt>
    <dgm:pt modelId="{28FCA814-5578-4689-A837-D8627738CCDD}" type="pres">
      <dgm:prSet presAssocID="{917807F6-CD2D-4B79-A3F2-8C4D31AFB298}" presName="child1Text" presStyleLbl="bgAcc1" presStyleIdx="0" presStyleCnt="4">
        <dgm:presLayoutVars>
          <dgm:bulletEnabled val="1"/>
        </dgm:presLayoutVars>
      </dgm:prSet>
      <dgm:spPr/>
      <dgm:t>
        <a:bodyPr/>
        <a:lstStyle/>
        <a:p>
          <a:endParaRPr lang="en-GB"/>
        </a:p>
      </dgm:t>
    </dgm:pt>
    <dgm:pt modelId="{2D204BDB-D955-4733-8904-4309AD6660CD}" type="pres">
      <dgm:prSet presAssocID="{917807F6-CD2D-4B79-A3F2-8C4D31AFB298}" presName="child2group" presStyleCnt="0"/>
      <dgm:spPr/>
    </dgm:pt>
    <dgm:pt modelId="{FABB6B2E-B714-4042-A39D-ED00F1B51628}" type="pres">
      <dgm:prSet presAssocID="{917807F6-CD2D-4B79-A3F2-8C4D31AFB298}" presName="child2" presStyleLbl="bgAcc1" presStyleIdx="1" presStyleCnt="4" custScaleX="145873" custLinFactNeighborX="25011"/>
      <dgm:spPr/>
      <dgm:t>
        <a:bodyPr/>
        <a:lstStyle/>
        <a:p>
          <a:endParaRPr lang="en-GB"/>
        </a:p>
      </dgm:t>
    </dgm:pt>
    <dgm:pt modelId="{8FF4C128-A21C-4BE0-91EE-6993F22102E1}" type="pres">
      <dgm:prSet presAssocID="{917807F6-CD2D-4B79-A3F2-8C4D31AFB298}" presName="child2Text" presStyleLbl="bgAcc1" presStyleIdx="1" presStyleCnt="4">
        <dgm:presLayoutVars>
          <dgm:bulletEnabled val="1"/>
        </dgm:presLayoutVars>
      </dgm:prSet>
      <dgm:spPr/>
      <dgm:t>
        <a:bodyPr/>
        <a:lstStyle/>
        <a:p>
          <a:endParaRPr lang="en-GB"/>
        </a:p>
      </dgm:t>
    </dgm:pt>
    <dgm:pt modelId="{9E318F6F-0E49-446B-88D3-6B22312EAB84}" type="pres">
      <dgm:prSet presAssocID="{917807F6-CD2D-4B79-A3F2-8C4D31AFB298}" presName="child3group" presStyleCnt="0"/>
      <dgm:spPr/>
    </dgm:pt>
    <dgm:pt modelId="{3AA04FB6-9326-4003-A060-FF12BD2F9AA0}" type="pres">
      <dgm:prSet presAssocID="{917807F6-CD2D-4B79-A3F2-8C4D31AFB298}" presName="child3" presStyleLbl="bgAcc1" presStyleIdx="2" presStyleCnt="4" custScaleX="138146" custScaleY="82477" custLinFactNeighborX="27484" custLinFactNeighborY="8351"/>
      <dgm:spPr/>
      <dgm:t>
        <a:bodyPr/>
        <a:lstStyle/>
        <a:p>
          <a:endParaRPr lang="en-GB"/>
        </a:p>
      </dgm:t>
    </dgm:pt>
    <dgm:pt modelId="{9D6FA61B-39DC-4595-A785-CE0BF93604A9}" type="pres">
      <dgm:prSet presAssocID="{917807F6-CD2D-4B79-A3F2-8C4D31AFB298}" presName="child3Text" presStyleLbl="bgAcc1" presStyleIdx="2" presStyleCnt="4">
        <dgm:presLayoutVars>
          <dgm:bulletEnabled val="1"/>
        </dgm:presLayoutVars>
      </dgm:prSet>
      <dgm:spPr/>
      <dgm:t>
        <a:bodyPr/>
        <a:lstStyle/>
        <a:p>
          <a:endParaRPr lang="en-GB"/>
        </a:p>
      </dgm:t>
    </dgm:pt>
    <dgm:pt modelId="{F4D87F5D-8302-4A49-ADDA-D6BD07E480C2}" type="pres">
      <dgm:prSet presAssocID="{917807F6-CD2D-4B79-A3F2-8C4D31AFB298}" presName="child4group" presStyleCnt="0"/>
      <dgm:spPr/>
    </dgm:pt>
    <dgm:pt modelId="{83DA5407-9BA6-452B-81E3-2F0070499A7F}" type="pres">
      <dgm:prSet presAssocID="{917807F6-CD2D-4B79-A3F2-8C4D31AFB298}" presName="child4" presStyleLbl="bgAcc1" presStyleIdx="3" presStyleCnt="4" custScaleX="154051" custScaleY="93031" custLinFactNeighborX="-24511" custLinFactNeighborY="13628"/>
      <dgm:spPr/>
      <dgm:t>
        <a:bodyPr/>
        <a:lstStyle/>
        <a:p>
          <a:endParaRPr lang="en-GB"/>
        </a:p>
      </dgm:t>
    </dgm:pt>
    <dgm:pt modelId="{D2E32A25-C3F6-4F28-A280-85A6A7A55BB7}" type="pres">
      <dgm:prSet presAssocID="{917807F6-CD2D-4B79-A3F2-8C4D31AFB298}" presName="child4Text" presStyleLbl="bgAcc1" presStyleIdx="3" presStyleCnt="4">
        <dgm:presLayoutVars>
          <dgm:bulletEnabled val="1"/>
        </dgm:presLayoutVars>
      </dgm:prSet>
      <dgm:spPr/>
      <dgm:t>
        <a:bodyPr/>
        <a:lstStyle/>
        <a:p>
          <a:endParaRPr lang="en-GB"/>
        </a:p>
      </dgm:t>
    </dgm:pt>
    <dgm:pt modelId="{ABF9F939-FFBA-4052-92D4-971749D893C6}" type="pres">
      <dgm:prSet presAssocID="{917807F6-CD2D-4B79-A3F2-8C4D31AFB298}" presName="childPlaceholder" presStyleCnt="0"/>
      <dgm:spPr/>
    </dgm:pt>
    <dgm:pt modelId="{6B7DC5B8-CEAE-4553-83ED-C03325579C9B}" type="pres">
      <dgm:prSet presAssocID="{917807F6-CD2D-4B79-A3F2-8C4D31AFB298}" presName="circle" presStyleCnt="0"/>
      <dgm:spPr/>
    </dgm:pt>
    <dgm:pt modelId="{BEF64E75-845F-4122-8096-6E2BE6D23C82}" type="pres">
      <dgm:prSet presAssocID="{917807F6-CD2D-4B79-A3F2-8C4D31AFB298}" presName="quadrant1" presStyleLbl="node1" presStyleIdx="0" presStyleCnt="4">
        <dgm:presLayoutVars>
          <dgm:chMax val="1"/>
          <dgm:bulletEnabled val="1"/>
        </dgm:presLayoutVars>
      </dgm:prSet>
      <dgm:spPr/>
      <dgm:t>
        <a:bodyPr/>
        <a:lstStyle/>
        <a:p>
          <a:endParaRPr lang="en-GB"/>
        </a:p>
      </dgm:t>
    </dgm:pt>
    <dgm:pt modelId="{140BC105-A52C-492A-992D-D8E399B4D111}" type="pres">
      <dgm:prSet presAssocID="{917807F6-CD2D-4B79-A3F2-8C4D31AFB298}" presName="quadrant2" presStyleLbl="node1" presStyleIdx="1" presStyleCnt="4">
        <dgm:presLayoutVars>
          <dgm:chMax val="1"/>
          <dgm:bulletEnabled val="1"/>
        </dgm:presLayoutVars>
      </dgm:prSet>
      <dgm:spPr/>
      <dgm:t>
        <a:bodyPr/>
        <a:lstStyle/>
        <a:p>
          <a:endParaRPr lang="en-GB"/>
        </a:p>
      </dgm:t>
    </dgm:pt>
    <dgm:pt modelId="{75956BFF-F3FE-47AC-8505-2D4C14CBC250}" type="pres">
      <dgm:prSet presAssocID="{917807F6-CD2D-4B79-A3F2-8C4D31AFB298}" presName="quadrant3" presStyleLbl="node1" presStyleIdx="2" presStyleCnt="4">
        <dgm:presLayoutVars>
          <dgm:chMax val="1"/>
          <dgm:bulletEnabled val="1"/>
        </dgm:presLayoutVars>
      </dgm:prSet>
      <dgm:spPr/>
      <dgm:t>
        <a:bodyPr/>
        <a:lstStyle/>
        <a:p>
          <a:endParaRPr lang="en-GB"/>
        </a:p>
      </dgm:t>
    </dgm:pt>
    <dgm:pt modelId="{EEF2EFEF-3D60-4CC8-8B0F-C508E659824A}" type="pres">
      <dgm:prSet presAssocID="{917807F6-CD2D-4B79-A3F2-8C4D31AFB298}" presName="quadrant4" presStyleLbl="node1" presStyleIdx="3" presStyleCnt="4">
        <dgm:presLayoutVars>
          <dgm:chMax val="1"/>
          <dgm:bulletEnabled val="1"/>
        </dgm:presLayoutVars>
      </dgm:prSet>
      <dgm:spPr/>
      <dgm:t>
        <a:bodyPr/>
        <a:lstStyle/>
        <a:p>
          <a:endParaRPr lang="en-GB"/>
        </a:p>
      </dgm:t>
    </dgm:pt>
    <dgm:pt modelId="{4B24127F-437C-4E8E-A10E-0C8E45559D4E}" type="pres">
      <dgm:prSet presAssocID="{917807F6-CD2D-4B79-A3F2-8C4D31AFB298}" presName="quadrantPlaceholder" presStyleCnt="0"/>
      <dgm:spPr/>
    </dgm:pt>
    <dgm:pt modelId="{6BB3BD9F-475D-4B8D-A1BC-F85C2E5C7812}" type="pres">
      <dgm:prSet presAssocID="{917807F6-CD2D-4B79-A3F2-8C4D31AFB298}" presName="center1" presStyleLbl="fgShp" presStyleIdx="0" presStyleCnt="2"/>
      <dgm:spPr/>
    </dgm:pt>
    <dgm:pt modelId="{3FF0481A-EE36-4DEC-B62D-E14763CC0E20}" type="pres">
      <dgm:prSet presAssocID="{917807F6-CD2D-4B79-A3F2-8C4D31AFB298}" presName="center2" presStyleLbl="fgShp" presStyleIdx="1" presStyleCnt="2"/>
      <dgm:spPr/>
    </dgm:pt>
  </dgm:ptLst>
  <dgm:cxnLst>
    <dgm:cxn modelId="{ED8D188A-B34C-4EFA-8B0B-B1B7F46280CC}" srcId="{917807F6-CD2D-4B79-A3F2-8C4D31AFB298}" destId="{D330EAF9-2E79-4280-892F-E314FB2FDF81}" srcOrd="0" destOrd="0" parTransId="{60C91D96-62CD-4922-863A-083F4801DA63}" sibTransId="{7BD5BF82-D42E-43CF-92F8-22FA276D2E7E}"/>
    <dgm:cxn modelId="{CE64ADC5-86B5-4568-95D1-7A4F8278ED50}" srcId="{917807F6-CD2D-4B79-A3F2-8C4D31AFB298}" destId="{723779D6-7CEB-42BD-9DF9-4B0A8C5EFDC3}" srcOrd="1" destOrd="0" parTransId="{DF327FE4-96AE-43B0-BB44-BF6C7BA9FF8F}" sibTransId="{BD2F6410-3214-4D56-8CF2-13B2701C023C}"/>
    <dgm:cxn modelId="{9932D4B7-F226-4801-8ED9-96AE4477EE04}" srcId="{D330EAF9-2E79-4280-892F-E314FB2FDF81}" destId="{D640D23A-C343-4F35-BD07-A08193031FF7}" srcOrd="0" destOrd="0" parTransId="{E6F04850-278E-48E9-8C16-F25FE0212C21}" sibTransId="{0949CB48-F050-4C01-A8B8-DD88E038C637}"/>
    <dgm:cxn modelId="{C4E4AA1B-F97D-4B47-8E34-192A14915D64}" srcId="{DF91D519-9632-46D8-915F-7C3A9D2F92B6}" destId="{AE5A367D-52F9-46F5-B65C-B69C3B6760FF}" srcOrd="0" destOrd="0" parTransId="{A0B8E583-1E2E-4742-982B-F70904A98737}" sibTransId="{3F9A764F-6E6B-48E5-AAE8-A27A21B06272}"/>
    <dgm:cxn modelId="{D7C42C6C-13E6-4314-AA4B-F6677C8951C2}" type="presOf" srcId="{D640D23A-C343-4F35-BD07-A08193031FF7}" destId="{28FCA814-5578-4689-A837-D8627738CCDD}" srcOrd="1" destOrd="0" presId="urn:microsoft.com/office/officeart/2005/8/layout/cycle4"/>
    <dgm:cxn modelId="{1B6F324D-BA3D-4848-8CC3-05DF992B72AF}" type="presOf" srcId="{AA2B7A40-8464-4F37-A411-CD0CF1DF67BD}" destId="{D2E32A25-C3F6-4F28-A280-85A6A7A55BB7}" srcOrd="1" destOrd="0" presId="urn:microsoft.com/office/officeart/2005/8/layout/cycle4"/>
    <dgm:cxn modelId="{66708191-6AFB-4AD6-93DA-5B80CE80B5BD}" srcId="{9ED73712-CB82-4711-98E0-9BB6ED2439AD}" destId="{AA2B7A40-8464-4F37-A411-CD0CF1DF67BD}" srcOrd="0" destOrd="0" parTransId="{55A73A79-CCA8-4C79-8C00-B99C90CBB24A}" sibTransId="{76F81915-C85A-460B-A29C-0AC9DF41BEA2}"/>
    <dgm:cxn modelId="{264356EA-5499-4FA1-B234-AF53516B9556}" type="presOf" srcId="{AA2B7A40-8464-4F37-A411-CD0CF1DF67BD}" destId="{83DA5407-9BA6-452B-81E3-2F0070499A7F}" srcOrd="0" destOrd="0" presId="urn:microsoft.com/office/officeart/2005/8/layout/cycle4"/>
    <dgm:cxn modelId="{3DC4D825-C58D-451F-BBA7-108E8384E1D8}" type="presOf" srcId="{D640D23A-C343-4F35-BD07-A08193031FF7}" destId="{25F3D372-F12E-423A-89AC-006420C5DA6E}" srcOrd="0" destOrd="0" presId="urn:microsoft.com/office/officeart/2005/8/layout/cycle4"/>
    <dgm:cxn modelId="{ED5A1329-F2B7-4462-B8AA-C518D9A60F8C}" srcId="{723779D6-7CEB-42BD-9DF9-4B0A8C5EFDC3}" destId="{2E9ADB72-8879-4289-8B18-2F564B8ECD59}" srcOrd="0" destOrd="0" parTransId="{E899CE49-5EDB-45F5-825B-C66E16F7D98D}" sibTransId="{2AAFC92F-8618-4206-85A1-3EA9A57421EB}"/>
    <dgm:cxn modelId="{D92155F1-D5F4-4FC5-B3CF-B5907D039F79}" type="presOf" srcId="{2E9ADB72-8879-4289-8B18-2F564B8ECD59}" destId="{8FF4C128-A21C-4BE0-91EE-6993F22102E1}" srcOrd="1" destOrd="0" presId="urn:microsoft.com/office/officeart/2005/8/layout/cycle4"/>
    <dgm:cxn modelId="{3622972A-1A1A-4DB4-ABEB-9BF31AD36920}" type="presOf" srcId="{9ED73712-CB82-4711-98E0-9BB6ED2439AD}" destId="{EEF2EFEF-3D60-4CC8-8B0F-C508E659824A}" srcOrd="0" destOrd="0" presId="urn:microsoft.com/office/officeart/2005/8/layout/cycle4"/>
    <dgm:cxn modelId="{CF1DC2C6-62EE-4732-976B-D78CC86B64AD}" type="presOf" srcId="{2E9ADB72-8879-4289-8B18-2F564B8ECD59}" destId="{FABB6B2E-B714-4042-A39D-ED00F1B51628}" srcOrd="0" destOrd="0" presId="urn:microsoft.com/office/officeart/2005/8/layout/cycle4"/>
    <dgm:cxn modelId="{84319ED9-8D78-45BE-93A5-56AC8CAF1DDE}" type="presOf" srcId="{DF91D519-9632-46D8-915F-7C3A9D2F92B6}" destId="{75956BFF-F3FE-47AC-8505-2D4C14CBC250}" srcOrd="0" destOrd="0" presId="urn:microsoft.com/office/officeart/2005/8/layout/cycle4"/>
    <dgm:cxn modelId="{60E49946-9DE6-4301-BD9A-61E5D0D6C62F}" srcId="{917807F6-CD2D-4B79-A3F2-8C4D31AFB298}" destId="{9ED73712-CB82-4711-98E0-9BB6ED2439AD}" srcOrd="3" destOrd="0" parTransId="{7C78B06B-E090-41A9-AAE7-DE224965A89E}" sibTransId="{3A05C802-F83A-477F-B6E1-8360BDA6ECD6}"/>
    <dgm:cxn modelId="{70A7CE21-C13A-4D14-8CB4-96E0EE5B716B}" type="presOf" srcId="{723779D6-7CEB-42BD-9DF9-4B0A8C5EFDC3}" destId="{140BC105-A52C-492A-992D-D8E399B4D111}" srcOrd="0" destOrd="0" presId="urn:microsoft.com/office/officeart/2005/8/layout/cycle4"/>
    <dgm:cxn modelId="{F6095B18-383D-4082-9EB7-4FF22C73946F}" type="presOf" srcId="{AE5A367D-52F9-46F5-B65C-B69C3B6760FF}" destId="{9D6FA61B-39DC-4595-A785-CE0BF93604A9}" srcOrd="1" destOrd="0" presId="urn:microsoft.com/office/officeart/2005/8/layout/cycle4"/>
    <dgm:cxn modelId="{1E2BD215-F7B6-4C77-9248-991EFFD4C10E}" type="presOf" srcId="{D330EAF9-2E79-4280-892F-E314FB2FDF81}" destId="{BEF64E75-845F-4122-8096-6E2BE6D23C82}" srcOrd="0" destOrd="0" presId="urn:microsoft.com/office/officeart/2005/8/layout/cycle4"/>
    <dgm:cxn modelId="{B4843A0E-8AA7-498A-8C0C-9A9F7F71D170}" srcId="{917807F6-CD2D-4B79-A3F2-8C4D31AFB298}" destId="{DF91D519-9632-46D8-915F-7C3A9D2F92B6}" srcOrd="2" destOrd="0" parTransId="{FD6F59C5-BDD8-4D33-AE63-EFBC165AC163}" sibTransId="{474ABCA7-9081-4CB0-8FEA-FFE6F8D169A9}"/>
    <dgm:cxn modelId="{E55A762C-FA3F-40F7-A1B2-F957EDE09189}" type="presOf" srcId="{AE5A367D-52F9-46F5-B65C-B69C3B6760FF}" destId="{3AA04FB6-9326-4003-A060-FF12BD2F9AA0}" srcOrd="0" destOrd="0" presId="urn:microsoft.com/office/officeart/2005/8/layout/cycle4"/>
    <dgm:cxn modelId="{9194BE55-D9FD-4D39-967A-85CEAC10E5C5}" type="presOf" srcId="{917807F6-CD2D-4B79-A3F2-8C4D31AFB298}" destId="{D7BA0FCF-4515-4671-8BA4-C49BD96331A0}" srcOrd="0" destOrd="0" presId="urn:microsoft.com/office/officeart/2005/8/layout/cycle4"/>
    <dgm:cxn modelId="{0F39AA3C-4D47-4F61-AA63-5C26EC6B0C89}" type="presParOf" srcId="{D7BA0FCF-4515-4671-8BA4-C49BD96331A0}" destId="{DE5E796F-93D0-4B96-9E8C-ABEE442A03B1}" srcOrd="0" destOrd="0" presId="urn:microsoft.com/office/officeart/2005/8/layout/cycle4"/>
    <dgm:cxn modelId="{74A477D8-7984-4455-9969-A9B7DA50941C}" type="presParOf" srcId="{DE5E796F-93D0-4B96-9E8C-ABEE442A03B1}" destId="{DBBD5E00-3C09-4DCE-AE0D-26D93E15B7FE}" srcOrd="0" destOrd="0" presId="urn:microsoft.com/office/officeart/2005/8/layout/cycle4"/>
    <dgm:cxn modelId="{DEF9865B-2A72-4D1F-9BD8-A1AF3930895E}" type="presParOf" srcId="{DBBD5E00-3C09-4DCE-AE0D-26D93E15B7FE}" destId="{25F3D372-F12E-423A-89AC-006420C5DA6E}" srcOrd="0" destOrd="0" presId="urn:microsoft.com/office/officeart/2005/8/layout/cycle4"/>
    <dgm:cxn modelId="{12428277-E3EF-4D38-8157-2D00EFCA8E52}" type="presParOf" srcId="{DBBD5E00-3C09-4DCE-AE0D-26D93E15B7FE}" destId="{28FCA814-5578-4689-A837-D8627738CCDD}" srcOrd="1" destOrd="0" presId="urn:microsoft.com/office/officeart/2005/8/layout/cycle4"/>
    <dgm:cxn modelId="{E71E5172-1C6B-43D6-AE75-DD88B34656AC}" type="presParOf" srcId="{DE5E796F-93D0-4B96-9E8C-ABEE442A03B1}" destId="{2D204BDB-D955-4733-8904-4309AD6660CD}" srcOrd="1" destOrd="0" presId="urn:microsoft.com/office/officeart/2005/8/layout/cycle4"/>
    <dgm:cxn modelId="{365BBCE2-54DB-4347-9339-915D0CAA09D5}" type="presParOf" srcId="{2D204BDB-D955-4733-8904-4309AD6660CD}" destId="{FABB6B2E-B714-4042-A39D-ED00F1B51628}" srcOrd="0" destOrd="0" presId="urn:microsoft.com/office/officeart/2005/8/layout/cycle4"/>
    <dgm:cxn modelId="{91B7C6BE-33BB-4421-A227-68BED3BADCB6}" type="presParOf" srcId="{2D204BDB-D955-4733-8904-4309AD6660CD}" destId="{8FF4C128-A21C-4BE0-91EE-6993F22102E1}" srcOrd="1" destOrd="0" presId="urn:microsoft.com/office/officeart/2005/8/layout/cycle4"/>
    <dgm:cxn modelId="{D4747349-CD80-428E-9EA9-216ECC4E21DA}" type="presParOf" srcId="{DE5E796F-93D0-4B96-9E8C-ABEE442A03B1}" destId="{9E318F6F-0E49-446B-88D3-6B22312EAB84}" srcOrd="2" destOrd="0" presId="urn:microsoft.com/office/officeart/2005/8/layout/cycle4"/>
    <dgm:cxn modelId="{037BF72F-CCAE-4B86-A8B6-400206E2E425}" type="presParOf" srcId="{9E318F6F-0E49-446B-88D3-6B22312EAB84}" destId="{3AA04FB6-9326-4003-A060-FF12BD2F9AA0}" srcOrd="0" destOrd="0" presId="urn:microsoft.com/office/officeart/2005/8/layout/cycle4"/>
    <dgm:cxn modelId="{80E2DC56-4BBF-4115-8FB9-971EE5ED4067}" type="presParOf" srcId="{9E318F6F-0E49-446B-88D3-6B22312EAB84}" destId="{9D6FA61B-39DC-4595-A785-CE0BF93604A9}" srcOrd="1" destOrd="0" presId="urn:microsoft.com/office/officeart/2005/8/layout/cycle4"/>
    <dgm:cxn modelId="{758CD5A9-3D27-4CED-AB6F-0C8232FF52C8}" type="presParOf" srcId="{DE5E796F-93D0-4B96-9E8C-ABEE442A03B1}" destId="{F4D87F5D-8302-4A49-ADDA-D6BD07E480C2}" srcOrd="3" destOrd="0" presId="urn:microsoft.com/office/officeart/2005/8/layout/cycle4"/>
    <dgm:cxn modelId="{9B6A2032-568C-4E9E-9844-A538C0FE8BF4}" type="presParOf" srcId="{F4D87F5D-8302-4A49-ADDA-D6BD07E480C2}" destId="{83DA5407-9BA6-452B-81E3-2F0070499A7F}" srcOrd="0" destOrd="0" presId="urn:microsoft.com/office/officeart/2005/8/layout/cycle4"/>
    <dgm:cxn modelId="{E75A55C4-60E8-458C-AC67-FB85B4D3E72E}" type="presParOf" srcId="{F4D87F5D-8302-4A49-ADDA-D6BD07E480C2}" destId="{D2E32A25-C3F6-4F28-A280-85A6A7A55BB7}" srcOrd="1" destOrd="0" presId="urn:microsoft.com/office/officeart/2005/8/layout/cycle4"/>
    <dgm:cxn modelId="{77D36EEE-8110-4623-B785-FBD05CFE0A00}" type="presParOf" srcId="{DE5E796F-93D0-4B96-9E8C-ABEE442A03B1}" destId="{ABF9F939-FFBA-4052-92D4-971749D893C6}" srcOrd="4" destOrd="0" presId="urn:microsoft.com/office/officeart/2005/8/layout/cycle4"/>
    <dgm:cxn modelId="{31149034-A47C-4D8E-BD42-BD753E448FD3}" type="presParOf" srcId="{D7BA0FCF-4515-4671-8BA4-C49BD96331A0}" destId="{6B7DC5B8-CEAE-4553-83ED-C03325579C9B}" srcOrd="1" destOrd="0" presId="urn:microsoft.com/office/officeart/2005/8/layout/cycle4"/>
    <dgm:cxn modelId="{FE703A2D-DD0E-49F4-AF53-EFC4D48A92D4}" type="presParOf" srcId="{6B7DC5B8-CEAE-4553-83ED-C03325579C9B}" destId="{BEF64E75-845F-4122-8096-6E2BE6D23C82}" srcOrd="0" destOrd="0" presId="urn:microsoft.com/office/officeart/2005/8/layout/cycle4"/>
    <dgm:cxn modelId="{388A5C96-EE3F-4B2C-883F-AF630801CD09}" type="presParOf" srcId="{6B7DC5B8-CEAE-4553-83ED-C03325579C9B}" destId="{140BC105-A52C-492A-992D-D8E399B4D111}" srcOrd="1" destOrd="0" presId="urn:microsoft.com/office/officeart/2005/8/layout/cycle4"/>
    <dgm:cxn modelId="{9A9CECA6-1134-4F2C-9944-78C5F86C03DA}" type="presParOf" srcId="{6B7DC5B8-CEAE-4553-83ED-C03325579C9B}" destId="{75956BFF-F3FE-47AC-8505-2D4C14CBC250}" srcOrd="2" destOrd="0" presId="urn:microsoft.com/office/officeart/2005/8/layout/cycle4"/>
    <dgm:cxn modelId="{40E93FF3-5289-4B3E-837E-B4E5BD55BAB8}" type="presParOf" srcId="{6B7DC5B8-CEAE-4553-83ED-C03325579C9B}" destId="{EEF2EFEF-3D60-4CC8-8B0F-C508E659824A}" srcOrd="3" destOrd="0" presId="urn:microsoft.com/office/officeart/2005/8/layout/cycle4"/>
    <dgm:cxn modelId="{FF4B0846-24E0-47E1-8893-7D5305E2FC03}" type="presParOf" srcId="{6B7DC5B8-CEAE-4553-83ED-C03325579C9B}" destId="{4B24127F-437C-4E8E-A10E-0C8E45559D4E}" srcOrd="4" destOrd="0" presId="urn:microsoft.com/office/officeart/2005/8/layout/cycle4"/>
    <dgm:cxn modelId="{D9160110-E520-4BCE-9A83-B9E5AFF21F33}" type="presParOf" srcId="{D7BA0FCF-4515-4671-8BA4-C49BD96331A0}" destId="{6BB3BD9F-475D-4B8D-A1BC-F85C2E5C7812}" srcOrd="2" destOrd="0" presId="urn:microsoft.com/office/officeart/2005/8/layout/cycle4"/>
    <dgm:cxn modelId="{0B33E08B-2291-474F-8E8B-93CCB30CEADC}" type="presParOf" srcId="{D7BA0FCF-4515-4671-8BA4-C49BD96331A0}" destId="{3FF0481A-EE36-4DEC-B62D-E14763CC0E2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7EB765-22E6-4A31-B888-1ACF21F8EB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B9EFC42-2C79-499C-93C0-C0E7A8AC7AF7}">
      <dgm:prSet/>
      <dgm:spPr/>
      <dgm:t>
        <a:bodyPr/>
        <a:lstStyle/>
        <a:p>
          <a:pPr rtl="0"/>
          <a:r>
            <a:rPr lang="en-GB" b="1" dirty="0" smtClean="0"/>
            <a:t>Governance</a:t>
          </a:r>
          <a:r>
            <a:rPr lang="en-GB" dirty="0" smtClean="0"/>
            <a:t> - Working Group(s) on Governance</a:t>
          </a:r>
          <a:endParaRPr lang="en-GB" dirty="0"/>
        </a:p>
      </dgm:t>
    </dgm:pt>
    <dgm:pt modelId="{E8A0F25A-ACF4-4D20-855E-DA35B2966151}" type="parTrans" cxnId="{FBFC98FF-E8E2-4577-B822-B24FD5673EDC}">
      <dgm:prSet/>
      <dgm:spPr/>
      <dgm:t>
        <a:bodyPr/>
        <a:lstStyle/>
        <a:p>
          <a:endParaRPr lang="en-GB"/>
        </a:p>
      </dgm:t>
    </dgm:pt>
    <dgm:pt modelId="{FED1DBEA-9580-4BBD-98D8-3D4F09411B20}" type="sibTrans" cxnId="{FBFC98FF-E8E2-4577-B822-B24FD5673EDC}">
      <dgm:prSet/>
      <dgm:spPr/>
      <dgm:t>
        <a:bodyPr/>
        <a:lstStyle/>
        <a:p>
          <a:endParaRPr lang="en-GB"/>
        </a:p>
      </dgm:t>
    </dgm:pt>
    <dgm:pt modelId="{27AE67B4-F6D4-4D69-AB6D-C408543641CA}">
      <dgm:prSet/>
      <dgm:spPr/>
      <dgm:t>
        <a:bodyPr/>
        <a:lstStyle/>
        <a:p>
          <a:pPr rtl="0"/>
          <a:r>
            <a:rPr lang="en-GB" dirty="0" smtClean="0"/>
            <a:t>long-term sustainability of the EDP process</a:t>
          </a:r>
          <a:endParaRPr lang="en-GB" dirty="0"/>
        </a:p>
      </dgm:t>
    </dgm:pt>
    <dgm:pt modelId="{D8961160-19B4-4053-B46E-A364F3708DA9}" type="parTrans" cxnId="{CA078133-F985-46EE-9D5C-BF1E5E475262}">
      <dgm:prSet/>
      <dgm:spPr/>
      <dgm:t>
        <a:bodyPr/>
        <a:lstStyle/>
        <a:p>
          <a:endParaRPr lang="en-GB"/>
        </a:p>
      </dgm:t>
    </dgm:pt>
    <dgm:pt modelId="{F5118525-C0ED-44F5-A2AF-6773A27FDD34}" type="sibTrans" cxnId="{CA078133-F985-46EE-9D5C-BF1E5E475262}">
      <dgm:prSet/>
      <dgm:spPr/>
      <dgm:t>
        <a:bodyPr/>
        <a:lstStyle/>
        <a:p>
          <a:endParaRPr lang="en-GB"/>
        </a:p>
      </dgm:t>
    </dgm:pt>
    <dgm:pt modelId="{7E61227C-0F69-43BC-8D88-AEEB09E65B99}">
      <dgm:prSet/>
      <dgm:spPr/>
      <dgm:t>
        <a:bodyPr/>
        <a:lstStyle/>
        <a:p>
          <a:pPr rtl="0"/>
          <a:r>
            <a:rPr lang="en-GB" smtClean="0"/>
            <a:t>relationship between national and regional levels</a:t>
          </a:r>
          <a:endParaRPr lang="en-GB"/>
        </a:p>
      </dgm:t>
    </dgm:pt>
    <dgm:pt modelId="{5BB0C564-2E77-4E31-97AC-C86F871FADC7}" type="parTrans" cxnId="{5375DEA9-4F98-4218-B987-DA4523A37876}">
      <dgm:prSet/>
      <dgm:spPr/>
      <dgm:t>
        <a:bodyPr/>
        <a:lstStyle/>
        <a:p>
          <a:endParaRPr lang="en-GB"/>
        </a:p>
      </dgm:t>
    </dgm:pt>
    <dgm:pt modelId="{06A3F65F-A9C5-4B96-881B-397CED02EF54}" type="sibTrans" cxnId="{5375DEA9-4F98-4218-B987-DA4523A37876}">
      <dgm:prSet/>
      <dgm:spPr/>
      <dgm:t>
        <a:bodyPr/>
        <a:lstStyle/>
        <a:p>
          <a:endParaRPr lang="en-GB"/>
        </a:p>
      </dgm:t>
    </dgm:pt>
    <dgm:pt modelId="{864956B0-8447-4319-BC11-83517E11B374}">
      <dgm:prSet/>
      <dgm:spPr/>
      <dgm:t>
        <a:bodyPr/>
        <a:lstStyle/>
        <a:p>
          <a:pPr rtl="0"/>
          <a:r>
            <a:rPr lang="en-GB" smtClean="0"/>
            <a:t>synergies between structural funds and other resources</a:t>
          </a:r>
          <a:endParaRPr lang="en-GB"/>
        </a:p>
      </dgm:t>
    </dgm:pt>
    <dgm:pt modelId="{4D6841CA-A043-4E8C-892F-D13489BBE2A5}" type="parTrans" cxnId="{6B773961-A0E9-4743-84BF-2494865BFD82}">
      <dgm:prSet/>
      <dgm:spPr/>
      <dgm:t>
        <a:bodyPr/>
        <a:lstStyle/>
        <a:p>
          <a:endParaRPr lang="en-GB"/>
        </a:p>
      </dgm:t>
    </dgm:pt>
    <dgm:pt modelId="{3D36EE5D-B1F0-4386-9ABF-5256E96A74E6}" type="sibTrans" cxnId="{6B773961-A0E9-4743-84BF-2494865BFD82}">
      <dgm:prSet/>
      <dgm:spPr/>
      <dgm:t>
        <a:bodyPr/>
        <a:lstStyle/>
        <a:p>
          <a:endParaRPr lang="en-GB"/>
        </a:p>
      </dgm:t>
    </dgm:pt>
    <dgm:pt modelId="{35CF2127-3F14-46A3-9BFD-F3F8A6E50030}">
      <dgm:prSet/>
      <dgm:spPr/>
      <dgm:t>
        <a:bodyPr/>
        <a:lstStyle/>
        <a:p>
          <a:pPr rtl="0"/>
          <a:r>
            <a:rPr lang="en-GB" b="1" smtClean="0"/>
            <a:t>Transnational cooperation </a:t>
          </a:r>
          <a:r>
            <a:rPr lang="en-GB" smtClean="0"/>
            <a:t>– essential to RIS3</a:t>
          </a:r>
          <a:endParaRPr lang="en-GB"/>
        </a:p>
      </dgm:t>
    </dgm:pt>
    <dgm:pt modelId="{5821BF6E-9BD4-4AF6-87DA-ED150E9C7F73}" type="parTrans" cxnId="{1B8E94E1-0639-4EF7-9AA4-D924887D830C}">
      <dgm:prSet/>
      <dgm:spPr/>
      <dgm:t>
        <a:bodyPr/>
        <a:lstStyle/>
        <a:p>
          <a:endParaRPr lang="en-GB"/>
        </a:p>
      </dgm:t>
    </dgm:pt>
    <dgm:pt modelId="{2693CCFE-E369-48AF-A16A-C8EA7C1430E8}" type="sibTrans" cxnId="{1B8E94E1-0639-4EF7-9AA4-D924887D830C}">
      <dgm:prSet/>
      <dgm:spPr/>
      <dgm:t>
        <a:bodyPr/>
        <a:lstStyle/>
        <a:p>
          <a:endParaRPr lang="en-GB"/>
        </a:p>
      </dgm:t>
    </dgm:pt>
    <dgm:pt modelId="{E2CC125E-EBF6-4CB3-806A-5B3E2F3404F2}">
      <dgm:prSet/>
      <dgm:spPr/>
      <dgm:t>
        <a:bodyPr/>
        <a:lstStyle/>
        <a:p>
          <a:pPr rtl="0"/>
          <a:r>
            <a:rPr lang="en-GB" dirty="0" smtClean="0"/>
            <a:t>Potential transnational collaboration</a:t>
          </a:r>
          <a:endParaRPr lang="en-GB" dirty="0"/>
        </a:p>
      </dgm:t>
    </dgm:pt>
    <dgm:pt modelId="{DB136BEC-271C-436C-B112-CA726460AD46}" type="parTrans" cxnId="{F113E3E4-1516-4CC5-B7DB-5723EE6AE5D5}">
      <dgm:prSet/>
      <dgm:spPr/>
      <dgm:t>
        <a:bodyPr/>
        <a:lstStyle/>
        <a:p>
          <a:endParaRPr lang="en-GB"/>
        </a:p>
      </dgm:t>
    </dgm:pt>
    <dgm:pt modelId="{5BE002EE-4074-4CCB-9806-4EE86063A8F1}" type="sibTrans" cxnId="{F113E3E4-1516-4CC5-B7DB-5723EE6AE5D5}">
      <dgm:prSet/>
      <dgm:spPr/>
      <dgm:t>
        <a:bodyPr/>
        <a:lstStyle/>
        <a:p>
          <a:endParaRPr lang="en-GB"/>
        </a:p>
      </dgm:t>
    </dgm:pt>
    <dgm:pt modelId="{382A3BA8-0532-485F-80E8-B5539D0DCE79}">
      <dgm:prSet/>
      <dgm:spPr/>
      <dgm:t>
        <a:bodyPr/>
        <a:lstStyle/>
        <a:p>
          <a:pPr rtl="0"/>
          <a:r>
            <a:rPr lang="es-ES" dirty="0" err="1" smtClean="0"/>
            <a:t>Cooperation</a:t>
          </a:r>
          <a:r>
            <a:rPr lang="es-ES" dirty="0" smtClean="0"/>
            <a:t> </a:t>
          </a:r>
          <a:r>
            <a:rPr lang="es-ES" dirty="0" err="1" smtClean="0"/>
            <a:t>within</a:t>
          </a:r>
          <a:r>
            <a:rPr lang="es-ES" dirty="0" smtClean="0"/>
            <a:t> EU and </a:t>
          </a:r>
          <a:r>
            <a:rPr lang="es-ES" dirty="0" err="1" smtClean="0"/>
            <a:t>with</a:t>
          </a:r>
          <a:r>
            <a:rPr lang="es-ES" dirty="0" smtClean="0"/>
            <a:t> </a:t>
          </a:r>
          <a:r>
            <a:rPr lang="es-ES" dirty="0" err="1" smtClean="0"/>
            <a:t>neighbourhood</a:t>
          </a:r>
          <a:r>
            <a:rPr lang="es-ES" dirty="0" smtClean="0"/>
            <a:t> </a:t>
          </a:r>
          <a:r>
            <a:rPr lang="es-ES" dirty="0" err="1" smtClean="0"/>
            <a:t>countries</a:t>
          </a:r>
          <a:endParaRPr lang="en-GB" dirty="0"/>
        </a:p>
      </dgm:t>
    </dgm:pt>
    <dgm:pt modelId="{860F4BD6-AF99-4CA4-B9A7-7C1E6D03C587}" type="parTrans" cxnId="{7894517B-167A-4270-B20D-977F85933631}">
      <dgm:prSet/>
      <dgm:spPr/>
      <dgm:t>
        <a:bodyPr/>
        <a:lstStyle/>
        <a:p>
          <a:endParaRPr lang="en-GB"/>
        </a:p>
      </dgm:t>
    </dgm:pt>
    <dgm:pt modelId="{CFEE6D4A-0EF2-45F4-B9B0-181FB61823E9}" type="sibTrans" cxnId="{7894517B-167A-4270-B20D-977F85933631}">
      <dgm:prSet/>
      <dgm:spPr/>
      <dgm:t>
        <a:bodyPr/>
        <a:lstStyle/>
        <a:p>
          <a:endParaRPr lang="en-GB"/>
        </a:p>
      </dgm:t>
    </dgm:pt>
    <dgm:pt modelId="{6B0E7BE9-ED2D-451B-9E18-BD08840A1C22}">
      <dgm:prSet/>
      <dgm:spPr/>
      <dgm:t>
        <a:bodyPr/>
        <a:lstStyle/>
        <a:p>
          <a:pPr rtl="0"/>
          <a:r>
            <a:rPr lang="es-ES" dirty="0" err="1" smtClean="0"/>
            <a:t>Thematic</a:t>
          </a:r>
          <a:r>
            <a:rPr lang="es-ES" dirty="0" smtClean="0"/>
            <a:t> </a:t>
          </a:r>
          <a:r>
            <a:rPr lang="es-ES" dirty="0" err="1" smtClean="0"/>
            <a:t>cooperation</a:t>
          </a:r>
          <a:r>
            <a:rPr lang="es-ES" dirty="0" smtClean="0"/>
            <a:t> </a:t>
          </a:r>
          <a:r>
            <a:rPr lang="es-ES" dirty="0" err="1" smtClean="0"/>
            <a:t>across</a:t>
          </a:r>
          <a:r>
            <a:rPr lang="es-ES" dirty="0" smtClean="0"/>
            <a:t> EU (</a:t>
          </a:r>
          <a:r>
            <a:rPr lang="es-ES" dirty="0" err="1" smtClean="0"/>
            <a:t>Value</a:t>
          </a:r>
          <a:r>
            <a:rPr lang="es-ES" dirty="0" smtClean="0"/>
            <a:t> </a:t>
          </a:r>
          <a:r>
            <a:rPr lang="es-ES" dirty="0" err="1" smtClean="0"/>
            <a:t>chains</a:t>
          </a:r>
          <a:r>
            <a:rPr lang="es-ES" dirty="0" smtClean="0"/>
            <a:t>/</a:t>
          </a:r>
          <a:r>
            <a:rPr lang="es-ES" dirty="0" err="1" smtClean="0"/>
            <a:t>KICs</a:t>
          </a:r>
          <a:r>
            <a:rPr lang="es-ES" dirty="0" smtClean="0"/>
            <a:t>/…)</a:t>
          </a:r>
          <a:endParaRPr lang="en-GB" dirty="0"/>
        </a:p>
      </dgm:t>
    </dgm:pt>
    <dgm:pt modelId="{966B58E1-8E42-497A-91F9-A746B45C5504}" type="parTrans" cxnId="{4FDE9084-4FE1-4352-AE59-CD32C076D878}">
      <dgm:prSet/>
      <dgm:spPr/>
      <dgm:t>
        <a:bodyPr/>
        <a:lstStyle/>
        <a:p>
          <a:endParaRPr lang="en-GB"/>
        </a:p>
      </dgm:t>
    </dgm:pt>
    <dgm:pt modelId="{AD910900-3FB5-407B-9D31-441DE9FE38C4}" type="sibTrans" cxnId="{4FDE9084-4FE1-4352-AE59-CD32C076D878}">
      <dgm:prSet/>
      <dgm:spPr/>
      <dgm:t>
        <a:bodyPr/>
        <a:lstStyle/>
        <a:p>
          <a:endParaRPr lang="en-GB"/>
        </a:p>
      </dgm:t>
    </dgm:pt>
    <dgm:pt modelId="{362D846E-67E5-4CFD-BA86-CD72486AD252}">
      <dgm:prSet/>
      <dgm:spPr/>
      <dgm:t>
        <a:bodyPr/>
        <a:lstStyle/>
        <a:p>
          <a:pPr rtl="0"/>
          <a:r>
            <a:rPr lang="es-ES" dirty="0" err="1" smtClean="0"/>
            <a:t>Methodological</a:t>
          </a:r>
          <a:r>
            <a:rPr lang="es-ES" dirty="0" smtClean="0"/>
            <a:t> </a:t>
          </a:r>
          <a:r>
            <a:rPr lang="es-ES" dirty="0" err="1" smtClean="0"/>
            <a:t>cooperation</a:t>
          </a:r>
          <a:r>
            <a:rPr lang="es-ES" dirty="0" smtClean="0"/>
            <a:t>/mutual </a:t>
          </a:r>
          <a:r>
            <a:rPr lang="es-ES" dirty="0" err="1" smtClean="0"/>
            <a:t>learning</a:t>
          </a:r>
          <a:endParaRPr lang="en-GB" dirty="0"/>
        </a:p>
      </dgm:t>
    </dgm:pt>
    <dgm:pt modelId="{0A987176-0D87-4DED-9259-7C51787C313F}" type="parTrans" cxnId="{1DA7AD68-FCAD-4759-B57B-56894570B705}">
      <dgm:prSet/>
      <dgm:spPr/>
      <dgm:t>
        <a:bodyPr/>
        <a:lstStyle/>
        <a:p>
          <a:endParaRPr lang="en-GB"/>
        </a:p>
      </dgm:t>
    </dgm:pt>
    <dgm:pt modelId="{386A4E80-4309-4ADC-A9D1-3BFF8939DBB9}" type="sibTrans" cxnId="{1DA7AD68-FCAD-4759-B57B-56894570B705}">
      <dgm:prSet/>
      <dgm:spPr/>
      <dgm:t>
        <a:bodyPr/>
        <a:lstStyle/>
        <a:p>
          <a:endParaRPr lang="en-GB"/>
        </a:p>
      </dgm:t>
    </dgm:pt>
    <dgm:pt modelId="{199E869D-F065-4D6D-9362-FB5AC5943993}" type="pres">
      <dgm:prSet presAssocID="{6D7EB765-22E6-4A31-B888-1ACF21F8EBC0}" presName="linear" presStyleCnt="0">
        <dgm:presLayoutVars>
          <dgm:animLvl val="lvl"/>
          <dgm:resizeHandles val="exact"/>
        </dgm:presLayoutVars>
      </dgm:prSet>
      <dgm:spPr/>
      <dgm:t>
        <a:bodyPr/>
        <a:lstStyle/>
        <a:p>
          <a:endParaRPr lang="en-GB"/>
        </a:p>
      </dgm:t>
    </dgm:pt>
    <dgm:pt modelId="{091F9E87-7EFC-4533-89B4-F5E87EA2C30C}" type="pres">
      <dgm:prSet presAssocID="{EB9EFC42-2C79-499C-93C0-C0E7A8AC7AF7}" presName="parentText" presStyleLbl="node1" presStyleIdx="0" presStyleCnt="2" custLinFactNeighborY="-24286">
        <dgm:presLayoutVars>
          <dgm:chMax val="0"/>
          <dgm:bulletEnabled val="1"/>
        </dgm:presLayoutVars>
      </dgm:prSet>
      <dgm:spPr/>
      <dgm:t>
        <a:bodyPr/>
        <a:lstStyle/>
        <a:p>
          <a:endParaRPr lang="en-GB"/>
        </a:p>
      </dgm:t>
    </dgm:pt>
    <dgm:pt modelId="{8D83E37F-4446-4EF6-AC6C-D79D3BC98426}" type="pres">
      <dgm:prSet presAssocID="{EB9EFC42-2C79-499C-93C0-C0E7A8AC7AF7}" presName="childText" presStyleLbl="revTx" presStyleIdx="0" presStyleCnt="2" custScaleY="130582">
        <dgm:presLayoutVars>
          <dgm:bulletEnabled val="1"/>
        </dgm:presLayoutVars>
      </dgm:prSet>
      <dgm:spPr/>
      <dgm:t>
        <a:bodyPr/>
        <a:lstStyle/>
        <a:p>
          <a:endParaRPr lang="en-GB"/>
        </a:p>
      </dgm:t>
    </dgm:pt>
    <dgm:pt modelId="{2C21EEF3-29D3-4ACF-8FBC-3F7A4D209749}" type="pres">
      <dgm:prSet presAssocID="{35CF2127-3F14-46A3-9BFD-F3F8A6E50030}" presName="parentText" presStyleLbl="node1" presStyleIdx="1" presStyleCnt="2">
        <dgm:presLayoutVars>
          <dgm:chMax val="0"/>
          <dgm:bulletEnabled val="1"/>
        </dgm:presLayoutVars>
      </dgm:prSet>
      <dgm:spPr/>
      <dgm:t>
        <a:bodyPr/>
        <a:lstStyle/>
        <a:p>
          <a:endParaRPr lang="en-GB"/>
        </a:p>
      </dgm:t>
    </dgm:pt>
    <dgm:pt modelId="{43CE61DF-FB76-4204-A5F6-A5A17C0190A9}" type="pres">
      <dgm:prSet presAssocID="{35CF2127-3F14-46A3-9BFD-F3F8A6E50030}" presName="childText" presStyleLbl="revTx" presStyleIdx="1" presStyleCnt="2">
        <dgm:presLayoutVars>
          <dgm:bulletEnabled val="1"/>
        </dgm:presLayoutVars>
      </dgm:prSet>
      <dgm:spPr/>
      <dgm:t>
        <a:bodyPr/>
        <a:lstStyle/>
        <a:p>
          <a:endParaRPr lang="en-GB"/>
        </a:p>
      </dgm:t>
    </dgm:pt>
  </dgm:ptLst>
  <dgm:cxnLst>
    <dgm:cxn modelId="{5375DEA9-4F98-4218-B987-DA4523A37876}" srcId="{EB9EFC42-2C79-499C-93C0-C0E7A8AC7AF7}" destId="{7E61227C-0F69-43BC-8D88-AEEB09E65B99}" srcOrd="1" destOrd="0" parTransId="{5BB0C564-2E77-4E31-97AC-C86F871FADC7}" sibTransId="{06A3F65F-A9C5-4B96-881B-397CED02EF54}"/>
    <dgm:cxn modelId="{14F9653D-AC61-4B31-B069-9CE3096A1E37}" type="presOf" srcId="{362D846E-67E5-4CFD-BA86-CD72486AD252}" destId="{43CE61DF-FB76-4204-A5F6-A5A17C0190A9}" srcOrd="0" destOrd="3" presId="urn:microsoft.com/office/officeart/2005/8/layout/vList2"/>
    <dgm:cxn modelId="{CA078133-F985-46EE-9D5C-BF1E5E475262}" srcId="{EB9EFC42-2C79-499C-93C0-C0E7A8AC7AF7}" destId="{27AE67B4-F6D4-4D69-AB6D-C408543641CA}" srcOrd="0" destOrd="0" parTransId="{D8961160-19B4-4053-B46E-A364F3708DA9}" sibTransId="{F5118525-C0ED-44F5-A2AF-6773A27FDD34}"/>
    <dgm:cxn modelId="{4FDE9084-4FE1-4352-AE59-CD32C076D878}" srcId="{35CF2127-3F14-46A3-9BFD-F3F8A6E50030}" destId="{6B0E7BE9-ED2D-451B-9E18-BD08840A1C22}" srcOrd="2" destOrd="0" parTransId="{966B58E1-8E42-497A-91F9-A746B45C5504}" sibTransId="{AD910900-3FB5-407B-9D31-441DE9FE38C4}"/>
    <dgm:cxn modelId="{F417A4E1-DC56-44D7-BF5B-3DC395DB6409}" type="presOf" srcId="{382A3BA8-0532-485F-80E8-B5539D0DCE79}" destId="{43CE61DF-FB76-4204-A5F6-A5A17C0190A9}" srcOrd="0" destOrd="1" presId="urn:microsoft.com/office/officeart/2005/8/layout/vList2"/>
    <dgm:cxn modelId="{3C3F60DD-BF91-4FCC-B34F-000E4E303E86}" type="presOf" srcId="{7E61227C-0F69-43BC-8D88-AEEB09E65B99}" destId="{8D83E37F-4446-4EF6-AC6C-D79D3BC98426}" srcOrd="0" destOrd="1" presId="urn:microsoft.com/office/officeart/2005/8/layout/vList2"/>
    <dgm:cxn modelId="{60312A48-EC84-411D-9639-4B6C4D415199}" type="presOf" srcId="{E2CC125E-EBF6-4CB3-806A-5B3E2F3404F2}" destId="{43CE61DF-FB76-4204-A5F6-A5A17C0190A9}" srcOrd="0" destOrd="0" presId="urn:microsoft.com/office/officeart/2005/8/layout/vList2"/>
    <dgm:cxn modelId="{531F2CDA-587A-4165-9A74-5E608B2E5B2B}" type="presOf" srcId="{EB9EFC42-2C79-499C-93C0-C0E7A8AC7AF7}" destId="{091F9E87-7EFC-4533-89B4-F5E87EA2C30C}" srcOrd="0" destOrd="0" presId="urn:microsoft.com/office/officeart/2005/8/layout/vList2"/>
    <dgm:cxn modelId="{1DA7AD68-FCAD-4759-B57B-56894570B705}" srcId="{35CF2127-3F14-46A3-9BFD-F3F8A6E50030}" destId="{362D846E-67E5-4CFD-BA86-CD72486AD252}" srcOrd="3" destOrd="0" parTransId="{0A987176-0D87-4DED-9259-7C51787C313F}" sibTransId="{386A4E80-4309-4ADC-A9D1-3BFF8939DBB9}"/>
    <dgm:cxn modelId="{1B8E94E1-0639-4EF7-9AA4-D924887D830C}" srcId="{6D7EB765-22E6-4A31-B888-1ACF21F8EBC0}" destId="{35CF2127-3F14-46A3-9BFD-F3F8A6E50030}" srcOrd="1" destOrd="0" parTransId="{5821BF6E-9BD4-4AF6-87DA-ED150E9C7F73}" sibTransId="{2693CCFE-E369-48AF-A16A-C8EA7C1430E8}"/>
    <dgm:cxn modelId="{7894517B-167A-4270-B20D-977F85933631}" srcId="{35CF2127-3F14-46A3-9BFD-F3F8A6E50030}" destId="{382A3BA8-0532-485F-80E8-B5539D0DCE79}" srcOrd="1" destOrd="0" parTransId="{860F4BD6-AF99-4CA4-B9A7-7C1E6D03C587}" sibTransId="{CFEE6D4A-0EF2-45F4-B9B0-181FB61823E9}"/>
    <dgm:cxn modelId="{FBFC98FF-E8E2-4577-B822-B24FD5673EDC}" srcId="{6D7EB765-22E6-4A31-B888-1ACF21F8EBC0}" destId="{EB9EFC42-2C79-499C-93C0-C0E7A8AC7AF7}" srcOrd="0" destOrd="0" parTransId="{E8A0F25A-ACF4-4D20-855E-DA35B2966151}" sibTransId="{FED1DBEA-9580-4BBD-98D8-3D4F09411B20}"/>
    <dgm:cxn modelId="{72DDFD59-50C2-4683-819C-6D009FC9D98F}" type="presOf" srcId="{864956B0-8447-4319-BC11-83517E11B374}" destId="{8D83E37F-4446-4EF6-AC6C-D79D3BC98426}" srcOrd="0" destOrd="2" presId="urn:microsoft.com/office/officeart/2005/8/layout/vList2"/>
    <dgm:cxn modelId="{BD306F41-8C96-4DCD-8291-EAA6D7A73027}" type="presOf" srcId="{27AE67B4-F6D4-4D69-AB6D-C408543641CA}" destId="{8D83E37F-4446-4EF6-AC6C-D79D3BC98426}" srcOrd="0" destOrd="0" presId="urn:microsoft.com/office/officeart/2005/8/layout/vList2"/>
    <dgm:cxn modelId="{F113E3E4-1516-4CC5-B7DB-5723EE6AE5D5}" srcId="{35CF2127-3F14-46A3-9BFD-F3F8A6E50030}" destId="{E2CC125E-EBF6-4CB3-806A-5B3E2F3404F2}" srcOrd="0" destOrd="0" parTransId="{DB136BEC-271C-436C-B112-CA726460AD46}" sibTransId="{5BE002EE-4074-4CCB-9806-4EE86063A8F1}"/>
    <dgm:cxn modelId="{E13CC55E-9ED4-4F34-A376-7E06DDB19E18}" type="presOf" srcId="{35CF2127-3F14-46A3-9BFD-F3F8A6E50030}" destId="{2C21EEF3-29D3-4ACF-8FBC-3F7A4D209749}" srcOrd="0" destOrd="0" presId="urn:microsoft.com/office/officeart/2005/8/layout/vList2"/>
    <dgm:cxn modelId="{028D982E-7928-4A19-969E-27DB179A2C6E}" type="presOf" srcId="{6B0E7BE9-ED2D-451B-9E18-BD08840A1C22}" destId="{43CE61DF-FB76-4204-A5F6-A5A17C0190A9}" srcOrd="0" destOrd="2" presId="urn:microsoft.com/office/officeart/2005/8/layout/vList2"/>
    <dgm:cxn modelId="{6B773961-A0E9-4743-84BF-2494865BFD82}" srcId="{EB9EFC42-2C79-499C-93C0-C0E7A8AC7AF7}" destId="{864956B0-8447-4319-BC11-83517E11B374}" srcOrd="2" destOrd="0" parTransId="{4D6841CA-A043-4E8C-892F-D13489BBE2A5}" sibTransId="{3D36EE5D-B1F0-4386-9ABF-5256E96A74E6}"/>
    <dgm:cxn modelId="{28A782F7-6A13-4A07-995D-D977EB1A4B43}" type="presOf" srcId="{6D7EB765-22E6-4A31-B888-1ACF21F8EBC0}" destId="{199E869D-F065-4D6D-9362-FB5AC5943993}" srcOrd="0" destOrd="0" presId="urn:microsoft.com/office/officeart/2005/8/layout/vList2"/>
    <dgm:cxn modelId="{55CC52DD-5CD6-4893-B78C-ABA2A158FF59}" type="presParOf" srcId="{199E869D-F065-4D6D-9362-FB5AC5943993}" destId="{091F9E87-7EFC-4533-89B4-F5E87EA2C30C}" srcOrd="0" destOrd="0" presId="urn:microsoft.com/office/officeart/2005/8/layout/vList2"/>
    <dgm:cxn modelId="{5E524FC3-DC9E-42C9-B6B0-8696D2BEFECB}" type="presParOf" srcId="{199E869D-F065-4D6D-9362-FB5AC5943993}" destId="{8D83E37F-4446-4EF6-AC6C-D79D3BC98426}" srcOrd="1" destOrd="0" presId="urn:microsoft.com/office/officeart/2005/8/layout/vList2"/>
    <dgm:cxn modelId="{4D0989B3-1B9F-492F-92C3-8D28DBE20CCB}" type="presParOf" srcId="{199E869D-F065-4D6D-9362-FB5AC5943993}" destId="{2C21EEF3-29D3-4ACF-8FBC-3F7A4D209749}" srcOrd="2" destOrd="0" presId="urn:microsoft.com/office/officeart/2005/8/layout/vList2"/>
    <dgm:cxn modelId="{AA7AB525-F320-4914-B42C-0BCD13066F3F}" type="presParOf" srcId="{199E869D-F065-4D6D-9362-FB5AC5943993}" destId="{43CE61DF-FB76-4204-A5F6-A5A17C0190A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8F877-0A83-4179-9366-DE1963D52C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47A0380-9CD4-4FDC-B14A-DB99CF1202B2}">
      <dgm:prSet/>
      <dgm:spPr/>
      <dgm:t>
        <a:bodyPr/>
        <a:lstStyle/>
        <a:p>
          <a:pPr rtl="0"/>
          <a:r>
            <a:rPr lang="en-GB" b="1" smtClean="0"/>
            <a:t>Implementation of RIS3 –</a:t>
          </a:r>
          <a:r>
            <a:rPr lang="en-GB" smtClean="0"/>
            <a:t>critical issues for sustainable RIS3 implementation: </a:t>
          </a:r>
          <a:endParaRPr lang="en-GB"/>
        </a:p>
      </dgm:t>
    </dgm:pt>
    <dgm:pt modelId="{8060C0B1-C620-4EE8-A817-30E23F7EAE90}" type="parTrans" cxnId="{A9C4B727-BE8A-4218-879E-5573D326A48B}">
      <dgm:prSet/>
      <dgm:spPr/>
      <dgm:t>
        <a:bodyPr/>
        <a:lstStyle/>
        <a:p>
          <a:endParaRPr lang="en-GB"/>
        </a:p>
      </dgm:t>
    </dgm:pt>
    <dgm:pt modelId="{E89D11B8-995C-46C2-8C94-7042B93CB8B2}" type="sibTrans" cxnId="{A9C4B727-BE8A-4218-879E-5573D326A48B}">
      <dgm:prSet/>
      <dgm:spPr/>
      <dgm:t>
        <a:bodyPr/>
        <a:lstStyle/>
        <a:p>
          <a:endParaRPr lang="en-GB"/>
        </a:p>
      </dgm:t>
    </dgm:pt>
    <dgm:pt modelId="{E0B95D0C-76C9-4F0A-A108-724CB0AE1E1E}">
      <dgm:prSet/>
      <dgm:spPr/>
      <dgm:t>
        <a:bodyPr/>
        <a:lstStyle/>
        <a:p>
          <a:pPr rtl="0"/>
          <a:r>
            <a:rPr lang="en-GB" dirty="0" smtClean="0"/>
            <a:t>State Aid rules</a:t>
          </a:r>
          <a:endParaRPr lang="en-GB" dirty="0"/>
        </a:p>
      </dgm:t>
    </dgm:pt>
    <dgm:pt modelId="{78145FB6-BC06-4740-A34A-2E971F15C503}" type="parTrans" cxnId="{CB53FCCA-80B8-4D72-8CD7-E0283BCA6C30}">
      <dgm:prSet/>
      <dgm:spPr/>
      <dgm:t>
        <a:bodyPr/>
        <a:lstStyle/>
        <a:p>
          <a:endParaRPr lang="en-GB"/>
        </a:p>
      </dgm:t>
    </dgm:pt>
    <dgm:pt modelId="{9BBDB6E7-0828-4C8E-9B77-BBF087C52897}" type="sibTrans" cxnId="{CB53FCCA-80B8-4D72-8CD7-E0283BCA6C30}">
      <dgm:prSet/>
      <dgm:spPr/>
      <dgm:t>
        <a:bodyPr/>
        <a:lstStyle/>
        <a:p>
          <a:endParaRPr lang="en-GB"/>
        </a:p>
      </dgm:t>
    </dgm:pt>
    <dgm:pt modelId="{7DF78363-C50C-4723-B69F-7EFC0BC675C7}">
      <dgm:prSet/>
      <dgm:spPr/>
      <dgm:t>
        <a:bodyPr/>
        <a:lstStyle/>
        <a:p>
          <a:pPr rtl="0"/>
          <a:r>
            <a:rPr lang="en-GB" dirty="0" smtClean="0"/>
            <a:t>Sustaining EDP</a:t>
          </a:r>
          <a:endParaRPr lang="en-GB" dirty="0"/>
        </a:p>
      </dgm:t>
    </dgm:pt>
    <dgm:pt modelId="{565361EE-1F5D-4BBF-9E1A-D0D27B4DA1BF}" type="parTrans" cxnId="{8DC13F97-47D3-4E17-A5D2-774951D3BB5F}">
      <dgm:prSet/>
      <dgm:spPr/>
      <dgm:t>
        <a:bodyPr/>
        <a:lstStyle/>
        <a:p>
          <a:endParaRPr lang="en-GB"/>
        </a:p>
      </dgm:t>
    </dgm:pt>
    <dgm:pt modelId="{093C1155-66AC-441D-8E4E-4AD9ACB1EB12}" type="sibTrans" cxnId="{8DC13F97-47D3-4E17-A5D2-774951D3BB5F}">
      <dgm:prSet/>
      <dgm:spPr/>
      <dgm:t>
        <a:bodyPr/>
        <a:lstStyle/>
        <a:p>
          <a:endParaRPr lang="en-GB"/>
        </a:p>
      </dgm:t>
    </dgm:pt>
    <dgm:pt modelId="{ED23626C-E39F-4E96-9124-A511CC2FB255}">
      <dgm:prSet/>
      <dgm:spPr/>
      <dgm:t>
        <a:bodyPr/>
        <a:lstStyle/>
        <a:p>
          <a:pPr rtl="0"/>
          <a:r>
            <a:rPr lang="en-GB" dirty="0" smtClean="0"/>
            <a:t>Instruments beyond the ROP (synergies between ERDF and H2020, but also with other (EU) funding opportunities)</a:t>
          </a:r>
          <a:endParaRPr lang="en-GB" dirty="0"/>
        </a:p>
      </dgm:t>
    </dgm:pt>
    <dgm:pt modelId="{0731FD45-90DC-4C4C-B698-F164693197D8}" type="parTrans" cxnId="{1048C2E6-6382-4108-9EEC-8CD20D11B2DA}">
      <dgm:prSet/>
      <dgm:spPr/>
      <dgm:t>
        <a:bodyPr/>
        <a:lstStyle/>
        <a:p>
          <a:endParaRPr lang="en-GB"/>
        </a:p>
      </dgm:t>
    </dgm:pt>
    <dgm:pt modelId="{27E92B6A-DC55-4935-A8B1-39B9F45FEBFC}" type="sibTrans" cxnId="{1048C2E6-6382-4108-9EEC-8CD20D11B2DA}">
      <dgm:prSet/>
      <dgm:spPr/>
      <dgm:t>
        <a:bodyPr/>
        <a:lstStyle/>
        <a:p>
          <a:endParaRPr lang="en-GB"/>
        </a:p>
      </dgm:t>
    </dgm:pt>
    <dgm:pt modelId="{E393B7A7-C301-467D-AB94-09EC06476567}">
      <dgm:prSet/>
      <dgm:spPr/>
      <dgm:t>
        <a:bodyPr/>
        <a:lstStyle/>
        <a:p>
          <a:pPr rtl="0"/>
          <a:r>
            <a:rPr lang="en-GB" dirty="0" smtClean="0"/>
            <a:t>Appropriate monitoring and evaluation systems</a:t>
          </a:r>
          <a:endParaRPr lang="en-GB" dirty="0"/>
        </a:p>
      </dgm:t>
    </dgm:pt>
    <dgm:pt modelId="{90EAE4E6-4FE0-4100-82A7-82940AB85801}" type="parTrans" cxnId="{2CFC5779-17D9-4413-970E-26F558E572FE}">
      <dgm:prSet/>
      <dgm:spPr/>
      <dgm:t>
        <a:bodyPr/>
        <a:lstStyle/>
        <a:p>
          <a:endParaRPr lang="en-GB"/>
        </a:p>
      </dgm:t>
    </dgm:pt>
    <dgm:pt modelId="{07682501-8416-4513-8BF1-EF3FF47F053D}" type="sibTrans" cxnId="{2CFC5779-17D9-4413-970E-26F558E572FE}">
      <dgm:prSet/>
      <dgm:spPr/>
      <dgm:t>
        <a:bodyPr/>
        <a:lstStyle/>
        <a:p>
          <a:endParaRPr lang="en-GB"/>
        </a:p>
      </dgm:t>
    </dgm:pt>
    <dgm:pt modelId="{5F215014-9307-4F79-B8FE-A843D6574F12}">
      <dgm:prSet/>
      <dgm:spPr/>
      <dgm:t>
        <a:bodyPr/>
        <a:lstStyle/>
        <a:p>
          <a:pPr rtl="0"/>
          <a:r>
            <a:rPr lang="en-GB" dirty="0" smtClean="0"/>
            <a:t>Components of the R&amp;I system and design of the policy mix  - Role of universities, RTOs, and research-active firms</a:t>
          </a:r>
          <a:endParaRPr lang="en-GB" dirty="0"/>
        </a:p>
      </dgm:t>
    </dgm:pt>
    <dgm:pt modelId="{D9A58F94-ED15-4AB3-802A-C3BF90F1DAA6}" type="parTrans" cxnId="{A125A13F-1212-4EC6-ABE0-DCC204334878}">
      <dgm:prSet/>
      <dgm:spPr/>
      <dgm:t>
        <a:bodyPr/>
        <a:lstStyle/>
        <a:p>
          <a:endParaRPr lang="en-GB"/>
        </a:p>
      </dgm:t>
    </dgm:pt>
    <dgm:pt modelId="{00E4F75C-6EEA-4E97-8284-1B07CE62024E}" type="sibTrans" cxnId="{A125A13F-1212-4EC6-ABE0-DCC204334878}">
      <dgm:prSet/>
      <dgm:spPr/>
      <dgm:t>
        <a:bodyPr/>
        <a:lstStyle/>
        <a:p>
          <a:endParaRPr lang="en-GB"/>
        </a:p>
      </dgm:t>
    </dgm:pt>
    <dgm:pt modelId="{93EDF626-DB47-4860-B1A8-C2816C9305F0}">
      <dgm:prSet/>
      <dgm:spPr/>
      <dgm:t>
        <a:bodyPr/>
        <a:lstStyle/>
        <a:p>
          <a:pPr rtl="0"/>
          <a:r>
            <a:rPr lang="en-GB" dirty="0" smtClean="0"/>
            <a:t>Outward-looking orientation</a:t>
          </a:r>
          <a:endParaRPr lang="en-GB" dirty="0"/>
        </a:p>
      </dgm:t>
    </dgm:pt>
    <dgm:pt modelId="{55BAC855-F70B-4353-A3DB-B0C3F5E284C1}" type="parTrans" cxnId="{6BEDCFA9-F7AB-4B02-B5E9-5CCBB8277C9E}">
      <dgm:prSet/>
      <dgm:spPr/>
      <dgm:t>
        <a:bodyPr/>
        <a:lstStyle/>
        <a:p>
          <a:endParaRPr lang="en-GB"/>
        </a:p>
      </dgm:t>
    </dgm:pt>
    <dgm:pt modelId="{00C5DF3E-331D-4F0C-AF78-96315D8FAA52}" type="sibTrans" cxnId="{6BEDCFA9-F7AB-4B02-B5E9-5CCBB8277C9E}">
      <dgm:prSet/>
      <dgm:spPr/>
      <dgm:t>
        <a:bodyPr/>
        <a:lstStyle/>
        <a:p>
          <a:endParaRPr lang="en-GB"/>
        </a:p>
      </dgm:t>
    </dgm:pt>
    <dgm:pt modelId="{C3552580-E46F-4D82-B6A9-8A644552B443}" type="pres">
      <dgm:prSet presAssocID="{BC78F877-0A83-4179-9366-DE1963D52C38}" presName="linear" presStyleCnt="0">
        <dgm:presLayoutVars>
          <dgm:animLvl val="lvl"/>
          <dgm:resizeHandles val="exact"/>
        </dgm:presLayoutVars>
      </dgm:prSet>
      <dgm:spPr/>
      <dgm:t>
        <a:bodyPr/>
        <a:lstStyle/>
        <a:p>
          <a:endParaRPr lang="en-GB"/>
        </a:p>
      </dgm:t>
    </dgm:pt>
    <dgm:pt modelId="{CBF3BC2D-6C29-4C5F-9ED6-5367E5D2AB3E}" type="pres">
      <dgm:prSet presAssocID="{047A0380-9CD4-4FDC-B14A-DB99CF1202B2}" presName="parentText" presStyleLbl="node1" presStyleIdx="0" presStyleCnt="1" custLinFactNeighborY="-4658">
        <dgm:presLayoutVars>
          <dgm:chMax val="0"/>
          <dgm:bulletEnabled val="1"/>
        </dgm:presLayoutVars>
      </dgm:prSet>
      <dgm:spPr/>
      <dgm:t>
        <a:bodyPr/>
        <a:lstStyle/>
        <a:p>
          <a:endParaRPr lang="en-GB"/>
        </a:p>
      </dgm:t>
    </dgm:pt>
    <dgm:pt modelId="{6574ADDC-C79D-4839-AFBC-8AAA06A0C2B7}" type="pres">
      <dgm:prSet presAssocID="{047A0380-9CD4-4FDC-B14A-DB99CF1202B2}" presName="childText" presStyleLbl="revTx" presStyleIdx="0" presStyleCnt="1" custScaleY="108812">
        <dgm:presLayoutVars>
          <dgm:bulletEnabled val="1"/>
        </dgm:presLayoutVars>
      </dgm:prSet>
      <dgm:spPr/>
      <dgm:t>
        <a:bodyPr/>
        <a:lstStyle/>
        <a:p>
          <a:endParaRPr lang="en-GB"/>
        </a:p>
      </dgm:t>
    </dgm:pt>
  </dgm:ptLst>
  <dgm:cxnLst>
    <dgm:cxn modelId="{07608406-C4A7-4AA1-9CBC-0AFD412757C8}" type="presOf" srcId="{93EDF626-DB47-4860-B1A8-C2816C9305F0}" destId="{6574ADDC-C79D-4839-AFBC-8AAA06A0C2B7}" srcOrd="0" destOrd="5" presId="urn:microsoft.com/office/officeart/2005/8/layout/vList2"/>
    <dgm:cxn modelId="{CB53FCCA-80B8-4D72-8CD7-E0283BCA6C30}" srcId="{047A0380-9CD4-4FDC-B14A-DB99CF1202B2}" destId="{E0B95D0C-76C9-4F0A-A108-724CB0AE1E1E}" srcOrd="0" destOrd="0" parTransId="{78145FB6-BC06-4740-A34A-2E971F15C503}" sibTransId="{9BBDB6E7-0828-4C8E-9B77-BBF087C52897}"/>
    <dgm:cxn modelId="{00A98CA2-12FD-4E88-8BB9-3514272FD53A}" type="presOf" srcId="{047A0380-9CD4-4FDC-B14A-DB99CF1202B2}" destId="{CBF3BC2D-6C29-4C5F-9ED6-5367E5D2AB3E}" srcOrd="0" destOrd="0" presId="urn:microsoft.com/office/officeart/2005/8/layout/vList2"/>
    <dgm:cxn modelId="{6BEDCFA9-F7AB-4B02-B5E9-5CCBB8277C9E}" srcId="{047A0380-9CD4-4FDC-B14A-DB99CF1202B2}" destId="{93EDF626-DB47-4860-B1A8-C2816C9305F0}" srcOrd="5" destOrd="0" parTransId="{55BAC855-F70B-4353-A3DB-B0C3F5E284C1}" sibTransId="{00C5DF3E-331D-4F0C-AF78-96315D8FAA52}"/>
    <dgm:cxn modelId="{A9C4B727-BE8A-4218-879E-5573D326A48B}" srcId="{BC78F877-0A83-4179-9366-DE1963D52C38}" destId="{047A0380-9CD4-4FDC-B14A-DB99CF1202B2}" srcOrd="0" destOrd="0" parTransId="{8060C0B1-C620-4EE8-A817-30E23F7EAE90}" sibTransId="{E89D11B8-995C-46C2-8C94-7042B93CB8B2}"/>
    <dgm:cxn modelId="{A125A13F-1212-4EC6-ABE0-DCC204334878}" srcId="{047A0380-9CD4-4FDC-B14A-DB99CF1202B2}" destId="{5F215014-9307-4F79-B8FE-A843D6574F12}" srcOrd="4" destOrd="0" parTransId="{D9A58F94-ED15-4AB3-802A-C3BF90F1DAA6}" sibTransId="{00E4F75C-6EEA-4E97-8284-1B07CE62024E}"/>
    <dgm:cxn modelId="{F09F55BB-B9CB-48F4-B2EA-3D4875862D7A}" type="presOf" srcId="{5F215014-9307-4F79-B8FE-A843D6574F12}" destId="{6574ADDC-C79D-4839-AFBC-8AAA06A0C2B7}" srcOrd="0" destOrd="4" presId="urn:microsoft.com/office/officeart/2005/8/layout/vList2"/>
    <dgm:cxn modelId="{206B61AA-3CC4-49E6-8BBA-ACDDA571AC17}" type="presOf" srcId="{E393B7A7-C301-467D-AB94-09EC06476567}" destId="{6574ADDC-C79D-4839-AFBC-8AAA06A0C2B7}" srcOrd="0" destOrd="3" presId="urn:microsoft.com/office/officeart/2005/8/layout/vList2"/>
    <dgm:cxn modelId="{1048C2E6-6382-4108-9EEC-8CD20D11B2DA}" srcId="{047A0380-9CD4-4FDC-B14A-DB99CF1202B2}" destId="{ED23626C-E39F-4E96-9124-A511CC2FB255}" srcOrd="2" destOrd="0" parTransId="{0731FD45-90DC-4C4C-B698-F164693197D8}" sibTransId="{27E92B6A-DC55-4935-A8B1-39B9F45FEBFC}"/>
    <dgm:cxn modelId="{6B7A1BF0-B3DD-45CC-86BE-84059F848D8B}" type="presOf" srcId="{E0B95D0C-76C9-4F0A-A108-724CB0AE1E1E}" destId="{6574ADDC-C79D-4839-AFBC-8AAA06A0C2B7}" srcOrd="0" destOrd="0" presId="urn:microsoft.com/office/officeart/2005/8/layout/vList2"/>
    <dgm:cxn modelId="{ACA7E49E-304C-4F6C-8A98-609C25E647B8}" type="presOf" srcId="{BC78F877-0A83-4179-9366-DE1963D52C38}" destId="{C3552580-E46F-4D82-B6A9-8A644552B443}" srcOrd="0" destOrd="0" presId="urn:microsoft.com/office/officeart/2005/8/layout/vList2"/>
    <dgm:cxn modelId="{BC6C88F4-7719-4604-AAE0-1D6BA7138021}" type="presOf" srcId="{7DF78363-C50C-4723-B69F-7EFC0BC675C7}" destId="{6574ADDC-C79D-4839-AFBC-8AAA06A0C2B7}" srcOrd="0" destOrd="1" presId="urn:microsoft.com/office/officeart/2005/8/layout/vList2"/>
    <dgm:cxn modelId="{2CFC5779-17D9-4413-970E-26F558E572FE}" srcId="{047A0380-9CD4-4FDC-B14A-DB99CF1202B2}" destId="{E393B7A7-C301-467D-AB94-09EC06476567}" srcOrd="3" destOrd="0" parTransId="{90EAE4E6-4FE0-4100-82A7-82940AB85801}" sibTransId="{07682501-8416-4513-8BF1-EF3FF47F053D}"/>
    <dgm:cxn modelId="{7874C2BD-4835-4F69-90F4-E90B723750C8}" type="presOf" srcId="{ED23626C-E39F-4E96-9124-A511CC2FB255}" destId="{6574ADDC-C79D-4839-AFBC-8AAA06A0C2B7}" srcOrd="0" destOrd="2" presId="urn:microsoft.com/office/officeart/2005/8/layout/vList2"/>
    <dgm:cxn modelId="{8DC13F97-47D3-4E17-A5D2-774951D3BB5F}" srcId="{047A0380-9CD4-4FDC-B14A-DB99CF1202B2}" destId="{7DF78363-C50C-4723-B69F-7EFC0BC675C7}" srcOrd="1" destOrd="0" parTransId="{565361EE-1F5D-4BBF-9E1A-D0D27B4DA1BF}" sibTransId="{093C1155-66AC-441D-8E4E-4AD9ACB1EB12}"/>
    <dgm:cxn modelId="{B24A6D04-4AB4-4368-A903-44E14AC6A366}" type="presParOf" srcId="{C3552580-E46F-4D82-B6A9-8A644552B443}" destId="{CBF3BC2D-6C29-4C5F-9ED6-5367E5D2AB3E}" srcOrd="0" destOrd="0" presId="urn:microsoft.com/office/officeart/2005/8/layout/vList2"/>
    <dgm:cxn modelId="{FBDB4A27-26A2-4D58-844D-28E99532B6C1}" type="presParOf" srcId="{C3552580-E46F-4D82-B6A9-8A644552B443}" destId="{6574ADDC-C79D-4839-AFBC-8AAA06A0C2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166D9F-E950-4E41-A084-A3371A37FA9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4C27902-2837-446A-B47A-7D59A8E11D62}">
      <dgm:prSet custT="1"/>
      <dgm:spPr/>
      <dgm:t>
        <a:bodyPr/>
        <a:lstStyle/>
        <a:p>
          <a:pPr rtl="0"/>
          <a:r>
            <a:rPr lang="en-GB" sz="2200" b="1" dirty="0" smtClean="0"/>
            <a:t>Trust building </a:t>
          </a:r>
        </a:p>
        <a:p>
          <a:pPr rtl="0"/>
          <a:r>
            <a:rPr lang="en-GB" sz="2200" b="1" dirty="0" smtClean="0"/>
            <a:t>and commitment</a:t>
          </a:r>
          <a:endParaRPr lang="en-GB" sz="2200" b="1" dirty="0"/>
        </a:p>
      </dgm:t>
    </dgm:pt>
    <dgm:pt modelId="{EDC925D5-282D-4284-87D3-DBA222E32DD8}" type="parTrans" cxnId="{5BEB8883-AD27-4111-8231-E633154A3D49}">
      <dgm:prSet/>
      <dgm:spPr/>
      <dgm:t>
        <a:bodyPr/>
        <a:lstStyle/>
        <a:p>
          <a:endParaRPr lang="en-GB"/>
        </a:p>
      </dgm:t>
    </dgm:pt>
    <dgm:pt modelId="{71A3A96D-F864-412D-BFF9-69C2E992D8A7}" type="sibTrans" cxnId="{5BEB8883-AD27-4111-8231-E633154A3D49}">
      <dgm:prSet/>
      <dgm:spPr/>
      <dgm:t>
        <a:bodyPr/>
        <a:lstStyle/>
        <a:p>
          <a:endParaRPr lang="en-GB"/>
        </a:p>
      </dgm:t>
    </dgm:pt>
    <dgm:pt modelId="{28E6A2E7-AEE1-4A97-A119-3A9FBD4C7E3D}">
      <dgm:prSet custT="1"/>
      <dgm:spPr/>
      <dgm:t>
        <a:bodyPr/>
        <a:lstStyle/>
        <a:p>
          <a:pPr rtl="0"/>
          <a:r>
            <a:rPr lang="en-GB" sz="1700" dirty="0" smtClean="0"/>
            <a:t>Willingness/openness to collaborate </a:t>
          </a:r>
          <a:endParaRPr lang="en-GB" sz="1700" dirty="0"/>
        </a:p>
      </dgm:t>
    </dgm:pt>
    <dgm:pt modelId="{64A69A13-AB90-4ACB-ACEC-A025D324377C}" type="parTrans" cxnId="{CDD538CF-369A-4482-A698-214F36002A31}">
      <dgm:prSet/>
      <dgm:spPr/>
      <dgm:t>
        <a:bodyPr/>
        <a:lstStyle/>
        <a:p>
          <a:endParaRPr lang="en-GB"/>
        </a:p>
      </dgm:t>
    </dgm:pt>
    <dgm:pt modelId="{7951F98A-7A0D-40AF-B7C0-9CB3E2A0CFD7}" type="sibTrans" cxnId="{CDD538CF-369A-4482-A698-214F36002A31}">
      <dgm:prSet/>
      <dgm:spPr/>
      <dgm:t>
        <a:bodyPr/>
        <a:lstStyle/>
        <a:p>
          <a:endParaRPr lang="en-GB"/>
        </a:p>
      </dgm:t>
    </dgm:pt>
    <dgm:pt modelId="{B504B9FC-CC87-4E2C-B5DD-DAFC8EA2181A}">
      <dgm:prSet custT="1"/>
      <dgm:spPr/>
      <dgm:t>
        <a:bodyPr/>
        <a:lstStyle/>
        <a:p>
          <a:pPr rtl="0"/>
          <a:r>
            <a:rPr lang="en-GB" sz="1700" dirty="0" smtClean="0"/>
            <a:t>Increased trust in the "quadruple helix"</a:t>
          </a:r>
          <a:endParaRPr lang="en-GB" sz="1700" dirty="0"/>
        </a:p>
      </dgm:t>
    </dgm:pt>
    <dgm:pt modelId="{C25B4A8B-6509-45B2-A6AF-758A3CD98BE3}" type="parTrans" cxnId="{D109DA34-EAB6-483B-A2D6-6BE870222648}">
      <dgm:prSet/>
      <dgm:spPr/>
      <dgm:t>
        <a:bodyPr/>
        <a:lstStyle/>
        <a:p>
          <a:endParaRPr lang="en-GB"/>
        </a:p>
      </dgm:t>
    </dgm:pt>
    <dgm:pt modelId="{F6A16CFD-05B3-4A70-9035-8C940A80CEB9}" type="sibTrans" cxnId="{D109DA34-EAB6-483B-A2D6-6BE870222648}">
      <dgm:prSet/>
      <dgm:spPr/>
      <dgm:t>
        <a:bodyPr/>
        <a:lstStyle/>
        <a:p>
          <a:endParaRPr lang="en-GB"/>
        </a:p>
      </dgm:t>
    </dgm:pt>
    <dgm:pt modelId="{2AB7BEC7-A095-4AA3-A099-6C32CFEFB237}">
      <dgm:prSet/>
      <dgm:spPr/>
      <dgm:t>
        <a:bodyPr/>
        <a:lstStyle/>
        <a:p>
          <a:pPr rtl="0"/>
          <a:r>
            <a:rPr lang="en-GB" b="1" dirty="0" smtClean="0"/>
            <a:t>Enhanced understanding of RIS3</a:t>
          </a:r>
          <a:endParaRPr lang="en-GB" dirty="0"/>
        </a:p>
      </dgm:t>
    </dgm:pt>
    <dgm:pt modelId="{B752C1DE-06E0-46EE-B992-A6B560E2BC74}" type="parTrans" cxnId="{9F826BF2-FC68-4285-82AB-E183BA6D32A9}">
      <dgm:prSet/>
      <dgm:spPr/>
      <dgm:t>
        <a:bodyPr/>
        <a:lstStyle/>
        <a:p>
          <a:endParaRPr lang="en-GB"/>
        </a:p>
      </dgm:t>
    </dgm:pt>
    <dgm:pt modelId="{75E2FC0C-351E-4B2F-A420-AACAE8ABE6E2}" type="sibTrans" cxnId="{9F826BF2-FC68-4285-82AB-E183BA6D32A9}">
      <dgm:prSet/>
      <dgm:spPr/>
      <dgm:t>
        <a:bodyPr/>
        <a:lstStyle/>
        <a:p>
          <a:endParaRPr lang="en-GB"/>
        </a:p>
      </dgm:t>
    </dgm:pt>
    <dgm:pt modelId="{FEC5BC91-D285-41D4-8120-8A626D53EFCC}">
      <dgm:prSet custT="1"/>
      <dgm:spPr/>
      <dgm:t>
        <a:bodyPr/>
        <a:lstStyle/>
        <a:p>
          <a:pPr rtl="0"/>
          <a:r>
            <a:rPr lang="en-GB" sz="1700" dirty="0" smtClean="0"/>
            <a:t>Focus on the process and the ideas emerging</a:t>
          </a:r>
          <a:endParaRPr lang="en-GB" sz="1700" dirty="0"/>
        </a:p>
      </dgm:t>
    </dgm:pt>
    <dgm:pt modelId="{C39C8CB7-D230-452F-8668-612292A28AB2}" type="parTrans" cxnId="{37B71821-A8F2-488E-B331-89CC0056F4B0}">
      <dgm:prSet/>
      <dgm:spPr/>
      <dgm:t>
        <a:bodyPr/>
        <a:lstStyle/>
        <a:p>
          <a:endParaRPr lang="en-GB"/>
        </a:p>
      </dgm:t>
    </dgm:pt>
    <dgm:pt modelId="{3C3F1B43-368C-4429-85D6-7CE652C89B3E}" type="sibTrans" cxnId="{37B71821-A8F2-488E-B331-89CC0056F4B0}">
      <dgm:prSet/>
      <dgm:spPr/>
      <dgm:t>
        <a:bodyPr/>
        <a:lstStyle/>
        <a:p>
          <a:endParaRPr lang="en-GB"/>
        </a:p>
      </dgm:t>
    </dgm:pt>
    <dgm:pt modelId="{124A185F-EAB5-4191-880B-B9933E8A3E28}">
      <dgm:prSet custT="1"/>
      <dgm:spPr/>
      <dgm:t>
        <a:bodyPr/>
        <a:lstStyle/>
        <a:p>
          <a:pPr rtl="0"/>
          <a:r>
            <a:rPr lang="es-ES" sz="1700" dirty="0" smtClean="0"/>
            <a:t>Need to align regional strengths, international </a:t>
          </a:r>
          <a:r>
            <a:rPr lang="es-ES" sz="1700" dirty="0" err="1" smtClean="0"/>
            <a:t>trends</a:t>
          </a:r>
          <a:r>
            <a:rPr lang="es-ES" sz="1700" dirty="0" smtClean="0"/>
            <a:t> and opportunities</a:t>
          </a:r>
          <a:endParaRPr lang="en-GB" sz="1700" dirty="0"/>
        </a:p>
      </dgm:t>
    </dgm:pt>
    <dgm:pt modelId="{75B99F57-6842-424D-A9CB-509D557F6532}" type="parTrans" cxnId="{D9F3EAD1-01DD-45E3-95E1-194535BEED34}">
      <dgm:prSet/>
      <dgm:spPr/>
      <dgm:t>
        <a:bodyPr/>
        <a:lstStyle/>
        <a:p>
          <a:endParaRPr lang="en-GB"/>
        </a:p>
      </dgm:t>
    </dgm:pt>
    <dgm:pt modelId="{DC957719-7385-44DE-BCA5-7D1BB3429C76}" type="sibTrans" cxnId="{D9F3EAD1-01DD-45E3-95E1-194535BEED34}">
      <dgm:prSet/>
      <dgm:spPr/>
      <dgm:t>
        <a:bodyPr/>
        <a:lstStyle/>
        <a:p>
          <a:endParaRPr lang="en-GB"/>
        </a:p>
      </dgm:t>
    </dgm:pt>
    <dgm:pt modelId="{E0F6C9E1-5507-4112-B5AA-6B5596266D18}">
      <dgm:prSet/>
      <dgm:spPr/>
      <dgm:t>
        <a:bodyPr/>
        <a:lstStyle/>
        <a:p>
          <a:pPr rtl="0"/>
          <a:r>
            <a:rPr lang="en-US" b="1" dirty="0" smtClean="0"/>
            <a:t>Participatory capacity building</a:t>
          </a:r>
          <a:endParaRPr lang="en-GB" dirty="0"/>
        </a:p>
      </dgm:t>
    </dgm:pt>
    <dgm:pt modelId="{B03305BC-E7EC-442F-ADF2-8E85EED51427}" type="parTrans" cxnId="{25C5DE0D-A0F7-4F51-BD39-38EF71C7B51E}">
      <dgm:prSet/>
      <dgm:spPr/>
      <dgm:t>
        <a:bodyPr/>
        <a:lstStyle/>
        <a:p>
          <a:endParaRPr lang="en-GB"/>
        </a:p>
      </dgm:t>
    </dgm:pt>
    <dgm:pt modelId="{06913EB1-26EC-40FE-87CA-DDBAB9D76E8F}" type="sibTrans" cxnId="{25C5DE0D-A0F7-4F51-BD39-38EF71C7B51E}">
      <dgm:prSet/>
      <dgm:spPr/>
      <dgm:t>
        <a:bodyPr/>
        <a:lstStyle/>
        <a:p>
          <a:endParaRPr lang="en-GB"/>
        </a:p>
      </dgm:t>
    </dgm:pt>
    <dgm:pt modelId="{7FDFA8B9-06FB-4E0F-B2C2-68588E6E588D}">
      <dgm:prSet custT="1"/>
      <dgm:spPr/>
      <dgm:t>
        <a:bodyPr/>
        <a:lstStyle/>
        <a:p>
          <a:pPr rtl="0"/>
          <a:r>
            <a:rPr lang="en-GB" sz="1700" dirty="0" smtClean="0"/>
            <a:t>Increased participation of stakeholders in policy activities (EDP focus groups, working groups, online consultations)</a:t>
          </a:r>
          <a:endParaRPr lang="en-GB" sz="1700" dirty="0"/>
        </a:p>
      </dgm:t>
    </dgm:pt>
    <dgm:pt modelId="{5952C7CC-FD4C-4B16-97B4-B884BF69E69C}" type="parTrans" cxnId="{4986F112-5985-4E11-B310-88BDA524973C}">
      <dgm:prSet/>
      <dgm:spPr/>
      <dgm:t>
        <a:bodyPr/>
        <a:lstStyle/>
        <a:p>
          <a:endParaRPr lang="en-GB"/>
        </a:p>
      </dgm:t>
    </dgm:pt>
    <dgm:pt modelId="{5C4D2A37-A8B9-44B1-8C68-383247702339}" type="sibTrans" cxnId="{4986F112-5985-4E11-B310-88BDA524973C}">
      <dgm:prSet/>
      <dgm:spPr/>
      <dgm:t>
        <a:bodyPr/>
        <a:lstStyle/>
        <a:p>
          <a:endParaRPr lang="en-GB"/>
        </a:p>
      </dgm:t>
    </dgm:pt>
    <dgm:pt modelId="{F4889CFE-0E90-4821-A14A-33B1C0CDB6B5}">
      <dgm:prSet/>
      <dgm:spPr/>
      <dgm:t>
        <a:bodyPr/>
        <a:lstStyle/>
        <a:p>
          <a:pPr rtl="0"/>
          <a:r>
            <a:rPr lang="en-US" b="1" dirty="0" smtClean="0"/>
            <a:t>Other</a:t>
          </a:r>
          <a:endParaRPr lang="en-GB" dirty="0"/>
        </a:p>
      </dgm:t>
    </dgm:pt>
    <dgm:pt modelId="{EC75E4E7-9210-4C94-BB78-A76A5551DA86}" type="parTrans" cxnId="{DC805A3A-D268-40A9-A5F3-2A9B3569518F}">
      <dgm:prSet/>
      <dgm:spPr/>
      <dgm:t>
        <a:bodyPr/>
        <a:lstStyle/>
        <a:p>
          <a:endParaRPr lang="en-GB"/>
        </a:p>
      </dgm:t>
    </dgm:pt>
    <dgm:pt modelId="{1A87AC76-9DFE-4817-AAF0-62BE1C0A166D}" type="sibTrans" cxnId="{DC805A3A-D268-40A9-A5F3-2A9B3569518F}">
      <dgm:prSet/>
      <dgm:spPr/>
      <dgm:t>
        <a:bodyPr/>
        <a:lstStyle/>
        <a:p>
          <a:endParaRPr lang="en-GB"/>
        </a:p>
      </dgm:t>
    </dgm:pt>
    <dgm:pt modelId="{3C92862C-9C43-4A12-A535-82282FCBCDD5}">
      <dgm:prSet custT="1"/>
      <dgm:spPr/>
      <dgm:t>
        <a:bodyPr/>
        <a:lstStyle/>
        <a:p>
          <a:pPr rtl="0"/>
          <a:r>
            <a:rPr lang="en-US" sz="1700" dirty="0" smtClean="0"/>
            <a:t>Momentum created and sustained</a:t>
          </a:r>
          <a:endParaRPr lang="en-GB" sz="1700" dirty="0"/>
        </a:p>
      </dgm:t>
    </dgm:pt>
    <dgm:pt modelId="{EECED06F-8A6D-4DB3-B495-CE1E02AE22DA}" type="parTrans" cxnId="{7E2F36F0-1E32-474B-BEFD-1209AB14E634}">
      <dgm:prSet/>
      <dgm:spPr/>
      <dgm:t>
        <a:bodyPr/>
        <a:lstStyle/>
        <a:p>
          <a:endParaRPr lang="en-GB"/>
        </a:p>
      </dgm:t>
    </dgm:pt>
    <dgm:pt modelId="{87FAA4E8-3A28-4956-A3B0-A9164F2041B4}" type="sibTrans" cxnId="{7E2F36F0-1E32-474B-BEFD-1209AB14E634}">
      <dgm:prSet/>
      <dgm:spPr/>
      <dgm:t>
        <a:bodyPr/>
        <a:lstStyle/>
        <a:p>
          <a:endParaRPr lang="en-GB"/>
        </a:p>
      </dgm:t>
    </dgm:pt>
    <dgm:pt modelId="{6D327A26-8074-40E3-BB77-1BB1343E91BB}">
      <dgm:prSet custT="1"/>
      <dgm:spPr/>
      <dgm:t>
        <a:bodyPr/>
        <a:lstStyle/>
        <a:p>
          <a:pPr rtl="0"/>
          <a:r>
            <a:rPr lang="en-GB" sz="1700" dirty="0" smtClean="0"/>
            <a:t>Sense of collaboration between actors</a:t>
          </a:r>
          <a:endParaRPr lang="en-GB" sz="1700" dirty="0"/>
        </a:p>
      </dgm:t>
    </dgm:pt>
    <dgm:pt modelId="{1540159D-C959-440B-8C67-27EF65B0F5FA}" type="parTrans" cxnId="{B77BD2EC-6C1B-487B-8397-CA6A7589FF25}">
      <dgm:prSet/>
      <dgm:spPr/>
      <dgm:t>
        <a:bodyPr/>
        <a:lstStyle/>
        <a:p>
          <a:endParaRPr lang="en-GB"/>
        </a:p>
      </dgm:t>
    </dgm:pt>
    <dgm:pt modelId="{D33F6B82-C59B-48AA-869E-497247F25168}" type="sibTrans" cxnId="{B77BD2EC-6C1B-487B-8397-CA6A7589FF25}">
      <dgm:prSet/>
      <dgm:spPr/>
      <dgm:t>
        <a:bodyPr/>
        <a:lstStyle/>
        <a:p>
          <a:endParaRPr lang="en-GB"/>
        </a:p>
      </dgm:t>
    </dgm:pt>
    <dgm:pt modelId="{1DED870E-842E-472B-A2DC-4392285C5711}">
      <dgm:prSet custT="1"/>
      <dgm:spPr/>
      <dgm:t>
        <a:bodyPr/>
        <a:lstStyle/>
        <a:p>
          <a:pPr rtl="0"/>
          <a:r>
            <a:rPr lang="en-GB" sz="1700" dirty="0" smtClean="0"/>
            <a:t>Sustained commitment</a:t>
          </a:r>
          <a:endParaRPr lang="en-GB" sz="1700" dirty="0"/>
        </a:p>
      </dgm:t>
    </dgm:pt>
    <dgm:pt modelId="{A4A61022-585D-4333-B360-A449ABD1DDB1}" type="parTrans" cxnId="{D794BEBC-8226-4BF6-ABDE-27BE4AB29DE5}">
      <dgm:prSet/>
      <dgm:spPr/>
      <dgm:t>
        <a:bodyPr/>
        <a:lstStyle/>
        <a:p>
          <a:endParaRPr lang="en-GB"/>
        </a:p>
      </dgm:t>
    </dgm:pt>
    <dgm:pt modelId="{1652405A-C353-4046-8839-45996C7FC1D8}" type="sibTrans" cxnId="{D794BEBC-8226-4BF6-ABDE-27BE4AB29DE5}">
      <dgm:prSet/>
      <dgm:spPr/>
      <dgm:t>
        <a:bodyPr/>
        <a:lstStyle/>
        <a:p>
          <a:endParaRPr lang="en-GB"/>
        </a:p>
      </dgm:t>
    </dgm:pt>
    <dgm:pt modelId="{7A77765D-A8A3-4628-A02B-96B477B0FCA7}">
      <dgm:prSet custT="1"/>
      <dgm:spPr/>
      <dgm:t>
        <a:bodyPr/>
        <a:lstStyle/>
        <a:p>
          <a:pPr rtl="0"/>
          <a:r>
            <a:rPr lang="en-GB" sz="1700" dirty="0" smtClean="0"/>
            <a:t>Approach adaptable to other regions</a:t>
          </a:r>
          <a:endParaRPr lang="en-GB" sz="1700" dirty="0"/>
        </a:p>
      </dgm:t>
    </dgm:pt>
    <dgm:pt modelId="{AD8612A6-430F-42E5-9D82-C99B4971AC8D}" type="sibTrans" cxnId="{B0128369-C67D-4855-A295-6D20DE518D97}">
      <dgm:prSet/>
      <dgm:spPr/>
      <dgm:t>
        <a:bodyPr/>
        <a:lstStyle/>
        <a:p>
          <a:endParaRPr lang="en-GB"/>
        </a:p>
      </dgm:t>
    </dgm:pt>
    <dgm:pt modelId="{A7BA6674-EFC2-42DA-A710-554E372181BF}" type="parTrans" cxnId="{B0128369-C67D-4855-A295-6D20DE518D97}">
      <dgm:prSet/>
      <dgm:spPr/>
      <dgm:t>
        <a:bodyPr/>
        <a:lstStyle/>
        <a:p>
          <a:endParaRPr lang="en-GB"/>
        </a:p>
      </dgm:t>
    </dgm:pt>
    <dgm:pt modelId="{500BB877-8748-4AB5-B171-5630E78D0A80}">
      <dgm:prSet/>
      <dgm:spPr/>
      <dgm:t>
        <a:bodyPr/>
        <a:lstStyle/>
        <a:p>
          <a:pPr rtl="0"/>
          <a:r>
            <a:rPr lang="en-GB" b="1" dirty="0" smtClean="0"/>
            <a:t>Identifying Challenges</a:t>
          </a:r>
          <a:endParaRPr lang="en-GB" b="1" dirty="0"/>
        </a:p>
      </dgm:t>
    </dgm:pt>
    <dgm:pt modelId="{B8AA682E-F5B6-4A73-8BB8-98595C18B1A0}" type="parTrans" cxnId="{2A4C514F-3767-4120-BA02-E1E729EA8948}">
      <dgm:prSet/>
      <dgm:spPr/>
      <dgm:t>
        <a:bodyPr/>
        <a:lstStyle/>
        <a:p>
          <a:endParaRPr lang="en-GB"/>
        </a:p>
      </dgm:t>
    </dgm:pt>
    <dgm:pt modelId="{E5C6A895-D972-416E-9198-EA488F015247}" type="sibTrans" cxnId="{2A4C514F-3767-4120-BA02-E1E729EA8948}">
      <dgm:prSet/>
      <dgm:spPr/>
      <dgm:t>
        <a:bodyPr/>
        <a:lstStyle/>
        <a:p>
          <a:endParaRPr lang="en-GB"/>
        </a:p>
      </dgm:t>
    </dgm:pt>
    <dgm:pt modelId="{4FC3B3B8-6C32-4E24-9708-C9A31BE6C40B}">
      <dgm:prSet custT="1"/>
      <dgm:spPr/>
      <dgm:t>
        <a:bodyPr/>
        <a:lstStyle/>
        <a:p>
          <a:pPr rtl="0"/>
          <a:r>
            <a:rPr lang="en-GB" sz="1700" dirty="0" smtClean="0"/>
            <a:t>Legal and administrative</a:t>
          </a:r>
          <a:endParaRPr lang="en-GB" sz="1700" dirty="0"/>
        </a:p>
      </dgm:t>
    </dgm:pt>
    <dgm:pt modelId="{471B63EE-A271-4C4C-B921-137026F0E197}" type="parTrans" cxnId="{8AA458F7-A6EA-442C-957C-987368A1E59F}">
      <dgm:prSet/>
      <dgm:spPr/>
      <dgm:t>
        <a:bodyPr/>
        <a:lstStyle/>
        <a:p>
          <a:endParaRPr lang="en-GB"/>
        </a:p>
      </dgm:t>
    </dgm:pt>
    <dgm:pt modelId="{1B91820F-AD62-4192-A96C-93B21B38ABCF}" type="sibTrans" cxnId="{8AA458F7-A6EA-442C-957C-987368A1E59F}">
      <dgm:prSet/>
      <dgm:spPr/>
      <dgm:t>
        <a:bodyPr/>
        <a:lstStyle/>
        <a:p>
          <a:endParaRPr lang="en-GB"/>
        </a:p>
      </dgm:t>
    </dgm:pt>
    <dgm:pt modelId="{3EA475A3-8C12-4729-B703-B3197FE2BDF0}">
      <dgm:prSet custT="1"/>
      <dgm:spPr/>
      <dgm:t>
        <a:bodyPr/>
        <a:lstStyle/>
        <a:p>
          <a:pPr rtl="0"/>
          <a:r>
            <a:rPr lang="en-GB" sz="1700" dirty="0" smtClean="0"/>
            <a:t>Capacities and experiences</a:t>
          </a:r>
          <a:endParaRPr lang="en-GB" sz="1700" dirty="0"/>
        </a:p>
      </dgm:t>
    </dgm:pt>
    <dgm:pt modelId="{0870E597-2CC2-4ED3-852C-261A9BD9DEC9}" type="parTrans" cxnId="{230E3E84-04AA-4FE1-BF86-20C7D65A5A1C}">
      <dgm:prSet/>
      <dgm:spPr/>
      <dgm:t>
        <a:bodyPr/>
        <a:lstStyle/>
        <a:p>
          <a:endParaRPr lang="en-GB"/>
        </a:p>
      </dgm:t>
    </dgm:pt>
    <dgm:pt modelId="{D98E6226-C6FF-4565-B8FD-2244C9F25F1F}" type="sibTrans" cxnId="{230E3E84-04AA-4FE1-BF86-20C7D65A5A1C}">
      <dgm:prSet/>
      <dgm:spPr/>
      <dgm:t>
        <a:bodyPr/>
        <a:lstStyle/>
        <a:p>
          <a:endParaRPr lang="en-GB"/>
        </a:p>
      </dgm:t>
    </dgm:pt>
    <dgm:pt modelId="{D99E8813-43E1-441F-B580-C82C401EC662}" type="pres">
      <dgm:prSet presAssocID="{EB166D9F-E950-4E41-A084-A3371A37FA94}" presName="Name0" presStyleCnt="0">
        <dgm:presLayoutVars>
          <dgm:dir/>
          <dgm:animLvl val="lvl"/>
          <dgm:resizeHandles/>
        </dgm:presLayoutVars>
      </dgm:prSet>
      <dgm:spPr/>
      <dgm:t>
        <a:bodyPr/>
        <a:lstStyle/>
        <a:p>
          <a:endParaRPr lang="en-GB"/>
        </a:p>
      </dgm:t>
    </dgm:pt>
    <dgm:pt modelId="{CC635AAF-4D81-4CC4-890C-C5960B2A519D}" type="pres">
      <dgm:prSet presAssocID="{94C27902-2837-446A-B47A-7D59A8E11D62}" presName="linNode" presStyleCnt="0"/>
      <dgm:spPr/>
    </dgm:pt>
    <dgm:pt modelId="{1C6D0158-4C86-49F3-AF78-D70FD37A9824}" type="pres">
      <dgm:prSet presAssocID="{94C27902-2837-446A-B47A-7D59A8E11D62}" presName="parentShp" presStyleLbl="node1" presStyleIdx="0" presStyleCnt="5">
        <dgm:presLayoutVars>
          <dgm:bulletEnabled val="1"/>
        </dgm:presLayoutVars>
      </dgm:prSet>
      <dgm:spPr/>
      <dgm:t>
        <a:bodyPr/>
        <a:lstStyle/>
        <a:p>
          <a:endParaRPr lang="en-GB"/>
        </a:p>
      </dgm:t>
    </dgm:pt>
    <dgm:pt modelId="{E8B74FCF-5C9A-4CFC-B785-3C7996C0302C}" type="pres">
      <dgm:prSet presAssocID="{94C27902-2837-446A-B47A-7D59A8E11D62}" presName="childShp" presStyleLbl="bgAccFollowNode1" presStyleIdx="0" presStyleCnt="5" custScaleY="116324">
        <dgm:presLayoutVars>
          <dgm:bulletEnabled val="1"/>
        </dgm:presLayoutVars>
      </dgm:prSet>
      <dgm:spPr/>
      <dgm:t>
        <a:bodyPr/>
        <a:lstStyle/>
        <a:p>
          <a:endParaRPr lang="en-GB"/>
        </a:p>
      </dgm:t>
    </dgm:pt>
    <dgm:pt modelId="{D4754E40-90FD-4D18-9B56-53153AC142E2}" type="pres">
      <dgm:prSet presAssocID="{71A3A96D-F864-412D-BFF9-69C2E992D8A7}" presName="spacing" presStyleCnt="0"/>
      <dgm:spPr/>
    </dgm:pt>
    <dgm:pt modelId="{57925430-DC37-4B8A-A42E-4D291186AA85}" type="pres">
      <dgm:prSet presAssocID="{2AB7BEC7-A095-4AA3-A099-6C32CFEFB237}" presName="linNode" presStyleCnt="0"/>
      <dgm:spPr/>
    </dgm:pt>
    <dgm:pt modelId="{8FD4B545-647C-4A86-9C01-C2808CA040CE}" type="pres">
      <dgm:prSet presAssocID="{2AB7BEC7-A095-4AA3-A099-6C32CFEFB237}" presName="parentShp" presStyleLbl="node1" presStyleIdx="1" presStyleCnt="5">
        <dgm:presLayoutVars>
          <dgm:bulletEnabled val="1"/>
        </dgm:presLayoutVars>
      </dgm:prSet>
      <dgm:spPr/>
      <dgm:t>
        <a:bodyPr/>
        <a:lstStyle/>
        <a:p>
          <a:endParaRPr lang="en-GB"/>
        </a:p>
      </dgm:t>
    </dgm:pt>
    <dgm:pt modelId="{B7432B25-5B89-462A-9290-29F6D4C5E5FB}" type="pres">
      <dgm:prSet presAssocID="{2AB7BEC7-A095-4AA3-A099-6C32CFEFB237}" presName="childShp" presStyleLbl="bgAccFollowNode1" presStyleIdx="1" presStyleCnt="5" custScaleY="125345">
        <dgm:presLayoutVars>
          <dgm:bulletEnabled val="1"/>
        </dgm:presLayoutVars>
      </dgm:prSet>
      <dgm:spPr/>
      <dgm:t>
        <a:bodyPr/>
        <a:lstStyle/>
        <a:p>
          <a:endParaRPr lang="en-GB"/>
        </a:p>
      </dgm:t>
    </dgm:pt>
    <dgm:pt modelId="{2C525B53-F7C8-4CF7-9758-BDC8359EB33B}" type="pres">
      <dgm:prSet presAssocID="{75E2FC0C-351E-4B2F-A420-AACAE8ABE6E2}" presName="spacing" presStyleCnt="0"/>
      <dgm:spPr/>
    </dgm:pt>
    <dgm:pt modelId="{28ADBA9C-E884-45BB-B5F8-1FB684E590AB}" type="pres">
      <dgm:prSet presAssocID="{E0F6C9E1-5507-4112-B5AA-6B5596266D18}" presName="linNode" presStyleCnt="0"/>
      <dgm:spPr/>
    </dgm:pt>
    <dgm:pt modelId="{32569B0A-1841-4DCA-B41C-C1C262CB7F47}" type="pres">
      <dgm:prSet presAssocID="{E0F6C9E1-5507-4112-B5AA-6B5596266D18}" presName="parentShp" presStyleLbl="node1" presStyleIdx="2" presStyleCnt="5">
        <dgm:presLayoutVars>
          <dgm:bulletEnabled val="1"/>
        </dgm:presLayoutVars>
      </dgm:prSet>
      <dgm:spPr/>
      <dgm:t>
        <a:bodyPr/>
        <a:lstStyle/>
        <a:p>
          <a:endParaRPr lang="en-GB"/>
        </a:p>
      </dgm:t>
    </dgm:pt>
    <dgm:pt modelId="{F1977609-B6B2-407C-848E-40E59ED4053A}" type="pres">
      <dgm:prSet presAssocID="{E0F6C9E1-5507-4112-B5AA-6B5596266D18}" presName="childShp" presStyleLbl="bgAccFollowNode1" presStyleIdx="2" presStyleCnt="5" custScaleY="112131">
        <dgm:presLayoutVars>
          <dgm:bulletEnabled val="1"/>
        </dgm:presLayoutVars>
      </dgm:prSet>
      <dgm:spPr/>
      <dgm:t>
        <a:bodyPr/>
        <a:lstStyle/>
        <a:p>
          <a:endParaRPr lang="en-GB"/>
        </a:p>
      </dgm:t>
    </dgm:pt>
    <dgm:pt modelId="{7F022B83-D4D7-4B94-AD30-2D9F2EDA42A9}" type="pres">
      <dgm:prSet presAssocID="{06913EB1-26EC-40FE-87CA-DDBAB9D76E8F}" presName="spacing" presStyleCnt="0"/>
      <dgm:spPr/>
    </dgm:pt>
    <dgm:pt modelId="{B149FEA5-A37C-4994-B0BB-319970682E73}" type="pres">
      <dgm:prSet presAssocID="{500BB877-8748-4AB5-B171-5630E78D0A80}" presName="linNode" presStyleCnt="0"/>
      <dgm:spPr/>
    </dgm:pt>
    <dgm:pt modelId="{15E0875F-2C25-4146-ADF6-237B0947FEDF}" type="pres">
      <dgm:prSet presAssocID="{500BB877-8748-4AB5-B171-5630E78D0A80}" presName="parentShp" presStyleLbl="node1" presStyleIdx="3" presStyleCnt="5">
        <dgm:presLayoutVars>
          <dgm:bulletEnabled val="1"/>
        </dgm:presLayoutVars>
      </dgm:prSet>
      <dgm:spPr/>
      <dgm:t>
        <a:bodyPr/>
        <a:lstStyle/>
        <a:p>
          <a:endParaRPr lang="en-GB"/>
        </a:p>
      </dgm:t>
    </dgm:pt>
    <dgm:pt modelId="{53CECA23-5AC1-442E-A7A4-D0CB05C6F674}" type="pres">
      <dgm:prSet presAssocID="{500BB877-8748-4AB5-B171-5630E78D0A80}" presName="childShp" presStyleLbl="bgAccFollowNode1" presStyleIdx="3" presStyleCnt="5">
        <dgm:presLayoutVars>
          <dgm:bulletEnabled val="1"/>
        </dgm:presLayoutVars>
      </dgm:prSet>
      <dgm:spPr/>
      <dgm:t>
        <a:bodyPr/>
        <a:lstStyle/>
        <a:p>
          <a:endParaRPr lang="en-GB"/>
        </a:p>
      </dgm:t>
    </dgm:pt>
    <dgm:pt modelId="{30CDB87E-257D-4F9D-AF13-AA0605797555}" type="pres">
      <dgm:prSet presAssocID="{E5C6A895-D972-416E-9198-EA488F015247}" presName="spacing" presStyleCnt="0"/>
      <dgm:spPr/>
    </dgm:pt>
    <dgm:pt modelId="{CC225A79-4B5A-4BBD-A661-403025C739FD}" type="pres">
      <dgm:prSet presAssocID="{F4889CFE-0E90-4821-A14A-33B1C0CDB6B5}" presName="linNode" presStyleCnt="0"/>
      <dgm:spPr/>
    </dgm:pt>
    <dgm:pt modelId="{46D6B78F-8278-417A-8960-42694D620A84}" type="pres">
      <dgm:prSet presAssocID="{F4889CFE-0E90-4821-A14A-33B1C0CDB6B5}" presName="parentShp" presStyleLbl="node1" presStyleIdx="4" presStyleCnt="5">
        <dgm:presLayoutVars>
          <dgm:bulletEnabled val="1"/>
        </dgm:presLayoutVars>
      </dgm:prSet>
      <dgm:spPr/>
      <dgm:t>
        <a:bodyPr/>
        <a:lstStyle/>
        <a:p>
          <a:endParaRPr lang="en-GB"/>
        </a:p>
      </dgm:t>
    </dgm:pt>
    <dgm:pt modelId="{D0DF44D4-A914-4A2E-A636-068E12BA471C}" type="pres">
      <dgm:prSet presAssocID="{F4889CFE-0E90-4821-A14A-33B1C0CDB6B5}" presName="childShp" presStyleLbl="bgAccFollowNode1" presStyleIdx="4" presStyleCnt="5" custScaleY="136747">
        <dgm:presLayoutVars>
          <dgm:bulletEnabled val="1"/>
        </dgm:presLayoutVars>
      </dgm:prSet>
      <dgm:spPr/>
      <dgm:t>
        <a:bodyPr/>
        <a:lstStyle/>
        <a:p>
          <a:endParaRPr lang="en-GB"/>
        </a:p>
      </dgm:t>
    </dgm:pt>
  </dgm:ptLst>
  <dgm:cxnLst>
    <dgm:cxn modelId="{7E2F36F0-1E32-474B-BEFD-1209AB14E634}" srcId="{F4889CFE-0E90-4821-A14A-33B1C0CDB6B5}" destId="{3C92862C-9C43-4A12-A535-82282FCBCDD5}" srcOrd="0" destOrd="0" parTransId="{EECED06F-8A6D-4DB3-B495-CE1E02AE22DA}" sibTransId="{87FAA4E8-3A28-4956-A3B0-A9164F2041B4}"/>
    <dgm:cxn modelId="{DF4A7925-28E9-49F4-BD3A-136D74BA99B7}" type="presOf" srcId="{28E6A2E7-AEE1-4A97-A119-3A9FBD4C7E3D}" destId="{E8B74FCF-5C9A-4CFC-B785-3C7996C0302C}" srcOrd="0" destOrd="0" presId="urn:microsoft.com/office/officeart/2005/8/layout/vList6"/>
    <dgm:cxn modelId="{25C5DE0D-A0F7-4F51-BD39-38EF71C7B51E}" srcId="{EB166D9F-E950-4E41-A084-A3371A37FA94}" destId="{E0F6C9E1-5507-4112-B5AA-6B5596266D18}" srcOrd="2" destOrd="0" parTransId="{B03305BC-E7EC-442F-ADF2-8E85EED51427}" sibTransId="{06913EB1-26EC-40FE-87CA-DDBAB9D76E8F}"/>
    <dgm:cxn modelId="{B77BD2EC-6C1B-487B-8397-CA6A7589FF25}" srcId="{F4889CFE-0E90-4821-A14A-33B1C0CDB6B5}" destId="{6D327A26-8074-40E3-BB77-1BB1343E91BB}" srcOrd="1" destOrd="0" parTransId="{1540159D-C959-440B-8C67-27EF65B0F5FA}" sibTransId="{D33F6B82-C59B-48AA-869E-497247F25168}"/>
    <dgm:cxn modelId="{D9F3EAD1-01DD-45E3-95E1-194535BEED34}" srcId="{2AB7BEC7-A095-4AA3-A099-6C32CFEFB237}" destId="{124A185F-EAB5-4191-880B-B9933E8A3E28}" srcOrd="1" destOrd="0" parTransId="{75B99F57-6842-424D-A9CB-509D557F6532}" sibTransId="{DC957719-7385-44DE-BCA5-7D1BB3429C76}"/>
    <dgm:cxn modelId="{CDD538CF-369A-4482-A698-214F36002A31}" srcId="{94C27902-2837-446A-B47A-7D59A8E11D62}" destId="{28E6A2E7-AEE1-4A97-A119-3A9FBD4C7E3D}" srcOrd="0" destOrd="0" parTransId="{64A69A13-AB90-4ACB-ACEC-A025D324377C}" sibTransId="{7951F98A-7A0D-40AF-B7C0-9CB3E2A0CFD7}"/>
    <dgm:cxn modelId="{025C154D-1140-4972-9560-B73E9D95AE7B}" type="presOf" srcId="{4FC3B3B8-6C32-4E24-9708-C9A31BE6C40B}" destId="{53CECA23-5AC1-442E-A7A4-D0CB05C6F674}" srcOrd="0" destOrd="0" presId="urn:microsoft.com/office/officeart/2005/8/layout/vList6"/>
    <dgm:cxn modelId="{CD8E83FB-32D5-44DF-8233-53F0B8D3DFC9}" type="presOf" srcId="{3C92862C-9C43-4A12-A535-82282FCBCDD5}" destId="{D0DF44D4-A914-4A2E-A636-068E12BA471C}" srcOrd="0" destOrd="0" presId="urn:microsoft.com/office/officeart/2005/8/layout/vList6"/>
    <dgm:cxn modelId="{B0128369-C67D-4855-A295-6D20DE518D97}" srcId="{94C27902-2837-446A-B47A-7D59A8E11D62}" destId="{7A77765D-A8A3-4628-A02B-96B477B0FCA7}" srcOrd="2" destOrd="0" parTransId="{A7BA6674-EFC2-42DA-A710-554E372181BF}" sibTransId="{AD8612A6-430F-42E5-9D82-C99B4971AC8D}"/>
    <dgm:cxn modelId="{AC971B99-8FB0-46CE-9C6A-7D33E6038335}" type="presOf" srcId="{94C27902-2837-446A-B47A-7D59A8E11D62}" destId="{1C6D0158-4C86-49F3-AF78-D70FD37A9824}" srcOrd="0" destOrd="0" presId="urn:microsoft.com/office/officeart/2005/8/layout/vList6"/>
    <dgm:cxn modelId="{14B715BA-54B3-41C8-9273-38BA5494E0ED}" type="presOf" srcId="{1DED870E-842E-472B-A2DC-4392285C5711}" destId="{D0DF44D4-A914-4A2E-A636-068E12BA471C}" srcOrd="0" destOrd="2" presId="urn:microsoft.com/office/officeart/2005/8/layout/vList6"/>
    <dgm:cxn modelId="{8AA458F7-A6EA-442C-957C-987368A1E59F}" srcId="{500BB877-8748-4AB5-B171-5630E78D0A80}" destId="{4FC3B3B8-6C32-4E24-9708-C9A31BE6C40B}" srcOrd="0" destOrd="0" parTransId="{471B63EE-A271-4C4C-B921-137026F0E197}" sibTransId="{1B91820F-AD62-4192-A96C-93B21B38ABCF}"/>
    <dgm:cxn modelId="{DC805A3A-D268-40A9-A5F3-2A9B3569518F}" srcId="{EB166D9F-E950-4E41-A084-A3371A37FA94}" destId="{F4889CFE-0E90-4821-A14A-33B1C0CDB6B5}" srcOrd="4" destOrd="0" parTransId="{EC75E4E7-9210-4C94-BB78-A76A5551DA86}" sibTransId="{1A87AC76-9DFE-4817-AAF0-62BE1C0A166D}"/>
    <dgm:cxn modelId="{5BEB8883-AD27-4111-8231-E633154A3D49}" srcId="{EB166D9F-E950-4E41-A084-A3371A37FA94}" destId="{94C27902-2837-446A-B47A-7D59A8E11D62}" srcOrd="0" destOrd="0" parTransId="{EDC925D5-282D-4284-87D3-DBA222E32DD8}" sibTransId="{71A3A96D-F864-412D-BFF9-69C2E992D8A7}"/>
    <dgm:cxn modelId="{C4E45CD7-D6F6-4F51-8901-17B5C06C4ABD}" type="presOf" srcId="{F4889CFE-0E90-4821-A14A-33B1C0CDB6B5}" destId="{46D6B78F-8278-417A-8960-42694D620A84}" srcOrd="0" destOrd="0" presId="urn:microsoft.com/office/officeart/2005/8/layout/vList6"/>
    <dgm:cxn modelId="{4986F112-5985-4E11-B310-88BDA524973C}" srcId="{E0F6C9E1-5507-4112-B5AA-6B5596266D18}" destId="{7FDFA8B9-06FB-4E0F-B2C2-68588E6E588D}" srcOrd="0" destOrd="0" parTransId="{5952C7CC-FD4C-4B16-97B4-B884BF69E69C}" sibTransId="{5C4D2A37-A8B9-44B1-8C68-383247702339}"/>
    <dgm:cxn modelId="{E8927E6D-E16E-40DE-A3DD-D705F328B140}" type="presOf" srcId="{7FDFA8B9-06FB-4E0F-B2C2-68588E6E588D}" destId="{F1977609-B6B2-407C-848E-40E59ED4053A}" srcOrd="0" destOrd="0" presId="urn:microsoft.com/office/officeart/2005/8/layout/vList6"/>
    <dgm:cxn modelId="{9F826BF2-FC68-4285-82AB-E183BA6D32A9}" srcId="{EB166D9F-E950-4E41-A084-A3371A37FA94}" destId="{2AB7BEC7-A095-4AA3-A099-6C32CFEFB237}" srcOrd="1" destOrd="0" parTransId="{B752C1DE-06E0-46EE-B992-A6B560E2BC74}" sibTransId="{75E2FC0C-351E-4B2F-A420-AACAE8ABE6E2}"/>
    <dgm:cxn modelId="{230E3E84-04AA-4FE1-BF86-20C7D65A5A1C}" srcId="{500BB877-8748-4AB5-B171-5630E78D0A80}" destId="{3EA475A3-8C12-4729-B703-B3197FE2BDF0}" srcOrd="1" destOrd="0" parTransId="{0870E597-2CC2-4ED3-852C-261A9BD9DEC9}" sibTransId="{D98E6226-C6FF-4565-B8FD-2244C9F25F1F}"/>
    <dgm:cxn modelId="{326D0CCD-913E-4FBC-B062-DE41B51F4D11}" type="presOf" srcId="{B504B9FC-CC87-4E2C-B5DD-DAFC8EA2181A}" destId="{E8B74FCF-5C9A-4CFC-B785-3C7996C0302C}" srcOrd="0" destOrd="1" presId="urn:microsoft.com/office/officeart/2005/8/layout/vList6"/>
    <dgm:cxn modelId="{D794BEBC-8226-4BF6-ABDE-27BE4AB29DE5}" srcId="{F4889CFE-0E90-4821-A14A-33B1C0CDB6B5}" destId="{1DED870E-842E-472B-A2DC-4392285C5711}" srcOrd="2" destOrd="0" parTransId="{A4A61022-585D-4333-B360-A449ABD1DDB1}" sibTransId="{1652405A-C353-4046-8839-45996C7FC1D8}"/>
    <dgm:cxn modelId="{37B71821-A8F2-488E-B331-89CC0056F4B0}" srcId="{2AB7BEC7-A095-4AA3-A099-6C32CFEFB237}" destId="{FEC5BC91-D285-41D4-8120-8A626D53EFCC}" srcOrd="0" destOrd="0" parTransId="{C39C8CB7-D230-452F-8668-612292A28AB2}" sibTransId="{3C3F1B43-368C-4429-85D6-7CE652C89B3E}"/>
    <dgm:cxn modelId="{2A4C514F-3767-4120-BA02-E1E729EA8948}" srcId="{EB166D9F-E950-4E41-A084-A3371A37FA94}" destId="{500BB877-8748-4AB5-B171-5630E78D0A80}" srcOrd="3" destOrd="0" parTransId="{B8AA682E-F5B6-4A73-8BB8-98595C18B1A0}" sibTransId="{E5C6A895-D972-416E-9198-EA488F015247}"/>
    <dgm:cxn modelId="{04A090F6-E54F-4620-B864-3D9BBED62D57}" type="presOf" srcId="{7A77765D-A8A3-4628-A02B-96B477B0FCA7}" destId="{E8B74FCF-5C9A-4CFC-B785-3C7996C0302C}" srcOrd="0" destOrd="2" presId="urn:microsoft.com/office/officeart/2005/8/layout/vList6"/>
    <dgm:cxn modelId="{15EBCA16-980D-41E1-9CA8-A0C69BEE976B}" type="presOf" srcId="{2AB7BEC7-A095-4AA3-A099-6C32CFEFB237}" destId="{8FD4B545-647C-4A86-9C01-C2808CA040CE}" srcOrd="0" destOrd="0" presId="urn:microsoft.com/office/officeart/2005/8/layout/vList6"/>
    <dgm:cxn modelId="{60E24549-155A-4507-B55C-3A7314050BAC}" type="presOf" srcId="{3EA475A3-8C12-4729-B703-B3197FE2BDF0}" destId="{53CECA23-5AC1-442E-A7A4-D0CB05C6F674}" srcOrd="0" destOrd="1" presId="urn:microsoft.com/office/officeart/2005/8/layout/vList6"/>
    <dgm:cxn modelId="{F8B91F75-608D-4165-919B-A1E3B63E1629}" type="presOf" srcId="{124A185F-EAB5-4191-880B-B9933E8A3E28}" destId="{B7432B25-5B89-462A-9290-29F6D4C5E5FB}" srcOrd="0" destOrd="1" presId="urn:microsoft.com/office/officeart/2005/8/layout/vList6"/>
    <dgm:cxn modelId="{357B4BD0-36BA-4AE2-9F97-E77AAC2EF1D3}" type="presOf" srcId="{E0F6C9E1-5507-4112-B5AA-6B5596266D18}" destId="{32569B0A-1841-4DCA-B41C-C1C262CB7F47}" srcOrd="0" destOrd="0" presId="urn:microsoft.com/office/officeart/2005/8/layout/vList6"/>
    <dgm:cxn modelId="{6F7CAC36-7015-44E8-9135-28B662E57365}" type="presOf" srcId="{500BB877-8748-4AB5-B171-5630E78D0A80}" destId="{15E0875F-2C25-4146-ADF6-237B0947FEDF}" srcOrd="0" destOrd="0" presId="urn:microsoft.com/office/officeart/2005/8/layout/vList6"/>
    <dgm:cxn modelId="{D109DA34-EAB6-483B-A2D6-6BE870222648}" srcId="{94C27902-2837-446A-B47A-7D59A8E11D62}" destId="{B504B9FC-CC87-4E2C-B5DD-DAFC8EA2181A}" srcOrd="1" destOrd="0" parTransId="{C25B4A8B-6509-45B2-A6AF-758A3CD98BE3}" sibTransId="{F6A16CFD-05B3-4A70-9035-8C940A80CEB9}"/>
    <dgm:cxn modelId="{4440D575-F014-4FDE-8BD1-4FACF1CD6036}" type="presOf" srcId="{6D327A26-8074-40E3-BB77-1BB1343E91BB}" destId="{D0DF44D4-A914-4A2E-A636-068E12BA471C}" srcOrd="0" destOrd="1" presId="urn:microsoft.com/office/officeart/2005/8/layout/vList6"/>
    <dgm:cxn modelId="{2AE10F00-3387-4249-886C-1BCDD4362018}" type="presOf" srcId="{FEC5BC91-D285-41D4-8120-8A626D53EFCC}" destId="{B7432B25-5B89-462A-9290-29F6D4C5E5FB}" srcOrd="0" destOrd="0" presId="urn:microsoft.com/office/officeart/2005/8/layout/vList6"/>
    <dgm:cxn modelId="{F9CA8020-A7C4-4368-8FEB-A613D2018CFF}" type="presOf" srcId="{EB166D9F-E950-4E41-A084-A3371A37FA94}" destId="{D99E8813-43E1-441F-B580-C82C401EC662}" srcOrd="0" destOrd="0" presId="urn:microsoft.com/office/officeart/2005/8/layout/vList6"/>
    <dgm:cxn modelId="{9F8B2ED5-4857-4119-903A-192832A54974}" type="presParOf" srcId="{D99E8813-43E1-441F-B580-C82C401EC662}" destId="{CC635AAF-4D81-4CC4-890C-C5960B2A519D}" srcOrd="0" destOrd="0" presId="urn:microsoft.com/office/officeart/2005/8/layout/vList6"/>
    <dgm:cxn modelId="{42779400-510C-43C1-8E6D-9E19C00DFC81}" type="presParOf" srcId="{CC635AAF-4D81-4CC4-890C-C5960B2A519D}" destId="{1C6D0158-4C86-49F3-AF78-D70FD37A9824}" srcOrd="0" destOrd="0" presId="urn:microsoft.com/office/officeart/2005/8/layout/vList6"/>
    <dgm:cxn modelId="{F610F91B-CDBF-4107-876C-5001720544F6}" type="presParOf" srcId="{CC635AAF-4D81-4CC4-890C-C5960B2A519D}" destId="{E8B74FCF-5C9A-4CFC-B785-3C7996C0302C}" srcOrd="1" destOrd="0" presId="urn:microsoft.com/office/officeart/2005/8/layout/vList6"/>
    <dgm:cxn modelId="{1F56C454-F61C-4B25-9CD6-4707306906A6}" type="presParOf" srcId="{D99E8813-43E1-441F-B580-C82C401EC662}" destId="{D4754E40-90FD-4D18-9B56-53153AC142E2}" srcOrd="1" destOrd="0" presId="urn:microsoft.com/office/officeart/2005/8/layout/vList6"/>
    <dgm:cxn modelId="{0EBECBFD-513C-4453-AC1C-3135AB22B165}" type="presParOf" srcId="{D99E8813-43E1-441F-B580-C82C401EC662}" destId="{57925430-DC37-4B8A-A42E-4D291186AA85}" srcOrd="2" destOrd="0" presId="urn:microsoft.com/office/officeart/2005/8/layout/vList6"/>
    <dgm:cxn modelId="{2AFB8A66-7ECD-407C-A151-7BC74A2FEB3F}" type="presParOf" srcId="{57925430-DC37-4B8A-A42E-4D291186AA85}" destId="{8FD4B545-647C-4A86-9C01-C2808CA040CE}" srcOrd="0" destOrd="0" presId="urn:microsoft.com/office/officeart/2005/8/layout/vList6"/>
    <dgm:cxn modelId="{B7B44BCC-C6B3-4DAF-AA9E-82CBB8B7789C}" type="presParOf" srcId="{57925430-DC37-4B8A-A42E-4D291186AA85}" destId="{B7432B25-5B89-462A-9290-29F6D4C5E5FB}" srcOrd="1" destOrd="0" presId="urn:microsoft.com/office/officeart/2005/8/layout/vList6"/>
    <dgm:cxn modelId="{7E7538F3-9EE5-4885-B77A-2052C9651697}" type="presParOf" srcId="{D99E8813-43E1-441F-B580-C82C401EC662}" destId="{2C525B53-F7C8-4CF7-9758-BDC8359EB33B}" srcOrd="3" destOrd="0" presId="urn:microsoft.com/office/officeart/2005/8/layout/vList6"/>
    <dgm:cxn modelId="{22C0F609-1DD1-434D-9C92-68AE3362E6CD}" type="presParOf" srcId="{D99E8813-43E1-441F-B580-C82C401EC662}" destId="{28ADBA9C-E884-45BB-B5F8-1FB684E590AB}" srcOrd="4" destOrd="0" presId="urn:microsoft.com/office/officeart/2005/8/layout/vList6"/>
    <dgm:cxn modelId="{DE6C98AB-4C83-4939-A20E-B9FD2EB929F2}" type="presParOf" srcId="{28ADBA9C-E884-45BB-B5F8-1FB684E590AB}" destId="{32569B0A-1841-4DCA-B41C-C1C262CB7F47}" srcOrd="0" destOrd="0" presId="urn:microsoft.com/office/officeart/2005/8/layout/vList6"/>
    <dgm:cxn modelId="{E0307E12-5510-4AB2-A4D5-F4CBE67644C7}" type="presParOf" srcId="{28ADBA9C-E884-45BB-B5F8-1FB684E590AB}" destId="{F1977609-B6B2-407C-848E-40E59ED4053A}" srcOrd="1" destOrd="0" presId="urn:microsoft.com/office/officeart/2005/8/layout/vList6"/>
    <dgm:cxn modelId="{11DCDBB4-3317-4E12-A2A8-325E73CF7437}" type="presParOf" srcId="{D99E8813-43E1-441F-B580-C82C401EC662}" destId="{7F022B83-D4D7-4B94-AD30-2D9F2EDA42A9}" srcOrd="5" destOrd="0" presId="urn:microsoft.com/office/officeart/2005/8/layout/vList6"/>
    <dgm:cxn modelId="{8A4C64AA-AE33-414B-AC24-B36F3AB69769}" type="presParOf" srcId="{D99E8813-43E1-441F-B580-C82C401EC662}" destId="{B149FEA5-A37C-4994-B0BB-319970682E73}" srcOrd="6" destOrd="0" presId="urn:microsoft.com/office/officeart/2005/8/layout/vList6"/>
    <dgm:cxn modelId="{DE1649F5-CF49-4061-BB7C-7392EF0B5848}" type="presParOf" srcId="{B149FEA5-A37C-4994-B0BB-319970682E73}" destId="{15E0875F-2C25-4146-ADF6-237B0947FEDF}" srcOrd="0" destOrd="0" presId="urn:microsoft.com/office/officeart/2005/8/layout/vList6"/>
    <dgm:cxn modelId="{18517EB7-742B-4E02-8CE9-582EE5B8C8A1}" type="presParOf" srcId="{B149FEA5-A37C-4994-B0BB-319970682E73}" destId="{53CECA23-5AC1-442E-A7A4-D0CB05C6F674}" srcOrd="1" destOrd="0" presId="urn:microsoft.com/office/officeart/2005/8/layout/vList6"/>
    <dgm:cxn modelId="{234CAE82-008C-48FC-9994-0B45C9E1CF2C}" type="presParOf" srcId="{D99E8813-43E1-441F-B580-C82C401EC662}" destId="{30CDB87E-257D-4F9D-AF13-AA0605797555}" srcOrd="7" destOrd="0" presId="urn:microsoft.com/office/officeart/2005/8/layout/vList6"/>
    <dgm:cxn modelId="{5372F9DD-7737-4713-AB35-31CB7A6894A5}" type="presParOf" srcId="{D99E8813-43E1-441F-B580-C82C401EC662}" destId="{CC225A79-4B5A-4BBD-A661-403025C739FD}" srcOrd="8" destOrd="0" presId="urn:microsoft.com/office/officeart/2005/8/layout/vList6"/>
    <dgm:cxn modelId="{458242F2-B140-471F-984A-43372330904F}" type="presParOf" srcId="{CC225A79-4B5A-4BBD-A661-403025C739FD}" destId="{46D6B78F-8278-417A-8960-42694D620A84}" srcOrd="0" destOrd="0" presId="urn:microsoft.com/office/officeart/2005/8/layout/vList6"/>
    <dgm:cxn modelId="{01F7E162-0D0B-44E4-98DE-A99249B53446}" type="presParOf" srcId="{CC225A79-4B5A-4BBD-A661-403025C739FD}" destId="{D0DF44D4-A914-4A2E-A636-068E12BA47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89D79E-5DB6-42EE-BD1A-532C7B451F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2B2B0E16-CA89-449F-B361-4B9DA486B700}">
      <dgm:prSet/>
      <dgm:spPr/>
      <dgm:t>
        <a:bodyPr/>
        <a:lstStyle/>
        <a:p>
          <a:r>
            <a:rPr lang="en-GB" b="0" i="0" dirty="0" smtClean="0"/>
            <a:t>Six Entrepreneurial Discovery Process (EDP) Focus Groups: four in </a:t>
          </a:r>
          <a:r>
            <a:rPr lang="en-GB" b="0" i="0" dirty="0" err="1" smtClean="0"/>
            <a:t>REMTh</a:t>
          </a:r>
          <a:r>
            <a:rPr lang="en-GB" b="0" i="0" dirty="0" smtClean="0"/>
            <a:t> (2014-5); two in Romania </a:t>
          </a:r>
          <a:r>
            <a:rPr lang="en-US" b="0" i="0" dirty="0" smtClean="0"/>
            <a:t>(2016)</a:t>
          </a:r>
          <a:endParaRPr lang="en-GB" dirty="0"/>
        </a:p>
      </dgm:t>
    </dgm:pt>
    <dgm:pt modelId="{76F8C218-18C1-433C-AC6E-F92196BC7979}" type="parTrans" cxnId="{B37A5C0C-9EB7-4581-9E9E-240EDE9D2482}">
      <dgm:prSet/>
      <dgm:spPr/>
      <dgm:t>
        <a:bodyPr/>
        <a:lstStyle/>
        <a:p>
          <a:endParaRPr lang="en-GB"/>
        </a:p>
      </dgm:t>
    </dgm:pt>
    <dgm:pt modelId="{85BC3A57-C2C1-46F2-9BF5-20054CADE5FC}" type="sibTrans" cxnId="{B37A5C0C-9EB7-4581-9E9E-240EDE9D2482}">
      <dgm:prSet/>
      <dgm:spPr/>
      <dgm:t>
        <a:bodyPr/>
        <a:lstStyle/>
        <a:p>
          <a:endParaRPr lang="en-GB"/>
        </a:p>
      </dgm:t>
    </dgm:pt>
    <dgm:pt modelId="{A370EAA7-BDA0-4D3D-A94C-9FF018CEDB11}">
      <dgm:prSet/>
      <dgm:spPr/>
      <dgm:t>
        <a:bodyPr/>
        <a:lstStyle/>
        <a:p>
          <a:r>
            <a:rPr lang="en-GB" dirty="0" smtClean="0"/>
            <a:t>Wine EDP (Drama, 2014) –fostered collaboration between local wine producer and Italian university</a:t>
          </a:r>
          <a:endParaRPr lang="en-GB" dirty="0"/>
        </a:p>
      </dgm:t>
    </dgm:pt>
    <dgm:pt modelId="{A794F6B8-6AF3-4E94-BBBE-F35E0B32A2DB}" type="parTrans" cxnId="{501F10EF-77A3-4FD5-B43D-D47FB5CEED1A}">
      <dgm:prSet/>
      <dgm:spPr/>
      <dgm:t>
        <a:bodyPr/>
        <a:lstStyle/>
        <a:p>
          <a:endParaRPr lang="en-GB"/>
        </a:p>
      </dgm:t>
    </dgm:pt>
    <dgm:pt modelId="{BE4136A1-8546-4517-89E5-1F9DE52D9328}" type="sibTrans" cxnId="{501F10EF-77A3-4FD5-B43D-D47FB5CEED1A}">
      <dgm:prSet/>
      <dgm:spPr/>
      <dgm:t>
        <a:bodyPr/>
        <a:lstStyle/>
        <a:p>
          <a:endParaRPr lang="en-GB"/>
        </a:p>
      </dgm:t>
    </dgm:pt>
    <dgm:pt modelId="{E323BC4B-B8BA-49AD-ADC9-1899DCAE1004}">
      <dgm:prSet/>
      <dgm:spPr/>
      <dgm:t>
        <a:bodyPr/>
        <a:lstStyle/>
        <a:p>
          <a:r>
            <a:rPr lang="en-GB" smtClean="0"/>
            <a:t>Cosmetics EDP  (Cluj, 2016) – highlighted potential for EU collaboration with French cluster</a:t>
          </a:r>
          <a:endParaRPr lang="en-GB"/>
        </a:p>
      </dgm:t>
    </dgm:pt>
    <dgm:pt modelId="{70894140-AC23-48CA-965B-592E24BD96DF}" type="parTrans" cxnId="{9ADE0142-42D4-43AB-8AE3-39207C35EFA9}">
      <dgm:prSet/>
      <dgm:spPr/>
      <dgm:t>
        <a:bodyPr/>
        <a:lstStyle/>
        <a:p>
          <a:endParaRPr lang="en-GB"/>
        </a:p>
      </dgm:t>
    </dgm:pt>
    <dgm:pt modelId="{21833A4F-693B-4C7F-94A0-0EA24F568F6C}" type="sibTrans" cxnId="{9ADE0142-42D4-43AB-8AE3-39207C35EFA9}">
      <dgm:prSet/>
      <dgm:spPr/>
      <dgm:t>
        <a:bodyPr/>
        <a:lstStyle/>
        <a:p>
          <a:endParaRPr lang="en-GB"/>
        </a:p>
      </dgm:t>
    </dgm:pt>
    <dgm:pt modelId="{6B036151-ED0B-4091-B84F-648D813599CF}">
      <dgm:prSet/>
      <dgm:spPr/>
      <dgm:t>
        <a:bodyPr/>
        <a:lstStyle/>
        <a:p>
          <a:r>
            <a:rPr lang="en-GB" smtClean="0"/>
            <a:t>Draft Calls for funding proposals – based on EDP focus groups – targeting SMEs, increasing applied research and dissemination of results – 2016 call on polymers</a:t>
          </a:r>
          <a:endParaRPr lang="en-GB"/>
        </a:p>
      </dgm:t>
    </dgm:pt>
    <dgm:pt modelId="{F8206ED9-580E-47C0-8010-6EDB8DA4DC5D}" type="parTrans" cxnId="{FF5C62E0-6CD3-43FE-A49C-34AA3A709C9E}">
      <dgm:prSet/>
      <dgm:spPr/>
      <dgm:t>
        <a:bodyPr/>
        <a:lstStyle/>
        <a:p>
          <a:endParaRPr lang="en-GB"/>
        </a:p>
      </dgm:t>
    </dgm:pt>
    <dgm:pt modelId="{6A45B370-93C3-4464-8ED3-BE83F6F719AF}" type="sibTrans" cxnId="{FF5C62E0-6CD3-43FE-A49C-34AA3A709C9E}">
      <dgm:prSet/>
      <dgm:spPr/>
      <dgm:t>
        <a:bodyPr/>
        <a:lstStyle/>
        <a:p>
          <a:endParaRPr lang="en-GB"/>
        </a:p>
      </dgm:t>
    </dgm:pt>
    <dgm:pt modelId="{4C3A2213-8C56-4FB9-A332-CA8CAFD25B9D}">
      <dgm:prSet/>
      <dgm:spPr/>
      <dgm:t>
        <a:bodyPr/>
        <a:lstStyle/>
        <a:p>
          <a:r>
            <a:rPr lang="en-US" smtClean="0"/>
            <a:t>EDP methodology further refined and applied:  </a:t>
          </a:r>
          <a:endParaRPr lang="en-GB"/>
        </a:p>
      </dgm:t>
    </dgm:pt>
    <dgm:pt modelId="{67F7A76C-CD92-4575-A490-73438E64D47C}" type="parTrans" cxnId="{BB4D4E0B-28BF-42B6-A72A-0638AD621A22}">
      <dgm:prSet/>
      <dgm:spPr/>
      <dgm:t>
        <a:bodyPr/>
        <a:lstStyle/>
        <a:p>
          <a:endParaRPr lang="en-GB"/>
        </a:p>
      </dgm:t>
    </dgm:pt>
    <dgm:pt modelId="{385F8484-0CF8-4738-934F-CA97911F0742}" type="sibTrans" cxnId="{BB4D4E0B-28BF-42B6-A72A-0638AD621A22}">
      <dgm:prSet/>
      <dgm:spPr/>
      <dgm:t>
        <a:bodyPr/>
        <a:lstStyle/>
        <a:p>
          <a:endParaRPr lang="en-GB"/>
        </a:p>
      </dgm:t>
    </dgm:pt>
    <dgm:pt modelId="{342706CB-577A-441E-8055-FA328C5F2F1C}">
      <dgm:prSet/>
      <dgm:spPr/>
      <dgm:t>
        <a:bodyPr/>
        <a:lstStyle/>
        <a:p>
          <a:r>
            <a:rPr lang="en-US" dirty="0" smtClean="0"/>
            <a:t>in </a:t>
          </a:r>
          <a:r>
            <a:rPr lang="en-US" dirty="0" err="1" smtClean="0"/>
            <a:t>REMTh</a:t>
          </a:r>
          <a:r>
            <a:rPr lang="en-US" dirty="0" smtClean="0"/>
            <a:t>: </a:t>
          </a:r>
          <a:r>
            <a:rPr lang="en-GB" dirty="0" smtClean="0"/>
            <a:t>chemical/ polymer materials and electronic/ electrical equipment </a:t>
          </a:r>
          <a:r>
            <a:rPr lang="en-US" dirty="0" smtClean="0"/>
            <a:t>)</a:t>
          </a:r>
          <a:endParaRPr lang="en-GB" dirty="0"/>
        </a:p>
      </dgm:t>
    </dgm:pt>
    <dgm:pt modelId="{D6479CEB-B755-4E86-8A8D-CEC48C4785CB}" type="parTrans" cxnId="{5E187FD3-8D6D-4997-BCEE-ADA2B5E29AF5}">
      <dgm:prSet/>
      <dgm:spPr/>
      <dgm:t>
        <a:bodyPr/>
        <a:lstStyle/>
        <a:p>
          <a:endParaRPr lang="en-GB"/>
        </a:p>
      </dgm:t>
    </dgm:pt>
    <dgm:pt modelId="{B8FB1C30-68A0-488C-B509-BD871A457F26}" type="sibTrans" cxnId="{5E187FD3-8D6D-4997-BCEE-ADA2B5E29AF5}">
      <dgm:prSet/>
      <dgm:spPr/>
      <dgm:t>
        <a:bodyPr/>
        <a:lstStyle/>
        <a:p>
          <a:endParaRPr lang="en-GB"/>
        </a:p>
      </dgm:t>
    </dgm:pt>
    <dgm:pt modelId="{99211757-4B37-4167-B9D9-FDBEF1C4CBCB}">
      <dgm:prSet/>
      <dgm:spPr/>
      <dgm:t>
        <a:bodyPr/>
        <a:lstStyle/>
        <a:p>
          <a:r>
            <a:rPr lang="en-US" smtClean="0"/>
            <a:t>Greek regions (Attica and Thessaly) </a:t>
          </a:r>
          <a:endParaRPr lang="en-GB"/>
        </a:p>
      </dgm:t>
    </dgm:pt>
    <dgm:pt modelId="{6B2936BD-8CC3-4418-BD50-CFD8CA274750}" type="parTrans" cxnId="{22787607-6CD8-4778-9AD8-96F353BE424A}">
      <dgm:prSet/>
      <dgm:spPr/>
      <dgm:t>
        <a:bodyPr/>
        <a:lstStyle/>
        <a:p>
          <a:endParaRPr lang="en-GB"/>
        </a:p>
      </dgm:t>
    </dgm:pt>
    <dgm:pt modelId="{C2961F7D-9FEA-4DE3-9379-40ECD90027AB}" type="sibTrans" cxnId="{22787607-6CD8-4778-9AD8-96F353BE424A}">
      <dgm:prSet/>
      <dgm:spPr/>
      <dgm:t>
        <a:bodyPr/>
        <a:lstStyle/>
        <a:p>
          <a:endParaRPr lang="en-GB"/>
        </a:p>
      </dgm:t>
    </dgm:pt>
    <dgm:pt modelId="{9464E3A2-58CB-41DA-B382-AC52410B45D2}">
      <dgm:prSet/>
      <dgm:spPr/>
      <dgm:t>
        <a:bodyPr/>
        <a:lstStyle/>
        <a:p>
          <a:r>
            <a:rPr lang="en-US" dirty="0" smtClean="0"/>
            <a:t>Romanian regions (NW and NE)</a:t>
          </a:r>
          <a:endParaRPr lang="en-GB" dirty="0"/>
        </a:p>
      </dgm:t>
    </dgm:pt>
    <dgm:pt modelId="{A9473253-2B44-480B-8D67-60F78E7CBC4A}" type="parTrans" cxnId="{3ABF6C16-A9C2-4B37-A2C2-508800933CCF}">
      <dgm:prSet/>
      <dgm:spPr/>
      <dgm:t>
        <a:bodyPr/>
        <a:lstStyle/>
        <a:p>
          <a:endParaRPr lang="en-GB"/>
        </a:p>
      </dgm:t>
    </dgm:pt>
    <dgm:pt modelId="{7F0E9D8E-2BC9-46D7-9F61-45C1E7B07A21}" type="sibTrans" cxnId="{3ABF6C16-A9C2-4B37-A2C2-508800933CCF}">
      <dgm:prSet/>
      <dgm:spPr/>
      <dgm:t>
        <a:bodyPr/>
        <a:lstStyle/>
        <a:p>
          <a:endParaRPr lang="en-GB"/>
        </a:p>
      </dgm:t>
    </dgm:pt>
    <dgm:pt modelId="{B2B11C17-4665-4C08-B097-79BB51C19C70}" type="pres">
      <dgm:prSet presAssocID="{B689D79E-5DB6-42EE-BD1A-532C7B451F5B}" presName="linear" presStyleCnt="0">
        <dgm:presLayoutVars>
          <dgm:animLvl val="lvl"/>
          <dgm:resizeHandles val="exact"/>
        </dgm:presLayoutVars>
      </dgm:prSet>
      <dgm:spPr/>
      <dgm:t>
        <a:bodyPr/>
        <a:lstStyle/>
        <a:p>
          <a:endParaRPr lang="en-GB"/>
        </a:p>
      </dgm:t>
    </dgm:pt>
    <dgm:pt modelId="{18EE95D1-5267-4D58-BAC7-5DAB298D7510}" type="pres">
      <dgm:prSet presAssocID="{2B2B0E16-CA89-449F-B361-4B9DA486B700}" presName="parentText" presStyleLbl="node1" presStyleIdx="0" presStyleCnt="5" custLinFactY="-33044" custLinFactNeighborY="-100000">
        <dgm:presLayoutVars>
          <dgm:chMax val="0"/>
          <dgm:bulletEnabled val="1"/>
        </dgm:presLayoutVars>
      </dgm:prSet>
      <dgm:spPr/>
      <dgm:t>
        <a:bodyPr/>
        <a:lstStyle/>
        <a:p>
          <a:endParaRPr lang="en-GB"/>
        </a:p>
      </dgm:t>
    </dgm:pt>
    <dgm:pt modelId="{A1241AA6-23E9-4D8F-A57C-E6D6A047DC16}" type="pres">
      <dgm:prSet presAssocID="{85BC3A57-C2C1-46F2-9BF5-20054CADE5FC}" presName="spacer" presStyleCnt="0"/>
      <dgm:spPr/>
    </dgm:pt>
    <dgm:pt modelId="{FF2BF682-4EBE-4DF1-B22C-01F95539C61A}" type="pres">
      <dgm:prSet presAssocID="{A370EAA7-BDA0-4D3D-A94C-9FF018CEDB11}" presName="parentText" presStyleLbl="node1" presStyleIdx="1" presStyleCnt="5" custLinFactY="-29385" custLinFactNeighborY="-100000">
        <dgm:presLayoutVars>
          <dgm:chMax val="0"/>
          <dgm:bulletEnabled val="1"/>
        </dgm:presLayoutVars>
      </dgm:prSet>
      <dgm:spPr/>
      <dgm:t>
        <a:bodyPr/>
        <a:lstStyle/>
        <a:p>
          <a:endParaRPr lang="en-GB"/>
        </a:p>
      </dgm:t>
    </dgm:pt>
    <dgm:pt modelId="{CD043BA2-532D-4AED-A5E6-04A92D749D03}" type="pres">
      <dgm:prSet presAssocID="{BE4136A1-8546-4517-89E5-1F9DE52D9328}" presName="spacer" presStyleCnt="0"/>
      <dgm:spPr/>
    </dgm:pt>
    <dgm:pt modelId="{BA40228F-DDA0-4DB1-BC6C-85EC33B196E1}" type="pres">
      <dgm:prSet presAssocID="{E323BC4B-B8BA-49AD-ADC9-1899DCAE1004}" presName="parentText" presStyleLbl="node1" presStyleIdx="2" presStyleCnt="5" custLinFactY="-25725" custLinFactNeighborY="-100000">
        <dgm:presLayoutVars>
          <dgm:chMax val="0"/>
          <dgm:bulletEnabled val="1"/>
        </dgm:presLayoutVars>
      </dgm:prSet>
      <dgm:spPr/>
      <dgm:t>
        <a:bodyPr/>
        <a:lstStyle/>
        <a:p>
          <a:endParaRPr lang="en-GB"/>
        </a:p>
      </dgm:t>
    </dgm:pt>
    <dgm:pt modelId="{A3795541-65B2-4698-821B-E52C660D346D}" type="pres">
      <dgm:prSet presAssocID="{21833A4F-693B-4C7F-94A0-0EA24F568F6C}" presName="spacer" presStyleCnt="0"/>
      <dgm:spPr/>
    </dgm:pt>
    <dgm:pt modelId="{003B50A2-B515-4456-9B24-789E76F9C891}" type="pres">
      <dgm:prSet presAssocID="{6B036151-ED0B-4091-B84F-648D813599CF}" presName="parentText" presStyleLbl="node1" presStyleIdx="3" presStyleCnt="5" custLinFactY="-22065" custLinFactNeighborY="-100000">
        <dgm:presLayoutVars>
          <dgm:chMax val="0"/>
          <dgm:bulletEnabled val="1"/>
        </dgm:presLayoutVars>
      </dgm:prSet>
      <dgm:spPr/>
      <dgm:t>
        <a:bodyPr/>
        <a:lstStyle/>
        <a:p>
          <a:endParaRPr lang="en-GB"/>
        </a:p>
      </dgm:t>
    </dgm:pt>
    <dgm:pt modelId="{9AB73B1B-0E4C-4CC8-997B-3B0D66279AAB}" type="pres">
      <dgm:prSet presAssocID="{6A45B370-93C3-4464-8ED3-BE83F6F719AF}" presName="spacer" presStyleCnt="0"/>
      <dgm:spPr/>
    </dgm:pt>
    <dgm:pt modelId="{AE0AFDB8-FB9E-402E-AF2F-24428582B3FA}" type="pres">
      <dgm:prSet presAssocID="{4C3A2213-8C56-4FB9-A332-CA8CAFD25B9D}" presName="parentText" presStyleLbl="node1" presStyleIdx="4" presStyleCnt="5" custLinFactNeighborY="-24642">
        <dgm:presLayoutVars>
          <dgm:chMax val="0"/>
          <dgm:bulletEnabled val="1"/>
        </dgm:presLayoutVars>
      </dgm:prSet>
      <dgm:spPr/>
      <dgm:t>
        <a:bodyPr/>
        <a:lstStyle/>
        <a:p>
          <a:endParaRPr lang="en-GB"/>
        </a:p>
      </dgm:t>
    </dgm:pt>
    <dgm:pt modelId="{69B26D9F-9860-40BF-AE69-379B5A7EAA77}" type="pres">
      <dgm:prSet presAssocID="{4C3A2213-8C56-4FB9-A332-CA8CAFD25B9D}" presName="childText" presStyleLbl="revTx" presStyleIdx="0" presStyleCnt="1" custLinFactNeighborX="1818" custLinFactNeighborY="-14746">
        <dgm:presLayoutVars>
          <dgm:bulletEnabled val="1"/>
        </dgm:presLayoutVars>
      </dgm:prSet>
      <dgm:spPr/>
      <dgm:t>
        <a:bodyPr/>
        <a:lstStyle/>
        <a:p>
          <a:endParaRPr lang="en-GB"/>
        </a:p>
      </dgm:t>
    </dgm:pt>
  </dgm:ptLst>
  <dgm:cxnLst>
    <dgm:cxn modelId="{BB4D4E0B-28BF-42B6-A72A-0638AD621A22}" srcId="{B689D79E-5DB6-42EE-BD1A-532C7B451F5B}" destId="{4C3A2213-8C56-4FB9-A332-CA8CAFD25B9D}" srcOrd="4" destOrd="0" parTransId="{67F7A76C-CD92-4575-A490-73438E64D47C}" sibTransId="{385F8484-0CF8-4738-934F-CA97911F0742}"/>
    <dgm:cxn modelId="{B37A5C0C-9EB7-4581-9E9E-240EDE9D2482}" srcId="{B689D79E-5DB6-42EE-BD1A-532C7B451F5B}" destId="{2B2B0E16-CA89-449F-B361-4B9DA486B700}" srcOrd="0" destOrd="0" parTransId="{76F8C218-18C1-433C-AC6E-F92196BC7979}" sibTransId="{85BC3A57-C2C1-46F2-9BF5-20054CADE5FC}"/>
    <dgm:cxn modelId="{79642501-1938-44F5-93A3-A22EB44406E3}" type="presOf" srcId="{A370EAA7-BDA0-4D3D-A94C-9FF018CEDB11}" destId="{FF2BF682-4EBE-4DF1-B22C-01F95539C61A}" srcOrd="0" destOrd="0" presId="urn:microsoft.com/office/officeart/2005/8/layout/vList2"/>
    <dgm:cxn modelId="{90EF5850-6D35-4DEC-81F1-BA7E10E92035}" type="presOf" srcId="{B689D79E-5DB6-42EE-BD1A-532C7B451F5B}" destId="{B2B11C17-4665-4C08-B097-79BB51C19C70}" srcOrd="0" destOrd="0" presId="urn:microsoft.com/office/officeart/2005/8/layout/vList2"/>
    <dgm:cxn modelId="{20B8E34D-CCE8-4531-B045-4AD880E43B35}" type="presOf" srcId="{4C3A2213-8C56-4FB9-A332-CA8CAFD25B9D}" destId="{AE0AFDB8-FB9E-402E-AF2F-24428582B3FA}" srcOrd="0" destOrd="0" presId="urn:microsoft.com/office/officeart/2005/8/layout/vList2"/>
    <dgm:cxn modelId="{3ABF6C16-A9C2-4B37-A2C2-508800933CCF}" srcId="{4C3A2213-8C56-4FB9-A332-CA8CAFD25B9D}" destId="{9464E3A2-58CB-41DA-B382-AC52410B45D2}" srcOrd="2" destOrd="0" parTransId="{A9473253-2B44-480B-8D67-60F78E7CBC4A}" sibTransId="{7F0E9D8E-2BC9-46D7-9F61-45C1E7B07A21}"/>
    <dgm:cxn modelId="{9ADE0142-42D4-43AB-8AE3-39207C35EFA9}" srcId="{B689D79E-5DB6-42EE-BD1A-532C7B451F5B}" destId="{E323BC4B-B8BA-49AD-ADC9-1899DCAE1004}" srcOrd="2" destOrd="0" parTransId="{70894140-AC23-48CA-965B-592E24BD96DF}" sibTransId="{21833A4F-693B-4C7F-94A0-0EA24F568F6C}"/>
    <dgm:cxn modelId="{7FBC3E16-E0F0-4ACF-81F8-17190DF78D12}" type="presOf" srcId="{6B036151-ED0B-4091-B84F-648D813599CF}" destId="{003B50A2-B515-4456-9B24-789E76F9C891}" srcOrd="0" destOrd="0" presId="urn:microsoft.com/office/officeart/2005/8/layout/vList2"/>
    <dgm:cxn modelId="{22787607-6CD8-4778-9AD8-96F353BE424A}" srcId="{4C3A2213-8C56-4FB9-A332-CA8CAFD25B9D}" destId="{99211757-4B37-4167-B9D9-FDBEF1C4CBCB}" srcOrd="1" destOrd="0" parTransId="{6B2936BD-8CC3-4418-BD50-CFD8CA274750}" sibTransId="{C2961F7D-9FEA-4DE3-9379-40ECD90027AB}"/>
    <dgm:cxn modelId="{6F34A483-D10A-4F59-A7A2-542591EBEAB5}" type="presOf" srcId="{9464E3A2-58CB-41DA-B382-AC52410B45D2}" destId="{69B26D9F-9860-40BF-AE69-379B5A7EAA77}" srcOrd="0" destOrd="2" presId="urn:microsoft.com/office/officeart/2005/8/layout/vList2"/>
    <dgm:cxn modelId="{B057F724-892F-4CF9-B9A0-4C73D2B372DA}" type="presOf" srcId="{342706CB-577A-441E-8055-FA328C5F2F1C}" destId="{69B26D9F-9860-40BF-AE69-379B5A7EAA77}" srcOrd="0" destOrd="0" presId="urn:microsoft.com/office/officeart/2005/8/layout/vList2"/>
    <dgm:cxn modelId="{EE89489B-D436-4EE4-9D45-FAD6270520C3}" type="presOf" srcId="{99211757-4B37-4167-B9D9-FDBEF1C4CBCB}" destId="{69B26D9F-9860-40BF-AE69-379B5A7EAA77}" srcOrd="0" destOrd="1" presId="urn:microsoft.com/office/officeart/2005/8/layout/vList2"/>
    <dgm:cxn modelId="{6B70D2D6-BB35-4754-BC12-B4CFBF7A499E}" type="presOf" srcId="{2B2B0E16-CA89-449F-B361-4B9DA486B700}" destId="{18EE95D1-5267-4D58-BAC7-5DAB298D7510}" srcOrd="0" destOrd="0" presId="urn:microsoft.com/office/officeart/2005/8/layout/vList2"/>
    <dgm:cxn modelId="{5E187FD3-8D6D-4997-BCEE-ADA2B5E29AF5}" srcId="{4C3A2213-8C56-4FB9-A332-CA8CAFD25B9D}" destId="{342706CB-577A-441E-8055-FA328C5F2F1C}" srcOrd="0" destOrd="0" parTransId="{D6479CEB-B755-4E86-8A8D-CEC48C4785CB}" sibTransId="{B8FB1C30-68A0-488C-B509-BD871A457F26}"/>
    <dgm:cxn modelId="{FF5C62E0-6CD3-43FE-A49C-34AA3A709C9E}" srcId="{B689D79E-5DB6-42EE-BD1A-532C7B451F5B}" destId="{6B036151-ED0B-4091-B84F-648D813599CF}" srcOrd="3" destOrd="0" parTransId="{F8206ED9-580E-47C0-8010-6EDB8DA4DC5D}" sibTransId="{6A45B370-93C3-4464-8ED3-BE83F6F719AF}"/>
    <dgm:cxn modelId="{501F10EF-77A3-4FD5-B43D-D47FB5CEED1A}" srcId="{B689D79E-5DB6-42EE-BD1A-532C7B451F5B}" destId="{A370EAA7-BDA0-4D3D-A94C-9FF018CEDB11}" srcOrd="1" destOrd="0" parTransId="{A794F6B8-6AF3-4E94-BBBE-F35E0B32A2DB}" sibTransId="{BE4136A1-8546-4517-89E5-1F9DE52D9328}"/>
    <dgm:cxn modelId="{B38914EA-DA83-4C47-A9CD-AC3A63AA852D}" type="presOf" srcId="{E323BC4B-B8BA-49AD-ADC9-1899DCAE1004}" destId="{BA40228F-DDA0-4DB1-BC6C-85EC33B196E1}" srcOrd="0" destOrd="0" presId="urn:microsoft.com/office/officeart/2005/8/layout/vList2"/>
    <dgm:cxn modelId="{A0C8B31F-E235-4A4A-B9C3-D8F37EDEE129}" type="presParOf" srcId="{B2B11C17-4665-4C08-B097-79BB51C19C70}" destId="{18EE95D1-5267-4D58-BAC7-5DAB298D7510}" srcOrd="0" destOrd="0" presId="urn:microsoft.com/office/officeart/2005/8/layout/vList2"/>
    <dgm:cxn modelId="{201A2489-1A06-435D-A87B-8ECB1EF2D072}" type="presParOf" srcId="{B2B11C17-4665-4C08-B097-79BB51C19C70}" destId="{A1241AA6-23E9-4D8F-A57C-E6D6A047DC16}" srcOrd="1" destOrd="0" presId="urn:microsoft.com/office/officeart/2005/8/layout/vList2"/>
    <dgm:cxn modelId="{CF54E20B-8DEC-4300-8A50-6346B8B75C2E}" type="presParOf" srcId="{B2B11C17-4665-4C08-B097-79BB51C19C70}" destId="{FF2BF682-4EBE-4DF1-B22C-01F95539C61A}" srcOrd="2" destOrd="0" presId="urn:microsoft.com/office/officeart/2005/8/layout/vList2"/>
    <dgm:cxn modelId="{7A81885F-9215-47D4-A57F-418062F0FCCA}" type="presParOf" srcId="{B2B11C17-4665-4C08-B097-79BB51C19C70}" destId="{CD043BA2-532D-4AED-A5E6-04A92D749D03}" srcOrd="3" destOrd="0" presId="urn:microsoft.com/office/officeart/2005/8/layout/vList2"/>
    <dgm:cxn modelId="{C6FD7985-E09E-490D-9E9A-232DCC9FCDD2}" type="presParOf" srcId="{B2B11C17-4665-4C08-B097-79BB51C19C70}" destId="{BA40228F-DDA0-4DB1-BC6C-85EC33B196E1}" srcOrd="4" destOrd="0" presId="urn:microsoft.com/office/officeart/2005/8/layout/vList2"/>
    <dgm:cxn modelId="{20EB32FF-45B5-4954-9431-72BDC124F685}" type="presParOf" srcId="{B2B11C17-4665-4C08-B097-79BB51C19C70}" destId="{A3795541-65B2-4698-821B-E52C660D346D}" srcOrd="5" destOrd="0" presId="urn:microsoft.com/office/officeart/2005/8/layout/vList2"/>
    <dgm:cxn modelId="{2CB2A572-E10C-4800-94FE-1F9F469F3703}" type="presParOf" srcId="{B2B11C17-4665-4C08-B097-79BB51C19C70}" destId="{003B50A2-B515-4456-9B24-789E76F9C891}" srcOrd="6" destOrd="0" presId="urn:microsoft.com/office/officeart/2005/8/layout/vList2"/>
    <dgm:cxn modelId="{2D953402-C1B0-4277-8BCD-98822AD6CE19}" type="presParOf" srcId="{B2B11C17-4665-4C08-B097-79BB51C19C70}" destId="{9AB73B1B-0E4C-4CC8-997B-3B0D66279AAB}" srcOrd="7" destOrd="0" presId="urn:microsoft.com/office/officeart/2005/8/layout/vList2"/>
    <dgm:cxn modelId="{BA49BCAC-EBC7-4F46-BE6E-D378C190629D}" type="presParOf" srcId="{B2B11C17-4665-4C08-B097-79BB51C19C70}" destId="{AE0AFDB8-FB9E-402E-AF2F-24428582B3FA}" srcOrd="8" destOrd="0" presId="urn:microsoft.com/office/officeart/2005/8/layout/vList2"/>
    <dgm:cxn modelId="{61FB03A7-1F79-4E07-B372-D9D6525EFE19}" type="presParOf" srcId="{B2B11C17-4665-4C08-B097-79BB51C19C70}" destId="{69B26D9F-9860-40BF-AE69-379B5A7EAA7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274D-FA8A-4C33-AFC3-284672EDAA16}">
      <dsp:nvSpPr>
        <dsp:cNvPr id="0" name=""/>
        <dsp:cNvSpPr/>
      </dsp:nvSpPr>
      <dsp:spPr>
        <a:xfrm>
          <a:off x="0" y="83174"/>
          <a:ext cx="2570410" cy="1285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rtl="0">
            <a:lnSpc>
              <a:spcPct val="90000"/>
            </a:lnSpc>
            <a:spcBef>
              <a:spcPct val="0"/>
            </a:spcBef>
            <a:spcAft>
              <a:spcPct val="35000"/>
            </a:spcAft>
          </a:pPr>
          <a:r>
            <a:rPr lang="en-GB" sz="3700" b="1" kern="1200" smtClean="0"/>
            <a:t>Aims</a:t>
          </a:r>
          <a:endParaRPr lang="en-GB" sz="3700" kern="1200"/>
        </a:p>
      </dsp:txBody>
      <dsp:txXfrm>
        <a:off x="37642" y="120816"/>
        <a:ext cx="2495126" cy="1209921"/>
      </dsp:txXfrm>
    </dsp:sp>
    <dsp:sp modelId="{71802C92-3F86-4479-AD0B-EEFCB0E3A91F}">
      <dsp:nvSpPr>
        <dsp:cNvPr id="0" name=""/>
        <dsp:cNvSpPr/>
      </dsp:nvSpPr>
      <dsp:spPr>
        <a:xfrm>
          <a:off x="257041" y="1368379"/>
          <a:ext cx="276350" cy="906570"/>
        </a:xfrm>
        <a:custGeom>
          <a:avLst/>
          <a:gdLst/>
          <a:ahLst/>
          <a:cxnLst/>
          <a:rect l="0" t="0" r="0" b="0"/>
          <a:pathLst>
            <a:path>
              <a:moveTo>
                <a:pt x="0" y="0"/>
              </a:moveTo>
              <a:lnTo>
                <a:pt x="0" y="906570"/>
              </a:lnTo>
              <a:lnTo>
                <a:pt x="276350" y="906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A2E91-BA0C-45CD-B7DE-4960BF23CDBD}">
      <dsp:nvSpPr>
        <dsp:cNvPr id="0" name=""/>
        <dsp:cNvSpPr/>
      </dsp:nvSpPr>
      <dsp:spPr>
        <a:xfrm>
          <a:off x="533391" y="1632347"/>
          <a:ext cx="3147642" cy="1285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To support the refinement and implementation of the RIS3 of selected EU regions</a:t>
          </a:r>
          <a:endParaRPr lang="en-GB" sz="2000" kern="1200" dirty="0"/>
        </a:p>
      </dsp:txBody>
      <dsp:txXfrm>
        <a:off x="571033" y="1669989"/>
        <a:ext cx="3072358" cy="1209921"/>
      </dsp:txXfrm>
    </dsp:sp>
    <dsp:sp modelId="{8E2D676C-CF70-4C3B-94C9-BE14EE481450}">
      <dsp:nvSpPr>
        <dsp:cNvPr id="0" name=""/>
        <dsp:cNvSpPr/>
      </dsp:nvSpPr>
      <dsp:spPr>
        <a:xfrm>
          <a:off x="257041" y="1368379"/>
          <a:ext cx="276350" cy="2236713"/>
        </a:xfrm>
        <a:custGeom>
          <a:avLst/>
          <a:gdLst/>
          <a:ahLst/>
          <a:cxnLst/>
          <a:rect l="0" t="0" r="0" b="0"/>
          <a:pathLst>
            <a:path>
              <a:moveTo>
                <a:pt x="0" y="0"/>
              </a:moveTo>
              <a:lnTo>
                <a:pt x="0" y="2236713"/>
              </a:lnTo>
              <a:lnTo>
                <a:pt x="276350" y="2236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15E59-8A64-4A3B-A7BF-FF24A7F6582C}">
      <dsp:nvSpPr>
        <dsp:cNvPr id="0" name=""/>
        <dsp:cNvSpPr/>
      </dsp:nvSpPr>
      <dsp:spPr>
        <a:xfrm>
          <a:off x="533391" y="3156344"/>
          <a:ext cx="3032220" cy="8974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To generate lessons and a model for other regions </a:t>
          </a:r>
          <a:endParaRPr lang="en-GB" sz="2000" kern="1200" dirty="0"/>
        </a:p>
      </dsp:txBody>
      <dsp:txXfrm>
        <a:off x="559678" y="3182631"/>
        <a:ext cx="2979646" cy="844923"/>
      </dsp:txXfrm>
    </dsp:sp>
    <dsp:sp modelId="{FB919F28-2A70-4B65-84E7-60610AC282AD}">
      <dsp:nvSpPr>
        <dsp:cNvPr id="0" name=""/>
        <dsp:cNvSpPr/>
      </dsp:nvSpPr>
      <dsp:spPr>
        <a:xfrm>
          <a:off x="257041" y="1368379"/>
          <a:ext cx="276350" cy="3497377"/>
        </a:xfrm>
        <a:custGeom>
          <a:avLst/>
          <a:gdLst/>
          <a:ahLst/>
          <a:cxnLst/>
          <a:rect l="0" t="0" r="0" b="0"/>
          <a:pathLst>
            <a:path>
              <a:moveTo>
                <a:pt x="0" y="0"/>
              </a:moveTo>
              <a:lnTo>
                <a:pt x="0" y="3497377"/>
              </a:lnTo>
              <a:lnTo>
                <a:pt x="276350" y="3497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1CC3A-A91B-4B96-882A-AD566C71FC81}">
      <dsp:nvSpPr>
        <dsp:cNvPr id="0" name=""/>
        <dsp:cNvSpPr/>
      </dsp:nvSpPr>
      <dsp:spPr>
        <a:xfrm>
          <a:off x="533391" y="4223154"/>
          <a:ext cx="3194855" cy="1285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To serve as a test-bed for theories on Smart Specialisation – understanding of RIS3</a:t>
          </a:r>
          <a:endParaRPr lang="en-GB" sz="2000" kern="1200" dirty="0"/>
        </a:p>
      </dsp:txBody>
      <dsp:txXfrm>
        <a:off x="571033" y="4260796"/>
        <a:ext cx="3119571" cy="1209921"/>
      </dsp:txXfrm>
    </dsp:sp>
    <dsp:sp modelId="{6636E544-4FE5-4F3E-9B16-EE15170EAD44}">
      <dsp:nvSpPr>
        <dsp:cNvPr id="0" name=""/>
        <dsp:cNvSpPr/>
      </dsp:nvSpPr>
      <dsp:spPr>
        <a:xfrm>
          <a:off x="4156302" y="83174"/>
          <a:ext cx="2570410" cy="1285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rtl="0">
            <a:lnSpc>
              <a:spcPct val="90000"/>
            </a:lnSpc>
            <a:spcBef>
              <a:spcPct val="0"/>
            </a:spcBef>
            <a:spcAft>
              <a:spcPct val="35000"/>
            </a:spcAft>
          </a:pPr>
          <a:r>
            <a:rPr lang="en-GB" sz="3700" b="1" kern="1200" smtClean="0"/>
            <a:t>Background</a:t>
          </a:r>
          <a:endParaRPr lang="en-GB" sz="3700" kern="1200"/>
        </a:p>
      </dsp:txBody>
      <dsp:txXfrm>
        <a:off x="4193944" y="120816"/>
        <a:ext cx="2495126" cy="1209921"/>
      </dsp:txXfrm>
    </dsp:sp>
    <dsp:sp modelId="{B5EF8B89-EC5F-429A-9E9D-FFD368601F03}">
      <dsp:nvSpPr>
        <dsp:cNvPr id="0" name=""/>
        <dsp:cNvSpPr/>
      </dsp:nvSpPr>
      <dsp:spPr>
        <a:xfrm>
          <a:off x="4413343" y="1368379"/>
          <a:ext cx="225630" cy="884221"/>
        </a:xfrm>
        <a:custGeom>
          <a:avLst/>
          <a:gdLst/>
          <a:ahLst/>
          <a:cxnLst/>
          <a:rect l="0" t="0" r="0" b="0"/>
          <a:pathLst>
            <a:path>
              <a:moveTo>
                <a:pt x="0" y="0"/>
              </a:moveTo>
              <a:lnTo>
                <a:pt x="0" y="884221"/>
              </a:lnTo>
              <a:lnTo>
                <a:pt x="225630" y="884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22F6D-3C86-481C-8B77-71974398F618}">
      <dsp:nvSpPr>
        <dsp:cNvPr id="0" name=""/>
        <dsp:cNvSpPr/>
      </dsp:nvSpPr>
      <dsp:spPr>
        <a:xfrm>
          <a:off x="4638974" y="1609998"/>
          <a:ext cx="2769792" cy="1285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Extends successful activities on Eastern Macedonia and Thrace</a:t>
          </a:r>
          <a:endParaRPr lang="en-GB" sz="2000" kern="1200" dirty="0"/>
        </a:p>
      </dsp:txBody>
      <dsp:txXfrm>
        <a:off x="4676616" y="1647640"/>
        <a:ext cx="2694508" cy="1209921"/>
      </dsp:txXfrm>
    </dsp:sp>
    <dsp:sp modelId="{C528A8A8-8FF4-4612-AE91-A2519452FC36}">
      <dsp:nvSpPr>
        <dsp:cNvPr id="0" name=""/>
        <dsp:cNvSpPr/>
      </dsp:nvSpPr>
      <dsp:spPr>
        <a:xfrm>
          <a:off x="4413343" y="1368379"/>
          <a:ext cx="225630" cy="2490727"/>
        </a:xfrm>
        <a:custGeom>
          <a:avLst/>
          <a:gdLst/>
          <a:ahLst/>
          <a:cxnLst/>
          <a:rect l="0" t="0" r="0" b="0"/>
          <a:pathLst>
            <a:path>
              <a:moveTo>
                <a:pt x="0" y="0"/>
              </a:moveTo>
              <a:lnTo>
                <a:pt x="0" y="2490727"/>
              </a:lnTo>
              <a:lnTo>
                <a:pt x="225630" y="2490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CEEF9-92E7-45B8-BBFB-CF7513178DD4}">
      <dsp:nvSpPr>
        <dsp:cNvPr id="0" name=""/>
        <dsp:cNvSpPr/>
      </dsp:nvSpPr>
      <dsp:spPr>
        <a:xfrm>
          <a:off x="4638974" y="3216504"/>
          <a:ext cx="2769792" cy="1285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Implements two European Parliament "Preparatory </a:t>
          </a:r>
          <a:r>
            <a:rPr lang="en-GB" sz="2000" b="1" kern="1200" dirty="0" smtClean="0"/>
            <a:t>Actions</a:t>
          </a:r>
          <a:r>
            <a:rPr lang="en-GB" sz="2000" b="1" kern="1200" dirty="0" smtClean="0"/>
            <a:t>"</a:t>
          </a:r>
          <a:endParaRPr lang="en-GB" sz="2000" kern="1200" dirty="0"/>
        </a:p>
      </dsp:txBody>
      <dsp:txXfrm>
        <a:off x="4676616" y="3254146"/>
        <a:ext cx="2694508" cy="120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10E43-96D2-44FB-81C5-9E281168DD75}">
      <dsp:nvSpPr>
        <dsp:cNvPr id="0" name=""/>
        <dsp:cNvSpPr/>
      </dsp:nvSpPr>
      <dsp:spPr>
        <a:xfrm rot="16200000">
          <a:off x="914400" y="-914400"/>
          <a:ext cx="2400300" cy="4229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Slow and limited growth</a:t>
          </a:r>
          <a:r>
            <a:rPr lang="en-GB" sz="2800" kern="1200" dirty="0" smtClean="0"/>
            <a:t> – </a:t>
          </a:r>
          <a:r>
            <a:rPr lang="en-GB" sz="2800" kern="1200" smtClean="0"/>
            <a:t>despite investment</a:t>
          </a:r>
          <a:endParaRPr lang="en-GB" sz="2800" kern="1200" dirty="0"/>
        </a:p>
      </dsp:txBody>
      <dsp:txXfrm rot="5400000">
        <a:off x="0" y="0"/>
        <a:ext cx="4229100" cy="1800225"/>
      </dsp:txXfrm>
    </dsp:sp>
    <dsp:sp modelId="{C529001D-5C76-41D4-B4DB-975B5C838975}">
      <dsp:nvSpPr>
        <dsp:cNvPr id="0" name=""/>
        <dsp:cNvSpPr/>
      </dsp:nvSpPr>
      <dsp:spPr>
        <a:xfrm>
          <a:off x="4229100" y="0"/>
          <a:ext cx="4229100" cy="2400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Lack of understanding </a:t>
          </a:r>
          <a:r>
            <a:rPr lang="en-GB" sz="2800" b="1" kern="1200" dirty="0" smtClean="0">
              <a:sym typeface="Symbol"/>
            </a:rPr>
            <a:t></a:t>
          </a:r>
          <a:r>
            <a:rPr lang="en-GB" sz="2800" b="1" kern="1200" dirty="0" smtClean="0"/>
            <a:t> </a:t>
          </a:r>
          <a:r>
            <a:rPr lang="en-GB" sz="2800" kern="1200" dirty="0" smtClean="0"/>
            <a:t>lack of effective actions to identify, understand, address issues </a:t>
          </a:r>
          <a:endParaRPr lang="en-GB" sz="2800" kern="1200" dirty="0"/>
        </a:p>
      </dsp:txBody>
      <dsp:txXfrm>
        <a:off x="4229100" y="0"/>
        <a:ext cx="4229100" cy="1800225"/>
      </dsp:txXfrm>
    </dsp:sp>
    <dsp:sp modelId="{E25C3556-14BA-44DF-836D-06D5515B5746}">
      <dsp:nvSpPr>
        <dsp:cNvPr id="0" name=""/>
        <dsp:cNvSpPr/>
      </dsp:nvSpPr>
      <dsp:spPr>
        <a:xfrm rot="10800000">
          <a:off x="0" y="2400300"/>
          <a:ext cx="4229100" cy="2400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b="1" i="1" kern="1200" dirty="0" smtClean="0"/>
            <a:t>Low growth regions</a:t>
          </a:r>
          <a:r>
            <a:rPr lang="en-GB" sz="2200" kern="1200" dirty="0" smtClean="0"/>
            <a:t> - GDP/capita below EU average and did not converge to EU average post-crisis (Greece, Italy, Spain, Portugal)</a:t>
          </a:r>
          <a:endParaRPr lang="en-GB" sz="2200" kern="1200" dirty="0"/>
        </a:p>
      </dsp:txBody>
      <dsp:txXfrm rot="10800000">
        <a:off x="0" y="3000374"/>
        <a:ext cx="4229100" cy="1800225"/>
      </dsp:txXfrm>
    </dsp:sp>
    <dsp:sp modelId="{E4C962E5-61FB-4221-9D56-351ADE6F5571}">
      <dsp:nvSpPr>
        <dsp:cNvPr id="0" name=""/>
        <dsp:cNvSpPr/>
      </dsp:nvSpPr>
      <dsp:spPr>
        <a:xfrm rot="5400000">
          <a:off x="5143500" y="1485900"/>
          <a:ext cx="2400300" cy="42291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GB" sz="2200" b="1" i="1" kern="1200" dirty="0" smtClean="0"/>
            <a:t>Less developed regions</a:t>
          </a:r>
          <a:r>
            <a:rPr lang="en-GB" sz="2200" kern="1200" dirty="0" smtClean="0"/>
            <a:t> - GDP/capita </a:t>
          </a:r>
          <a:r>
            <a:rPr lang="en-GB" sz="2200" kern="1200" dirty="0" smtClean="0">
              <a:sym typeface="Symbol"/>
            </a:rPr>
            <a:t></a:t>
          </a:r>
          <a:r>
            <a:rPr lang="en-GB" sz="2200" kern="1200" dirty="0" smtClean="0"/>
            <a:t>50% of EU average (Bulgaria, Hungary, Poland, Romania)</a:t>
          </a:r>
          <a:endParaRPr lang="en-GB" sz="2200" kern="1200" dirty="0"/>
        </a:p>
      </dsp:txBody>
      <dsp:txXfrm rot="-5400000">
        <a:off x="4229100" y="3000374"/>
        <a:ext cx="4229100" cy="1800225"/>
      </dsp:txXfrm>
    </dsp:sp>
    <dsp:sp modelId="{BF08E555-2C63-4EA6-9D8A-589ACE069748}">
      <dsp:nvSpPr>
        <dsp:cNvPr id="0" name=""/>
        <dsp:cNvSpPr/>
      </dsp:nvSpPr>
      <dsp:spPr>
        <a:xfrm>
          <a:off x="2960369" y="1676399"/>
          <a:ext cx="2537460" cy="14478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t>Policy issues  and definitions</a:t>
          </a:r>
          <a:endParaRPr lang="en-GB" sz="2800" kern="1200" dirty="0"/>
        </a:p>
      </dsp:txBody>
      <dsp:txXfrm>
        <a:off x="3031045" y="1747075"/>
        <a:ext cx="2396108" cy="1306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11038-B5F1-404D-B5E0-CE770D134283}">
      <dsp:nvSpPr>
        <dsp:cNvPr id="0" name=""/>
        <dsp:cNvSpPr/>
      </dsp:nvSpPr>
      <dsp:spPr>
        <a:xfrm rot="16200000">
          <a:off x="-73370" y="759177"/>
          <a:ext cx="4213253" cy="406651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rtl="0">
            <a:lnSpc>
              <a:spcPct val="90000"/>
            </a:lnSpc>
            <a:spcBef>
              <a:spcPct val="0"/>
            </a:spcBef>
            <a:spcAft>
              <a:spcPct val="35000"/>
            </a:spcAft>
          </a:pPr>
          <a:r>
            <a:rPr lang="en-GB" sz="2000" b="1" kern="1200" dirty="0" smtClean="0"/>
            <a:t>PA 1: Support for growth and governance in lagging regions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Regions from</a:t>
          </a:r>
          <a:r>
            <a:rPr lang="en-GB" sz="2000" b="1" kern="1200" dirty="0" smtClean="0"/>
            <a:t> 8 </a:t>
          </a:r>
          <a:r>
            <a:rPr lang="en-GB" sz="2000" kern="1200" dirty="0" smtClean="0"/>
            <a:t>EU MS</a:t>
          </a:r>
          <a:endParaRPr lang="en-GB" sz="2000" kern="1200" dirty="0"/>
        </a:p>
        <a:p>
          <a:pPr marL="228600" lvl="1" indent="-228600" algn="l" defTabSz="889000" rtl="0">
            <a:lnSpc>
              <a:spcPct val="90000"/>
            </a:lnSpc>
            <a:spcBef>
              <a:spcPct val="0"/>
            </a:spcBef>
            <a:spcAft>
              <a:spcPct val="15000"/>
            </a:spcAft>
            <a:buChar char="••"/>
          </a:pPr>
          <a:r>
            <a:rPr lang="en-GB" sz="2000" kern="1200" dirty="0" smtClean="0"/>
            <a:t>Stakeholder engagement, mutual learning, support for RIS3 implementation</a:t>
          </a:r>
          <a:endParaRPr lang="en-GB" sz="2000" kern="1200" dirty="0"/>
        </a:p>
        <a:p>
          <a:pPr marL="228600" lvl="1" indent="-228600" algn="l" defTabSz="889000" rtl="0">
            <a:lnSpc>
              <a:spcPct val="90000"/>
            </a:lnSpc>
            <a:spcBef>
              <a:spcPct val="0"/>
            </a:spcBef>
            <a:spcAft>
              <a:spcPct val="15000"/>
            </a:spcAft>
            <a:buChar char="••"/>
          </a:pPr>
          <a:r>
            <a:rPr lang="en-GB" sz="2000" kern="1200" dirty="0" smtClean="0"/>
            <a:t>Cross-cutting approaches to key issues of growth and governance</a:t>
          </a:r>
          <a:endParaRPr lang="en-GB" sz="2000" kern="1200" dirty="0"/>
        </a:p>
        <a:p>
          <a:pPr marL="228600" lvl="1" indent="-228600" algn="l" defTabSz="889000" rtl="0">
            <a:lnSpc>
              <a:spcPct val="90000"/>
            </a:lnSpc>
            <a:spcBef>
              <a:spcPct val="0"/>
            </a:spcBef>
            <a:spcAft>
              <a:spcPct val="15000"/>
            </a:spcAft>
            <a:buChar char="••"/>
          </a:pPr>
          <a:r>
            <a:rPr lang="en-GB" sz="2000" kern="1200" dirty="0" smtClean="0"/>
            <a:t>Refinement of the RIS3 model </a:t>
          </a:r>
          <a:endParaRPr lang="en-GB" sz="2000" kern="1200" dirty="0"/>
        </a:p>
        <a:p>
          <a:pPr marL="228600" lvl="1" indent="-228600" algn="l" defTabSz="889000" rtl="0">
            <a:lnSpc>
              <a:spcPct val="90000"/>
            </a:lnSpc>
            <a:spcBef>
              <a:spcPct val="0"/>
            </a:spcBef>
            <a:spcAft>
              <a:spcPct val="15000"/>
            </a:spcAft>
            <a:buChar char="••"/>
          </a:pPr>
          <a:r>
            <a:rPr lang="en-GB" sz="2000" kern="1200" dirty="0" smtClean="0"/>
            <a:t>Further development of practical support for regions across EU</a:t>
          </a:r>
          <a:endParaRPr lang="en-GB" sz="2000" kern="1200" dirty="0"/>
        </a:p>
      </dsp:txBody>
      <dsp:txXfrm rot="5400000">
        <a:off x="198547" y="884352"/>
        <a:ext cx="3867966" cy="3816161"/>
      </dsp:txXfrm>
    </dsp:sp>
    <dsp:sp modelId="{BDBBEC71-A2FD-42C9-90CB-BD7B56FC801B}">
      <dsp:nvSpPr>
        <dsp:cNvPr id="0" name=""/>
        <dsp:cNvSpPr/>
      </dsp:nvSpPr>
      <dsp:spPr>
        <a:xfrm rot="5400000">
          <a:off x="4095709" y="666953"/>
          <a:ext cx="4191237" cy="422894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rtl="0">
            <a:lnSpc>
              <a:spcPct val="90000"/>
            </a:lnSpc>
            <a:spcBef>
              <a:spcPct val="0"/>
            </a:spcBef>
            <a:spcAft>
              <a:spcPct val="35000"/>
            </a:spcAft>
          </a:pPr>
          <a:r>
            <a:rPr lang="en-GB" sz="2000" b="1" kern="1200" dirty="0" smtClean="0"/>
            <a:t>PA2: Competitive advantage and potential for smart specialisation in Romania</a:t>
          </a:r>
          <a:endParaRPr lang="en-GB" sz="2000" kern="1200" dirty="0"/>
        </a:p>
        <a:p>
          <a:pPr marL="228600" lvl="1" indent="-228600" algn="l" defTabSz="889000" rtl="0">
            <a:lnSpc>
              <a:spcPct val="90000"/>
            </a:lnSpc>
            <a:spcBef>
              <a:spcPct val="0"/>
            </a:spcBef>
            <a:spcAft>
              <a:spcPct val="15000"/>
            </a:spcAft>
            <a:buChar char="••"/>
          </a:pPr>
          <a:r>
            <a:rPr lang="en-GB" sz="2000" kern="1200" dirty="0" smtClean="0"/>
            <a:t>In depth support for </a:t>
          </a:r>
          <a:r>
            <a:rPr lang="en-GB" sz="2000" b="1" kern="1200" dirty="0" smtClean="0"/>
            <a:t>2</a:t>
          </a:r>
          <a:r>
            <a:rPr lang="en-GB" sz="2000" kern="1200" dirty="0" smtClean="0"/>
            <a:t> Romanian Regions (North East, North West)</a:t>
          </a:r>
          <a:endParaRPr lang="en-GB" sz="2000" kern="1200" dirty="0"/>
        </a:p>
        <a:p>
          <a:pPr marL="228600" lvl="1" indent="-228600" algn="l" defTabSz="889000" rtl="0">
            <a:lnSpc>
              <a:spcPct val="90000"/>
            </a:lnSpc>
            <a:spcBef>
              <a:spcPct val="0"/>
            </a:spcBef>
            <a:spcAft>
              <a:spcPct val="15000"/>
            </a:spcAft>
            <a:buChar char="••"/>
          </a:pPr>
          <a:r>
            <a:rPr lang="en-GB" sz="2000" kern="1200" dirty="0" smtClean="0"/>
            <a:t>Close complementarity - but deeper engagement</a:t>
          </a:r>
          <a:endParaRPr lang="en-GB" sz="2000" kern="1200" dirty="0"/>
        </a:p>
        <a:p>
          <a:pPr marL="228600" lvl="1" indent="-228600" algn="l" defTabSz="889000" rtl="0">
            <a:lnSpc>
              <a:spcPct val="90000"/>
            </a:lnSpc>
            <a:spcBef>
              <a:spcPct val="0"/>
            </a:spcBef>
            <a:spcAft>
              <a:spcPct val="15000"/>
            </a:spcAft>
            <a:buChar char="••"/>
          </a:pPr>
          <a:r>
            <a:rPr lang="en-GB" sz="2000" kern="1200" dirty="0" smtClean="0"/>
            <a:t>Differing stages of RIS3 development between regions</a:t>
          </a:r>
          <a:endParaRPr lang="en-GB" sz="2000" kern="1200" dirty="0"/>
        </a:p>
        <a:p>
          <a:pPr marL="228600" lvl="1" indent="-228600" algn="l" defTabSz="889000" rtl="0">
            <a:lnSpc>
              <a:spcPct val="90000"/>
            </a:lnSpc>
            <a:spcBef>
              <a:spcPct val="0"/>
            </a:spcBef>
            <a:spcAft>
              <a:spcPct val="15000"/>
            </a:spcAft>
            <a:buChar char="••"/>
          </a:pPr>
          <a:r>
            <a:rPr lang="en-GB" sz="2000" kern="1200" smtClean="0"/>
            <a:t>Coordination </a:t>
          </a:r>
          <a:r>
            <a:rPr lang="en-GB" sz="2000" kern="1200" dirty="0" smtClean="0"/>
            <a:t>with national level RSI3</a:t>
          </a:r>
          <a:endParaRPr lang="en-GB" sz="2000" kern="1200" dirty="0"/>
        </a:p>
      </dsp:txBody>
      <dsp:txXfrm rot="-5400000">
        <a:off x="4076856" y="890442"/>
        <a:ext cx="4024308" cy="3781965"/>
      </dsp:txXfrm>
    </dsp:sp>
    <dsp:sp modelId="{A5B3DFBD-329E-4B7B-8C96-A913B4792F58}">
      <dsp:nvSpPr>
        <dsp:cNvPr id="0" name=""/>
        <dsp:cNvSpPr/>
      </dsp:nvSpPr>
      <dsp:spPr>
        <a:xfrm>
          <a:off x="2976399" y="-152405"/>
          <a:ext cx="2190780" cy="219067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A97E1-03CB-46FF-A83A-9F30F0C4829A}">
      <dsp:nvSpPr>
        <dsp:cNvPr id="0" name=""/>
        <dsp:cNvSpPr/>
      </dsp:nvSpPr>
      <dsp:spPr>
        <a:xfrm rot="10800000">
          <a:off x="3128789" y="3424981"/>
          <a:ext cx="2190780" cy="219067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04FB6-9326-4003-A060-FF12BD2F9AA0}">
      <dsp:nvSpPr>
        <dsp:cNvPr id="0" name=""/>
        <dsp:cNvSpPr/>
      </dsp:nvSpPr>
      <dsp:spPr>
        <a:xfrm>
          <a:off x="5257802" y="3505199"/>
          <a:ext cx="3255611" cy="12590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8580" rIns="68580" bIns="68580" numCol="1" spcCol="1270" anchor="b" anchorCtr="0">
          <a:noAutofit/>
        </a:bodyPr>
        <a:lstStyle/>
        <a:p>
          <a:pPr marL="0" lvl="1" indent="0" algn="r" defTabSz="800100">
            <a:lnSpc>
              <a:spcPct val="90000"/>
            </a:lnSpc>
            <a:spcBef>
              <a:spcPct val="0"/>
            </a:spcBef>
            <a:spcAft>
              <a:spcPct val="15000"/>
            </a:spcAft>
            <a:buChar char="••"/>
          </a:pPr>
          <a:r>
            <a:rPr lang="en-GB" sz="1800" kern="1200" dirty="0" smtClean="0"/>
            <a:t> </a:t>
          </a:r>
          <a:r>
            <a:rPr lang="en-GB" sz="2000" kern="1200" dirty="0" smtClean="0"/>
            <a:t>Identify and share common challenges and solutions </a:t>
          </a:r>
          <a:endParaRPr lang="en-GB" sz="2000" kern="1200" dirty="0"/>
        </a:p>
      </dsp:txBody>
      <dsp:txXfrm>
        <a:off x="6262144" y="3847625"/>
        <a:ext cx="2223611" cy="888986"/>
      </dsp:txXfrm>
    </dsp:sp>
    <dsp:sp modelId="{83DA5407-9BA6-452B-81E3-2F0070499A7F}">
      <dsp:nvSpPr>
        <dsp:cNvPr id="0" name=""/>
        <dsp:cNvSpPr/>
      </dsp:nvSpPr>
      <dsp:spPr>
        <a:xfrm>
          <a:off x="0" y="3350351"/>
          <a:ext cx="3630435" cy="14201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0" rIns="76200" bIns="76200" numCol="1" spcCol="1270" anchor="b" anchorCtr="0">
          <a:noAutofit/>
        </a:bodyPr>
        <a:lstStyle/>
        <a:p>
          <a:pPr marL="228600" lvl="1" indent="-228600" algn="l" defTabSz="889000">
            <a:lnSpc>
              <a:spcPct val="90000"/>
            </a:lnSpc>
            <a:spcBef>
              <a:spcPct val="0"/>
            </a:spcBef>
            <a:spcAft>
              <a:spcPct val="15000"/>
            </a:spcAft>
            <a:buChar char="••"/>
          </a:pPr>
          <a:r>
            <a:rPr lang="en-GB" sz="2000" kern="1200" dirty="0" smtClean="0"/>
            <a:t>S2E, Less Developed Regions initiative, Vanguard Initiative, S3P, etc. </a:t>
          </a:r>
          <a:endParaRPr lang="en-GB" sz="2000" kern="1200" dirty="0"/>
        </a:p>
      </dsp:txBody>
      <dsp:txXfrm>
        <a:off x="31197" y="3736595"/>
        <a:ext cx="2478910" cy="1002744"/>
      </dsp:txXfrm>
    </dsp:sp>
    <dsp:sp modelId="{FABB6B2E-B714-4042-A39D-ED00F1B51628}">
      <dsp:nvSpPr>
        <dsp:cNvPr id="0" name=""/>
        <dsp:cNvSpPr/>
      </dsp:nvSpPr>
      <dsp:spPr>
        <a:xfrm>
          <a:off x="5096690" y="0"/>
          <a:ext cx="3437709" cy="1526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0" rIns="76200" bIns="76200" numCol="1" spcCol="1270" anchor="t" anchorCtr="0">
          <a:noAutofit/>
        </a:bodyPr>
        <a:lstStyle/>
        <a:p>
          <a:pPr marL="228600" lvl="1" indent="-228600" algn="r" defTabSz="889000">
            <a:lnSpc>
              <a:spcPct val="90000"/>
            </a:lnSpc>
            <a:spcBef>
              <a:spcPct val="0"/>
            </a:spcBef>
            <a:spcAft>
              <a:spcPct val="15000"/>
            </a:spcAft>
            <a:buChar char="••"/>
          </a:pPr>
          <a:r>
            <a:rPr lang="en-GB" sz="2000" kern="1200" dirty="0" smtClean="0"/>
            <a:t>approach tailored to needs and problems identified by stakeholders</a:t>
          </a:r>
          <a:endParaRPr lang="en-GB" sz="2000" kern="1200" dirty="0"/>
        </a:p>
      </dsp:txBody>
      <dsp:txXfrm>
        <a:off x="6161537" y="33534"/>
        <a:ext cx="2339328" cy="1077860"/>
      </dsp:txXfrm>
    </dsp:sp>
    <dsp:sp modelId="{25F3D372-F12E-423A-89AC-006420C5DA6E}">
      <dsp:nvSpPr>
        <dsp:cNvPr id="0" name=""/>
        <dsp:cNvSpPr/>
      </dsp:nvSpPr>
      <dsp:spPr>
        <a:xfrm>
          <a:off x="0" y="0"/>
          <a:ext cx="3581346" cy="1526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JRC, DG REGIO, other DGs, regional and national authorities </a:t>
          </a:r>
          <a:endParaRPr lang="en-GB" sz="2000" kern="1200" dirty="0"/>
        </a:p>
      </dsp:txBody>
      <dsp:txXfrm>
        <a:off x="33534" y="33534"/>
        <a:ext cx="2439874" cy="1077860"/>
      </dsp:txXfrm>
    </dsp:sp>
    <dsp:sp modelId="{BEF64E75-845F-4122-8096-6E2BE6D23C82}">
      <dsp:nvSpPr>
        <dsp:cNvPr id="0" name=""/>
        <dsp:cNvSpPr/>
      </dsp:nvSpPr>
      <dsp:spPr>
        <a:xfrm>
          <a:off x="2153852" y="271920"/>
          <a:ext cx="2065642" cy="20656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i="0" kern="1200" dirty="0" smtClean="0"/>
            <a:t>Partnership</a:t>
          </a:r>
          <a:r>
            <a:rPr lang="en-GB" sz="1700" b="1" i="0" kern="1200" dirty="0" smtClean="0"/>
            <a:t> </a:t>
          </a:r>
          <a:endParaRPr lang="en-GB" sz="1700" kern="1200" dirty="0"/>
        </a:p>
      </dsp:txBody>
      <dsp:txXfrm>
        <a:off x="2758865" y="876933"/>
        <a:ext cx="1460629" cy="1460629"/>
      </dsp:txXfrm>
    </dsp:sp>
    <dsp:sp modelId="{140BC105-A52C-492A-992D-D8E399B4D111}">
      <dsp:nvSpPr>
        <dsp:cNvPr id="0" name=""/>
        <dsp:cNvSpPr/>
      </dsp:nvSpPr>
      <dsp:spPr>
        <a:xfrm rot="5400000">
          <a:off x="4314905" y="271920"/>
          <a:ext cx="2065642" cy="20656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i="0" kern="1200" dirty="0" smtClean="0"/>
            <a:t>Flexibility </a:t>
          </a:r>
          <a:endParaRPr lang="en-GB" sz="1800" kern="1200" dirty="0"/>
        </a:p>
      </dsp:txBody>
      <dsp:txXfrm rot="-5400000">
        <a:off x="4314905" y="876933"/>
        <a:ext cx="1460629" cy="1460629"/>
      </dsp:txXfrm>
    </dsp:sp>
    <dsp:sp modelId="{75956BFF-F3FE-47AC-8505-2D4C14CBC250}">
      <dsp:nvSpPr>
        <dsp:cNvPr id="0" name=""/>
        <dsp:cNvSpPr/>
      </dsp:nvSpPr>
      <dsp:spPr>
        <a:xfrm rot="10800000">
          <a:off x="4314905" y="2432973"/>
          <a:ext cx="2065642" cy="20656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b="1" i="0" kern="1200" dirty="0" smtClean="0"/>
            <a:t>Transnational dimension  </a:t>
          </a:r>
          <a:endParaRPr lang="en-GB" sz="1700" kern="1200" dirty="0"/>
        </a:p>
      </dsp:txBody>
      <dsp:txXfrm rot="10800000">
        <a:off x="4314905" y="2432973"/>
        <a:ext cx="1460629" cy="1460629"/>
      </dsp:txXfrm>
    </dsp:sp>
    <dsp:sp modelId="{EEF2EFEF-3D60-4CC8-8B0F-C508E659824A}">
      <dsp:nvSpPr>
        <dsp:cNvPr id="0" name=""/>
        <dsp:cNvSpPr/>
      </dsp:nvSpPr>
      <dsp:spPr>
        <a:xfrm rot="16200000">
          <a:off x="2153852" y="2432973"/>
          <a:ext cx="2065642" cy="20656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i="0" kern="1200" dirty="0" smtClean="0"/>
            <a:t>Synergies with other activities </a:t>
          </a:r>
          <a:endParaRPr lang="en-GB" sz="1800" kern="1200" dirty="0"/>
        </a:p>
      </dsp:txBody>
      <dsp:txXfrm rot="5400000">
        <a:off x="2758865" y="2432973"/>
        <a:ext cx="1460629" cy="1460629"/>
      </dsp:txXfrm>
    </dsp:sp>
    <dsp:sp modelId="{6BB3BD9F-475D-4B8D-A1BC-F85C2E5C7812}">
      <dsp:nvSpPr>
        <dsp:cNvPr id="0" name=""/>
        <dsp:cNvSpPr/>
      </dsp:nvSpPr>
      <dsp:spPr>
        <a:xfrm>
          <a:off x="3910602" y="1955920"/>
          <a:ext cx="713195" cy="62016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0481A-EE36-4DEC-B62D-E14763CC0E20}">
      <dsp:nvSpPr>
        <dsp:cNvPr id="0" name=""/>
        <dsp:cNvSpPr/>
      </dsp:nvSpPr>
      <dsp:spPr>
        <a:xfrm rot="10800000">
          <a:off x="3910602" y="2194447"/>
          <a:ext cx="713195" cy="62016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1119" cy="4943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017" y="1"/>
            <a:ext cx="2912202" cy="494327"/>
          </a:xfrm>
          <a:prstGeom prst="rect">
            <a:avLst/>
          </a:prstGeom>
        </p:spPr>
        <p:txBody>
          <a:bodyPr vert="horz" lIns="91440" tIns="45720" rIns="91440" bIns="45720" rtlCol="0"/>
          <a:lstStyle>
            <a:lvl1pPr algn="r">
              <a:defRPr sz="1200"/>
            </a:lvl1pPr>
          </a:lstStyle>
          <a:p>
            <a:fld id="{4F274CB9-C007-4912-86B3-125F1645FA83}" type="datetimeFigureOut">
              <a:rPr lang="en-GB" smtClean="0"/>
              <a:t>06/07/2016</a:t>
            </a:fld>
            <a:endParaRPr lang="en-GB"/>
          </a:p>
        </p:txBody>
      </p:sp>
      <p:sp>
        <p:nvSpPr>
          <p:cNvPr id="4" name="Footer Placeholder 3"/>
          <p:cNvSpPr>
            <a:spLocks noGrp="1"/>
          </p:cNvSpPr>
          <p:nvPr>
            <p:ph type="ftr" sz="quarter" idx="2"/>
          </p:nvPr>
        </p:nvSpPr>
        <p:spPr>
          <a:xfrm>
            <a:off x="1" y="9373573"/>
            <a:ext cx="2911119" cy="49199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017" y="9373573"/>
            <a:ext cx="2912202" cy="491996"/>
          </a:xfrm>
          <a:prstGeom prst="rect">
            <a:avLst/>
          </a:prstGeom>
        </p:spPr>
        <p:txBody>
          <a:bodyPr vert="horz" lIns="91440" tIns="45720" rIns="91440" bIns="45720" rtlCol="0" anchor="b"/>
          <a:lstStyle>
            <a:lvl1pPr algn="r">
              <a:defRPr sz="1200"/>
            </a:lvl1pPr>
          </a:lstStyle>
          <a:p>
            <a:fld id="{C9158903-7747-4A5C-8ECA-B2BB6081E702}" type="slidenum">
              <a:rPr lang="en-GB" smtClean="0"/>
              <a:t>‹#›</a:t>
            </a:fld>
            <a:endParaRPr lang="en-GB"/>
          </a:p>
        </p:txBody>
      </p:sp>
    </p:spTree>
    <p:extLst>
      <p:ext uri="{BB962C8B-B14F-4D97-AF65-F5344CB8AC3E}">
        <p14:creationId xmlns:p14="http://schemas.microsoft.com/office/powerpoint/2010/main" val="30106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1264"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871" y="2"/>
            <a:ext cx="2911264" cy="493395"/>
          </a:xfrm>
          <a:prstGeom prst="rect">
            <a:avLst/>
          </a:prstGeom>
        </p:spPr>
        <p:txBody>
          <a:bodyPr vert="horz" lIns="91440" tIns="45720" rIns="91440" bIns="45720" rtlCol="0"/>
          <a:lstStyle>
            <a:lvl1pPr algn="r">
              <a:defRPr sz="1200"/>
            </a:lvl1pPr>
          </a:lstStyle>
          <a:p>
            <a:fld id="{0164401D-26E8-49A8-9FB1-D49AF9438108}" type="datetimeFigureOut">
              <a:rPr lang="en-GB" smtClean="0"/>
              <a:t>06/07/2016</a:t>
            </a:fld>
            <a:endParaRPr lang="en-GB"/>
          </a:p>
        </p:txBody>
      </p:sp>
      <p:sp>
        <p:nvSpPr>
          <p:cNvPr id="4" name="Slide Image Placeholder 3"/>
          <p:cNvSpPr>
            <a:spLocks noGrp="1" noRot="1" noChangeAspect="1"/>
          </p:cNvSpPr>
          <p:nvPr>
            <p:ph type="sldImg" idx="2"/>
          </p:nvPr>
        </p:nvSpPr>
        <p:spPr>
          <a:xfrm>
            <a:off x="893763" y="739775"/>
            <a:ext cx="4932362"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687254"/>
            <a:ext cx="5374640" cy="4440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222"/>
            <a:ext cx="2911264"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871" y="9372222"/>
            <a:ext cx="2911264" cy="493395"/>
          </a:xfrm>
          <a:prstGeom prst="rect">
            <a:avLst/>
          </a:prstGeom>
        </p:spPr>
        <p:txBody>
          <a:bodyPr vert="horz" lIns="91440" tIns="45720" rIns="91440" bIns="45720" rtlCol="0" anchor="b"/>
          <a:lstStyle>
            <a:lvl1pPr algn="r">
              <a:defRPr sz="1200"/>
            </a:lvl1pPr>
          </a:lstStyle>
          <a:p>
            <a:fld id="{E1FDE30C-8655-411B-8673-1AC0DB1F8E6C}" type="slidenum">
              <a:rPr lang="en-GB" smtClean="0"/>
              <a:t>‹#›</a:t>
            </a:fld>
            <a:endParaRPr lang="en-GB"/>
          </a:p>
        </p:txBody>
      </p:sp>
    </p:spTree>
    <p:extLst>
      <p:ext uri="{BB962C8B-B14F-4D97-AF65-F5344CB8AC3E}">
        <p14:creationId xmlns:p14="http://schemas.microsoft.com/office/powerpoint/2010/main" val="316125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role of the S3Platform as an interactive and highly participatory interface between up-down and bottom-up processes. This cannot be underestimated.</a:t>
            </a:r>
          </a:p>
          <a:p>
            <a:r>
              <a:rPr lang="en-GB" altLang="en-US" smtClean="0"/>
              <a:t>We are facing a policy experiment unique in terms of complexity and geographical extension. 271 (check) and 28 Member States are asked to provide their specific answer using the same conceptual model (S3).</a:t>
            </a:r>
          </a:p>
          <a:p>
            <a:pPr eaLnBrk="1" hangingPunct="1"/>
            <a:endParaRPr lang="en-US" altLang="en-US" smtClean="0"/>
          </a:p>
          <a:p>
            <a:pPr>
              <a:buFontTx/>
              <a:buAutoNum type="arabicParenR"/>
            </a:pPr>
            <a:r>
              <a:rPr lang="en-GB" altLang="en-US" b="1" smtClean="0"/>
              <a:t>Do regions, and regional policy makers in particular, have the right cognitive capabilities and competencies to identify key sectors and specializations, and to combine new and old specializations and skills in the "smartest way"? Or, is there the risk that an "old" conception of specialization will prevail, that will make the implementation of the S3 inefficient? </a:t>
            </a:r>
          </a:p>
          <a:p>
            <a:endParaRPr lang="en-GB" altLang="en-US" b="1" smtClean="0"/>
          </a:p>
          <a:p>
            <a:r>
              <a:rPr lang="en-GB" altLang="en-US" b="1" smtClean="0"/>
              <a:t>2) By now, what are the main strengths and weaknesses which have been identified in the early process of S3 implementation? </a:t>
            </a:r>
          </a:p>
          <a:p>
            <a:r>
              <a:rPr lang="en-GB" altLang="en-US" b="1" smtClean="0"/>
              <a:t> </a:t>
            </a:r>
          </a:p>
          <a:p>
            <a:r>
              <a:rPr lang="en-GB" altLang="en-US" smtClean="0"/>
              <a:t>6 steps of the Guide</a:t>
            </a:r>
          </a:p>
          <a:p>
            <a:r>
              <a:rPr lang="en-GB" altLang="en-US" smtClean="0"/>
              <a:t>1) Analysing the innovation potential</a:t>
            </a:r>
            <a:br>
              <a:rPr lang="en-GB" altLang="en-US" smtClean="0"/>
            </a:br>
            <a:r>
              <a:rPr lang="en-GB" altLang="en-US" smtClean="0"/>
              <a:t>2) Setting out the RIS3 process and governance</a:t>
            </a:r>
            <a:br>
              <a:rPr lang="en-GB" altLang="en-US" smtClean="0"/>
            </a:br>
            <a:r>
              <a:rPr lang="en-GB" altLang="en-US" smtClean="0"/>
              <a:t>3) Developing a shared vision</a:t>
            </a:r>
            <a:br>
              <a:rPr lang="en-GB" altLang="en-US" smtClean="0"/>
            </a:br>
            <a:r>
              <a:rPr lang="en-GB" altLang="en-US" smtClean="0"/>
              <a:t>4) Identifying the priorities</a:t>
            </a:r>
            <a:br>
              <a:rPr lang="en-GB" altLang="en-US" smtClean="0"/>
            </a:br>
            <a:r>
              <a:rPr lang="en-GB" altLang="en-US" smtClean="0"/>
              <a:t>5) Defining an action plan with a coherent policy mix</a:t>
            </a:r>
            <a:br>
              <a:rPr lang="en-GB" altLang="en-US" smtClean="0"/>
            </a:br>
            <a:r>
              <a:rPr lang="en-GB" altLang="en-US" smtClean="0"/>
              <a:t>6) Monitoring and evaluating</a:t>
            </a:r>
          </a:p>
          <a:p>
            <a:r>
              <a:rPr lang="en-GB" altLang="en-US" b="1" smtClean="0"/>
              <a:t> </a:t>
            </a:r>
            <a:endParaRPr lang="en-GB" altLang="en-US" smtClean="0"/>
          </a:p>
          <a:p>
            <a:r>
              <a:rPr lang="en-GB" altLang="en-US" b="1" smtClean="0"/>
              <a:t>Strengths </a:t>
            </a:r>
            <a:endParaRPr lang="en-GB" altLang="en-US" smtClean="0"/>
          </a:p>
          <a:p>
            <a:r>
              <a:rPr lang="en-GB" altLang="en-US" smtClean="0"/>
              <a:t>Analysis BUT missing an outward looking</a:t>
            </a:r>
          </a:p>
          <a:p>
            <a:r>
              <a:rPr lang="en-GB" altLang="en-US" b="1" smtClean="0"/>
              <a:t>Weaknesses</a:t>
            </a:r>
            <a:endParaRPr lang="en-GB" altLang="en-US" smtClean="0"/>
          </a:p>
          <a:p>
            <a:r>
              <a:rPr lang="en-GB" altLang="en-US" smtClean="0"/>
              <a:t>Governance</a:t>
            </a:r>
          </a:p>
          <a:p>
            <a:r>
              <a:rPr lang="en-GB" altLang="en-US" smtClean="0"/>
              <a:t>EDP</a:t>
            </a:r>
          </a:p>
          <a:p>
            <a:r>
              <a:rPr lang="en-GB" altLang="en-US" smtClean="0"/>
              <a:t>Strategic vision capacity (the region as seen from the future). This point is missing in the assessment grid but is inherent to the whole process.</a:t>
            </a:r>
          </a:p>
          <a:p>
            <a:r>
              <a:rPr lang="en-GB" altLang="en-US" smtClean="0"/>
              <a:t> </a:t>
            </a:r>
          </a:p>
          <a:p>
            <a:r>
              <a:rPr lang="en-GB" altLang="en-US" smtClean="0"/>
              <a:t>Monitoring and evaluation</a:t>
            </a:r>
          </a:p>
          <a:p>
            <a:r>
              <a:rPr lang="en-GB" altLang="en-US" smtClean="0"/>
              <a:t>  </a:t>
            </a:r>
          </a:p>
          <a:p>
            <a:r>
              <a:rPr lang="en-GB" altLang="en-US" smtClean="0"/>
              <a:t>What was the impact of S3Platform activities?</a:t>
            </a:r>
          </a:p>
          <a:p>
            <a:r>
              <a:rPr lang="en-GB" altLang="en-US" smtClean="0"/>
              <a:t>Consider that 2 regions outside EU have also joined the S3Platform.</a:t>
            </a:r>
          </a:p>
          <a:p>
            <a:r>
              <a:rPr lang="en-GB" altLang="en-US" smtClean="0"/>
              <a:t>How many regions have been profiting from this opportunity?</a:t>
            </a:r>
          </a:p>
          <a:p>
            <a:r>
              <a:rPr lang="en-GB" altLang="en-US" smtClean="0"/>
              <a:t>Peer-review: regions, MSs (Italian regions:  )</a:t>
            </a:r>
          </a:p>
          <a:p>
            <a:r>
              <a:rPr lang="en-GB" altLang="en-US" smtClean="0"/>
              <a:t>Thematic workshops: regions (Italian regions:  )</a:t>
            </a:r>
          </a:p>
          <a:p>
            <a:r>
              <a:rPr lang="en-GB" altLang="en-US" smtClean="0"/>
              <a:t>Message: Italian regions could have been profiting much more from the S3Platform. </a:t>
            </a:r>
          </a:p>
          <a:p>
            <a:r>
              <a:rPr lang="en-GB" altLang="en-US" smtClean="0"/>
              <a:t>Why have they not?</a:t>
            </a:r>
          </a:p>
          <a:p>
            <a:pPr eaLnBrk="1" hangingPunct="1"/>
            <a:endParaRPr lang="en-US" altLang="en-US" smtClean="0"/>
          </a:p>
        </p:txBody>
      </p:sp>
      <p:sp>
        <p:nvSpPr>
          <p:cNvPr id="245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6784" indent="-283378" eaLnBrk="0" hangingPunct="0">
              <a:defRPr sz="7500" b="1">
                <a:solidFill>
                  <a:srgbClr val="FFD624"/>
                </a:solidFill>
                <a:latin typeface="Verdana" pitchFamily="34" charset="0"/>
                <a:ea typeface="ＭＳ Ｐゴシック" pitchFamily="34" charset="-128"/>
              </a:defRPr>
            </a:lvl2pPr>
            <a:lvl3pPr marL="1133513" indent="-226703" eaLnBrk="0" hangingPunct="0">
              <a:defRPr sz="7500" b="1">
                <a:solidFill>
                  <a:srgbClr val="FFD624"/>
                </a:solidFill>
                <a:latin typeface="Verdana" pitchFamily="34" charset="0"/>
                <a:ea typeface="ＭＳ Ｐゴシック" pitchFamily="34" charset="-128"/>
              </a:defRPr>
            </a:lvl3pPr>
            <a:lvl4pPr marL="1586918" indent="-226703" eaLnBrk="0" hangingPunct="0">
              <a:defRPr sz="7500" b="1">
                <a:solidFill>
                  <a:srgbClr val="FFD624"/>
                </a:solidFill>
                <a:latin typeface="Verdana" pitchFamily="34" charset="0"/>
                <a:ea typeface="ＭＳ Ｐゴシック" pitchFamily="34" charset="-128"/>
              </a:defRPr>
            </a:lvl4pPr>
            <a:lvl5pPr marL="2040324" indent="-226703" eaLnBrk="0" hangingPunct="0">
              <a:defRPr sz="7500" b="1">
                <a:solidFill>
                  <a:srgbClr val="FFD624"/>
                </a:solidFill>
                <a:latin typeface="Verdana" pitchFamily="34" charset="0"/>
                <a:ea typeface="ＭＳ Ｐゴシック" pitchFamily="34" charset="-128"/>
              </a:defRPr>
            </a:lvl5pPr>
            <a:lvl6pPr marL="2493729" indent="-226703"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47134" indent="-226703"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400539" indent="-226703"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53945" indent="-226703"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F994337B-F904-4D82-A2C7-1FB7C922634F}" type="slidenum">
              <a:rPr lang="en-GB" altLang="en-US" sz="1200" b="0">
                <a:solidFill>
                  <a:schemeClr val="tx1"/>
                </a:solidFill>
                <a:latin typeface="Arial" charset="0"/>
              </a:rPr>
              <a:pPr eaLnBrk="1" hangingPunct="1"/>
              <a:t>3</a:t>
            </a:fld>
            <a:endParaRPr lang="en-GB" altLang="en-US" sz="1200" b="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DE30C-8655-411B-8673-1AC0DB1F8E6C}" type="slidenum">
              <a:rPr lang="en-GB" smtClean="0"/>
              <a:t>8</a:t>
            </a:fld>
            <a:endParaRPr lang="en-GB"/>
          </a:p>
        </p:txBody>
      </p:sp>
    </p:spTree>
    <p:extLst>
      <p:ext uri="{BB962C8B-B14F-4D97-AF65-F5344CB8AC3E}">
        <p14:creationId xmlns:p14="http://schemas.microsoft.com/office/powerpoint/2010/main" val="111542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FE896D-FF82-49AD-BAAC-4EF87D01F821}" type="slidenum">
              <a:rPr lang="en-GB" altLang="en-US" smtClean="0">
                <a:solidFill>
                  <a:srgbClr val="000000"/>
                </a:solidFill>
              </a:rPr>
              <a:pPr>
                <a:spcBef>
                  <a:spcPct val="0"/>
                </a:spcBef>
              </a:pPr>
              <a:t>9</a:t>
            </a:fld>
            <a:endParaRPr lang="en-GB" altLang="en-US" smtClean="0">
              <a:solidFill>
                <a:srgbClr val="000000"/>
              </a:solidFill>
            </a:endParaRPr>
          </a:p>
        </p:txBody>
      </p:sp>
      <p:sp>
        <p:nvSpPr>
          <p:cNvPr id="8195" name="Rectangle 7"/>
          <p:cNvSpPr txBox="1">
            <a:spLocks noGrp="1" noChangeArrowheads="1"/>
          </p:cNvSpPr>
          <p:nvPr/>
        </p:nvSpPr>
        <p:spPr bwMode="auto">
          <a:xfrm>
            <a:off x="5632450" y="6464300"/>
            <a:ext cx="43100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508" tIns="46255" rIns="92508" bIns="46255"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8AB4426-97D7-4283-9030-575831D59299}" type="slidenum">
              <a:rPr lang="en-GB" altLang="en-US">
                <a:solidFill>
                  <a:srgbClr val="000000"/>
                </a:solidFill>
                <a:cs typeface="Arial" panose="020B0604020202020204" pitchFamily="34" charset="0"/>
              </a:rPr>
              <a:pPr algn="r" eaLnBrk="1" hangingPunct="1">
                <a:spcBef>
                  <a:spcPct val="0"/>
                </a:spcBef>
              </a:pPr>
              <a:t>9</a:t>
            </a:fld>
            <a:endParaRPr lang="en-GB" altLang="en-US">
              <a:solidFill>
                <a:srgbClr val="000000"/>
              </a:solidFill>
              <a:cs typeface="Arial" panose="020B0604020202020204" pitchFamily="34" charset="0"/>
            </a:endParaRPr>
          </a:p>
        </p:txBody>
      </p:sp>
      <p:sp>
        <p:nvSpPr>
          <p:cNvPr id="8196" name="Rectangle 2"/>
          <p:cNvSpPr>
            <a:spLocks noGrp="1" noRot="1" noChangeAspect="1" noChangeArrowheads="1" noTextEdit="1"/>
          </p:cNvSpPr>
          <p:nvPr>
            <p:ph type="sldImg"/>
          </p:nvPr>
        </p:nvSpPr>
        <p:spPr>
          <a:xfrm>
            <a:off x="3270250" y="509588"/>
            <a:ext cx="3403600" cy="2552700"/>
          </a:xfrm>
          <a:ln/>
        </p:spPr>
      </p:sp>
      <p:sp>
        <p:nvSpPr>
          <p:cNvPr id="8197" name="Rectangle 3"/>
          <p:cNvSpPr>
            <a:spLocks noGrp="1" noChangeArrowheads="1"/>
          </p:cNvSpPr>
          <p:nvPr>
            <p:ph type="body" idx="1"/>
          </p:nvPr>
        </p:nvSpPr>
        <p:spPr>
          <a:xfrm>
            <a:off x="992188" y="3232150"/>
            <a:ext cx="7959725" cy="306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8" tIns="46255" rIns="92508" bIns="46255"/>
          <a:lstStyle/>
          <a:p>
            <a:pPr>
              <a:spcBef>
                <a:spcPts val="600"/>
              </a:spcBef>
            </a:pPr>
            <a:r>
              <a:rPr lang="de-DE" altLang="en-US" smtClean="0">
                <a:latin typeface="Arial" panose="020B0604020202020204" pitchFamily="34" charset="0"/>
              </a:rPr>
              <a:t>Commission </a:t>
            </a:r>
            <a:r>
              <a:rPr lang="de-DE" altLang="en-US" sz="1100" smtClean="0">
                <a:latin typeface="Arial" panose="020B0604020202020204" pitchFamily="34" charset="0"/>
              </a:rPr>
              <a:t>support </a:t>
            </a:r>
          </a:p>
          <a:p>
            <a:pPr>
              <a:spcBef>
                <a:spcPts val="600"/>
              </a:spcBef>
            </a:pPr>
            <a:r>
              <a:rPr lang="en-GB" altLang="en-US" b="1" smtClean="0">
                <a:latin typeface="Arial" panose="020B0604020202020204" pitchFamily="34" charset="0"/>
              </a:rPr>
              <a:t>Support for smart specialisation strategy development </a:t>
            </a:r>
            <a:r>
              <a:rPr lang="en-GB" altLang="en-US" smtClean="0">
                <a:latin typeface="Arial" panose="020B0604020202020204" pitchFamily="34" charset="0"/>
              </a:rPr>
              <a:t>(over 100 expert contracts, S3Platform, e.g. Guide on RIS</a:t>
            </a:r>
            <a:r>
              <a:rPr lang="en-GB" altLang="en-US" baseline="30000" smtClean="0">
                <a:latin typeface="Arial" panose="020B0604020202020204" pitchFamily="34" charset="0"/>
              </a:rPr>
              <a:t>3</a:t>
            </a:r>
            <a:r>
              <a:rPr lang="en-GB" altLang="en-US" smtClean="0">
                <a:latin typeface="Arial" panose="020B0604020202020204" pitchFamily="34" charset="0"/>
              </a:rPr>
              <a:t> regarding entrepreneurial discovery process) including synergies issues</a:t>
            </a:r>
          </a:p>
          <a:p>
            <a:pPr>
              <a:spcBef>
                <a:spcPts val="600"/>
              </a:spcBef>
            </a:pPr>
            <a:r>
              <a:rPr lang="en-GB" altLang="en-US" b="1" smtClean="0">
                <a:latin typeface="Arial" panose="020B0604020202020204" pitchFamily="34" charset="0"/>
              </a:rPr>
              <a:t>Sections for synergies in templates </a:t>
            </a:r>
            <a:r>
              <a:rPr lang="en-GB" altLang="en-US" smtClean="0">
                <a:latin typeface="Arial" panose="020B0604020202020204" pitchFamily="34" charset="0"/>
              </a:rPr>
              <a:t>for Partnership Agreements &amp; Operational Programmes </a:t>
            </a:r>
          </a:p>
          <a:p>
            <a:pPr>
              <a:spcBef>
                <a:spcPts val="600"/>
              </a:spcBef>
            </a:pPr>
            <a:r>
              <a:rPr lang="en-GB" altLang="en-US" b="1" smtClean="0">
                <a:latin typeface="Arial" panose="020B0604020202020204" pitchFamily="34" charset="0"/>
              </a:rPr>
              <a:t>Provide guidance &amp; training to OP negotiators </a:t>
            </a:r>
            <a:r>
              <a:rPr lang="en-GB" altLang="en-US" smtClean="0">
                <a:latin typeface="Arial" panose="020B0604020202020204" pitchFamily="34" charset="0"/>
              </a:rPr>
              <a:t>(vade-mecum for synergies issues; recommended wordings in OPs and PAs) </a:t>
            </a:r>
          </a:p>
          <a:p>
            <a:pPr>
              <a:spcBef>
                <a:spcPts val="600"/>
              </a:spcBef>
            </a:pPr>
            <a:r>
              <a:rPr lang="en-GB" altLang="en-US" b="1" smtClean="0">
                <a:latin typeface="Arial" panose="020B0604020202020204" pitchFamily="34" charset="0"/>
              </a:rPr>
              <a:t>Support for teaming up of MS &amp; regional innovation actors </a:t>
            </a:r>
            <a:r>
              <a:rPr lang="en-GB" altLang="en-US" smtClean="0">
                <a:latin typeface="Arial" panose="020B0604020202020204" pitchFamily="34" charset="0"/>
              </a:rPr>
              <a:t>around shared smart specialisation fields (Vanguard Initiative, RIS</a:t>
            </a:r>
            <a:r>
              <a:rPr lang="en-GB" altLang="en-US" baseline="30000" smtClean="0">
                <a:latin typeface="Arial" panose="020B0604020202020204" pitchFamily="34" charset="0"/>
              </a:rPr>
              <a:t>3</a:t>
            </a:r>
            <a:r>
              <a:rPr lang="en-GB" altLang="en-US" smtClean="0">
                <a:latin typeface="Arial" panose="020B0604020202020204" pitchFamily="34" charset="0"/>
              </a:rPr>
              <a:t> thematic platforms, Eye@RIS3 mapping, workshops, INTERREG) to be better prepared for trans-national Horizon 2020 calls and EIP etc. involvement</a:t>
            </a:r>
          </a:p>
          <a:p>
            <a:pPr>
              <a:spcBef>
                <a:spcPts val="600"/>
              </a:spcBef>
            </a:pPr>
            <a:r>
              <a:rPr lang="en-GB" altLang="en-US" b="1" smtClean="0">
                <a:latin typeface="Arial" panose="020B0604020202020204" pitchFamily="34" charset="0"/>
              </a:rPr>
              <a:t>Guide for policy-makers and implementers</a:t>
            </a:r>
            <a:r>
              <a:rPr lang="en-GB" altLang="en-US" smtClean="0">
                <a:latin typeface="Arial" panose="020B0604020202020204" pitchFamily="34" charset="0"/>
              </a:rPr>
              <a:t> (both on Horizon 2020 and ESIF side) </a:t>
            </a:r>
          </a:p>
          <a:p>
            <a:pPr>
              <a:spcBef>
                <a:spcPts val="600"/>
              </a:spcBef>
            </a:pPr>
            <a:r>
              <a:rPr lang="en-GB" altLang="en-US" b="1" smtClean="0">
                <a:latin typeface="Arial" panose="020B0604020202020204" pitchFamily="34" charset="0"/>
              </a:rPr>
              <a:t>Dissemination: </a:t>
            </a:r>
            <a:r>
              <a:rPr lang="en-GB" altLang="en-US" smtClean="0">
                <a:latin typeface="Arial" panose="020B0604020202020204" pitchFamily="34" charset="0"/>
              </a:rPr>
              <a:t>Synergies seminars in MS and with NCPs ; Stairway to Excellence pilot project ; </a:t>
            </a:r>
            <a:r>
              <a:rPr lang="pl-PL" altLang="en-US" smtClean="0">
                <a:latin typeface="Arial" panose="020B0604020202020204" pitchFamily="34" charset="0"/>
              </a:rPr>
              <a:t>Seal of excellence </a:t>
            </a:r>
            <a:r>
              <a:rPr lang="en-GB" altLang="en-US" smtClean="0">
                <a:latin typeface="Arial" panose="020B0604020202020204" pitchFamily="34" charset="0"/>
              </a:rPr>
              <a:t>support for JTIs' MoUs … etc.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52649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7/6/2016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23825">
              <a:lnSpc>
                <a:spcPts val="1515"/>
              </a:lnSpc>
            </a:pPr>
            <a:fld id="{81D60167-4931-47E6-BA6A-407CBD079E47}" type="slidenum">
              <a:rPr dirty="0"/>
              <a:t>‹#›</a:t>
            </a:fld>
            <a:endParaRPr dirty="0"/>
          </a:p>
        </p:txBody>
      </p:sp>
      <p:sp>
        <p:nvSpPr>
          <p:cNvPr id="8" name="Rectangle 9"/>
          <p:cNvSpPr>
            <a:spLocks noChangeArrowheads="1"/>
          </p:cNvSpPr>
          <p:nvPr userDrawn="1"/>
        </p:nvSpPr>
        <p:spPr bwMode="auto">
          <a:xfrm>
            <a:off x="0" y="981075"/>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0" y="990600"/>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Rectangle 9"/>
          <p:cNvSpPr>
            <a:spLocks noChangeArrowheads="1"/>
          </p:cNvSpPr>
          <p:nvPr userDrawn="1"/>
        </p:nvSpPr>
        <p:spPr bwMode="auto">
          <a:xfrm>
            <a:off x="0" y="971982"/>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
        <p:nvSpPr>
          <p:cNvPr id="2" name="Holder 2"/>
          <p:cNvSpPr>
            <a:spLocks noGrp="1"/>
          </p:cNvSpPr>
          <p:nvPr>
            <p:ph type="title"/>
          </p:nvPr>
        </p:nvSpPr>
        <p:spPr/>
        <p:txBody>
          <a:bodyPr lIns="0" tIns="0" rIns="0" bIns="0"/>
          <a:lstStyle>
            <a:lvl1pPr>
              <a:defRPr sz="3000" b="1" i="0">
                <a:solidFill>
                  <a:srgbClr val="0F5494"/>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4000" b="1" i="0">
                <a:solidFill>
                  <a:srgbClr val="0F5494"/>
                </a:solidFill>
                <a:latin typeface="Verdana"/>
                <a:cs typeface="Verdana"/>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7/6/2016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23825">
              <a:lnSpc>
                <a:spcPts val="1515"/>
              </a:lnSpc>
            </a:pPr>
            <a:fld id="{81D60167-4931-47E6-BA6A-407CBD079E47}" type="slidenum">
              <a:rPr dirty="0"/>
              <a:t>‹#›</a:t>
            </a:fld>
            <a:endParaRPr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 name="bk object 17"/>
          <p:cNvSpPr/>
          <p:nvPr/>
        </p:nvSpPr>
        <p:spPr>
          <a:xfrm>
            <a:off x="0" y="0"/>
            <a:ext cx="9144000" cy="957580"/>
          </a:xfrm>
          <a:custGeom>
            <a:avLst/>
            <a:gdLst/>
            <a:ahLst/>
            <a:cxnLst/>
            <a:rect l="l" t="t" r="r" b="b"/>
            <a:pathLst>
              <a:path w="9144000" h="957580">
                <a:moveTo>
                  <a:pt x="0" y="0"/>
                </a:moveTo>
                <a:lnTo>
                  <a:pt x="9143993" y="0"/>
                </a:lnTo>
                <a:lnTo>
                  <a:pt x="9143993" y="957262"/>
                </a:lnTo>
                <a:lnTo>
                  <a:pt x="0" y="957262"/>
                </a:lnTo>
                <a:lnTo>
                  <a:pt x="0" y="0"/>
                </a:lnTo>
                <a:close/>
              </a:path>
            </a:pathLst>
          </a:custGeom>
          <a:ln w="9524">
            <a:solidFill>
              <a:srgbClr val="0A69A5"/>
            </a:solidFill>
          </a:ln>
        </p:spPr>
        <p:txBody>
          <a:bodyPr wrap="square" lIns="0" tIns="0" rIns="0" bIns="0" rtlCol="0"/>
          <a:lstStyle/>
          <a:p>
            <a:endParaRPr/>
          </a:p>
        </p:txBody>
      </p:sp>
      <p:sp>
        <p:nvSpPr>
          <p:cNvPr id="18" name="bk object 18"/>
          <p:cNvSpPr/>
          <p:nvPr/>
        </p:nvSpPr>
        <p:spPr>
          <a:xfrm>
            <a:off x="4210393" y="6633556"/>
            <a:ext cx="714894" cy="224443"/>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4262437" y="6659562"/>
            <a:ext cx="611505" cy="198755"/>
          </a:xfrm>
          <a:custGeom>
            <a:avLst/>
            <a:gdLst/>
            <a:ahLst/>
            <a:cxnLst/>
            <a:rect l="l" t="t" r="r" b="b"/>
            <a:pathLst>
              <a:path w="611504" h="198754">
                <a:moveTo>
                  <a:pt x="0" y="0"/>
                </a:moveTo>
                <a:lnTo>
                  <a:pt x="611187" y="0"/>
                </a:lnTo>
                <a:lnTo>
                  <a:pt x="611187" y="198437"/>
                </a:lnTo>
                <a:lnTo>
                  <a:pt x="0" y="198437"/>
                </a:lnTo>
                <a:lnTo>
                  <a:pt x="0" y="0"/>
                </a:lnTo>
                <a:close/>
              </a:path>
            </a:pathLst>
          </a:custGeom>
          <a:solidFill>
            <a:srgbClr val="174389"/>
          </a:solidFill>
        </p:spPr>
        <p:txBody>
          <a:bodyPr wrap="square" lIns="0" tIns="0" rIns="0" bIns="0" rtlCol="0"/>
          <a:lstStyle/>
          <a:p>
            <a:endParaRPr/>
          </a:p>
        </p:txBody>
      </p:sp>
      <p:sp>
        <p:nvSpPr>
          <p:cNvPr id="20" name="bk object 20"/>
          <p:cNvSpPr/>
          <p:nvPr/>
        </p:nvSpPr>
        <p:spPr>
          <a:xfrm>
            <a:off x="4262437" y="6659562"/>
            <a:ext cx="611505" cy="198755"/>
          </a:xfrm>
          <a:custGeom>
            <a:avLst/>
            <a:gdLst/>
            <a:ahLst/>
            <a:cxnLst/>
            <a:rect l="l" t="t" r="r" b="b"/>
            <a:pathLst>
              <a:path w="611504" h="198754">
                <a:moveTo>
                  <a:pt x="0" y="0"/>
                </a:moveTo>
                <a:lnTo>
                  <a:pt x="611186" y="0"/>
                </a:lnTo>
                <a:lnTo>
                  <a:pt x="611186" y="198436"/>
                </a:lnTo>
                <a:lnTo>
                  <a:pt x="0" y="198436"/>
                </a:lnTo>
                <a:lnTo>
                  <a:pt x="0" y="0"/>
                </a:lnTo>
                <a:close/>
              </a:path>
            </a:pathLst>
          </a:custGeom>
          <a:ln w="9524">
            <a:solidFill>
              <a:srgbClr val="174389"/>
            </a:solidFill>
          </a:ln>
        </p:spPr>
        <p:txBody>
          <a:bodyPr wrap="square" lIns="0" tIns="0" rIns="0" bIns="0" rtlCol="0"/>
          <a:lstStyle/>
          <a:p>
            <a:endParaRPr/>
          </a:p>
        </p:txBody>
      </p:sp>
      <p:sp>
        <p:nvSpPr>
          <p:cNvPr id="21" name="bk object 21"/>
          <p:cNvSpPr/>
          <p:nvPr/>
        </p:nvSpPr>
        <p:spPr>
          <a:xfrm>
            <a:off x="3957637" y="258763"/>
            <a:ext cx="1436687" cy="1004886"/>
          </a:xfrm>
          <a:prstGeom prst="rect">
            <a:avLst/>
          </a:prstGeom>
          <a:blipFill>
            <a:blip r:embed="rId4" cstate="print"/>
            <a:stretch>
              <a:fillRect/>
            </a:stretch>
          </a:blipFill>
        </p:spPr>
        <p:txBody>
          <a:bodyPr wrap="square" lIns="0" tIns="0" rIns="0" bIns="0" rtlCol="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7/6/2016</a:t>
            </a:fld>
            <a:endParaRPr lang="en-US" dirty="0"/>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23825">
              <a:lnSpc>
                <a:spcPts val="1515"/>
              </a:lnSpc>
            </a:pPr>
            <a:fld id="{81D60167-4931-47E6-BA6A-407CBD079E47}" type="slidenum">
              <a:rPr smtClean="0"/>
              <a:t>‹#›</a:t>
            </a:fld>
            <a:endParaRPr dirty="0"/>
          </a:p>
        </p:txBody>
      </p:sp>
      <p:sp>
        <p:nvSpPr>
          <p:cNvPr id="14" name="Rectangle 13"/>
          <p:cNvSpPr/>
          <p:nvPr userDrawn="1"/>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endParaRPr lang="en-US" altLang="en-US" sz="1800" b="0">
              <a:solidFill>
                <a:srgbClr val="FFFFFF"/>
              </a:solidFill>
            </a:endParaRPr>
          </a:p>
        </p:txBody>
      </p:sp>
      <p:sp>
        <p:nvSpPr>
          <p:cNvPr id="22" name="Rectangle 9"/>
          <p:cNvSpPr>
            <a:spLocks noChangeArrowheads="1"/>
          </p:cNvSpPr>
          <p:nvPr userDrawn="1"/>
        </p:nvSpPr>
        <p:spPr bwMode="auto">
          <a:xfrm>
            <a:off x="0" y="981075"/>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Rectangle 9"/>
          <p:cNvSpPr>
            <a:spLocks noChangeArrowheads="1"/>
          </p:cNvSpPr>
          <p:nvPr userDrawn="1"/>
        </p:nvSpPr>
        <p:spPr bwMode="auto">
          <a:xfrm>
            <a:off x="0" y="953366"/>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
        <p:nvSpPr>
          <p:cNvPr id="2" name="Holder 2"/>
          <p:cNvSpPr>
            <a:spLocks noGrp="1"/>
          </p:cNvSpPr>
          <p:nvPr>
            <p:ph type="title"/>
          </p:nvPr>
        </p:nvSpPr>
        <p:spPr/>
        <p:txBody>
          <a:bodyPr lIns="0" tIns="0" rIns="0" bIns="0"/>
          <a:lstStyle>
            <a:lvl1pPr>
              <a:defRPr sz="3000" b="1" i="0">
                <a:solidFill>
                  <a:srgbClr val="0F5494"/>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7/6/2016</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23825">
              <a:lnSpc>
                <a:spcPts val="1515"/>
              </a:lnSpc>
            </a:pPr>
            <a:fld id="{81D60167-4931-47E6-BA6A-407CBD079E47}" type="slidenum">
              <a:rPr dirty="0"/>
              <a:t>‹#›</a:t>
            </a:fld>
            <a:endParaRPr dirty="0"/>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 name="bk object 17"/>
          <p:cNvSpPr/>
          <p:nvPr/>
        </p:nvSpPr>
        <p:spPr>
          <a:xfrm>
            <a:off x="0" y="0"/>
            <a:ext cx="9144000" cy="957580"/>
          </a:xfrm>
          <a:custGeom>
            <a:avLst/>
            <a:gdLst/>
            <a:ahLst/>
            <a:cxnLst/>
            <a:rect l="l" t="t" r="r" b="b"/>
            <a:pathLst>
              <a:path w="9144000" h="957580">
                <a:moveTo>
                  <a:pt x="0" y="0"/>
                </a:moveTo>
                <a:lnTo>
                  <a:pt x="9143993" y="0"/>
                </a:lnTo>
                <a:lnTo>
                  <a:pt x="9143993" y="957262"/>
                </a:lnTo>
                <a:lnTo>
                  <a:pt x="0" y="957262"/>
                </a:lnTo>
                <a:lnTo>
                  <a:pt x="0" y="0"/>
                </a:lnTo>
                <a:close/>
              </a:path>
            </a:pathLst>
          </a:custGeom>
          <a:ln w="9524">
            <a:solidFill>
              <a:srgbClr val="0A69A5"/>
            </a:solidFill>
          </a:ln>
        </p:spPr>
        <p:txBody>
          <a:bodyPr wrap="square" lIns="0" tIns="0" rIns="0" bIns="0" rtlCol="0"/>
          <a:lstStyle/>
          <a:p>
            <a:endParaRPr/>
          </a:p>
        </p:txBody>
      </p:sp>
      <p:sp>
        <p:nvSpPr>
          <p:cNvPr id="18" name="bk object 18"/>
          <p:cNvSpPr/>
          <p:nvPr/>
        </p:nvSpPr>
        <p:spPr>
          <a:xfrm>
            <a:off x="4210393" y="6633556"/>
            <a:ext cx="714894" cy="224443"/>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4262437" y="6659562"/>
            <a:ext cx="611505" cy="198755"/>
          </a:xfrm>
          <a:custGeom>
            <a:avLst/>
            <a:gdLst/>
            <a:ahLst/>
            <a:cxnLst/>
            <a:rect l="l" t="t" r="r" b="b"/>
            <a:pathLst>
              <a:path w="611504" h="198754">
                <a:moveTo>
                  <a:pt x="0" y="0"/>
                </a:moveTo>
                <a:lnTo>
                  <a:pt x="611187" y="0"/>
                </a:lnTo>
                <a:lnTo>
                  <a:pt x="611187" y="198437"/>
                </a:lnTo>
                <a:lnTo>
                  <a:pt x="0" y="198437"/>
                </a:lnTo>
                <a:lnTo>
                  <a:pt x="0" y="0"/>
                </a:lnTo>
                <a:close/>
              </a:path>
            </a:pathLst>
          </a:custGeom>
          <a:solidFill>
            <a:srgbClr val="174389"/>
          </a:solidFill>
        </p:spPr>
        <p:txBody>
          <a:bodyPr wrap="square" lIns="0" tIns="0" rIns="0" bIns="0" rtlCol="0"/>
          <a:lstStyle/>
          <a:p>
            <a:endParaRPr/>
          </a:p>
        </p:txBody>
      </p:sp>
      <p:sp>
        <p:nvSpPr>
          <p:cNvPr id="20" name="bk object 20"/>
          <p:cNvSpPr/>
          <p:nvPr/>
        </p:nvSpPr>
        <p:spPr>
          <a:xfrm>
            <a:off x="4262437" y="6659562"/>
            <a:ext cx="611505" cy="198755"/>
          </a:xfrm>
          <a:custGeom>
            <a:avLst/>
            <a:gdLst/>
            <a:ahLst/>
            <a:cxnLst/>
            <a:rect l="l" t="t" r="r" b="b"/>
            <a:pathLst>
              <a:path w="611504" h="198754">
                <a:moveTo>
                  <a:pt x="0" y="0"/>
                </a:moveTo>
                <a:lnTo>
                  <a:pt x="611186" y="0"/>
                </a:lnTo>
                <a:lnTo>
                  <a:pt x="611186" y="198436"/>
                </a:lnTo>
                <a:lnTo>
                  <a:pt x="0" y="198436"/>
                </a:lnTo>
                <a:lnTo>
                  <a:pt x="0" y="0"/>
                </a:lnTo>
                <a:close/>
              </a:path>
            </a:pathLst>
          </a:custGeom>
          <a:ln w="9524">
            <a:solidFill>
              <a:srgbClr val="174389"/>
            </a:solidFill>
          </a:ln>
        </p:spPr>
        <p:txBody>
          <a:bodyPr wrap="square" lIns="0" tIns="0" rIns="0" bIns="0" rtlCol="0"/>
          <a:lstStyle/>
          <a:p>
            <a:endParaRPr/>
          </a:p>
        </p:txBody>
      </p:sp>
      <p:sp>
        <p:nvSpPr>
          <p:cNvPr id="21" name="bk object 21"/>
          <p:cNvSpPr/>
          <p:nvPr/>
        </p:nvSpPr>
        <p:spPr>
          <a:xfrm>
            <a:off x="3957637" y="258763"/>
            <a:ext cx="1436687" cy="100488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7/6/2016</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123825">
              <a:lnSpc>
                <a:spcPts val="1515"/>
              </a:lnSpc>
            </a:pPr>
            <a:fld id="{81D60167-4931-47E6-BA6A-407CBD079E47}" type="slidenum">
              <a:rPr dirty="0"/>
              <a:t>‹#›</a:t>
            </a:fld>
            <a:endParaRPr dirty="0"/>
          </a:p>
        </p:txBody>
      </p:sp>
      <p:sp>
        <p:nvSpPr>
          <p:cNvPr id="11" name="Rectangle 10"/>
          <p:cNvSpPr/>
          <p:nvPr userDrawn="1"/>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endParaRPr lang="en-US" altLang="en-US" sz="1800" b="0">
              <a:solidFill>
                <a:srgbClr val="FFFFFF"/>
              </a:solidFill>
            </a:endParaRPr>
          </a:p>
        </p:txBody>
      </p:sp>
      <p:sp>
        <p:nvSpPr>
          <p:cNvPr id="13" name="Rectangle 9"/>
          <p:cNvSpPr>
            <a:spLocks noChangeArrowheads="1"/>
          </p:cNvSpPr>
          <p:nvPr userDrawn="1"/>
        </p:nvSpPr>
        <p:spPr bwMode="auto">
          <a:xfrm>
            <a:off x="0" y="981075"/>
            <a:ext cx="9144000" cy="5876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57580"/>
          </a:xfrm>
          <a:custGeom>
            <a:avLst/>
            <a:gdLst/>
            <a:ahLst/>
            <a:cxnLst/>
            <a:rect l="l" t="t" r="r" b="b"/>
            <a:pathLst>
              <a:path w="9144000" h="957580">
                <a:moveTo>
                  <a:pt x="0" y="0"/>
                </a:moveTo>
                <a:lnTo>
                  <a:pt x="9144000" y="0"/>
                </a:lnTo>
                <a:lnTo>
                  <a:pt x="9144000" y="957262"/>
                </a:lnTo>
                <a:lnTo>
                  <a:pt x="0" y="957262"/>
                </a:lnTo>
                <a:lnTo>
                  <a:pt x="0" y="0"/>
                </a:lnTo>
                <a:close/>
              </a:path>
            </a:pathLst>
          </a:custGeom>
          <a:solidFill>
            <a:srgbClr val="0A69A5"/>
          </a:solidFill>
        </p:spPr>
        <p:txBody>
          <a:bodyPr wrap="square" lIns="0" tIns="0" rIns="0" bIns="0" rtlCol="0"/>
          <a:lstStyle/>
          <a:p>
            <a:endParaRPr/>
          </a:p>
        </p:txBody>
      </p:sp>
      <p:sp>
        <p:nvSpPr>
          <p:cNvPr id="17" name="bk object 17"/>
          <p:cNvSpPr/>
          <p:nvPr/>
        </p:nvSpPr>
        <p:spPr>
          <a:xfrm>
            <a:off x="0" y="0"/>
            <a:ext cx="9144000" cy="957580"/>
          </a:xfrm>
          <a:custGeom>
            <a:avLst/>
            <a:gdLst/>
            <a:ahLst/>
            <a:cxnLst/>
            <a:rect l="l" t="t" r="r" b="b"/>
            <a:pathLst>
              <a:path w="9144000" h="957580">
                <a:moveTo>
                  <a:pt x="0" y="0"/>
                </a:moveTo>
                <a:lnTo>
                  <a:pt x="9143993" y="0"/>
                </a:lnTo>
                <a:lnTo>
                  <a:pt x="9143993" y="957262"/>
                </a:lnTo>
                <a:lnTo>
                  <a:pt x="0" y="957262"/>
                </a:lnTo>
                <a:lnTo>
                  <a:pt x="0" y="0"/>
                </a:lnTo>
                <a:close/>
              </a:path>
            </a:pathLst>
          </a:custGeom>
          <a:ln w="9524">
            <a:solidFill>
              <a:srgbClr val="0A69A5"/>
            </a:solidFill>
          </a:ln>
        </p:spPr>
        <p:txBody>
          <a:bodyPr wrap="square" lIns="0" tIns="0" rIns="0" bIns="0" rtlCol="0"/>
          <a:lstStyle/>
          <a:p>
            <a:endParaRPr/>
          </a:p>
        </p:txBody>
      </p:sp>
      <p:sp>
        <p:nvSpPr>
          <p:cNvPr id="18" name="bk object 18"/>
          <p:cNvSpPr/>
          <p:nvPr/>
        </p:nvSpPr>
        <p:spPr>
          <a:xfrm>
            <a:off x="4210393" y="6633556"/>
            <a:ext cx="714894" cy="22444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74027" y="1350962"/>
            <a:ext cx="8195944" cy="916939"/>
          </a:xfrm>
          <a:prstGeom prst="rect">
            <a:avLst/>
          </a:prstGeom>
        </p:spPr>
        <p:txBody>
          <a:bodyPr wrap="square" lIns="0" tIns="0" rIns="0" bIns="0">
            <a:spAutoFit/>
          </a:bodyPr>
          <a:lstStyle>
            <a:lvl1pPr>
              <a:defRPr sz="3000" b="1" i="0">
                <a:solidFill>
                  <a:srgbClr val="0F5494"/>
                </a:solidFill>
                <a:latin typeface="Verdana"/>
                <a:cs typeface="Verdana"/>
              </a:defRPr>
            </a:lvl1pPr>
          </a:lstStyle>
          <a:p>
            <a:endParaRPr/>
          </a:p>
        </p:txBody>
      </p:sp>
      <p:sp>
        <p:nvSpPr>
          <p:cNvPr id="3" name="Holder 3"/>
          <p:cNvSpPr>
            <a:spLocks noGrp="1"/>
          </p:cNvSpPr>
          <p:nvPr>
            <p:ph type="body" idx="1"/>
          </p:nvPr>
        </p:nvSpPr>
        <p:spPr>
          <a:xfrm>
            <a:off x="923607" y="2190750"/>
            <a:ext cx="7296784" cy="4667250"/>
          </a:xfrm>
          <a:prstGeom prst="rect">
            <a:avLst/>
          </a:prstGeom>
        </p:spPr>
        <p:txBody>
          <a:bodyPr wrap="square" lIns="0" tIns="0" rIns="0" bIns="0">
            <a:spAutoFit/>
          </a:bodyPr>
          <a:lstStyle>
            <a:lvl1pPr>
              <a:defRPr sz="4000" b="1" i="0">
                <a:solidFill>
                  <a:srgbClr val="0F5494"/>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7/6/2016</a:t>
            </a:fld>
            <a:endParaRPr lang="en-US"/>
          </a:p>
        </p:txBody>
      </p:sp>
      <p:sp>
        <p:nvSpPr>
          <p:cNvPr id="6" name="Holder 6"/>
          <p:cNvSpPr>
            <a:spLocks noGrp="1"/>
          </p:cNvSpPr>
          <p:nvPr>
            <p:ph type="sldNum" sz="quarter" idx="7"/>
          </p:nvPr>
        </p:nvSpPr>
        <p:spPr>
          <a:xfrm>
            <a:off x="8377275" y="6311970"/>
            <a:ext cx="248920" cy="203200"/>
          </a:xfrm>
          <a:prstGeom prst="rect">
            <a:avLst/>
          </a:prstGeom>
        </p:spPr>
        <p:txBody>
          <a:bodyPr wrap="square" lIns="0" tIns="0" rIns="0" bIns="0">
            <a:spAutoFit/>
          </a:bodyPr>
          <a:lstStyle>
            <a:lvl1pPr>
              <a:defRPr sz="1400" b="0" i="0">
                <a:solidFill>
                  <a:schemeClr val="tx1"/>
                </a:solidFill>
                <a:latin typeface="Arial"/>
                <a:cs typeface="Arial"/>
              </a:defRPr>
            </a:lvl1pPr>
          </a:lstStyle>
          <a:p>
            <a:pPr marL="123825">
              <a:lnSpc>
                <a:spcPts val="1515"/>
              </a:lnSpc>
            </a:pPr>
            <a:fld id="{81D60167-4931-47E6-BA6A-407CBD079E47}" type="slidenum">
              <a:rPr dirty="0"/>
              <a:t>‹#›</a:t>
            </a:fld>
            <a:endParaRPr dirty="0"/>
          </a:p>
        </p:txBody>
      </p:sp>
      <p:sp>
        <p:nvSpPr>
          <p:cNvPr id="10" name="Rectangle 9"/>
          <p:cNvSpPr/>
          <p:nvPr userDrawn="1"/>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endParaRPr lang="en-US" altLang="en-US" sz="1800" b="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push dir="u"/>
  </p:transition>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hyperlink" Target="http://s3platform.jrc.ec.europa.eu/remth"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hyperlink" Target="http://s3platform.jrc.ec.europa.eu/s3pguide" TargetMode="External"/><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ea typeface="ＭＳ Ｐゴシック" pitchFamily="34" charset="-128"/>
              </a:defRPr>
            </a:lvl1pPr>
            <a:lvl2pPr marL="742950" indent="-285750" defTabSz="457200" eaLnBrk="0" hangingPunct="0">
              <a:defRPr sz="7600" b="1">
                <a:solidFill>
                  <a:srgbClr val="FFD624"/>
                </a:solidFill>
                <a:latin typeface="Verdana" pitchFamily="34" charset="0"/>
                <a:ea typeface="ＭＳ Ｐゴシック" pitchFamily="34" charset="-128"/>
              </a:defRPr>
            </a:lvl2pPr>
            <a:lvl3pPr marL="1143000" indent="-228600" defTabSz="457200" eaLnBrk="0" hangingPunct="0">
              <a:defRPr sz="7600" b="1">
                <a:solidFill>
                  <a:srgbClr val="FFD624"/>
                </a:solidFill>
                <a:latin typeface="Verdana" pitchFamily="34" charset="0"/>
                <a:ea typeface="ＭＳ Ｐゴシック" pitchFamily="34" charset="-128"/>
              </a:defRPr>
            </a:lvl3pPr>
            <a:lvl4pPr marL="1600200" indent="-228600" defTabSz="457200" eaLnBrk="0" hangingPunct="0">
              <a:defRPr sz="7600" b="1">
                <a:solidFill>
                  <a:srgbClr val="FFD624"/>
                </a:solidFill>
                <a:latin typeface="Verdana" pitchFamily="34" charset="0"/>
                <a:ea typeface="ＭＳ Ｐゴシック" pitchFamily="34" charset="-128"/>
              </a:defRPr>
            </a:lvl4pPr>
            <a:lvl5pPr marL="2057400" indent="-228600" defTabSz="457200" eaLnBrk="0" hangingPunct="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endParaRPr lang="en-US" altLang="en-US" sz="1800" b="0">
              <a:solidFill>
                <a:srgbClr val="FFFFFF"/>
              </a:solidFill>
            </a:endParaRPr>
          </a:p>
        </p:txBody>
      </p:sp>
      <p:sp>
        <p:nvSpPr>
          <p:cNvPr id="2" name="object 2"/>
          <p:cNvSpPr/>
          <p:nvPr/>
        </p:nvSpPr>
        <p:spPr>
          <a:xfrm>
            <a:off x="0" y="922718"/>
            <a:ext cx="9144000" cy="583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69981" y="981075"/>
            <a:ext cx="4274185" cy="0"/>
          </a:xfrm>
          <a:custGeom>
            <a:avLst/>
            <a:gdLst/>
            <a:ahLst/>
            <a:cxnLst/>
            <a:rect l="l" t="t" r="r" b="b"/>
            <a:pathLst>
              <a:path w="4274184">
                <a:moveTo>
                  <a:pt x="0" y="0"/>
                </a:moveTo>
                <a:lnTo>
                  <a:pt x="4274018" y="0"/>
                </a:lnTo>
              </a:path>
            </a:pathLst>
          </a:custGeom>
          <a:ln w="25399">
            <a:solidFill>
              <a:srgbClr val="0A69A5"/>
            </a:solidFill>
          </a:ln>
        </p:spPr>
        <p:txBody>
          <a:bodyPr wrap="square" lIns="0" tIns="0" rIns="0" bIns="0" rtlCol="0"/>
          <a:lstStyle/>
          <a:p>
            <a:endParaRPr/>
          </a:p>
        </p:txBody>
      </p:sp>
      <p:sp>
        <p:nvSpPr>
          <p:cNvPr id="5" name="object 5"/>
          <p:cNvSpPr/>
          <p:nvPr/>
        </p:nvSpPr>
        <p:spPr>
          <a:xfrm>
            <a:off x="0" y="981075"/>
            <a:ext cx="4251325" cy="0"/>
          </a:xfrm>
          <a:custGeom>
            <a:avLst/>
            <a:gdLst/>
            <a:ahLst/>
            <a:cxnLst/>
            <a:rect l="l" t="t" r="r" b="b"/>
            <a:pathLst>
              <a:path w="4251325">
                <a:moveTo>
                  <a:pt x="0" y="0"/>
                </a:moveTo>
                <a:lnTo>
                  <a:pt x="4251235" y="0"/>
                </a:lnTo>
              </a:path>
            </a:pathLst>
          </a:custGeom>
          <a:ln w="25399">
            <a:solidFill>
              <a:srgbClr val="0A69A5"/>
            </a:solidFill>
          </a:ln>
        </p:spPr>
        <p:txBody>
          <a:bodyPr wrap="square" lIns="0" tIns="0" rIns="0" bIns="0" rtlCol="0"/>
          <a:lstStyle/>
          <a:p>
            <a:endParaRPr/>
          </a:p>
        </p:txBody>
      </p:sp>
      <p:sp>
        <p:nvSpPr>
          <p:cNvPr id="6" name="object 6"/>
          <p:cNvSpPr/>
          <p:nvPr/>
        </p:nvSpPr>
        <p:spPr>
          <a:xfrm>
            <a:off x="0" y="981074"/>
            <a:ext cx="9144000" cy="5876925"/>
          </a:xfrm>
          <a:custGeom>
            <a:avLst/>
            <a:gdLst/>
            <a:ahLst/>
            <a:cxnLst/>
            <a:rect l="l" t="t" r="r" b="b"/>
            <a:pathLst>
              <a:path w="9144000" h="5876925">
                <a:moveTo>
                  <a:pt x="9143999" y="5876915"/>
                </a:moveTo>
                <a:lnTo>
                  <a:pt x="0" y="5876915"/>
                </a:lnTo>
                <a:lnTo>
                  <a:pt x="0" y="0"/>
                </a:lnTo>
              </a:path>
            </a:pathLst>
          </a:custGeom>
          <a:ln w="25399">
            <a:solidFill>
              <a:srgbClr val="0A69A5"/>
            </a:solidFill>
          </a:ln>
        </p:spPr>
        <p:txBody>
          <a:bodyPr wrap="square" lIns="0" tIns="0" rIns="0" bIns="0" rtlCol="0"/>
          <a:lstStyle/>
          <a:p>
            <a:endParaRPr/>
          </a:p>
        </p:txBody>
      </p:sp>
      <p:sp>
        <p:nvSpPr>
          <p:cNvPr id="7" name="object 7"/>
          <p:cNvSpPr/>
          <p:nvPr/>
        </p:nvSpPr>
        <p:spPr>
          <a:xfrm>
            <a:off x="3943927" y="262953"/>
            <a:ext cx="943900" cy="99434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58169" y="261607"/>
            <a:ext cx="436245" cy="360680"/>
          </a:xfrm>
          <a:custGeom>
            <a:avLst/>
            <a:gdLst/>
            <a:ahLst/>
            <a:cxnLst/>
            <a:rect l="l" t="t" r="r" b="b"/>
            <a:pathLst>
              <a:path w="436245" h="360680">
                <a:moveTo>
                  <a:pt x="0" y="0"/>
                </a:moveTo>
                <a:lnTo>
                  <a:pt x="0" y="47116"/>
                </a:lnTo>
                <a:lnTo>
                  <a:pt x="124295" y="221781"/>
                </a:lnTo>
                <a:lnTo>
                  <a:pt x="151409" y="259384"/>
                </a:lnTo>
                <a:lnTo>
                  <a:pt x="178194" y="288634"/>
                </a:lnTo>
                <a:lnTo>
                  <a:pt x="246303" y="319274"/>
                </a:lnTo>
                <a:lnTo>
                  <a:pt x="296976" y="330822"/>
                </a:lnTo>
                <a:lnTo>
                  <a:pt x="435698" y="360629"/>
                </a:lnTo>
                <a:lnTo>
                  <a:pt x="435698" y="353453"/>
                </a:lnTo>
                <a:lnTo>
                  <a:pt x="298665" y="324205"/>
                </a:lnTo>
                <a:lnTo>
                  <a:pt x="238884" y="307572"/>
                </a:lnTo>
                <a:lnTo>
                  <a:pt x="198686" y="287575"/>
                </a:lnTo>
                <a:lnTo>
                  <a:pt x="171969" y="264373"/>
                </a:lnTo>
                <a:lnTo>
                  <a:pt x="152628" y="238124"/>
                </a:lnTo>
                <a:lnTo>
                  <a:pt x="142095" y="221613"/>
                </a:lnTo>
                <a:lnTo>
                  <a:pt x="0" y="0"/>
                </a:lnTo>
                <a:close/>
              </a:path>
            </a:pathLst>
          </a:custGeom>
          <a:solidFill>
            <a:srgbClr val="BCBEC0"/>
          </a:solidFill>
        </p:spPr>
        <p:txBody>
          <a:bodyPr wrap="square" lIns="0" tIns="0" rIns="0" bIns="0" rtlCol="0"/>
          <a:lstStyle/>
          <a:p>
            <a:endParaRPr/>
          </a:p>
        </p:txBody>
      </p:sp>
      <p:sp>
        <p:nvSpPr>
          <p:cNvPr id="9" name="object 9"/>
          <p:cNvSpPr/>
          <p:nvPr/>
        </p:nvSpPr>
        <p:spPr>
          <a:xfrm>
            <a:off x="4957914" y="318808"/>
            <a:ext cx="436880" cy="332105"/>
          </a:xfrm>
          <a:custGeom>
            <a:avLst/>
            <a:gdLst/>
            <a:ahLst/>
            <a:cxnLst/>
            <a:rect l="l" t="t" r="r" b="b"/>
            <a:pathLst>
              <a:path w="436879" h="332105">
                <a:moveTo>
                  <a:pt x="253" y="0"/>
                </a:moveTo>
                <a:lnTo>
                  <a:pt x="0" y="42837"/>
                </a:lnTo>
                <a:lnTo>
                  <a:pt x="151663" y="236943"/>
                </a:lnTo>
                <a:lnTo>
                  <a:pt x="182228" y="265094"/>
                </a:lnTo>
                <a:lnTo>
                  <a:pt x="218293" y="283424"/>
                </a:lnTo>
                <a:lnTo>
                  <a:pt x="257683" y="295331"/>
                </a:lnTo>
                <a:lnTo>
                  <a:pt x="330661" y="311026"/>
                </a:lnTo>
                <a:lnTo>
                  <a:pt x="436308" y="331812"/>
                </a:lnTo>
                <a:lnTo>
                  <a:pt x="436308" y="325767"/>
                </a:lnTo>
                <a:lnTo>
                  <a:pt x="298221" y="298170"/>
                </a:lnTo>
                <a:lnTo>
                  <a:pt x="233287" y="279008"/>
                </a:lnTo>
                <a:lnTo>
                  <a:pt x="191868" y="256836"/>
                </a:lnTo>
                <a:lnTo>
                  <a:pt x="151295" y="214655"/>
                </a:lnTo>
                <a:lnTo>
                  <a:pt x="105923" y="151419"/>
                </a:lnTo>
                <a:lnTo>
                  <a:pt x="253" y="0"/>
                </a:lnTo>
                <a:close/>
              </a:path>
            </a:pathLst>
          </a:custGeom>
          <a:solidFill>
            <a:srgbClr val="BCBEC0"/>
          </a:solidFill>
        </p:spPr>
        <p:txBody>
          <a:bodyPr wrap="square" lIns="0" tIns="0" rIns="0" bIns="0" rtlCol="0"/>
          <a:lstStyle/>
          <a:p>
            <a:endParaRPr/>
          </a:p>
        </p:txBody>
      </p:sp>
      <p:sp>
        <p:nvSpPr>
          <p:cNvPr id="10" name="object 10"/>
          <p:cNvSpPr/>
          <p:nvPr/>
        </p:nvSpPr>
        <p:spPr>
          <a:xfrm>
            <a:off x="4957914" y="376250"/>
            <a:ext cx="436245" cy="302895"/>
          </a:xfrm>
          <a:custGeom>
            <a:avLst/>
            <a:gdLst/>
            <a:ahLst/>
            <a:cxnLst/>
            <a:rect l="l" t="t" r="r" b="b"/>
            <a:pathLst>
              <a:path w="436245" h="302895">
                <a:moveTo>
                  <a:pt x="253" y="0"/>
                </a:moveTo>
                <a:lnTo>
                  <a:pt x="0" y="40563"/>
                </a:lnTo>
                <a:lnTo>
                  <a:pt x="123441" y="183605"/>
                </a:lnTo>
                <a:lnTo>
                  <a:pt x="151295" y="215404"/>
                </a:lnTo>
                <a:lnTo>
                  <a:pt x="180878" y="240602"/>
                </a:lnTo>
                <a:lnTo>
                  <a:pt x="215452" y="257446"/>
                </a:lnTo>
                <a:lnTo>
                  <a:pt x="254679" y="268763"/>
                </a:lnTo>
                <a:lnTo>
                  <a:pt x="298221" y="277380"/>
                </a:lnTo>
                <a:lnTo>
                  <a:pt x="435914" y="302704"/>
                </a:lnTo>
                <a:lnTo>
                  <a:pt x="435914" y="296659"/>
                </a:lnTo>
                <a:lnTo>
                  <a:pt x="298221" y="270967"/>
                </a:lnTo>
                <a:lnTo>
                  <a:pt x="242318" y="256655"/>
                </a:lnTo>
                <a:lnTo>
                  <a:pt x="201817" y="238939"/>
                </a:lnTo>
                <a:lnTo>
                  <a:pt x="172786" y="218244"/>
                </a:lnTo>
                <a:lnTo>
                  <a:pt x="151295" y="194995"/>
                </a:lnTo>
                <a:lnTo>
                  <a:pt x="253" y="0"/>
                </a:lnTo>
                <a:close/>
              </a:path>
            </a:pathLst>
          </a:custGeom>
          <a:solidFill>
            <a:srgbClr val="BCBEC0"/>
          </a:solidFill>
        </p:spPr>
        <p:txBody>
          <a:bodyPr wrap="square" lIns="0" tIns="0" rIns="0" bIns="0" rtlCol="0"/>
          <a:lstStyle/>
          <a:p>
            <a:endParaRPr/>
          </a:p>
        </p:txBody>
      </p:sp>
      <p:sp>
        <p:nvSpPr>
          <p:cNvPr id="11" name="object 11"/>
          <p:cNvSpPr/>
          <p:nvPr/>
        </p:nvSpPr>
        <p:spPr>
          <a:xfrm>
            <a:off x="4957914" y="432688"/>
            <a:ext cx="436245" cy="277495"/>
          </a:xfrm>
          <a:custGeom>
            <a:avLst/>
            <a:gdLst/>
            <a:ahLst/>
            <a:cxnLst/>
            <a:rect l="l" t="t" r="r" b="b"/>
            <a:pathLst>
              <a:path w="436245" h="277495">
                <a:moveTo>
                  <a:pt x="0" y="0"/>
                </a:moveTo>
                <a:lnTo>
                  <a:pt x="61996" y="102263"/>
                </a:lnTo>
                <a:lnTo>
                  <a:pt x="112194" y="153872"/>
                </a:lnTo>
                <a:lnTo>
                  <a:pt x="151295" y="192989"/>
                </a:lnTo>
                <a:lnTo>
                  <a:pt x="187071" y="220487"/>
                </a:lnTo>
                <a:lnTo>
                  <a:pt x="222786" y="236496"/>
                </a:lnTo>
                <a:lnTo>
                  <a:pt x="435914" y="276885"/>
                </a:lnTo>
                <a:lnTo>
                  <a:pt x="435914" y="270459"/>
                </a:lnTo>
                <a:lnTo>
                  <a:pt x="298221" y="245884"/>
                </a:lnTo>
                <a:lnTo>
                  <a:pt x="242708" y="233143"/>
                </a:lnTo>
                <a:lnTo>
                  <a:pt x="205478" y="218732"/>
                </a:lnTo>
                <a:lnTo>
                  <a:pt x="151663" y="173710"/>
                </a:lnTo>
                <a:lnTo>
                  <a:pt x="124345" y="143655"/>
                </a:lnTo>
                <a:lnTo>
                  <a:pt x="101292" y="117251"/>
                </a:lnTo>
                <a:lnTo>
                  <a:pt x="0" y="0"/>
                </a:lnTo>
                <a:close/>
              </a:path>
            </a:pathLst>
          </a:custGeom>
          <a:solidFill>
            <a:srgbClr val="BCBEC0"/>
          </a:solidFill>
        </p:spPr>
        <p:txBody>
          <a:bodyPr wrap="square" lIns="0" tIns="0" rIns="0" bIns="0" rtlCol="0"/>
          <a:lstStyle/>
          <a:p>
            <a:endParaRPr/>
          </a:p>
        </p:txBody>
      </p:sp>
      <p:sp>
        <p:nvSpPr>
          <p:cNvPr id="12" name="object 12"/>
          <p:cNvSpPr/>
          <p:nvPr/>
        </p:nvSpPr>
        <p:spPr>
          <a:xfrm>
            <a:off x="4958169" y="491388"/>
            <a:ext cx="436245" cy="247015"/>
          </a:xfrm>
          <a:custGeom>
            <a:avLst/>
            <a:gdLst/>
            <a:ahLst/>
            <a:cxnLst/>
            <a:rect l="l" t="t" r="r" b="b"/>
            <a:pathLst>
              <a:path w="436245" h="247015">
                <a:moveTo>
                  <a:pt x="0" y="0"/>
                </a:moveTo>
                <a:lnTo>
                  <a:pt x="0" y="35521"/>
                </a:lnTo>
                <a:lnTo>
                  <a:pt x="151041" y="173964"/>
                </a:lnTo>
                <a:lnTo>
                  <a:pt x="180442" y="194381"/>
                </a:lnTo>
                <a:lnTo>
                  <a:pt x="213968" y="207556"/>
                </a:lnTo>
                <a:lnTo>
                  <a:pt x="252662" y="216502"/>
                </a:lnTo>
                <a:lnTo>
                  <a:pt x="435660" y="246900"/>
                </a:lnTo>
                <a:lnTo>
                  <a:pt x="435660" y="240106"/>
                </a:lnTo>
                <a:lnTo>
                  <a:pt x="297573" y="217042"/>
                </a:lnTo>
                <a:lnTo>
                  <a:pt x="252816" y="207865"/>
                </a:lnTo>
                <a:lnTo>
                  <a:pt x="214018" y="195837"/>
                </a:lnTo>
                <a:lnTo>
                  <a:pt x="180457" y="179013"/>
                </a:lnTo>
                <a:lnTo>
                  <a:pt x="151409" y="155448"/>
                </a:lnTo>
                <a:lnTo>
                  <a:pt x="0" y="0"/>
                </a:lnTo>
                <a:close/>
              </a:path>
            </a:pathLst>
          </a:custGeom>
          <a:solidFill>
            <a:srgbClr val="BCBEC0"/>
          </a:solidFill>
        </p:spPr>
        <p:txBody>
          <a:bodyPr wrap="square" lIns="0" tIns="0" rIns="0" bIns="0" rtlCol="0"/>
          <a:lstStyle/>
          <a:p>
            <a:endParaRPr/>
          </a:p>
        </p:txBody>
      </p:sp>
      <p:sp>
        <p:nvSpPr>
          <p:cNvPr id="13" name="object 13"/>
          <p:cNvSpPr/>
          <p:nvPr/>
        </p:nvSpPr>
        <p:spPr>
          <a:xfrm>
            <a:off x="4958169" y="545807"/>
            <a:ext cx="436245" cy="222885"/>
          </a:xfrm>
          <a:custGeom>
            <a:avLst/>
            <a:gdLst/>
            <a:ahLst/>
            <a:cxnLst/>
            <a:rect l="l" t="t" r="r" b="b"/>
            <a:pathLst>
              <a:path w="436245" h="222884">
                <a:moveTo>
                  <a:pt x="0" y="0"/>
                </a:moveTo>
                <a:lnTo>
                  <a:pt x="0" y="33261"/>
                </a:lnTo>
                <a:lnTo>
                  <a:pt x="151409" y="155067"/>
                </a:lnTo>
                <a:lnTo>
                  <a:pt x="181555" y="173845"/>
                </a:lnTo>
                <a:lnTo>
                  <a:pt x="214642" y="185586"/>
                </a:lnTo>
                <a:lnTo>
                  <a:pt x="252654" y="193405"/>
                </a:lnTo>
                <a:lnTo>
                  <a:pt x="435660" y="222338"/>
                </a:lnTo>
                <a:lnTo>
                  <a:pt x="435660" y="215163"/>
                </a:lnTo>
                <a:lnTo>
                  <a:pt x="297967" y="192481"/>
                </a:lnTo>
                <a:lnTo>
                  <a:pt x="246292" y="182343"/>
                </a:lnTo>
                <a:lnTo>
                  <a:pt x="208248" y="171273"/>
                </a:lnTo>
                <a:lnTo>
                  <a:pt x="151409" y="136550"/>
                </a:lnTo>
                <a:lnTo>
                  <a:pt x="102708" y="93402"/>
                </a:lnTo>
                <a:lnTo>
                  <a:pt x="0" y="0"/>
                </a:lnTo>
                <a:close/>
              </a:path>
            </a:pathLst>
          </a:custGeom>
          <a:solidFill>
            <a:srgbClr val="BCBEC0"/>
          </a:solidFill>
        </p:spPr>
        <p:txBody>
          <a:bodyPr wrap="square" lIns="0" tIns="0" rIns="0" bIns="0" rtlCol="0"/>
          <a:lstStyle/>
          <a:p>
            <a:endParaRPr/>
          </a:p>
        </p:txBody>
      </p:sp>
      <p:sp>
        <p:nvSpPr>
          <p:cNvPr id="14" name="object 14"/>
          <p:cNvSpPr/>
          <p:nvPr/>
        </p:nvSpPr>
        <p:spPr>
          <a:xfrm>
            <a:off x="4957914" y="604012"/>
            <a:ext cx="435609" cy="194310"/>
          </a:xfrm>
          <a:custGeom>
            <a:avLst/>
            <a:gdLst/>
            <a:ahLst/>
            <a:cxnLst/>
            <a:rect l="l" t="t" r="r" b="b"/>
            <a:pathLst>
              <a:path w="435610" h="194309">
                <a:moveTo>
                  <a:pt x="0" y="0"/>
                </a:moveTo>
                <a:lnTo>
                  <a:pt x="107737" y="104221"/>
                </a:lnTo>
                <a:lnTo>
                  <a:pt x="151663" y="133527"/>
                </a:lnTo>
                <a:lnTo>
                  <a:pt x="187659" y="152733"/>
                </a:lnTo>
                <a:lnTo>
                  <a:pt x="259060" y="170586"/>
                </a:lnTo>
                <a:lnTo>
                  <a:pt x="356638" y="182886"/>
                </a:lnTo>
                <a:lnTo>
                  <a:pt x="435533" y="193992"/>
                </a:lnTo>
                <a:lnTo>
                  <a:pt x="435533" y="186423"/>
                </a:lnTo>
                <a:lnTo>
                  <a:pt x="298221" y="167157"/>
                </a:lnTo>
                <a:lnTo>
                  <a:pt x="239997" y="156214"/>
                </a:lnTo>
                <a:lnTo>
                  <a:pt x="199369" y="143492"/>
                </a:lnTo>
                <a:lnTo>
                  <a:pt x="151295" y="116522"/>
                </a:lnTo>
                <a:lnTo>
                  <a:pt x="114495" y="88917"/>
                </a:lnTo>
                <a:lnTo>
                  <a:pt x="0" y="0"/>
                </a:lnTo>
                <a:close/>
              </a:path>
            </a:pathLst>
          </a:custGeom>
          <a:solidFill>
            <a:srgbClr val="BCBEC0"/>
          </a:solidFill>
        </p:spPr>
        <p:txBody>
          <a:bodyPr wrap="square" lIns="0" tIns="0" rIns="0" bIns="0" rtlCol="0"/>
          <a:lstStyle/>
          <a:p>
            <a:endParaRPr/>
          </a:p>
        </p:txBody>
      </p:sp>
      <p:sp>
        <p:nvSpPr>
          <p:cNvPr id="15" name="object 15"/>
          <p:cNvSpPr/>
          <p:nvPr/>
        </p:nvSpPr>
        <p:spPr>
          <a:xfrm>
            <a:off x="4957914" y="659688"/>
            <a:ext cx="435609" cy="167640"/>
          </a:xfrm>
          <a:custGeom>
            <a:avLst/>
            <a:gdLst/>
            <a:ahLst/>
            <a:cxnLst/>
            <a:rect l="l" t="t" r="r" b="b"/>
            <a:pathLst>
              <a:path w="435610" h="167640">
                <a:moveTo>
                  <a:pt x="0" y="0"/>
                </a:moveTo>
                <a:lnTo>
                  <a:pt x="108706" y="89904"/>
                </a:lnTo>
                <a:lnTo>
                  <a:pt x="151295" y="113372"/>
                </a:lnTo>
                <a:lnTo>
                  <a:pt x="218789" y="139684"/>
                </a:lnTo>
                <a:lnTo>
                  <a:pt x="297827" y="152679"/>
                </a:lnTo>
                <a:lnTo>
                  <a:pt x="435533" y="167411"/>
                </a:lnTo>
                <a:lnTo>
                  <a:pt x="435533" y="160235"/>
                </a:lnTo>
                <a:lnTo>
                  <a:pt x="298221" y="143230"/>
                </a:lnTo>
                <a:lnTo>
                  <a:pt x="239362" y="132881"/>
                </a:lnTo>
                <a:lnTo>
                  <a:pt x="199178" y="120551"/>
                </a:lnTo>
                <a:lnTo>
                  <a:pt x="171975" y="107940"/>
                </a:lnTo>
                <a:lnTo>
                  <a:pt x="136050" y="87793"/>
                </a:lnTo>
                <a:lnTo>
                  <a:pt x="114876" y="74729"/>
                </a:lnTo>
                <a:lnTo>
                  <a:pt x="0" y="0"/>
                </a:lnTo>
                <a:close/>
              </a:path>
            </a:pathLst>
          </a:custGeom>
          <a:solidFill>
            <a:srgbClr val="BCBEC0"/>
          </a:solidFill>
        </p:spPr>
        <p:txBody>
          <a:bodyPr wrap="square" lIns="0" tIns="0" rIns="0" bIns="0" rtlCol="0"/>
          <a:lstStyle/>
          <a:p>
            <a:endParaRPr/>
          </a:p>
        </p:txBody>
      </p:sp>
      <p:sp>
        <p:nvSpPr>
          <p:cNvPr id="16" name="object 16"/>
          <p:cNvSpPr/>
          <p:nvPr/>
        </p:nvSpPr>
        <p:spPr>
          <a:xfrm>
            <a:off x="4957914" y="715365"/>
            <a:ext cx="436245" cy="140335"/>
          </a:xfrm>
          <a:custGeom>
            <a:avLst/>
            <a:gdLst/>
            <a:ahLst/>
            <a:cxnLst/>
            <a:rect l="l" t="t" r="r" b="b"/>
            <a:pathLst>
              <a:path w="436245" h="140334">
                <a:moveTo>
                  <a:pt x="253" y="0"/>
                </a:moveTo>
                <a:lnTo>
                  <a:pt x="151663" y="94742"/>
                </a:lnTo>
                <a:lnTo>
                  <a:pt x="217589" y="116463"/>
                </a:lnTo>
                <a:lnTo>
                  <a:pt x="435914" y="140093"/>
                </a:lnTo>
                <a:lnTo>
                  <a:pt x="435914" y="133273"/>
                </a:lnTo>
                <a:lnTo>
                  <a:pt x="298221" y="118160"/>
                </a:lnTo>
                <a:lnTo>
                  <a:pt x="253097" y="111741"/>
                </a:lnTo>
                <a:lnTo>
                  <a:pt x="215865" y="103655"/>
                </a:lnTo>
                <a:lnTo>
                  <a:pt x="151663" y="79235"/>
                </a:lnTo>
                <a:lnTo>
                  <a:pt x="104028" y="55186"/>
                </a:lnTo>
                <a:lnTo>
                  <a:pt x="253" y="0"/>
                </a:lnTo>
                <a:close/>
              </a:path>
            </a:pathLst>
          </a:custGeom>
          <a:solidFill>
            <a:srgbClr val="BCBEC0"/>
          </a:solidFill>
        </p:spPr>
        <p:txBody>
          <a:bodyPr wrap="square" lIns="0" tIns="0" rIns="0" bIns="0" rtlCol="0"/>
          <a:lstStyle/>
          <a:p>
            <a:endParaRPr/>
          </a:p>
        </p:txBody>
      </p:sp>
      <p:sp>
        <p:nvSpPr>
          <p:cNvPr id="17" name="object 17"/>
          <p:cNvSpPr/>
          <p:nvPr/>
        </p:nvSpPr>
        <p:spPr>
          <a:xfrm>
            <a:off x="4957914" y="772058"/>
            <a:ext cx="435609" cy="113030"/>
          </a:xfrm>
          <a:custGeom>
            <a:avLst/>
            <a:gdLst/>
            <a:ahLst/>
            <a:cxnLst/>
            <a:rect l="l" t="t" r="r" b="b"/>
            <a:pathLst>
              <a:path w="435610" h="113030">
                <a:moveTo>
                  <a:pt x="253" y="0"/>
                </a:moveTo>
                <a:lnTo>
                  <a:pt x="151663" y="76212"/>
                </a:lnTo>
                <a:lnTo>
                  <a:pt x="220279" y="93218"/>
                </a:lnTo>
                <a:lnTo>
                  <a:pt x="435533" y="112852"/>
                </a:lnTo>
                <a:lnTo>
                  <a:pt x="435533" y="106070"/>
                </a:lnTo>
                <a:lnTo>
                  <a:pt x="268546" y="88982"/>
                </a:lnTo>
                <a:lnTo>
                  <a:pt x="234416" y="84424"/>
                </a:lnTo>
                <a:lnTo>
                  <a:pt x="195743" y="76135"/>
                </a:lnTo>
                <a:lnTo>
                  <a:pt x="152057" y="61849"/>
                </a:lnTo>
                <a:lnTo>
                  <a:pt x="85961" y="35772"/>
                </a:lnTo>
                <a:lnTo>
                  <a:pt x="253" y="0"/>
                </a:lnTo>
                <a:close/>
              </a:path>
            </a:pathLst>
          </a:custGeom>
          <a:solidFill>
            <a:srgbClr val="BCBEC0"/>
          </a:solidFill>
        </p:spPr>
        <p:txBody>
          <a:bodyPr wrap="square" lIns="0" tIns="0" rIns="0" bIns="0" rtlCol="0"/>
          <a:lstStyle/>
          <a:p>
            <a:endParaRPr/>
          </a:p>
        </p:txBody>
      </p:sp>
      <p:sp>
        <p:nvSpPr>
          <p:cNvPr id="18" name="object 18"/>
          <p:cNvSpPr/>
          <p:nvPr/>
        </p:nvSpPr>
        <p:spPr>
          <a:xfrm>
            <a:off x="4957914" y="829500"/>
            <a:ext cx="435609" cy="85090"/>
          </a:xfrm>
          <a:custGeom>
            <a:avLst/>
            <a:gdLst/>
            <a:ahLst/>
            <a:cxnLst/>
            <a:rect l="l" t="t" r="r" b="b"/>
            <a:pathLst>
              <a:path w="435610" h="85090">
                <a:moveTo>
                  <a:pt x="253" y="0"/>
                </a:moveTo>
                <a:lnTo>
                  <a:pt x="151663" y="58445"/>
                </a:lnTo>
                <a:lnTo>
                  <a:pt x="215479" y="68083"/>
                </a:lnTo>
                <a:lnTo>
                  <a:pt x="254538" y="71770"/>
                </a:lnTo>
                <a:lnTo>
                  <a:pt x="435533" y="84531"/>
                </a:lnTo>
                <a:lnTo>
                  <a:pt x="435533" y="78092"/>
                </a:lnTo>
                <a:lnTo>
                  <a:pt x="298602" y="67513"/>
                </a:lnTo>
                <a:lnTo>
                  <a:pt x="272352" y="65174"/>
                </a:lnTo>
                <a:lnTo>
                  <a:pt x="196916" y="53543"/>
                </a:lnTo>
                <a:lnTo>
                  <a:pt x="152057" y="43332"/>
                </a:lnTo>
                <a:lnTo>
                  <a:pt x="115066" y="33725"/>
                </a:lnTo>
                <a:lnTo>
                  <a:pt x="86923" y="26009"/>
                </a:lnTo>
                <a:lnTo>
                  <a:pt x="253" y="0"/>
                </a:lnTo>
                <a:close/>
              </a:path>
            </a:pathLst>
          </a:custGeom>
          <a:solidFill>
            <a:srgbClr val="BCBEC0"/>
          </a:solidFill>
        </p:spPr>
        <p:txBody>
          <a:bodyPr wrap="square" lIns="0" tIns="0" rIns="0" bIns="0" rtlCol="0"/>
          <a:lstStyle/>
          <a:p>
            <a:endParaRPr/>
          </a:p>
        </p:txBody>
      </p:sp>
      <p:sp>
        <p:nvSpPr>
          <p:cNvPr id="19" name="object 19"/>
          <p:cNvSpPr/>
          <p:nvPr/>
        </p:nvSpPr>
        <p:spPr>
          <a:xfrm>
            <a:off x="4957914" y="886193"/>
            <a:ext cx="436245" cy="57150"/>
          </a:xfrm>
          <a:custGeom>
            <a:avLst/>
            <a:gdLst/>
            <a:ahLst/>
            <a:cxnLst/>
            <a:rect l="l" t="t" r="r" b="b"/>
            <a:pathLst>
              <a:path w="436245" h="57150">
                <a:moveTo>
                  <a:pt x="0" y="0"/>
                </a:moveTo>
                <a:lnTo>
                  <a:pt x="0" y="22669"/>
                </a:lnTo>
                <a:lnTo>
                  <a:pt x="151663" y="39928"/>
                </a:lnTo>
                <a:lnTo>
                  <a:pt x="180154" y="42425"/>
                </a:lnTo>
                <a:lnTo>
                  <a:pt x="215593" y="44919"/>
                </a:lnTo>
                <a:lnTo>
                  <a:pt x="435914" y="56921"/>
                </a:lnTo>
                <a:lnTo>
                  <a:pt x="435914" y="50126"/>
                </a:lnTo>
                <a:lnTo>
                  <a:pt x="280035" y="39753"/>
                </a:lnTo>
                <a:lnTo>
                  <a:pt x="243889" y="36541"/>
                </a:lnTo>
                <a:lnTo>
                  <a:pt x="198367" y="31618"/>
                </a:lnTo>
                <a:lnTo>
                  <a:pt x="152057" y="25184"/>
                </a:lnTo>
                <a:lnTo>
                  <a:pt x="0" y="0"/>
                </a:lnTo>
                <a:close/>
              </a:path>
            </a:pathLst>
          </a:custGeom>
          <a:solidFill>
            <a:srgbClr val="BCBEC0"/>
          </a:solidFill>
        </p:spPr>
        <p:txBody>
          <a:bodyPr wrap="square" lIns="0" tIns="0" rIns="0" bIns="0" rtlCol="0"/>
          <a:lstStyle/>
          <a:p>
            <a:endParaRPr/>
          </a:p>
        </p:txBody>
      </p:sp>
      <p:sp>
        <p:nvSpPr>
          <p:cNvPr id="20" name="object 20"/>
          <p:cNvSpPr/>
          <p:nvPr/>
        </p:nvSpPr>
        <p:spPr>
          <a:xfrm>
            <a:off x="4958169" y="956094"/>
            <a:ext cx="436245" cy="0"/>
          </a:xfrm>
          <a:custGeom>
            <a:avLst/>
            <a:gdLst/>
            <a:ahLst/>
            <a:cxnLst/>
            <a:rect l="l" t="t" r="r" b="b"/>
            <a:pathLst>
              <a:path w="436245">
                <a:moveTo>
                  <a:pt x="0" y="0"/>
                </a:moveTo>
                <a:lnTo>
                  <a:pt x="435660" y="0"/>
                </a:lnTo>
              </a:path>
            </a:pathLst>
          </a:custGeom>
          <a:ln w="22428">
            <a:solidFill>
              <a:srgbClr val="BCBEC0"/>
            </a:solidFill>
          </a:ln>
        </p:spPr>
        <p:txBody>
          <a:bodyPr wrap="square" lIns="0" tIns="0" rIns="0" bIns="0" rtlCol="0"/>
          <a:lstStyle/>
          <a:p>
            <a:endParaRPr/>
          </a:p>
        </p:txBody>
      </p:sp>
      <p:sp>
        <p:nvSpPr>
          <p:cNvPr id="21" name="object 21"/>
          <p:cNvSpPr/>
          <p:nvPr/>
        </p:nvSpPr>
        <p:spPr>
          <a:xfrm>
            <a:off x="4218711" y="6633556"/>
            <a:ext cx="710737" cy="224443"/>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4267200" y="6659562"/>
            <a:ext cx="611505" cy="198755"/>
          </a:xfrm>
          <a:custGeom>
            <a:avLst/>
            <a:gdLst/>
            <a:ahLst/>
            <a:cxnLst/>
            <a:rect l="l" t="t" r="r" b="b"/>
            <a:pathLst>
              <a:path w="611504" h="198754">
                <a:moveTo>
                  <a:pt x="0" y="0"/>
                </a:moveTo>
                <a:lnTo>
                  <a:pt x="611187" y="0"/>
                </a:lnTo>
                <a:lnTo>
                  <a:pt x="611187" y="198437"/>
                </a:lnTo>
                <a:lnTo>
                  <a:pt x="0" y="198437"/>
                </a:lnTo>
                <a:lnTo>
                  <a:pt x="0" y="0"/>
                </a:lnTo>
                <a:close/>
              </a:path>
            </a:pathLst>
          </a:custGeom>
          <a:solidFill>
            <a:srgbClr val="174389"/>
          </a:solidFill>
        </p:spPr>
        <p:txBody>
          <a:bodyPr wrap="square" lIns="0" tIns="0" rIns="0" bIns="0" rtlCol="0"/>
          <a:lstStyle/>
          <a:p>
            <a:endParaRPr/>
          </a:p>
        </p:txBody>
      </p:sp>
      <p:sp>
        <p:nvSpPr>
          <p:cNvPr id="23" name="object 23"/>
          <p:cNvSpPr/>
          <p:nvPr/>
        </p:nvSpPr>
        <p:spPr>
          <a:xfrm>
            <a:off x="4267200" y="6659562"/>
            <a:ext cx="611505" cy="198755"/>
          </a:xfrm>
          <a:custGeom>
            <a:avLst/>
            <a:gdLst/>
            <a:ahLst/>
            <a:cxnLst/>
            <a:rect l="l" t="t" r="r" b="b"/>
            <a:pathLst>
              <a:path w="611504" h="198754">
                <a:moveTo>
                  <a:pt x="0" y="0"/>
                </a:moveTo>
                <a:lnTo>
                  <a:pt x="611187" y="0"/>
                </a:lnTo>
                <a:lnTo>
                  <a:pt x="611187" y="198437"/>
                </a:lnTo>
              </a:path>
            </a:pathLst>
          </a:custGeom>
          <a:ln w="9524">
            <a:solidFill>
              <a:srgbClr val="174389"/>
            </a:solidFill>
          </a:ln>
        </p:spPr>
        <p:txBody>
          <a:bodyPr wrap="square" lIns="0" tIns="0" rIns="0" bIns="0" rtlCol="0"/>
          <a:lstStyle/>
          <a:p>
            <a:endParaRPr/>
          </a:p>
        </p:txBody>
      </p:sp>
      <p:sp>
        <p:nvSpPr>
          <p:cNvPr id="24" name="object 24"/>
          <p:cNvSpPr/>
          <p:nvPr/>
        </p:nvSpPr>
        <p:spPr>
          <a:xfrm>
            <a:off x="4267200" y="6659562"/>
            <a:ext cx="0" cy="198755"/>
          </a:xfrm>
          <a:custGeom>
            <a:avLst/>
            <a:gdLst/>
            <a:ahLst/>
            <a:cxnLst/>
            <a:rect l="l" t="t" r="r" b="b"/>
            <a:pathLst>
              <a:path h="198754">
                <a:moveTo>
                  <a:pt x="0" y="198437"/>
                </a:moveTo>
                <a:lnTo>
                  <a:pt x="0" y="0"/>
                </a:lnTo>
              </a:path>
            </a:pathLst>
          </a:custGeom>
          <a:ln w="9524">
            <a:solidFill>
              <a:srgbClr val="174389"/>
            </a:solidFill>
          </a:ln>
        </p:spPr>
        <p:txBody>
          <a:bodyPr wrap="square" lIns="0" tIns="0" rIns="0" bIns="0" rtlCol="0"/>
          <a:lstStyle/>
          <a:p>
            <a:endParaRPr/>
          </a:p>
        </p:txBody>
      </p:sp>
      <p:sp>
        <p:nvSpPr>
          <p:cNvPr id="26" name="object 26"/>
          <p:cNvSpPr/>
          <p:nvPr/>
        </p:nvSpPr>
        <p:spPr>
          <a:xfrm>
            <a:off x="96838" y="3573461"/>
            <a:ext cx="4932362" cy="3284537"/>
          </a:xfrm>
          <a:prstGeom prst="rect">
            <a:avLst/>
          </a:prstGeom>
          <a:blipFill>
            <a:blip r:embed="rId5" cstate="print"/>
            <a:stretch>
              <a:fillRect/>
            </a:stretch>
          </a:blipFill>
        </p:spPr>
        <p:txBody>
          <a:bodyPr wrap="square" lIns="0" tIns="0" rIns="0" bIns="0" rtlCol="0"/>
          <a:lstStyle/>
          <a:p>
            <a:endParaRPr/>
          </a:p>
        </p:txBody>
      </p:sp>
      <p:sp>
        <p:nvSpPr>
          <p:cNvPr id="29" name="Content Placeholder 2"/>
          <p:cNvSpPr txBox="1">
            <a:spLocks/>
          </p:cNvSpPr>
          <p:nvPr/>
        </p:nvSpPr>
        <p:spPr>
          <a:xfrm>
            <a:off x="96838" y="2057400"/>
            <a:ext cx="8980487" cy="10398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US" altLang="en-US" sz="700" b="1" kern="0" dirty="0" smtClean="0">
              <a:solidFill>
                <a:srgbClr val="37ACDE"/>
              </a:solidFill>
              <a:latin typeface="Verdana" pitchFamily="34" charset="0"/>
            </a:endParaRPr>
          </a:p>
        </p:txBody>
      </p:sp>
      <p:sp>
        <p:nvSpPr>
          <p:cNvPr id="30" name="Title 1"/>
          <p:cNvSpPr txBox="1">
            <a:spLocks/>
          </p:cNvSpPr>
          <p:nvPr/>
        </p:nvSpPr>
        <p:spPr>
          <a:xfrm>
            <a:off x="77788" y="1447800"/>
            <a:ext cx="8988425" cy="2062103"/>
          </a:xfrm>
          <a:prstGeom prst="rect">
            <a:avLst/>
          </a:prstGeom>
        </p:spPr>
        <p:txBody>
          <a:bodyPr wrap="square" lIns="0" tIns="0" rIns="0" bIns="0">
            <a:spAutoFit/>
          </a:bodyPr>
          <a:lstStyle>
            <a:lvl1pPr>
              <a:defRPr sz="3000" b="1" i="0">
                <a:solidFill>
                  <a:srgbClr val="0F5494"/>
                </a:solidFill>
                <a:latin typeface="Verdana"/>
                <a:ea typeface="+mj-ea"/>
                <a:cs typeface="Verdana"/>
              </a:defRPr>
            </a:lvl1pPr>
          </a:lstStyle>
          <a:p>
            <a:pPr algn="ctr"/>
            <a:r>
              <a:rPr lang="en-GB" altLang="en-US" sz="4000" kern="0" dirty="0" smtClean="0">
                <a:latin typeface="Verdana" pitchFamily="34" charset="0"/>
              </a:rPr>
              <a:t>RIS3 support in </a:t>
            </a:r>
          </a:p>
          <a:p>
            <a:pPr algn="ctr"/>
            <a:r>
              <a:rPr lang="en-US" altLang="en-US" sz="4000" kern="0" dirty="0" smtClean="0">
                <a:latin typeface="Verdana" pitchFamily="34" charset="0"/>
              </a:rPr>
              <a:t>Lagging </a:t>
            </a:r>
            <a:r>
              <a:rPr lang="en-US" altLang="en-US" sz="4000" kern="0" dirty="0">
                <a:latin typeface="Verdana" pitchFamily="34" charset="0"/>
              </a:rPr>
              <a:t>Regions</a:t>
            </a:r>
          </a:p>
          <a:p>
            <a:pPr algn="ctr"/>
            <a:endParaRPr lang="en-US" altLang="en-US" sz="2000" kern="0" dirty="0" smtClean="0">
              <a:solidFill>
                <a:srgbClr val="37ACDE"/>
              </a:solidFill>
              <a:latin typeface="Verdana" pitchFamily="34" charset="0"/>
            </a:endParaRPr>
          </a:p>
          <a:p>
            <a:pPr algn="ctr"/>
            <a:endParaRPr lang="en-US" altLang="en-US" sz="2000" kern="0" dirty="0" smtClean="0">
              <a:solidFill>
                <a:srgbClr val="37ACDE"/>
              </a:solidFill>
              <a:latin typeface="Verdana" pitchFamily="34" charset="0"/>
            </a:endParaRPr>
          </a:p>
          <a:p>
            <a:pPr algn="ctr"/>
            <a:r>
              <a:rPr lang="en-US" altLang="en-US" sz="1400" kern="0" dirty="0" smtClean="0">
                <a:latin typeface="Verdana" pitchFamily="34" charset="0"/>
              </a:rPr>
              <a:t>Bari, 11 July </a:t>
            </a:r>
            <a:r>
              <a:rPr lang="en-US" altLang="en-US" sz="1400" kern="0" dirty="0">
                <a:latin typeface="Verdana" pitchFamily="34" charset="0"/>
              </a:rPr>
              <a:t>2016</a:t>
            </a:r>
          </a:p>
        </p:txBody>
      </p:sp>
      <p:sp>
        <p:nvSpPr>
          <p:cNvPr id="31" name="TextBox 30"/>
          <p:cNvSpPr txBox="1">
            <a:spLocks noChangeArrowheads="1"/>
          </p:cNvSpPr>
          <p:nvPr/>
        </p:nvSpPr>
        <p:spPr bwMode="auto">
          <a:xfrm>
            <a:off x="5426717" y="5796005"/>
            <a:ext cx="3160712" cy="88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600" b="1">
                <a:solidFill>
                  <a:srgbClr val="FFD624"/>
                </a:solidFill>
                <a:latin typeface="Verdana" charset="0"/>
                <a:ea typeface="ＭＳ Ｐゴシック" charset="0"/>
                <a:cs typeface="ＭＳ Ｐゴシック" charset="0"/>
              </a:defRPr>
            </a:lvl1pPr>
            <a:lvl2pPr marL="742950" indent="-285750" eaLnBrk="0" hangingPunct="0">
              <a:defRPr sz="7600" b="1">
                <a:solidFill>
                  <a:srgbClr val="FFD624"/>
                </a:solidFill>
                <a:latin typeface="Verdana" charset="0"/>
                <a:ea typeface="ＭＳ Ｐゴシック" charset="0"/>
              </a:defRPr>
            </a:lvl2pPr>
            <a:lvl3pPr marL="1143000" indent="-228600" eaLnBrk="0" hangingPunct="0">
              <a:defRPr sz="7600" b="1">
                <a:solidFill>
                  <a:srgbClr val="FFD624"/>
                </a:solidFill>
                <a:latin typeface="Verdana" charset="0"/>
                <a:ea typeface="ＭＳ Ｐゴシック" charset="0"/>
              </a:defRPr>
            </a:lvl3pPr>
            <a:lvl4pPr marL="1600200" indent="-228600" eaLnBrk="0" hangingPunct="0">
              <a:defRPr sz="7600" b="1">
                <a:solidFill>
                  <a:srgbClr val="FFD624"/>
                </a:solidFill>
                <a:latin typeface="Verdana" charset="0"/>
                <a:ea typeface="ＭＳ Ｐゴシック" charset="0"/>
              </a:defRPr>
            </a:lvl4pPr>
            <a:lvl5pPr marL="2057400" indent="-228600" eaLnBrk="0" hangingPunct="0">
              <a:defRPr sz="7600" b="1">
                <a:solidFill>
                  <a:srgbClr val="FFD624"/>
                </a:solidFill>
                <a:latin typeface="Verdana" charset="0"/>
                <a:ea typeface="ＭＳ Ｐゴシック" charset="0"/>
              </a:defRPr>
            </a:lvl5pPr>
            <a:lvl6pPr marL="2514600" indent="-228600" eaLnBrk="0" fontAlgn="base" hangingPunct="0">
              <a:spcBef>
                <a:spcPct val="0"/>
              </a:spcBef>
              <a:spcAft>
                <a:spcPct val="0"/>
              </a:spcAft>
              <a:defRPr sz="7600" b="1">
                <a:solidFill>
                  <a:srgbClr val="FFD624"/>
                </a:solidFill>
                <a:latin typeface="Verdana" charset="0"/>
                <a:ea typeface="ＭＳ Ｐゴシック" charset="0"/>
              </a:defRPr>
            </a:lvl6pPr>
            <a:lvl7pPr marL="2971800" indent="-228600" eaLnBrk="0" fontAlgn="base" hangingPunct="0">
              <a:spcBef>
                <a:spcPct val="0"/>
              </a:spcBef>
              <a:spcAft>
                <a:spcPct val="0"/>
              </a:spcAft>
              <a:defRPr sz="7600" b="1">
                <a:solidFill>
                  <a:srgbClr val="FFD624"/>
                </a:solidFill>
                <a:latin typeface="Verdana" charset="0"/>
                <a:ea typeface="ＭＳ Ｐゴシック" charset="0"/>
              </a:defRPr>
            </a:lvl7pPr>
            <a:lvl8pPr marL="3429000" indent="-228600" eaLnBrk="0" fontAlgn="base" hangingPunct="0">
              <a:spcBef>
                <a:spcPct val="0"/>
              </a:spcBef>
              <a:spcAft>
                <a:spcPct val="0"/>
              </a:spcAft>
              <a:defRPr sz="7600" b="1">
                <a:solidFill>
                  <a:srgbClr val="FFD624"/>
                </a:solidFill>
                <a:latin typeface="Verdana" charset="0"/>
                <a:ea typeface="ＭＳ Ｐゴシック" charset="0"/>
              </a:defRPr>
            </a:lvl8pPr>
            <a:lvl9pPr marL="3886200" indent="-228600" eaLnBrk="0" fontAlgn="base" hangingPunct="0">
              <a:spcBef>
                <a:spcPct val="0"/>
              </a:spcBef>
              <a:spcAft>
                <a:spcPct val="0"/>
              </a:spcAft>
              <a:defRPr sz="7600" b="1">
                <a:solidFill>
                  <a:srgbClr val="FFD624"/>
                </a:solidFill>
                <a:latin typeface="Verdana" charset="0"/>
                <a:ea typeface="ＭＳ Ｐゴシック" charset="0"/>
              </a:defRPr>
            </a:lvl9pPr>
          </a:lstStyle>
          <a:p>
            <a:pPr eaLnBrk="1" hangingPunct="1">
              <a:lnSpc>
                <a:spcPts val="2400"/>
              </a:lnSpc>
              <a:defRPr/>
            </a:pPr>
            <a:r>
              <a:rPr lang="en-US" sz="1200" b="0" i="1" dirty="0" smtClean="0">
                <a:solidFill>
                  <a:srgbClr val="004494"/>
                </a:solidFill>
              </a:rPr>
              <a:t>Serving society</a:t>
            </a:r>
          </a:p>
          <a:p>
            <a:pPr eaLnBrk="1" hangingPunct="1">
              <a:lnSpc>
                <a:spcPts val="2400"/>
              </a:lnSpc>
              <a:defRPr/>
            </a:pPr>
            <a:r>
              <a:rPr lang="en-US" sz="1200" b="0" i="1" dirty="0" smtClean="0">
                <a:solidFill>
                  <a:srgbClr val="004494"/>
                </a:solidFill>
              </a:rPr>
              <a:t>Stimulating innovation</a:t>
            </a:r>
          </a:p>
          <a:p>
            <a:pPr eaLnBrk="1" hangingPunct="1">
              <a:lnSpc>
                <a:spcPts val="2400"/>
              </a:lnSpc>
              <a:defRPr/>
            </a:pPr>
            <a:r>
              <a:rPr lang="en-US" sz="1200" b="0" i="1" dirty="0" smtClean="0">
                <a:solidFill>
                  <a:srgbClr val="004494"/>
                </a:solidFill>
              </a:rPr>
              <a:t>Supporting legislation</a:t>
            </a:r>
          </a:p>
        </p:txBody>
      </p:sp>
      <p:sp>
        <p:nvSpPr>
          <p:cNvPr id="32" name="TextBox 31"/>
          <p:cNvSpPr txBox="1">
            <a:spLocks noChangeArrowheads="1"/>
          </p:cNvSpPr>
          <p:nvPr/>
        </p:nvSpPr>
        <p:spPr bwMode="auto">
          <a:xfrm>
            <a:off x="5436358" y="5580561"/>
            <a:ext cx="2847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600" b="1">
                <a:solidFill>
                  <a:srgbClr val="FFD624"/>
                </a:solidFill>
                <a:latin typeface="Verdana" charset="0"/>
                <a:ea typeface="ＭＳ Ｐゴシック" charset="0"/>
                <a:cs typeface="ＭＳ Ｐゴシック" charset="0"/>
              </a:defRPr>
            </a:lvl1pPr>
            <a:lvl2pPr marL="742950" indent="-285750" eaLnBrk="0" hangingPunct="0">
              <a:defRPr sz="7600" b="1">
                <a:solidFill>
                  <a:srgbClr val="FFD624"/>
                </a:solidFill>
                <a:latin typeface="Verdana" charset="0"/>
                <a:ea typeface="ＭＳ Ｐゴシック" charset="0"/>
              </a:defRPr>
            </a:lvl2pPr>
            <a:lvl3pPr marL="1143000" indent="-228600" eaLnBrk="0" hangingPunct="0">
              <a:defRPr sz="7600" b="1">
                <a:solidFill>
                  <a:srgbClr val="FFD624"/>
                </a:solidFill>
                <a:latin typeface="Verdana" charset="0"/>
                <a:ea typeface="ＭＳ Ｐゴシック" charset="0"/>
              </a:defRPr>
            </a:lvl3pPr>
            <a:lvl4pPr marL="1600200" indent="-228600" eaLnBrk="0" hangingPunct="0">
              <a:defRPr sz="7600" b="1">
                <a:solidFill>
                  <a:srgbClr val="FFD624"/>
                </a:solidFill>
                <a:latin typeface="Verdana" charset="0"/>
                <a:ea typeface="ＭＳ Ｐゴシック" charset="0"/>
              </a:defRPr>
            </a:lvl4pPr>
            <a:lvl5pPr marL="2057400" indent="-228600" eaLnBrk="0" hangingPunct="0">
              <a:defRPr sz="7600" b="1">
                <a:solidFill>
                  <a:srgbClr val="FFD624"/>
                </a:solidFill>
                <a:latin typeface="Verdana" charset="0"/>
                <a:ea typeface="ＭＳ Ｐゴシック" charset="0"/>
              </a:defRPr>
            </a:lvl5pPr>
            <a:lvl6pPr marL="2514600" indent="-228600" eaLnBrk="0" fontAlgn="base" hangingPunct="0">
              <a:spcBef>
                <a:spcPct val="0"/>
              </a:spcBef>
              <a:spcAft>
                <a:spcPct val="0"/>
              </a:spcAft>
              <a:defRPr sz="7600" b="1">
                <a:solidFill>
                  <a:srgbClr val="FFD624"/>
                </a:solidFill>
                <a:latin typeface="Verdana" charset="0"/>
                <a:ea typeface="ＭＳ Ｐゴシック" charset="0"/>
              </a:defRPr>
            </a:lvl6pPr>
            <a:lvl7pPr marL="2971800" indent="-228600" eaLnBrk="0" fontAlgn="base" hangingPunct="0">
              <a:spcBef>
                <a:spcPct val="0"/>
              </a:spcBef>
              <a:spcAft>
                <a:spcPct val="0"/>
              </a:spcAft>
              <a:defRPr sz="7600" b="1">
                <a:solidFill>
                  <a:srgbClr val="FFD624"/>
                </a:solidFill>
                <a:latin typeface="Verdana" charset="0"/>
                <a:ea typeface="ＭＳ Ｐゴシック" charset="0"/>
              </a:defRPr>
            </a:lvl7pPr>
            <a:lvl8pPr marL="3429000" indent="-228600" eaLnBrk="0" fontAlgn="base" hangingPunct="0">
              <a:spcBef>
                <a:spcPct val="0"/>
              </a:spcBef>
              <a:spcAft>
                <a:spcPct val="0"/>
              </a:spcAft>
              <a:defRPr sz="7600" b="1">
                <a:solidFill>
                  <a:srgbClr val="FFD624"/>
                </a:solidFill>
                <a:latin typeface="Verdana" charset="0"/>
                <a:ea typeface="ＭＳ Ｐゴシック" charset="0"/>
              </a:defRPr>
            </a:lvl8pPr>
            <a:lvl9pPr marL="3886200" indent="-228600" eaLnBrk="0" fontAlgn="base" hangingPunct="0">
              <a:spcBef>
                <a:spcPct val="0"/>
              </a:spcBef>
              <a:spcAft>
                <a:spcPct val="0"/>
              </a:spcAft>
              <a:defRPr sz="7600" b="1">
                <a:solidFill>
                  <a:srgbClr val="FFD624"/>
                </a:solidFill>
                <a:latin typeface="Verdana" charset="0"/>
                <a:ea typeface="ＭＳ Ｐゴシック" charset="0"/>
              </a:defRPr>
            </a:lvl9pPr>
          </a:lstStyle>
          <a:p>
            <a:pPr eaLnBrk="1" hangingPunct="1">
              <a:defRPr/>
            </a:pPr>
            <a:r>
              <a:rPr lang="en-US" sz="1400" dirty="0" smtClean="0">
                <a:solidFill>
                  <a:srgbClr val="004494"/>
                </a:solidFill>
              </a:rPr>
              <a:t>www.jrc.ec.europa.eu </a:t>
            </a:r>
          </a:p>
        </p:txBody>
      </p:sp>
      <p:sp>
        <p:nvSpPr>
          <p:cNvPr id="33" name="TextBox 32"/>
          <p:cNvSpPr txBox="1">
            <a:spLocks noChangeArrowheads="1"/>
          </p:cNvSpPr>
          <p:nvPr/>
        </p:nvSpPr>
        <p:spPr bwMode="auto">
          <a:xfrm>
            <a:off x="5436358" y="3573461"/>
            <a:ext cx="35052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600" b="1">
                <a:solidFill>
                  <a:srgbClr val="FFD624"/>
                </a:solidFill>
                <a:latin typeface="Verdana" charset="0"/>
                <a:ea typeface="ＭＳ Ｐゴシック" charset="0"/>
                <a:cs typeface="ＭＳ Ｐゴシック" charset="0"/>
              </a:defRPr>
            </a:lvl1pPr>
            <a:lvl2pPr marL="742950" indent="-285750" eaLnBrk="0" hangingPunct="0">
              <a:defRPr sz="7600" b="1">
                <a:solidFill>
                  <a:srgbClr val="FFD624"/>
                </a:solidFill>
                <a:latin typeface="Verdana" charset="0"/>
                <a:ea typeface="ＭＳ Ｐゴシック" charset="0"/>
              </a:defRPr>
            </a:lvl2pPr>
            <a:lvl3pPr marL="1143000" indent="-228600" eaLnBrk="0" hangingPunct="0">
              <a:defRPr sz="7600" b="1">
                <a:solidFill>
                  <a:srgbClr val="FFD624"/>
                </a:solidFill>
                <a:latin typeface="Verdana" charset="0"/>
                <a:ea typeface="ＭＳ Ｐゴシック" charset="0"/>
              </a:defRPr>
            </a:lvl3pPr>
            <a:lvl4pPr marL="1600200" indent="-228600" eaLnBrk="0" hangingPunct="0">
              <a:defRPr sz="7600" b="1">
                <a:solidFill>
                  <a:srgbClr val="FFD624"/>
                </a:solidFill>
                <a:latin typeface="Verdana" charset="0"/>
                <a:ea typeface="ＭＳ Ｐゴシック" charset="0"/>
              </a:defRPr>
            </a:lvl4pPr>
            <a:lvl5pPr marL="2057400" indent="-228600" eaLnBrk="0" hangingPunct="0">
              <a:defRPr sz="7600" b="1">
                <a:solidFill>
                  <a:srgbClr val="FFD624"/>
                </a:solidFill>
                <a:latin typeface="Verdana" charset="0"/>
                <a:ea typeface="ＭＳ Ｐゴシック" charset="0"/>
              </a:defRPr>
            </a:lvl5pPr>
            <a:lvl6pPr marL="2514600" indent="-228600" eaLnBrk="0" fontAlgn="base" hangingPunct="0">
              <a:spcBef>
                <a:spcPct val="0"/>
              </a:spcBef>
              <a:spcAft>
                <a:spcPct val="0"/>
              </a:spcAft>
              <a:defRPr sz="7600" b="1">
                <a:solidFill>
                  <a:srgbClr val="FFD624"/>
                </a:solidFill>
                <a:latin typeface="Verdana" charset="0"/>
                <a:ea typeface="ＭＳ Ｐゴシック" charset="0"/>
              </a:defRPr>
            </a:lvl6pPr>
            <a:lvl7pPr marL="2971800" indent="-228600" eaLnBrk="0" fontAlgn="base" hangingPunct="0">
              <a:spcBef>
                <a:spcPct val="0"/>
              </a:spcBef>
              <a:spcAft>
                <a:spcPct val="0"/>
              </a:spcAft>
              <a:defRPr sz="7600" b="1">
                <a:solidFill>
                  <a:srgbClr val="FFD624"/>
                </a:solidFill>
                <a:latin typeface="Verdana" charset="0"/>
                <a:ea typeface="ＭＳ Ｐゴシック" charset="0"/>
              </a:defRPr>
            </a:lvl7pPr>
            <a:lvl8pPr marL="3429000" indent="-228600" eaLnBrk="0" fontAlgn="base" hangingPunct="0">
              <a:spcBef>
                <a:spcPct val="0"/>
              </a:spcBef>
              <a:spcAft>
                <a:spcPct val="0"/>
              </a:spcAft>
              <a:defRPr sz="7600" b="1">
                <a:solidFill>
                  <a:srgbClr val="FFD624"/>
                </a:solidFill>
                <a:latin typeface="Verdana" charset="0"/>
                <a:ea typeface="ＭＳ Ｐゴシック" charset="0"/>
              </a:defRPr>
            </a:lvl8pPr>
            <a:lvl9pPr marL="3886200" indent="-228600" eaLnBrk="0" fontAlgn="base" hangingPunct="0">
              <a:spcBef>
                <a:spcPct val="0"/>
              </a:spcBef>
              <a:spcAft>
                <a:spcPct val="0"/>
              </a:spcAft>
              <a:defRPr sz="7600" b="1">
                <a:solidFill>
                  <a:srgbClr val="FFD624"/>
                </a:solidFill>
                <a:latin typeface="Verdana" charset="0"/>
                <a:ea typeface="ＭＳ Ｐゴシック" charset="0"/>
              </a:defRPr>
            </a:lvl9pPr>
          </a:lstStyle>
          <a:p>
            <a:pPr eaLnBrk="1" hangingPunct="1">
              <a:lnSpc>
                <a:spcPts val="2400"/>
              </a:lnSpc>
              <a:defRPr/>
            </a:pPr>
            <a:endParaRPr lang="en-GB" sz="1600" dirty="0" smtClean="0">
              <a:solidFill>
                <a:schemeClr val="tx2"/>
              </a:solidFill>
            </a:endParaRPr>
          </a:p>
          <a:p>
            <a:pPr eaLnBrk="1" hangingPunct="1">
              <a:lnSpc>
                <a:spcPts val="2400"/>
              </a:lnSpc>
              <a:defRPr/>
            </a:pPr>
            <a:endParaRPr lang="en-GB" sz="1400" b="0" dirty="0" smtClean="0">
              <a:solidFill>
                <a:schemeClr val="tx2"/>
              </a:solidFill>
            </a:endParaRPr>
          </a:p>
          <a:p>
            <a:pPr eaLnBrk="1" hangingPunct="1">
              <a:lnSpc>
                <a:spcPts val="2400"/>
              </a:lnSpc>
              <a:defRPr/>
            </a:pPr>
            <a:r>
              <a:rPr lang="en-GB" sz="1400" b="0" dirty="0" smtClean="0">
                <a:solidFill>
                  <a:schemeClr val="tx2"/>
                </a:solidFill>
              </a:rPr>
              <a:t>Project team: Mark Boden, Karel Haegeman, Elisabetta Marinelli, Patrice dos Santos, Susana Valero</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776367864"/>
              </p:ext>
            </p:extLst>
          </p:nvPr>
        </p:nvGraphicFramePr>
        <p:xfrm>
          <a:off x="0" y="685800"/>
          <a:ext cx="9144000" cy="5969616"/>
        </p:xfrm>
        <a:graphic>
          <a:graphicData uri="http://schemas.openxmlformats.org/drawingml/2006/table">
            <a:tbl>
              <a:tblPr firstRow="1" firstCol="1" bandRow="1">
                <a:tableStyleId>{5C22544A-7EE6-4342-B048-85BDC9FD1C3A}</a:tableStyleId>
              </a:tblPr>
              <a:tblGrid>
                <a:gridCol w="4792762"/>
                <a:gridCol w="4351238"/>
              </a:tblGrid>
              <a:tr h="35305">
                <a:tc>
                  <a:txBody>
                    <a:bodyPr/>
                    <a:lstStyle/>
                    <a:p>
                      <a:pPr>
                        <a:lnSpc>
                          <a:spcPct val="115000"/>
                        </a:lnSpc>
                        <a:spcAft>
                          <a:spcPts val="0"/>
                        </a:spcAft>
                      </a:pPr>
                      <a:r>
                        <a:rPr lang="en-GB" sz="1600" dirty="0">
                          <a:effectLst/>
                        </a:rPr>
                        <a:t>Objectives</a:t>
                      </a:r>
                      <a:endParaRPr lang="en-GB" sz="900" dirty="0">
                        <a:effectLst/>
                        <a:latin typeface="Calibri"/>
                        <a:ea typeface="Calibri"/>
                        <a:cs typeface="Times New Roman"/>
                      </a:endParaRPr>
                    </a:p>
                  </a:txBody>
                  <a:tcPr marL="56285" marR="56285" marT="0" marB="0"/>
                </a:tc>
                <a:tc>
                  <a:txBody>
                    <a:bodyPr/>
                    <a:lstStyle/>
                    <a:p>
                      <a:pPr>
                        <a:lnSpc>
                          <a:spcPct val="115000"/>
                        </a:lnSpc>
                        <a:spcAft>
                          <a:spcPts val="0"/>
                        </a:spcAft>
                      </a:pPr>
                      <a:r>
                        <a:rPr lang="en-GB" sz="1600">
                          <a:effectLst/>
                        </a:rPr>
                        <a:t>Tools</a:t>
                      </a:r>
                      <a:endParaRPr lang="en-GB" sz="900">
                        <a:effectLst/>
                        <a:latin typeface="Calibri"/>
                        <a:ea typeface="Calibri"/>
                        <a:cs typeface="Times New Roman"/>
                      </a:endParaRPr>
                    </a:p>
                  </a:txBody>
                  <a:tcPr marL="56285" marR="56285" marT="0" marB="0"/>
                </a:tc>
              </a:tr>
              <a:tr h="710184">
                <a:tc>
                  <a:txBody>
                    <a:bodyPr/>
                    <a:lstStyle/>
                    <a:p>
                      <a:pPr>
                        <a:lnSpc>
                          <a:spcPct val="115000"/>
                        </a:lnSpc>
                        <a:spcAft>
                          <a:spcPts val="0"/>
                        </a:spcAft>
                      </a:pPr>
                      <a:r>
                        <a:rPr lang="en-GB" sz="1600">
                          <a:effectLst/>
                        </a:rPr>
                        <a:t>Idea generation, trust building and support cooperation</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a:effectLst/>
                        </a:rPr>
                        <a:t>EDP focus group methodology</a:t>
                      </a:r>
                      <a:endParaRPr lang="en-GB" sz="900">
                        <a:effectLst/>
                        <a:latin typeface="Calibri"/>
                        <a:ea typeface="Calibri"/>
                        <a:cs typeface="Times New Roman"/>
                      </a:endParaRPr>
                    </a:p>
                  </a:txBody>
                  <a:tcPr marL="56285" marR="56285" marT="0" marB="0"/>
                </a:tc>
              </a:tr>
              <a:tr h="415053">
                <a:tc>
                  <a:txBody>
                    <a:bodyPr/>
                    <a:lstStyle/>
                    <a:p>
                      <a:pPr>
                        <a:lnSpc>
                          <a:spcPct val="115000"/>
                        </a:lnSpc>
                        <a:spcAft>
                          <a:spcPts val="0"/>
                        </a:spcAft>
                      </a:pPr>
                      <a:r>
                        <a:rPr lang="en-GB" sz="1600">
                          <a:effectLst/>
                        </a:rPr>
                        <a:t>Open up to wider (online) communities </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a:effectLst/>
                        </a:rPr>
                        <a:t>Online stakeholder engagement</a:t>
                      </a:r>
                      <a:endParaRPr lang="en-GB" sz="900">
                        <a:effectLst/>
                        <a:latin typeface="Calibri"/>
                        <a:ea typeface="Calibri"/>
                        <a:cs typeface="Times New Roman"/>
                      </a:endParaRPr>
                    </a:p>
                  </a:txBody>
                  <a:tcPr marL="56285" marR="56285" marT="0" marB="0"/>
                </a:tc>
              </a:tr>
              <a:tr h="415053">
                <a:tc>
                  <a:txBody>
                    <a:bodyPr/>
                    <a:lstStyle/>
                    <a:p>
                      <a:pPr>
                        <a:lnSpc>
                          <a:spcPct val="115000"/>
                        </a:lnSpc>
                        <a:spcAft>
                          <a:spcPts val="0"/>
                        </a:spcAft>
                      </a:pPr>
                      <a:r>
                        <a:rPr lang="en-GB" sz="1600">
                          <a:effectLst/>
                        </a:rPr>
                        <a:t>Address brain drain, build skills </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a:effectLst/>
                        </a:rPr>
                        <a:t>Mobility Working Group</a:t>
                      </a:r>
                      <a:endParaRPr lang="en-GB" sz="900">
                        <a:effectLst/>
                        <a:latin typeface="Calibri"/>
                        <a:ea typeface="Calibri"/>
                        <a:cs typeface="Times New Roman"/>
                      </a:endParaRPr>
                    </a:p>
                  </a:txBody>
                  <a:tcPr marL="56285" marR="56285" marT="0" marB="0"/>
                </a:tc>
              </a:tr>
              <a:tr h="617694">
                <a:tc>
                  <a:txBody>
                    <a:bodyPr/>
                    <a:lstStyle/>
                    <a:p>
                      <a:pPr>
                        <a:lnSpc>
                          <a:spcPct val="115000"/>
                        </a:lnSpc>
                        <a:spcAft>
                          <a:spcPts val="0"/>
                        </a:spcAft>
                      </a:pPr>
                      <a:r>
                        <a:rPr lang="en-GB" sz="1600">
                          <a:effectLst/>
                        </a:rPr>
                        <a:t>Increase coordination between national and regional levels</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dirty="0">
                          <a:effectLst/>
                        </a:rPr>
                        <a:t>Methodology </a:t>
                      </a:r>
                      <a:r>
                        <a:rPr lang="en-GB" sz="1600" dirty="0" smtClean="0">
                          <a:effectLst/>
                        </a:rPr>
                        <a:t>Project</a:t>
                      </a:r>
                      <a:r>
                        <a:rPr lang="en-GB" sz="1600" baseline="0" dirty="0" smtClean="0">
                          <a:effectLst/>
                        </a:rPr>
                        <a:t> Development Lab 1</a:t>
                      </a:r>
                      <a:endParaRPr lang="en-GB" sz="900" dirty="0">
                        <a:effectLst/>
                        <a:latin typeface="Calibri"/>
                        <a:ea typeface="Calibri"/>
                        <a:cs typeface="Times New Roman"/>
                      </a:endParaRPr>
                    </a:p>
                  </a:txBody>
                  <a:tcPr marL="56285" marR="56285" marT="0" marB="0"/>
                </a:tc>
              </a:tr>
              <a:tr h="415053">
                <a:tc rowSpan="3">
                  <a:txBody>
                    <a:bodyPr/>
                    <a:lstStyle/>
                    <a:p>
                      <a:pPr>
                        <a:lnSpc>
                          <a:spcPct val="115000"/>
                        </a:lnSpc>
                        <a:spcAft>
                          <a:spcPts val="0"/>
                        </a:spcAft>
                      </a:pPr>
                      <a:r>
                        <a:rPr lang="en-GB" sz="1600">
                          <a:effectLst/>
                        </a:rPr>
                        <a:t>Widen funding sources to draw on for idea implementation</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dirty="0">
                          <a:effectLst/>
                        </a:rPr>
                        <a:t>Methodology </a:t>
                      </a:r>
                      <a:r>
                        <a:rPr lang="en-GB" sz="1600" dirty="0" smtClean="0">
                          <a:effectLst/>
                        </a:rPr>
                        <a:t>Project Development Lab 2</a:t>
                      </a:r>
                      <a:endParaRPr lang="en-GB" sz="900" dirty="0">
                        <a:effectLst/>
                        <a:latin typeface="Calibri"/>
                        <a:ea typeface="Calibri"/>
                        <a:cs typeface="Times New Roman"/>
                      </a:endParaRPr>
                    </a:p>
                  </a:txBody>
                  <a:tcPr marL="56285" marR="56285" marT="0" marB="0"/>
                </a:tc>
              </a:tr>
              <a:tr h="415053">
                <a:tc vMerge="1">
                  <a:txBody>
                    <a:bodyPr/>
                    <a:lstStyle/>
                    <a:p>
                      <a:endParaRPr lang="en-GB"/>
                    </a:p>
                  </a:txBody>
                  <a:tcPr/>
                </a:tc>
                <a:tc>
                  <a:txBody>
                    <a:bodyPr/>
                    <a:lstStyle/>
                    <a:p>
                      <a:pPr>
                        <a:lnSpc>
                          <a:spcPct val="115000"/>
                        </a:lnSpc>
                        <a:spcAft>
                          <a:spcPts val="0"/>
                        </a:spcAft>
                      </a:pPr>
                      <a:r>
                        <a:rPr lang="en-GB" sz="1600">
                          <a:effectLst/>
                        </a:rPr>
                        <a:t>Online RDI Funding Guide</a:t>
                      </a:r>
                      <a:endParaRPr lang="en-GB" sz="900">
                        <a:effectLst/>
                        <a:latin typeface="Calibri"/>
                        <a:ea typeface="Calibri"/>
                        <a:cs typeface="Times New Roman"/>
                      </a:endParaRPr>
                    </a:p>
                  </a:txBody>
                  <a:tcPr marL="56285" marR="56285" marT="0" marB="0"/>
                </a:tc>
              </a:tr>
              <a:tr h="415053">
                <a:tc vMerge="1">
                  <a:txBody>
                    <a:bodyPr/>
                    <a:lstStyle/>
                    <a:p>
                      <a:endParaRPr lang="en-GB"/>
                    </a:p>
                  </a:txBody>
                  <a:tcPr/>
                </a:tc>
                <a:tc>
                  <a:txBody>
                    <a:bodyPr/>
                    <a:lstStyle/>
                    <a:p>
                      <a:pPr>
                        <a:lnSpc>
                          <a:spcPct val="115000"/>
                        </a:lnSpc>
                        <a:spcAft>
                          <a:spcPts val="0"/>
                        </a:spcAft>
                      </a:pPr>
                      <a:r>
                        <a:rPr lang="en-GB" sz="1600">
                          <a:effectLst/>
                        </a:rPr>
                        <a:t>Case descriptions</a:t>
                      </a:r>
                      <a:endParaRPr lang="en-GB" sz="900">
                        <a:effectLst/>
                        <a:latin typeface="Calibri"/>
                        <a:ea typeface="Calibri"/>
                        <a:cs typeface="Times New Roman"/>
                      </a:endParaRPr>
                    </a:p>
                  </a:txBody>
                  <a:tcPr marL="56285" marR="56285" marT="0" marB="0"/>
                </a:tc>
              </a:tr>
              <a:tr h="415053">
                <a:tc>
                  <a:txBody>
                    <a:bodyPr/>
                    <a:lstStyle/>
                    <a:p>
                      <a:pPr>
                        <a:lnSpc>
                          <a:spcPct val="115000"/>
                        </a:lnSpc>
                        <a:spcAft>
                          <a:spcPts val="0"/>
                        </a:spcAft>
                      </a:pPr>
                      <a:r>
                        <a:rPr lang="en-GB" sz="1600">
                          <a:effectLst/>
                        </a:rPr>
                        <a:t>Optimise RIS3 governance structure</a:t>
                      </a:r>
                      <a:endParaRPr lang="en-GB" sz="900">
                        <a:effectLst/>
                        <a:latin typeface="Calibri"/>
                        <a:ea typeface="Calibri"/>
                        <a:cs typeface="Times New Roman"/>
                      </a:endParaRPr>
                    </a:p>
                  </a:txBody>
                  <a:tcPr marL="56285" marR="56285" marT="0" marB="0"/>
                </a:tc>
                <a:tc>
                  <a:txBody>
                    <a:bodyPr/>
                    <a:lstStyle/>
                    <a:p>
                      <a:pPr>
                        <a:lnSpc>
                          <a:spcPct val="115000"/>
                        </a:lnSpc>
                        <a:spcAft>
                          <a:spcPts val="0"/>
                        </a:spcAft>
                      </a:pPr>
                      <a:r>
                        <a:rPr lang="en-GB" sz="1600">
                          <a:effectLst/>
                        </a:rPr>
                        <a:t>Governance working group</a:t>
                      </a:r>
                      <a:endParaRPr lang="en-GB" sz="900">
                        <a:effectLst/>
                        <a:latin typeface="Calibri"/>
                        <a:ea typeface="Calibri"/>
                        <a:cs typeface="Times New Roman"/>
                      </a:endParaRPr>
                    </a:p>
                  </a:txBody>
                  <a:tcPr marL="56285" marR="56285" marT="0" marB="0"/>
                </a:tc>
              </a:tr>
              <a:tr h="415053">
                <a:tc>
                  <a:txBody>
                    <a:bodyPr/>
                    <a:lstStyle/>
                    <a:p>
                      <a:pPr>
                        <a:lnSpc>
                          <a:spcPct val="115000"/>
                        </a:lnSpc>
                        <a:spcAft>
                          <a:spcPts val="0"/>
                        </a:spcAft>
                      </a:pPr>
                      <a:r>
                        <a:rPr lang="en-GB" sz="1600">
                          <a:effectLst/>
                        </a:rPr>
                        <a:t>Support ongoing stakeholder engagement</a:t>
                      </a:r>
                      <a:endParaRPr lang="en-GB" sz="900">
                        <a:effectLst/>
                        <a:latin typeface="Calibri"/>
                        <a:ea typeface="Calibri"/>
                        <a:cs typeface="Times New Roman"/>
                      </a:endParaRPr>
                    </a:p>
                  </a:txBody>
                  <a:tcPr marL="56285" marR="56285" marT="0" marB="0"/>
                </a:tc>
                <a:tc rowSpan="2">
                  <a:txBody>
                    <a:bodyPr/>
                    <a:lstStyle/>
                    <a:p>
                      <a:pPr>
                        <a:lnSpc>
                          <a:spcPct val="115000"/>
                        </a:lnSpc>
                        <a:spcAft>
                          <a:spcPts val="0"/>
                        </a:spcAft>
                      </a:pPr>
                      <a:r>
                        <a:rPr lang="en-GB" sz="1600" dirty="0">
                          <a:effectLst/>
                        </a:rPr>
                        <a:t>Stakeholder round table discussions</a:t>
                      </a:r>
                      <a:endParaRPr lang="en-GB" sz="900" dirty="0">
                        <a:effectLst/>
                        <a:latin typeface="Calibri"/>
                        <a:ea typeface="Calibri"/>
                        <a:cs typeface="Times New Roman"/>
                      </a:endParaRPr>
                    </a:p>
                  </a:txBody>
                  <a:tcPr marL="56285" marR="56285" marT="0" marB="0"/>
                </a:tc>
              </a:tr>
              <a:tr h="210735">
                <a:tc rowSpan="2">
                  <a:txBody>
                    <a:bodyPr/>
                    <a:lstStyle/>
                    <a:p>
                      <a:pPr>
                        <a:lnSpc>
                          <a:spcPct val="115000"/>
                        </a:lnSpc>
                        <a:spcAft>
                          <a:spcPts val="0"/>
                        </a:spcAft>
                      </a:pPr>
                      <a:r>
                        <a:rPr lang="en-GB" sz="1600">
                          <a:effectLst/>
                        </a:rPr>
                        <a:t>Identification of barriers and possible solutions</a:t>
                      </a:r>
                      <a:endParaRPr lang="en-GB" sz="900">
                        <a:effectLst/>
                        <a:latin typeface="Calibri"/>
                        <a:ea typeface="Calibri"/>
                        <a:cs typeface="Times New Roman"/>
                      </a:endParaRPr>
                    </a:p>
                  </a:txBody>
                  <a:tcPr marL="56285" marR="56285" marT="0" marB="0"/>
                </a:tc>
                <a:tc vMerge="1">
                  <a:txBody>
                    <a:bodyPr/>
                    <a:lstStyle/>
                    <a:p>
                      <a:endParaRPr lang="en-GB"/>
                    </a:p>
                  </a:txBody>
                  <a:tcPr/>
                </a:tc>
              </a:tr>
              <a:tr h="179938">
                <a:tc vMerge="1">
                  <a:txBody>
                    <a:bodyPr/>
                    <a:lstStyle/>
                    <a:p>
                      <a:endParaRPr lang="en-GB"/>
                    </a:p>
                  </a:txBody>
                  <a:tcPr/>
                </a:tc>
                <a:tc rowSpan="2">
                  <a:txBody>
                    <a:bodyPr/>
                    <a:lstStyle/>
                    <a:p>
                      <a:pPr>
                        <a:lnSpc>
                          <a:spcPct val="115000"/>
                        </a:lnSpc>
                        <a:spcAft>
                          <a:spcPts val="0"/>
                        </a:spcAft>
                      </a:pPr>
                      <a:r>
                        <a:rPr lang="en-GB" sz="1600" dirty="0">
                          <a:effectLst/>
                        </a:rPr>
                        <a:t>Tailored peer review events</a:t>
                      </a:r>
                      <a:endParaRPr lang="en-GB" sz="900" dirty="0">
                        <a:effectLst/>
                        <a:latin typeface="Calibri"/>
                        <a:ea typeface="Calibri"/>
                        <a:cs typeface="Times New Roman"/>
                      </a:endParaRPr>
                    </a:p>
                  </a:txBody>
                  <a:tcPr marL="56285" marR="56285" marT="0" marB="0"/>
                </a:tc>
              </a:tr>
              <a:tr h="228600">
                <a:tc rowSpan="2">
                  <a:txBody>
                    <a:bodyPr/>
                    <a:lstStyle/>
                    <a:p>
                      <a:pPr>
                        <a:lnSpc>
                          <a:spcPct val="115000"/>
                        </a:lnSpc>
                        <a:spcAft>
                          <a:spcPts val="0"/>
                        </a:spcAft>
                      </a:pPr>
                      <a:r>
                        <a:rPr lang="en-GB" sz="1600">
                          <a:effectLst/>
                        </a:rPr>
                        <a:t>Mutual learning</a:t>
                      </a:r>
                      <a:endParaRPr lang="en-GB" sz="900">
                        <a:effectLst/>
                        <a:latin typeface="Calibri"/>
                        <a:ea typeface="Calibri"/>
                        <a:cs typeface="Times New Roman"/>
                      </a:endParaRPr>
                    </a:p>
                  </a:txBody>
                  <a:tcPr marL="56285" marR="56285" marT="0" marB="0"/>
                </a:tc>
                <a:tc vMerge="1">
                  <a:txBody>
                    <a:bodyPr/>
                    <a:lstStyle/>
                    <a:p>
                      <a:endParaRPr lang="en-GB"/>
                    </a:p>
                  </a:txBody>
                  <a:tcPr/>
                </a:tc>
              </a:tr>
              <a:tr h="384978">
                <a:tc vMerge="1">
                  <a:txBody>
                    <a:bodyPr/>
                    <a:lstStyle/>
                    <a:p>
                      <a:endParaRPr lang="en-GB"/>
                    </a:p>
                  </a:txBody>
                  <a:tcPr/>
                </a:tc>
                <a:tc>
                  <a:txBody>
                    <a:bodyPr/>
                    <a:lstStyle/>
                    <a:p>
                      <a:pPr>
                        <a:lnSpc>
                          <a:spcPct val="115000"/>
                        </a:lnSpc>
                        <a:spcAft>
                          <a:spcPts val="0"/>
                        </a:spcAft>
                      </a:pPr>
                      <a:r>
                        <a:rPr lang="en-GB" sz="1600">
                          <a:effectLst/>
                        </a:rPr>
                        <a:t>Board of critical friends</a:t>
                      </a:r>
                      <a:endParaRPr lang="en-GB" sz="900">
                        <a:effectLst/>
                        <a:latin typeface="Calibri"/>
                        <a:ea typeface="Calibri"/>
                        <a:cs typeface="Times New Roman"/>
                      </a:endParaRPr>
                    </a:p>
                  </a:txBody>
                  <a:tcPr marL="56285" marR="56285" marT="0" marB="0"/>
                </a:tc>
              </a:tr>
              <a:tr h="451700">
                <a:tc>
                  <a:txBody>
                    <a:bodyPr/>
                    <a:lstStyle/>
                    <a:p>
                      <a:pPr>
                        <a:lnSpc>
                          <a:spcPct val="115000"/>
                        </a:lnSpc>
                        <a:spcAft>
                          <a:spcPts val="0"/>
                        </a:spcAft>
                      </a:pPr>
                      <a:r>
                        <a:rPr lang="en-GB" sz="1600" dirty="0">
                          <a:effectLst/>
                        </a:rPr>
                        <a:t>Support international cooperation</a:t>
                      </a:r>
                      <a:endParaRPr lang="en-GB" sz="900" dirty="0">
                        <a:effectLst/>
                        <a:latin typeface="Calibri"/>
                        <a:ea typeface="Calibri"/>
                        <a:cs typeface="Times New Roman"/>
                      </a:endParaRPr>
                    </a:p>
                  </a:txBody>
                  <a:tcPr marL="56285" marR="56285" marT="0" marB="0"/>
                </a:tc>
                <a:tc>
                  <a:txBody>
                    <a:bodyPr/>
                    <a:lstStyle/>
                    <a:p>
                      <a:pPr>
                        <a:lnSpc>
                          <a:spcPct val="115000"/>
                        </a:lnSpc>
                        <a:spcAft>
                          <a:spcPts val="0"/>
                        </a:spcAft>
                      </a:pPr>
                      <a:r>
                        <a:rPr lang="en-GB" sz="1600" dirty="0">
                          <a:effectLst/>
                        </a:rPr>
                        <a:t>Collaboration spotting tool</a:t>
                      </a:r>
                      <a:endParaRPr lang="en-GB" sz="900" dirty="0">
                        <a:effectLst/>
                        <a:latin typeface="Calibri"/>
                        <a:ea typeface="Calibri"/>
                        <a:cs typeface="Times New Roman"/>
                      </a:endParaRPr>
                    </a:p>
                  </a:txBody>
                  <a:tcPr marL="56285" marR="56285" marT="0" marB="0"/>
                </a:tc>
              </a:tr>
            </a:tbl>
          </a:graphicData>
        </a:graphic>
      </p:graphicFrame>
      <p:sp>
        <p:nvSpPr>
          <p:cNvPr id="5" name="Rectangle 1"/>
          <p:cNvSpPr>
            <a:spLocks noChangeArrowheads="1"/>
          </p:cNvSpPr>
          <p:nvPr/>
        </p:nvSpPr>
        <p:spPr bwMode="auto">
          <a:xfrm>
            <a:off x="471055" y="224876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457200" y="152400"/>
            <a:ext cx="7870825" cy="415498"/>
          </a:xfrm>
          <a:prstGeom prst="rect">
            <a:avLst/>
          </a:prstGeom>
        </p:spPr>
        <p:txBody>
          <a:bodyPr wrap="square" lIns="0" tIns="0" rIns="0" bIns="0">
            <a:spAutoFit/>
          </a:bodyPr>
          <a:lstStyle>
            <a:lvl1pPr>
              <a:defRPr sz="3000" b="1" i="0">
                <a:solidFill>
                  <a:srgbClr val="0F5494"/>
                </a:solidFill>
                <a:latin typeface="Verdana"/>
                <a:ea typeface="+mj-ea"/>
                <a:cs typeface="Verdana"/>
              </a:defRPr>
            </a:lvl1pPr>
          </a:lstStyle>
          <a:p>
            <a:pPr algn="ctr">
              <a:defRPr/>
            </a:pPr>
            <a:r>
              <a:rPr lang="en-US" sz="2700" kern="0" dirty="0" smtClean="0">
                <a:solidFill>
                  <a:schemeClr val="bg1"/>
                </a:solidFill>
              </a:rPr>
              <a:t>Toolbox</a:t>
            </a:r>
            <a:endParaRPr lang="en-GB" sz="2700" kern="0" dirty="0">
              <a:solidFill>
                <a:schemeClr val="bg1"/>
              </a:solidFill>
            </a:endParaRPr>
          </a:p>
        </p:txBody>
      </p:sp>
      <p:sp>
        <p:nvSpPr>
          <p:cNvPr id="7" name="Rectangle 1"/>
          <p:cNvSpPr>
            <a:spLocks noChangeArrowheads="1"/>
          </p:cNvSpPr>
          <p:nvPr/>
        </p:nvSpPr>
        <p:spPr bwMode="auto">
          <a:xfrm>
            <a:off x="623455" y="240116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736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0963"/>
            <a:ext cx="8534401" cy="325438"/>
          </a:xfrm>
        </p:spPr>
        <p:txBody>
          <a:bodyPr/>
          <a:lstStyle/>
          <a:p>
            <a:r>
              <a:rPr lang="en-US" sz="1600" dirty="0">
                <a:solidFill>
                  <a:schemeClr val="tx2">
                    <a:lumMod val="75000"/>
                  </a:schemeClr>
                </a:solidFill>
              </a:rPr>
              <a:t>Focused on 9 regions in Eastern and Southern Europe: </a:t>
            </a:r>
            <a:r>
              <a:rPr lang="en-US" sz="1600" dirty="0" smtClean="0">
                <a:solidFill>
                  <a:schemeClr val="tx2">
                    <a:lumMod val="75000"/>
                  </a:schemeClr>
                </a:solidFill>
              </a:rPr>
              <a:t>selection </a:t>
            </a:r>
            <a:r>
              <a:rPr lang="en-US" sz="1600" dirty="0">
                <a:solidFill>
                  <a:schemeClr val="tx2">
                    <a:lumMod val="75000"/>
                  </a:schemeClr>
                </a:solidFill>
              </a:rPr>
              <a:t>of </a:t>
            </a:r>
            <a:r>
              <a:rPr lang="en-US" sz="1600" dirty="0" smtClean="0">
                <a:solidFill>
                  <a:schemeClr val="tx2">
                    <a:lumMod val="75000"/>
                  </a:schemeClr>
                </a:solidFill>
              </a:rPr>
              <a:t>regions</a:t>
            </a:r>
            <a:endParaRPr lang="en-GB" sz="1600" dirty="0"/>
          </a:p>
        </p:txBody>
      </p:sp>
      <p:sp>
        <p:nvSpPr>
          <p:cNvPr id="3" name="Text Placeholder 2"/>
          <p:cNvSpPr>
            <a:spLocks noGrp="1"/>
          </p:cNvSpPr>
          <p:nvPr>
            <p:ph type="body" idx="1"/>
          </p:nvPr>
        </p:nvSpPr>
        <p:spPr>
          <a:xfrm>
            <a:off x="908457" y="1668164"/>
            <a:ext cx="7296784" cy="4648200"/>
          </a:xfrm>
        </p:spPr>
        <p:txBody>
          <a:bodyPr/>
          <a:lstStyle/>
          <a:p>
            <a:pPr marL="0" indent="0">
              <a:buFont typeface="Arial" panose="020B0604020202020204" pitchFamily="34" charset="0"/>
              <a:buNone/>
            </a:pPr>
            <a:endParaRPr lang="en-GB" sz="2000" dirty="0" smtClean="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2" y="1710432"/>
            <a:ext cx="70104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385846"/>
            <a:ext cx="902515" cy="338554"/>
          </a:xfrm>
          <a:prstGeom prst="rect">
            <a:avLst/>
          </a:prstGeom>
          <a:solidFill>
            <a:srgbClr val="FFFF66"/>
          </a:solidFill>
          <a:ln w="31750">
            <a:solidFill>
              <a:schemeClr val="tx1"/>
            </a:solidFill>
          </a:ln>
        </p:spPr>
        <p:txBody>
          <a:bodyPr wrap="square" rtlCol="0">
            <a:spAutoFit/>
          </a:bodyPr>
          <a:lstStyle/>
          <a:p>
            <a:pPr algn="ctr"/>
            <a:r>
              <a:rPr lang="es-ES" sz="1600" b="1" dirty="0" smtClean="0"/>
              <a:t>Centro</a:t>
            </a:r>
            <a:endParaRPr lang="en-GB" sz="1600" b="1" dirty="0"/>
          </a:p>
        </p:txBody>
      </p:sp>
      <p:sp>
        <p:nvSpPr>
          <p:cNvPr id="25" name="TextBox 24"/>
          <p:cNvSpPr txBox="1"/>
          <p:nvPr/>
        </p:nvSpPr>
        <p:spPr>
          <a:xfrm>
            <a:off x="1600200" y="5309126"/>
            <a:ext cx="1354287" cy="338554"/>
          </a:xfrm>
          <a:prstGeom prst="rect">
            <a:avLst/>
          </a:prstGeom>
          <a:solidFill>
            <a:srgbClr val="FFFF66"/>
          </a:solidFill>
          <a:ln w="31750">
            <a:solidFill>
              <a:schemeClr val="tx1"/>
            </a:solidFill>
          </a:ln>
        </p:spPr>
        <p:txBody>
          <a:bodyPr wrap="square" rtlCol="0">
            <a:spAutoFit/>
          </a:bodyPr>
          <a:lstStyle/>
          <a:p>
            <a:pPr algn="ctr"/>
            <a:r>
              <a:rPr lang="es-ES" sz="1600" b="1" dirty="0" smtClean="0"/>
              <a:t>Extremadura</a:t>
            </a:r>
            <a:endParaRPr lang="en-GB" sz="1600" b="1" dirty="0"/>
          </a:p>
        </p:txBody>
      </p:sp>
      <p:sp>
        <p:nvSpPr>
          <p:cNvPr id="26" name="TextBox 25"/>
          <p:cNvSpPr txBox="1"/>
          <p:nvPr/>
        </p:nvSpPr>
        <p:spPr>
          <a:xfrm>
            <a:off x="4055414" y="3039437"/>
            <a:ext cx="1547755" cy="338554"/>
          </a:xfrm>
          <a:prstGeom prst="rect">
            <a:avLst/>
          </a:prstGeom>
          <a:solidFill>
            <a:srgbClr val="FFFF66"/>
          </a:solidFill>
          <a:ln w="31750">
            <a:solidFill>
              <a:schemeClr val="tx1"/>
            </a:solidFill>
          </a:ln>
        </p:spPr>
        <p:txBody>
          <a:bodyPr wrap="square" rtlCol="0">
            <a:spAutoFit/>
          </a:bodyPr>
          <a:lstStyle/>
          <a:p>
            <a:pPr algn="ctr"/>
            <a:r>
              <a:rPr lang="es-ES" sz="1600" b="1" dirty="0"/>
              <a:t>Észak-Alföld</a:t>
            </a:r>
            <a:endParaRPr lang="en-GB" sz="1600" b="1" dirty="0"/>
          </a:p>
        </p:txBody>
      </p:sp>
      <p:sp>
        <p:nvSpPr>
          <p:cNvPr id="27" name="TextBox 26"/>
          <p:cNvSpPr txBox="1"/>
          <p:nvPr/>
        </p:nvSpPr>
        <p:spPr>
          <a:xfrm>
            <a:off x="6011688" y="3029252"/>
            <a:ext cx="1066800" cy="338554"/>
          </a:xfrm>
          <a:prstGeom prst="rect">
            <a:avLst/>
          </a:prstGeom>
          <a:solidFill>
            <a:srgbClr val="FFFF66"/>
          </a:solidFill>
          <a:ln w="31750">
            <a:solidFill>
              <a:schemeClr val="tx1"/>
            </a:solidFill>
          </a:ln>
        </p:spPr>
        <p:txBody>
          <a:bodyPr wrap="square" rtlCol="0">
            <a:spAutoFit/>
          </a:bodyPr>
          <a:lstStyle/>
          <a:p>
            <a:pPr algn="ctr"/>
            <a:r>
              <a:rPr lang="es-ES" sz="1600" b="1" dirty="0" smtClean="0"/>
              <a:t>Nord-</a:t>
            </a:r>
            <a:r>
              <a:rPr lang="es-ES" sz="1600" b="1" dirty="0" err="1" smtClean="0"/>
              <a:t>Vest</a:t>
            </a:r>
            <a:r>
              <a:rPr lang="es-ES" sz="1600" b="1" dirty="0" smtClean="0"/>
              <a:t> </a:t>
            </a:r>
            <a:endParaRPr lang="en-GB" sz="1600" b="1" dirty="0"/>
          </a:p>
        </p:txBody>
      </p:sp>
      <p:sp>
        <p:nvSpPr>
          <p:cNvPr id="28" name="TextBox 27"/>
          <p:cNvSpPr txBox="1"/>
          <p:nvPr/>
        </p:nvSpPr>
        <p:spPr>
          <a:xfrm>
            <a:off x="7311416" y="3431868"/>
            <a:ext cx="1066800" cy="338554"/>
          </a:xfrm>
          <a:prstGeom prst="rect">
            <a:avLst/>
          </a:prstGeom>
          <a:solidFill>
            <a:srgbClr val="FFFF66"/>
          </a:solidFill>
          <a:ln w="31750">
            <a:solidFill>
              <a:schemeClr val="tx1"/>
            </a:solidFill>
          </a:ln>
        </p:spPr>
        <p:txBody>
          <a:bodyPr wrap="square" rtlCol="0">
            <a:spAutoFit/>
          </a:bodyPr>
          <a:lstStyle/>
          <a:p>
            <a:pPr algn="ctr"/>
            <a:r>
              <a:rPr lang="es-ES" sz="1600" b="1" smtClean="0"/>
              <a:t>Nord-Est </a:t>
            </a:r>
            <a:endParaRPr lang="en-GB" sz="1600" b="1" dirty="0"/>
          </a:p>
        </p:txBody>
      </p:sp>
      <p:sp>
        <p:nvSpPr>
          <p:cNvPr id="29" name="TextBox 28"/>
          <p:cNvSpPr txBox="1"/>
          <p:nvPr/>
        </p:nvSpPr>
        <p:spPr>
          <a:xfrm>
            <a:off x="7512129" y="4704251"/>
            <a:ext cx="1219698" cy="584775"/>
          </a:xfrm>
          <a:prstGeom prst="rect">
            <a:avLst/>
          </a:prstGeom>
          <a:solidFill>
            <a:srgbClr val="FFFF66"/>
          </a:solidFill>
          <a:ln w="31750">
            <a:solidFill>
              <a:schemeClr val="tx1"/>
            </a:solidFill>
          </a:ln>
        </p:spPr>
        <p:txBody>
          <a:bodyPr wrap="square" rtlCol="0">
            <a:spAutoFit/>
          </a:bodyPr>
          <a:lstStyle/>
          <a:p>
            <a:pPr algn="ctr"/>
            <a:r>
              <a:rPr lang="es-ES" sz="1600" b="1" dirty="0"/>
              <a:t>Severen </a:t>
            </a:r>
            <a:r>
              <a:rPr lang="es-ES" sz="1600" b="1" dirty="0" smtClean="0"/>
              <a:t>Tsentralen</a:t>
            </a:r>
            <a:endParaRPr lang="en-GB" sz="1600" b="1" dirty="0"/>
          </a:p>
        </p:txBody>
      </p:sp>
      <p:sp>
        <p:nvSpPr>
          <p:cNvPr id="30" name="TextBox 29"/>
          <p:cNvSpPr txBox="1"/>
          <p:nvPr/>
        </p:nvSpPr>
        <p:spPr>
          <a:xfrm>
            <a:off x="5636749" y="5440572"/>
            <a:ext cx="1524000" cy="830997"/>
          </a:xfrm>
          <a:prstGeom prst="rect">
            <a:avLst/>
          </a:prstGeom>
          <a:solidFill>
            <a:srgbClr val="FFFF66"/>
          </a:solidFill>
          <a:ln w="31750">
            <a:solidFill>
              <a:schemeClr val="tx1"/>
            </a:solidFill>
          </a:ln>
        </p:spPr>
        <p:txBody>
          <a:bodyPr wrap="square" rtlCol="0">
            <a:spAutoFit/>
          </a:bodyPr>
          <a:lstStyle/>
          <a:p>
            <a:pPr algn="ctr"/>
            <a:r>
              <a:rPr lang="es-ES" sz="1600" b="1" dirty="0"/>
              <a:t>Eastern Macedonia </a:t>
            </a:r>
            <a:endParaRPr lang="es-ES" sz="1600" b="1" dirty="0" smtClean="0"/>
          </a:p>
          <a:p>
            <a:pPr algn="ctr"/>
            <a:r>
              <a:rPr lang="es-ES" sz="1600" b="1" dirty="0" smtClean="0"/>
              <a:t>and </a:t>
            </a:r>
            <a:r>
              <a:rPr lang="es-ES" sz="1600" b="1" dirty="0"/>
              <a:t>Thrace</a:t>
            </a:r>
            <a:endParaRPr lang="en-GB" sz="1600" b="1" dirty="0"/>
          </a:p>
        </p:txBody>
      </p:sp>
      <p:sp>
        <p:nvSpPr>
          <p:cNvPr id="31" name="TextBox 30"/>
          <p:cNvSpPr txBox="1"/>
          <p:nvPr/>
        </p:nvSpPr>
        <p:spPr>
          <a:xfrm>
            <a:off x="3962400" y="5440572"/>
            <a:ext cx="866892" cy="338554"/>
          </a:xfrm>
          <a:prstGeom prst="rect">
            <a:avLst/>
          </a:prstGeom>
          <a:solidFill>
            <a:srgbClr val="FFFF66"/>
          </a:solidFill>
          <a:ln w="31750">
            <a:solidFill>
              <a:schemeClr val="tx1"/>
            </a:solidFill>
          </a:ln>
        </p:spPr>
        <p:txBody>
          <a:bodyPr wrap="square" rtlCol="0">
            <a:spAutoFit/>
          </a:bodyPr>
          <a:lstStyle/>
          <a:p>
            <a:pPr algn="ctr"/>
            <a:r>
              <a:rPr lang="es-ES" sz="1600" b="1" dirty="0" smtClean="0"/>
              <a:t>Puglia</a:t>
            </a:r>
            <a:endParaRPr lang="en-GB" sz="1600" b="1" dirty="0"/>
          </a:p>
        </p:txBody>
      </p:sp>
      <p:sp>
        <p:nvSpPr>
          <p:cNvPr id="32" name="TextBox 31"/>
          <p:cNvSpPr txBox="1"/>
          <p:nvPr/>
        </p:nvSpPr>
        <p:spPr>
          <a:xfrm>
            <a:off x="3428502" y="2254997"/>
            <a:ext cx="1219698" cy="584775"/>
          </a:xfrm>
          <a:prstGeom prst="rect">
            <a:avLst/>
          </a:prstGeom>
          <a:solidFill>
            <a:srgbClr val="FFFF66"/>
          </a:solidFill>
          <a:ln w="31750">
            <a:solidFill>
              <a:schemeClr val="tx1"/>
            </a:solidFill>
          </a:ln>
        </p:spPr>
        <p:txBody>
          <a:bodyPr wrap="square" rtlCol="0">
            <a:spAutoFit/>
          </a:bodyPr>
          <a:lstStyle/>
          <a:p>
            <a:pPr algn="ctr"/>
            <a:r>
              <a:rPr lang="en-GB" sz="1600" b="1" dirty="0" err="1"/>
              <a:t>Warminsko</a:t>
            </a:r>
            <a:r>
              <a:rPr lang="en-GB" sz="1600" b="1" dirty="0"/>
              <a:t> </a:t>
            </a:r>
            <a:r>
              <a:rPr lang="en-GB" sz="1600" b="1" dirty="0" err="1"/>
              <a:t>Masurskie</a:t>
            </a:r>
            <a:endParaRPr lang="en-GB" sz="1600" b="1" dirty="0"/>
          </a:p>
        </p:txBody>
      </p:sp>
      <p:sp>
        <p:nvSpPr>
          <p:cNvPr id="34" name="TextBox 33"/>
          <p:cNvSpPr txBox="1"/>
          <p:nvPr/>
        </p:nvSpPr>
        <p:spPr>
          <a:xfrm>
            <a:off x="228600" y="228600"/>
            <a:ext cx="8839200" cy="584775"/>
          </a:xfrm>
          <a:prstGeom prst="rect">
            <a:avLst/>
          </a:prstGeom>
          <a:noFill/>
        </p:spPr>
        <p:txBody>
          <a:bodyPr wrap="square" rtlCol="0">
            <a:spAutoFit/>
          </a:bodyPr>
          <a:lstStyle/>
          <a:p>
            <a:r>
              <a:rPr lang="en-US" sz="3200" b="1" dirty="0" smtClean="0">
                <a:solidFill>
                  <a:schemeClr val="bg1"/>
                </a:solidFill>
              </a:rPr>
              <a:t>Support to RIS3 implementation in Lagging Regions</a:t>
            </a:r>
            <a:endParaRPr lang="en-GB" sz="3200" b="1" dirty="0">
              <a:solidFill>
                <a:schemeClr val="bg1"/>
              </a:solidFill>
            </a:endParaRPr>
          </a:p>
        </p:txBody>
      </p:sp>
      <p:cxnSp>
        <p:nvCxnSpPr>
          <p:cNvPr id="35" name="Straight Connector 34"/>
          <p:cNvCxnSpPr/>
          <p:nvPr/>
        </p:nvCxnSpPr>
        <p:spPr>
          <a:xfrm>
            <a:off x="1283515" y="4555123"/>
            <a:ext cx="240485" cy="2454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0"/>
          </p:cNvCxnSpPr>
          <p:nvPr/>
        </p:nvCxnSpPr>
        <p:spPr>
          <a:xfrm flipH="1" flipV="1">
            <a:off x="1811488" y="4953495"/>
            <a:ext cx="465856" cy="3556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382782" y="4996639"/>
            <a:ext cx="718210" cy="436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348779" y="5131310"/>
            <a:ext cx="1" cy="2999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6452768" y="4677861"/>
            <a:ext cx="1044044" cy="2923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029119" y="3377991"/>
            <a:ext cx="515969" cy="5688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078488" y="2507869"/>
            <a:ext cx="465856" cy="3556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2" idx="3"/>
          </p:cNvCxnSpPr>
          <p:nvPr/>
        </p:nvCxnSpPr>
        <p:spPr>
          <a:xfrm flipH="1">
            <a:off x="4648200" y="2332964"/>
            <a:ext cx="1119606" cy="2144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943182" y="3375095"/>
            <a:ext cx="1000418" cy="3953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8" idx="1"/>
          </p:cNvCxnSpPr>
          <p:nvPr/>
        </p:nvCxnSpPr>
        <p:spPr>
          <a:xfrm flipH="1">
            <a:off x="6544226" y="3601145"/>
            <a:ext cx="767190" cy="323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72795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95944" cy="461665"/>
          </a:xfrm>
        </p:spPr>
        <p:txBody>
          <a:bodyPr/>
          <a:lstStyle/>
          <a:p>
            <a:pPr algn="ctr"/>
            <a:r>
              <a:rPr lang="en-GB" dirty="0" smtClean="0">
                <a:solidFill>
                  <a:schemeClr val="bg1"/>
                </a:solidFill>
              </a:rPr>
              <a:t>REGIONS</a:t>
            </a:r>
            <a:endParaRPr lang="en-GB" dirty="0">
              <a:solidFill>
                <a:schemeClr val="bg1"/>
              </a:solidFill>
            </a:endParaRPr>
          </a:p>
        </p:txBody>
      </p:sp>
      <p:sp>
        <p:nvSpPr>
          <p:cNvPr id="3" name="Text Placeholder 2"/>
          <p:cNvSpPr>
            <a:spLocks noGrp="1"/>
          </p:cNvSpPr>
          <p:nvPr>
            <p:ph type="body" idx="1"/>
          </p:nvPr>
        </p:nvSpPr>
        <p:spPr>
          <a:xfrm>
            <a:off x="914400" y="1371600"/>
            <a:ext cx="7296784" cy="5232202"/>
          </a:xfrm>
        </p:spPr>
        <p:txBody>
          <a:bodyPr/>
          <a:lstStyle/>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dirty="0" smtClean="0">
                <a:solidFill>
                  <a:schemeClr val="tx1"/>
                </a:solidFill>
              </a:rPr>
              <a:t>Bulgaria</a:t>
            </a:r>
            <a:r>
              <a:rPr lang="en-GB" sz="2000" b="0" dirty="0" smtClean="0">
                <a:solidFill>
                  <a:schemeClr val="tx1"/>
                </a:solidFill>
              </a:rPr>
              <a:t> - </a:t>
            </a:r>
            <a:r>
              <a:rPr lang="en-GB" sz="2000" b="0" dirty="0" err="1" smtClean="0">
                <a:solidFill>
                  <a:schemeClr val="tx1"/>
                </a:solidFill>
              </a:rPr>
              <a:t>Severen</a:t>
            </a:r>
            <a:r>
              <a:rPr lang="en-GB" sz="2000" b="0" dirty="0" smtClean="0">
                <a:solidFill>
                  <a:schemeClr val="tx1"/>
                </a:solidFill>
              </a:rPr>
              <a:t> </a:t>
            </a:r>
            <a:r>
              <a:rPr lang="en-GB" sz="2000" b="0" dirty="0" err="1" smtClean="0">
                <a:solidFill>
                  <a:schemeClr val="tx1"/>
                </a:solidFill>
              </a:rPr>
              <a:t>Tsentralen</a:t>
            </a:r>
            <a:endParaRPr lang="en-GB" sz="2000" b="0" dirty="0" smtClean="0">
              <a:solidFill>
                <a:schemeClr val="tx1"/>
              </a:solidFill>
            </a:endParaRP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Greece</a:t>
            </a:r>
            <a:r>
              <a:rPr lang="en-GB" sz="2000" b="0" dirty="0" smtClean="0">
                <a:solidFill>
                  <a:schemeClr val="tx1"/>
                </a:solidFill>
              </a:rPr>
              <a:t> – Eastern Macedonia and Thrace</a:t>
            </a:r>
            <a:endParaRPr lang="en-GB" sz="2000" b="0" i="1" dirty="0" smtClean="0">
              <a:solidFill>
                <a:schemeClr val="tx1"/>
              </a:solidFill>
            </a:endParaRP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Hungary</a:t>
            </a:r>
            <a:r>
              <a:rPr lang="en-GB" sz="2000" b="0" dirty="0" smtClean="0">
                <a:solidFill>
                  <a:schemeClr val="tx1"/>
                </a:solidFill>
              </a:rPr>
              <a:t> </a:t>
            </a:r>
            <a:r>
              <a:rPr lang="en-GB" sz="2000" b="0" dirty="0">
                <a:solidFill>
                  <a:schemeClr val="tx1"/>
                </a:solidFill>
              </a:rPr>
              <a:t>-</a:t>
            </a:r>
            <a:r>
              <a:rPr lang="en-GB" sz="2000" dirty="0"/>
              <a:t> </a:t>
            </a:r>
            <a:r>
              <a:rPr lang="en-GB" sz="2000" b="0" dirty="0" err="1">
                <a:solidFill>
                  <a:schemeClr val="tx1"/>
                </a:solidFill>
              </a:rPr>
              <a:t>Észak-Alföld</a:t>
            </a:r>
            <a:r>
              <a:rPr lang="en-GB" sz="2000" b="0" dirty="0">
                <a:solidFill>
                  <a:schemeClr val="tx1"/>
                </a:solidFill>
              </a:rPr>
              <a:t> (city focus - Debrecen)</a:t>
            </a:r>
          </a:p>
          <a:p>
            <a:pPr marL="285750" indent="-285750">
              <a:buFont typeface="Arial" panose="020B0604020202020204" pitchFamily="34" charset="0"/>
              <a:buChar char="•"/>
            </a:pPr>
            <a:endParaRPr lang="en-GB" sz="2000" b="0" dirty="0" smtClean="0">
              <a:solidFill>
                <a:schemeClr val="tx1"/>
              </a:solidFill>
            </a:endParaRPr>
          </a:p>
          <a:p>
            <a:pPr marL="285750" indent="-285750">
              <a:buFont typeface="Arial" panose="020B0604020202020204" pitchFamily="34" charset="0"/>
              <a:buChar char="•"/>
            </a:pPr>
            <a:r>
              <a:rPr lang="en-GB" sz="2000" dirty="0">
                <a:solidFill>
                  <a:schemeClr val="tx1"/>
                </a:solidFill>
              </a:rPr>
              <a:t>Italy </a:t>
            </a:r>
            <a:r>
              <a:rPr lang="en-GB" sz="2000" b="0" dirty="0">
                <a:solidFill>
                  <a:schemeClr val="tx1"/>
                </a:solidFill>
              </a:rPr>
              <a:t>– Puglia</a:t>
            </a: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Poland</a:t>
            </a:r>
            <a:r>
              <a:rPr lang="en-GB" sz="2000" b="0" i="1" dirty="0" smtClean="0">
                <a:solidFill>
                  <a:schemeClr val="tx1"/>
                </a:solidFill>
              </a:rPr>
              <a:t>  </a:t>
            </a:r>
            <a:r>
              <a:rPr lang="en-GB" sz="2000" b="0" i="1" dirty="0">
                <a:solidFill>
                  <a:schemeClr val="tx1"/>
                </a:solidFill>
              </a:rPr>
              <a:t>- </a:t>
            </a:r>
            <a:r>
              <a:rPr lang="en-GB" sz="2000" b="0" dirty="0" err="1">
                <a:solidFill>
                  <a:schemeClr val="tx1"/>
                </a:solidFill>
              </a:rPr>
              <a:t>Warminsko</a:t>
            </a:r>
            <a:r>
              <a:rPr lang="en-GB" sz="2000" b="0" dirty="0">
                <a:solidFill>
                  <a:schemeClr val="tx1"/>
                </a:solidFill>
              </a:rPr>
              <a:t> </a:t>
            </a:r>
            <a:r>
              <a:rPr lang="en-GB" sz="2000" b="0" dirty="0" err="1" smtClean="0">
                <a:solidFill>
                  <a:schemeClr val="tx1"/>
                </a:solidFill>
              </a:rPr>
              <a:t>Masurskie</a:t>
            </a:r>
            <a:endParaRPr lang="en-GB" sz="2000" b="0" dirty="0" smtClean="0">
              <a:solidFill>
                <a:schemeClr val="tx1"/>
              </a:solidFill>
            </a:endParaRP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Portugal </a:t>
            </a:r>
            <a:r>
              <a:rPr lang="en-GB" sz="2000" dirty="0">
                <a:solidFill>
                  <a:schemeClr val="tx1"/>
                </a:solidFill>
              </a:rPr>
              <a:t>- </a:t>
            </a:r>
            <a:r>
              <a:rPr lang="en-GB" sz="2000" b="0" dirty="0">
                <a:solidFill>
                  <a:schemeClr val="tx1"/>
                </a:solidFill>
              </a:rPr>
              <a:t>Centro</a:t>
            </a: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Romania </a:t>
            </a:r>
            <a:r>
              <a:rPr lang="en-GB" sz="2000" dirty="0">
                <a:solidFill>
                  <a:schemeClr val="tx1"/>
                </a:solidFill>
              </a:rPr>
              <a:t>- </a:t>
            </a:r>
            <a:r>
              <a:rPr lang="en-GB" sz="2000" b="0" dirty="0">
                <a:solidFill>
                  <a:schemeClr val="tx1"/>
                </a:solidFill>
              </a:rPr>
              <a:t>Nord-Est and Nord-Vest</a:t>
            </a:r>
          </a:p>
          <a:p>
            <a:pPr marL="285750" indent="-285750">
              <a:buFont typeface="Arial" panose="020B0604020202020204" pitchFamily="34" charset="0"/>
              <a:buChar char="•"/>
            </a:pPr>
            <a:endParaRPr lang="en-GB" sz="2000" dirty="0" smtClean="0">
              <a:solidFill>
                <a:schemeClr val="tx1"/>
              </a:solidFill>
            </a:endParaRPr>
          </a:p>
          <a:p>
            <a:pPr marL="285750" indent="-285750">
              <a:buFont typeface="Arial" panose="020B0604020202020204" pitchFamily="34" charset="0"/>
              <a:buChar char="•"/>
            </a:pPr>
            <a:r>
              <a:rPr lang="en-GB" sz="2000" dirty="0" smtClean="0">
                <a:solidFill>
                  <a:schemeClr val="tx1"/>
                </a:solidFill>
              </a:rPr>
              <a:t>Spain </a:t>
            </a:r>
            <a:r>
              <a:rPr lang="en-GB" sz="2000" dirty="0">
                <a:solidFill>
                  <a:schemeClr val="tx1"/>
                </a:solidFill>
              </a:rPr>
              <a:t>– </a:t>
            </a:r>
            <a:r>
              <a:rPr lang="en-GB" sz="2000" b="0" dirty="0">
                <a:solidFill>
                  <a:schemeClr val="tx1"/>
                </a:solidFill>
              </a:rPr>
              <a:t>Extremadura</a:t>
            </a:r>
          </a:p>
          <a:p>
            <a:pPr marL="285750" indent="-285750">
              <a:buFont typeface="Arial" panose="020B0604020202020204" pitchFamily="34" charset="0"/>
              <a:buChar char="•"/>
            </a:pPr>
            <a:endParaRPr lang="en-GB" sz="2000" b="0" dirty="0">
              <a:solidFill>
                <a:schemeClr val="tx1"/>
              </a:solidFill>
            </a:endParaRPr>
          </a:p>
        </p:txBody>
      </p:sp>
    </p:spTree>
    <p:extLst>
      <p:ext uri="{BB962C8B-B14F-4D97-AF65-F5344CB8AC3E}">
        <p14:creationId xmlns:p14="http://schemas.microsoft.com/office/powerpoint/2010/main" val="315287909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95944" cy="461665"/>
          </a:xfrm>
        </p:spPr>
        <p:txBody>
          <a:bodyPr/>
          <a:lstStyle/>
          <a:p>
            <a:pPr algn="ctr"/>
            <a:r>
              <a:rPr lang="en-GB" dirty="0" smtClean="0">
                <a:solidFill>
                  <a:schemeClr val="bg1"/>
                </a:solidFill>
              </a:rPr>
              <a:t>Horizontal issues (</a:t>
            </a:r>
            <a:r>
              <a:rPr lang="en-GB" dirty="0" err="1" smtClean="0">
                <a:solidFill>
                  <a:schemeClr val="bg1"/>
                </a:solidFill>
              </a:rPr>
              <a:t>i</a:t>
            </a:r>
            <a:r>
              <a:rPr lang="en-GB" dirty="0" smtClean="0">
                <a:solidFill>
                  <a:schemeClr val="bg1"/>
                </a:solidFill>
              </a:rPr>
              <a:t>)</a:t>
            </a:r>
            <a:endParaRPr lang="en-GB" dirty="0">
              <a:solidFill>
                <a:schemeClr val="bg1"/>
              </a:solidFill>
            </a:endParaRPr>
          </a:p>
        </p:txBody>
      </p:sp>
      <p:graphicFrame>
        <p:nvGraphicFramePr>
          <p:cNvPr id="5" name="Diagram 4"/>
          <p:cNvGraphicFramePr/>
          <p:nvPr>
            <p:extLst>
              <p:ext uri="{D42A27DB-BD31-4B8C-83A1-F6EECF244321}">
                <p14:modId xmlns:p14="http://schemas.microsoft.com/office/powerpoint/2010/main" val="3129025783"/>
              </p:ext>
            </p:extLst>
          </p:nvPr>
        </p:nvGraphicFramePr>
        <p:xfrm>
          <a:off x="457200" y="1371600"/>
          <a:ext cx="8534400" cy="542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862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95944" cy="461665"/>
          </a:xfrm>
        </p:spPr>
        <p:txBody>
          <a:bodyPr/>
          <a:lstStyle/>
          <a:p>
            <a:pPr algn="ctr"/>
            <a:r>
              <a:rPr lang="en-GB" dirty="0" smtClean="0">
                <a:solidFill>
                  <a:schemeClr val="bg1"/>
                </a:solidFill>
              </a:rPr>
              <a:t>Horizontal issues (ii)</a:t>
            </a:r>
            <a:endParaRPr lang="en-GB" dirty="0">
              <a:solidFill>
                <a:schemeClr val="bg1"/>
              </a:solidFill>
            </a:endParaRPr>
          </a:p>
        </p:txBody>
      </p:sp>
      <p:graphicFrame>
        <p:nvGraphicFramePr>
          <p:cNvPr id="4" name="Diagram 3"/>
          <p:cNvGraphicFramePr/>
          <p:nvPr>
            <p:extLst>
              <p:ext uri="{D42A27DB-BD31-4B8C-83A1-F6EECF244321}">
                <p14:modId xmlns:p14="http://schemas.microsoft.com/office/powerpoint/2010/main" val="180861344"/>
              </p:ext>
            </p:extLst>
          </p:nvPr>
        </p:nvGraphicFramePr>
        <p:xfrm>
          <a:off x="457200" y="1371600"/>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37555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27" y="304800"/>
            <a:ext cx="8195944" cy="457200"/>
          </a:xfrm>
        </p:spPr>
        <p:txBody>
          <a:bodyPr/>
          <a:lstStyle/>
          <a:p>
            <a:pPr algn="ctr"/>
            <a:r>
              <a:rPr lang="en-GB" dirty="0" smtClean="0">
                <a:solidFill>
                  <a:schemeClr val="bg1"/>
                </a:solidFill>
              </a:rPr>
              <a:t>Outcomes</a:t>
            </a:r>
            <a:endParaRPr lang="en-GB" dirty="0">
              <a:solidFill>
                <a:schemeClr val="bg1"/>
              </a:solidFill>
            </a:endParaRPr>
          </a:p>
        </p:txBody>
      </p:sp>
      <p:grpSp>
        <p:nvGrpSpPr>
          <p:cNvPr id="8" name="Group 7"/>
          <p:cNvGrpSpPr/>
          <p:nvPr/>
        </p:nvGrpSpPr>
        <p:grpSpPr>
          <a:xfrm>
            <a:off x="434079" y="983699"/>
            <a:ext cx="8412859" cy="5571151"/>
            <a:chOff x="436291" y="1523999"/>
            <a:chExt cx="8412859" cy="5571151"/>
          </a:xfrm>
        </p:grpSpPr>
        <p:sp>
          <p:nvSpPr>
            <p:cNvPr id="9" name="Freeform 8"/>
            <p:cNvSpPr>
              <a:spLocks noChangeAspect="1"/>
            </p:cNvSpPr>
            <p:nvPr/>
          </p:nvSpPr>
          <p:spPr>
            <a:xfrm>
              <a:off x="436291" y="1523999"/>
              <a:ext cx="4201226" cy="5571151"/>
            </a:xfrm>
            <a:custGeom>
              <a:avLst/>
              <a:gdLst>
                <a:gd name="connsiteX0" fmla="*/ 0 w 4072160"/>
                <a:gd name="connsiteY0" fmla="*/ 407216 h 8376652"/>
                <a:gd name="connsiteX1" fmla="*/ 407216 w 4072160"/>
                <a:gd name="connsiteY1" fmla="*/ 0 h 8376652"/>
                <a:gd name="connsiteX2" fmla="*/ 3664944 w 4072160"/>
                <a:gd name="connsiteY2" fmla="*/ 0 h 8376652"/>
                <a:gd name="connsiteX3" fmla="*/ 4072160 w 4072160"/>
                <a:gd name="connsiteY3" fmla="*/ 407216 h 8376652"/>
                <a:gd name="connsiteX4" fmla="*/ 4072160 w 4072160"/>
                <a:gd name="connsiteY4" fmla="*/ 7969436 h 8376652"/>
                <a:gd name="connsiteX5" fmla="*/ 3664944 w 4072160"/>
                <a:gd name="connsiteY5" fmla="*/ 8376652 h 8376652"/>
                <a:gd name="connsiteX6" fmla="*/ 407216 w 4072160"/>
                <a:gd name="connsiteY6" fmla="*/ 8376652 h 8376652"/>
                <a:gd name="connsiteX7" fmla="*/ 0 w 4072160"/>
                <a:gd name="connsiteY7" fmla="*/ 7969436 h 8376652"/>
                <a:gd name="connsiteX8" fmla="*/ 0 w 4072160"/>
                <a:gd name="connsiteY8" fmla="*/ 407216 h 837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2160" h="8376652">
                  <a:moveTo>
                    <a:pt x="0" y="407216"/>
                  </a:moveTo>
                  <a:cubicBezTo>
                    <a:pt x="0" y="182317"/>
                    <a:pt x="182317" y="0"/>
                    <a:pt x="407216" y="0"/>
                  </a:cubicBezTo>
                  <a:lnTo>
                    <a:pt x="3664944" y="0"/>
                  </a:lnTo>
                  <a:cubicBezTo>
                    <a:pt x="3889843" y="0"/>
                    <a:pt x="4072160" y="182317"/>
                    <a:pt x="4072160" y="407216"/>
                  </a:cubicBezTo>
                  <a:lnTo>
                    <a:pt x="4072160" y="7969436"/>
                  </a:lnTo>
                  <a:cubicBezTo>
                    <a:pt x="4072160" y="8194335"/>
                    <a:pt x="3889843" y="8376652"/>
                    <a:pt x="3664944" y="8376652"/>
                  </a:cubicBezTo>
                  <a:lnTo>
                    <a:pt x="407216" y="8376652"/>
                  </a:lnTo>
                  <a:cubicBezTo>
                    <a:pt x="182317" y="8376652"/>
                    <a:pt x="0" y="8194335"/>
                    <a:pt x="0" y="7969436"/>
                  </a:cubicBezTo>
                  <a:lnTo>
                    <a:pt x="0" y="40721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5970337" numCol="1" spcCol="1270" anchor="ctr" anchorCtr="0">
              <a:noAutofit/>
            </a:bodyPr>
            <a:lstStyle/>
            <a:p>
              <a:pPr lvl="0" algn="ctr" defTabSz="1244600" rtl="0">
                <a:lnSpc>
                  <a:spcPct val="90000"/>
                </a:lnSpc>
                <a:spcBef>
                  <a:spcPct val="0"/>
                </a:spcBef>
                <a:spcAft>
                  <a:spcPts val="0"/>
                </a:spcAft>
              </a:pPr>
              <a:endParaRPr lang="en-GB" sz="2800" kern="1200" dirty="0"/>
            </a:p>
          </p:txBody>
        </p:sp>
        <p:sp>
          <p:nvSpPr>
            <p:cNvPr id="10" name="Freeform 9"/>
            <p:cNvSpPr/>
            <p:nvPr/>
          </p:nvSpPr>
          <p:spPr>
            <a:xfrm>
              <a:off x="699426" y="2382198"/>
              <a:ext cx="3493785" cy="1445827"/>
            </a:xfrm>
            <a:custGeom>
              <a:avLst/>
              <a:gdLst>
                <a:gd name="connsiteX0" fmla="*/ 0 w 3143088"/>
                <a:gd name="connsiteY0" fmla="*/ 144583 h 1445827"/>
                <a:gd name="connsiteX1" fmla="*/ 144583 w 3143088"/>
                <a:gd name="connsiteY1" fmla="*/ 0 h 1445827"/>
                <a:gd name="connsiteX2" fmla="*/ 2998505 w 3143088"/>
                <a:gd name="connsiteY2" fmla="*/ 0 h 1445827"/>
                <a:gd name="connsiteX3" fmla="*/ 3143088 w 3143088"/>
                <a:gd name="connsiteY3" fmla="*/ 144583 h 1445827"/>
                <a:gd name="connsiteX4" fmla="*/ 3143088 w 3143088"/>
                <a:gd name="connsiteY4" fmla="*/ 1301244 h 1445827"/>
                <a:gd name="connsiteX5" fmla="*/ 2998505 w 3143088"/>
                <a:gd name="connsiteY5" fmla="*/ 1445827 h 1445827"/>
                <a:gd name="connsiteX6" fmla="*/ 144583 w 3143088"/>
                <a:gd name="connsiteY6" fmla="*/ 1445827 h 1445827"/>
                <a:gd name="connsiteX7" fmla="*/ 0 w 3143088"/>
                <a:gd name="connsiteY7" fmla="*/ 1301244 h 1445827"/>
                <a:gd name="connsiteX8" fmla="*/ 0 w 3143088"/>
                <a:gd name="connsiteY8" fmla="*/ 144583 h 144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088" h="1445827">
                  <a:moveTo>
                    <a:pt x="0" y="144583"/>
                  </a:moveTo>
                  <a:cubicBezTo>
                    <a:pt x="0" y="64732"/>
                    <a:pt x="64732" y="0"/>
                    <a:pt x="144583" y="0"/>
                  </a:cubicBezTo>
                  <a:lnTo>
                    <a:pt x="2998505" y="0"/>
                  </a:lnTo>
                  <a:cubicBezTo>
                    <a:pt x="3078356" y="0"/>
                    <a:pt x="3143088" y="64732"/>
                    <a:pt x="3143088" y="144583"/>
                  </a:cubicBezTo>
                  <a:lnTo>
                    <a:pt x="3143088" y="1301244"/>
                  </a:lnTo>
                  <a:cubicBezTo>
                    <a:pt x="3143088" y="1381095"/>
                    <a:pt x="3078356" y="1445827"/>
                    <a:pt x="2998505" y="1445827"/>
                  </a:cubicBezTo>
                  <a:lnTo>
                    <a:pt x="144583" y="1445827"/>
                  </a:lnTo>
                  <a:cubicBezTo>
                    <a:pt x="64732" y="1445827"/>
                    <a:pt x="0" y="1381095"/>
                    <a:pt x="0" y="1301244"/>
                  </a:cubicBezTo>
                  <a:lnTo>
                    <a:pt x="0" y="1445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607" tIns="78542" rIns="90607" bIns="78542" numCol="1" spcCol="1270" anchor="t" anchorCtr="0">
              <a:noAutofit/>
            </a:bodyPr>
            <a:lstStyle/>
            <a:p>
              <a:pPr lvl="0" algn="l" defTabSz="844550" rtl="0">
                <a:lnSpc>
                  <a:spcPct val="90000"/>
                </a:lnSpc>
                <a:spcBef>
                  <a:spcPct val="0"/>
                </a:spcBef>
                <a:spcAft>
                  <a:spcPct val="35000"/>
                </a:spcAft>
              </a:pPr>
              <a:r>
                <a:rPr lang="en-GB" sz="2400" b="1" i="0" kern="1200" dirty="0" smtClean="0"/>
                <a:t>Specific support</a:t>
              </a:r>
              <a:endParaRPr lang="en-GB" sz="2400" kern="1200" dirty="0"/>
            </a:p>
            <a:p>
              <a:pPr marL="114300" lvl="1" indent="-114300" algn="l" defTabSz="666750" rtl="0">
                <a:lnSpc>
                  <a:spcPct val="90000"/>
                </a:lnSpc>
                <a:spcBef>
                  <a:spcPct val="0"/>
                </a:spcBef>
                <a:spcAft>
                  <a:spcPts val="0"/>
                </a:spcAft>
                <a:buChar char="••"/>
              </a:pPr>
              <a:r>
                <a:rPr lang="en-GB" b="1" i="0" kern="1200" dirty="0" smtClean="0"/>
                <a:t>e.g. instruments </a:t>
              </a:r>
              <a:endParaRPr lang="en-GB" kern="1200" dirty="0"/>
            </a:p>
            <a:p>
              <a:pPr marL="114300" lvl="1" indent="-114300" algn="l" defTabSz="666750" rtl="0">
                <a:lnSpc>
                  <a:spcPct val="90000"/>
                </a:lnSpc>
                <a:spcBef>
                  <a:spcPct val="0"/>
                </a:spcBef>
                <a:spcAft>
                  <a:spcPct val="15000"/>
                </a:spcAft>
                <a:buChar char="••"/>
              </a:pPr>
              <a:r>
                <a:rPr lang="en-GB" b="1" i="0" kern="1200" dirty="0" smtClean="0"/>
                <a:t>e.g. synergies between funds </a:t>
              </a:r>
              <a:endParaRPr lang="en-GB" kern="1200" dirty="0"/>
            </a:p>
            <a:p>
              <a:pPr marL="114300" lvl="1" indent="-114300" algn="l" defTabSz="666750" rtl="0">
                <a:lnSpc>
                  <a:spcPct val="90000"/>
                </a:lnSpc>
                <a:spcBef>
                  <a:spcPct val="0"/>
                </a:spcBef>
                <a:spcAft>
                  <a:spcPct val="15000"/>
                </a:spcAft>
                <a:buChar char="••"/>
              </a:pPr>
              <a:r>
                <a:rPr lang="en-GB" b="1" i="0" kern="1200" dirty="0" smtClean="0"/>
                <a:t>support to continuous EDP</a:t>
              </a:r>
              <a:endParaRPr lang="en-GB" kern="1200" dirty="0"/>
            </a:p>
          </p:txBody>
        </p:sp>
        <p:sp>
          <p:nvSpPr>
            <p:cNvPr id="11" name="Freeform 10"/>
            <p:cNvSpPr/>
            <p:nvPr/>
          </p:nvSpPr>
          <p:spPr>
            <a:xfrm>
              <a:off x="688012" y="3951930"/>
              <a:ext cx="3505199" cy="1240136"/>
            </a:xfrm>
            <a:custGeom>
              <a:avLst/>
              <a:gdLst>
                <a:gd name="connsiteX0" fmla="*/ 0 w 3295485"/>
                <a:gd name="connsiteY0" fmla="*/ 124014 h 1240136"/>
                <a:gd name="connsiteX1" fmla="*/ 124014 w 3295485"/>
                <a:gd name="connsiteY1" fmla="*/ 0 h 1240136"/>
                <a:gd name="connsiteX2" fmla="*/ 3171471 w 3295485"/>
                <a:gd name="connsiteY2" fmla="*/ 0 h 1240136"/>
                <a:gd name="connsiteX3" fmla="*/ 3295485 w 3295485"/>
                <a:gd name="connsiteY3" fmla="*/ 124014 h 1240136"/>
                <a:gd name="connsiteX4" fmla="*/ 3295485 w 3295485"/>
                <a:gd name="connsiteY4" fmla="*/ 1116122 h 1240136"/>
                <a:gd name="connsiteX5" fmla="*/ 3171471 w 3295485"/>
                <a:gd name="connsiteY5" fmla="*/ 1240136 h 1240136"/>
                <a:gd name="connsiteX6" fmla="*/ 124014 w 3295485"/>
                <a:gd name="connsiteY6" fmla="*/ 1240136 h 1240136"/>
                <a:gd name="connsiteX7" fmla="*/ 0 w 3295485"/>
                <a:gd name="connsiteY7" fmla="*/ 1116122 h 1240136"/>
                <a:gd name="connsiteX8" fmla="*/ 0 w 3295485"/>
                <a:gd name="connsiteY8" fmla="*/ 124014 h 124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85" h="1240136">
                  <a:moveTo>
                    <a:pt x="0" y="124014"/>
                  </a:moveTo>
                  <a:cubicBezTo>
                    <a:pt x="0" y="55523"/>
                    <a:pt x="55523" y="0"/>
                    <a:pt x="124014" y="0"/>
                  </a:cubicBezTo>
                  <a:lnTo>
                    <a:pt x="3171471" y="0"/>
                  </a:lnTo>
                  <a:cubicBezTo>
                    <a:pt x="3239962" y="0"/>
                    <a:pt x="3295485" y="55523"/>
                    <a:pt x="3295485" y="124014"/>
                  </a:cubicBezTo>
                  <a:lnTo>
                    <a:pt x="3295485" y="1116122"/>
                  </a:lnTo>
                  <a:cubicBezTo>
                    <a:pt x="3295485" y="1184613"/>
                    <a:pt x="3239962" y="1240136"/>
                    <a:pt x="3171471" y="1240136"/>
                  </a:cubicBezTo>
                  <a:lnTo>
                    <a:pt x="124014" y="1240136"/>
                  </a:lnTo>
                  <a:cubicBezTo>
                    <a:pt x="55523" y="1240136"/>
                    <a:pt x="0" y="1184613"/>
                    <a:pt x="0" y="1116122"/>
                  </a:cubicBezTo>
                  <a:lnTo>
                    <a:pt x="0" y="1240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582" tIns="72517" rIns="84582" bIns="72517" numCol="1" spcCol="1270" anchor="t" anchorCtr="0">
              <a:noAutofit/>
            </a:bodyPr>
            <a:lstStyle/>
            <a:p>
              <a:pPr lvl="0" algn="l" defTabSz="844550" rtl="0">
                <a:lnSpc>
                  <a:spcPct val="90000"/>
                </a:lnSpc>
                <a:spcBef>
                  <a:spcPct val="0"/>
                </a:spcBef>
                <a:spcAft>
                  <a:spcPct val="35000"/>
                </a:spcAft>
              </a:pPr>
              <a:r>
                <a:rPr lang="en-GB" sz="2400" b="1" i="0" kern="1200" dirty="0" smtClean="0"/>
                <a:t>Horizontal support</a:t>
              </a:r>
              <a:endParaRPr lang="en-GB" sz="2400" kern="1200" dirty="0"/>
            </a:p>
            <a:p>
              <a:pPr marL="114300" lvl="1" indent="-114300" algn="l" defTabSz="666750" rtl="0">
                <a:lnSpc>
                  <a:spcPct val="90000"/>
                </a:lnSpc>
                <a:spcBef>
                  <a:spcPct val="0"/>
                </a:spcBef>
                <a:spcAft>
                  <a:spcPct val="15000"/>
                </a:spcAft>
                <a:buChar char="••"/>
              </a:pPr>
              <a:r>
                <a:rPr lang="en-GB" b="1" i="0" kern="1200" dirty="0" smtClean="0"/>
                <a:t>E.g. Monitoring, governance</a:t>
              </a:r>
              <a:endParaRPr lang="en-GB" kern="1200" dirty="0"/>
            </a:p>
            <a:p>
              <a:pPr marL="114300" lvl="1" indent="-114300" algn="l" defTabSz="666750" rtl="0">
                <a:lnSpc>
                  <a:spcPct val="90000"/>
                </a:lnSpc>
                <a:spcBef>
                  <a:spcPct val="0"/>
                </a:spcBef>
                <a:spcAft>
                  <a:spcPct val="15000"/>
                </a:spcAft>
                <a:buChar char="••"/>
              </a:pPr>
              <a:r>
                <a:rPr lang="en-GB" b="1" i="0" kern="1200" dirty="0" smtClean="0"/>
                <a:t>E.g. Cross-regional exchange </a:t>
              </a:r>
              <a:endParaRPr lang="en-GB" kern="1200" dirty="0"/>
            </a:p>
          </p:txBody>
        </p:sp>
        <p:sp>
          <p:nvSpPr>
            <p:cNvPr id="12" name="Freeform 11"/>
            <p:cNvSpPr/>
            <p:nvPr/>
          </p:nvSpPr>
          <p:spPr>
            <a:xfrm>
              <a:off x="688012" y="5380733"/>
              <a:ext cx="3505199" cy="1525651"/>
            </a:xfrm>
            <a:custGeom>
              <a:avLst/>
              <a:gdLst>
                <a:gd name="connsiteX0" fmla="*/ 0 w 3257728"/>
                <a:gd name="connsiteY0" fmla="*/ 152565 h 1525651"/>
                <a:gd name="connsiteX1" fmla="*/ 152565 w 3257728"/>
                <a:gd name="connsiteY1" fmla="*/ 0 h 1525651"/>
                <a:gd name="connsiteX2" fmla="*/ 3105163 w 3257728"/>
                <a:gd name="connsiteY2" fmla="*/ 0 h 1525651"/>
                <a:gd name="connsiteX3" fmla="*/ 3257728 w 3257728"/>
                <a:gd name="connsiteY3" fmla="*/ 152565 h 1525651"/>
                <a:gd name="connsiteX4" fmla="*/ 3257728 w 3257728"/>
                <a:gd name="connsiteY4" fmla="*/ 1373086 h 1525651"/>
                <a:gd name="connsiteX5" fmla="*/ 3105163 w 3257728"/>
                <a:gd name="connsiteY5" fmla="*/ 1525651 h 1525651"/>
                <a:gd name="connsiteX6" fmla="*/ 152565 w 3257728"/>
                <a:gd name="connsiteY6" fmla="*/ 1525651 h 1525651"/>
                <a:gd name="connsiteX7" fmla="*/ 0 w 3257728"/>
                <a:gd name="connsiteY7" fmla="*/ 1373086 h 1525651"/>
                <a:gd name="connsiteX8" fmla="*/ 0 w 3257728"/>
                <a:gd name="connsiteY8" fmla="*/ 152565 h 152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728" h="1525651">
                  <a:moveTo>
                    <a:pt x="0" y="152565"/>
                  </a:moveTo>
                  <a:cubicBezTo>
                    <a:pt x="0" y="68306"/>
                    <a:pt x="68306" y="0"/>
                    <a:pt x="152565" y="0"/>
                  </a:cubicBezTo>
                  <a:lnTo>
                    <a:pt x="3105163" y="0"/>
                  </a:lnTo>
                  <a:cubicBezTo>
                    <a:pt x="3189422" y="0"/>
                    <a:pt x="3257728" y="68306"/>
                    <a:pt x="3257728" y="152565"/>
                  </a:cubicBezTo>
                  <a:lnTo>
                    <a:pt x="3257728" y="1373086"/>
                  </a:lnTo>
                  <a:cubicBezTo>
                    <a:pt x="3257728" y="1457345"/>
                    <a:pt x="3189422" y="1525651"/>
                    <a:pt x="3105163" y="1525651"/>
                  </a:cubicBezTo>
                  <a:lnTo>
                    <a:pt x="152565" y="1525651"/>
                  </a:lnTo>
                  <a:cubicBezTo>
                    <a:pt x="68306" y="1525651"/>
                    <a:pt x="0" y="1457345"/>
                    <a:pt x="0" y="1373086"/>
                  </a:cubicBezTo>
                  <a:lnTo>
                    <a:pt x="0" y="1525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945" tIns="80880" rIns="92945" bIns="80880" numCol="1" spcCol="1270" anchor="t" anchorCtr="0">
              <a:noAutofit/>
            </a:bodyPr>
            <a:lstStyle/>
            <a:p>
              <a:pPr lvl="0" algn="l" defTabSz="844550" rtl="0">
                <a:lnSpc>
                  <a:spcPct val="90000"/>
                </a:lnSpc>
                <a:spcBef>
                  <a:spcPct val="0"/>
                </a:spcBef>
                <a:spcAft>
                  <a:spcPct val="35000"/>
                </a:spcAft>
              </a:pPr>
              <a:r>
                <a:rPr lang="en-GB" sz="2400" b="1" dirty="0"/>
                <a:t>D</a:t>
              </a:r>
              <a:r>
                <a:rPr lang="en-GB" sz="2400" b="1" i="0" kern="1200" dirty="0" smtClean="0"/>
                <a:t>issemination</a:t>
              </a:r>
              <a:endParaRPr lang="en-GB" sz="2400" kern="1200" dirty="0"/>
            </a:p>
            <a:p>
              <a:pPr marL="114300" lvl="1" indent="-114300" algn="l" defTabSz="666750" rtl="0">
                <a:lnSpc>
                  <a:spcPct val="90000"/>
                </a:lnSpc>
                <a:spcBef>
                  <a:spcPct val="0"/>
                </a:spcBef>
                <a:spcAft>
                  <a:spcPct val="15000"/>
                </a:spcAft>
                <a:buChar char="••"/>
              </a:pPr>
              <a:r>
                <a:rPr lang="en-GB" b="1" i="0" kern="1200" dirty="0" smtClean="0"/>
                <a:t>Codification of methodologies</a:t>
              </a:r>
            </a:p>
            <a:p>
              <a:pPr marL="114300" lvl="1" indent="-114300" algn="l" defTabSz="666750" rtl="0">
                <a:lnSpc>
                  <a:spcPct val="90000"/>
                </a:lnSpc>
                <a:spcBef>
                  <a:spcPct val="0"/>
                </a:spcBef>
                <a:spcAft>
                  <a:spcPct val="15000"/>
                </a:spcAft>
                <a:buChar char="••"/>
              </a:pPr>
              <a:r>
                <a:rPr lang="en-GB" b="1" i="0" kern="1200" dirty="0" smtClean="0"/>
                <a:t>Publications</a:t>
              </a:r>
              <a:endParaRPr lang="en-GB" kern="1200" dirty="0"/>
            </a:p>
            <a:p>
              <a:pPr marL="114300" lvl="1" indent="-114300" algn="l" defTabSz="666750" rtl="0">
                <a:lnSpc>
                  <a:spcPct val="90000"/>
                </a:lnSpc>
                <a:spcBef>
                  <a:spcPct val="0"/>
                </a:spcBef>
                <a:spcAft>
                  <a:spcPct val="15000"/>
                </a:spcAft>
                <a:buChar char="••"/>
              </a:pPr>
              <a:r>
                <a:rPr lang="en-GB" b="1" i="0" kern="1200" dirty="0" smtClean="0"/>
                <a:t>Other media </a:t>
              </a:r>
              <a:endParaRPr lang="en-GB" kern="1200" dirty="0"/>
            </a:p>
          </p:txBody>
        </p:sp>
        <p:sp>
          <p:nvSpPr>
            <p:cNvPr id="13" name="Freeform 12"/>
            <p:cNvSpPr/>
            <p:nvPr/>
          </p:nvSpPr>
          <p:spPr>
            <a:xfrm>
              <a:off x="4776990" y="1524000"/>
              <a:ext cx="4072160" cy="5571150"/>
            </a:xfrm>
            <a:custGeom>
              <a:avLst/>
              <a:gdLst>
                <a:gd name="connsiteX0" fmla="*/ 0 w 4072160"/>
                <a:gd name="connsiteY0" fmla="*/ 407216 h 8376652"/>
                <a:gd name="connsiteX1" fmla="*/ 407216 w 4072160"/>
                <a:gd name="connsiteY1" fmla="*/ 0 h 8376652"/>
                <a:gd name="connsiteX2" fmla="*/ 3664944 w 4072160"/>
                <a:gd name="connsiteY2" fmla="*/ 0 h 8376652"/>
                <a:gd name="connsiteX3" fmla="*/ 4072160 w 4072160"/>
                <a:gd name="connsiteY3" fmla="*/ 407216 h 8376652"/>
                <a:gd name="connsiteX4" fmla="*/ 4072160 w 4072160"/>
                <a:gd name="connsiteY4" fmla="*/ 7969436 h 8376652"/>
                <a:gd name="connsiteX5" fmla="*/ 3664944 w 4072160"/>
                <a:gd name="connsiteY5" fmla="*/ 8376652 h 8376652"/>
                <a:gd name="connsiteX6" fmla="*/ 407216 w 4072160"/>
                <a:gd name="connsiteY6" fmla="*/ 8376652 h 8376652"/>
                <a:gd name="connsiteX7" fmla="*/ 0 w 4072160"/>
                <a:gd name="connsiteY7" fmla="*/ 7969436 h 8376652"/>
                <a:gd name="connsiteX8" fmla="*/ 0 w 4072160"/>
                <a:gd name="connsiteY8" fmla="*/ 407216 h 837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2160" h="8376652">
                  <a:moveTo>
                    <a:pt x="0" y="407216"/>
                  </a:moveTo>
                  <a:cubicBezTo>
                    <a:pt x="0" y="182317"/>
                    <a:pt x="182317" y="0"/>
                    <a:pt x="407216" y="0"/>
                  </a:cubicBezTo>
                  <a:lnTo>
                    <a:pt x="3664944" y="0"/>
                  </a:lnTo>
                  <a:cubicBezTo>
                    <a:pt x="3889843" y="0"/>
                    <a:pt x="4072160" y="182317"/>
                    <a:pt x="4072160" y="407216"/>
                  </a:cubicBezTo>
                  <a:lnTo>
                    <a:pt x="4072160" y="7969436"/>
                  </a:lnTo>
                  <a:cubicBezTo>
                    <a:pt x="4072160" y="8194335"/>
                    <a:pt x="3889843" y="8376652"/>
                    <a:pt x="3664944" y="8376652"/>
                  </a:cubicBezTo>
                  <a:lnTo>
                    <a:pt x="407216" y="8376652"/>
                  </a:lnTo>
                  <a:cubicBezTo>
                    <a:pt x="182317" y="8376652"/>
                    <a:pt x="0" y="8194335"/>
                    <a:pt x="0" y="7969436"/>
                  </a:cubicBezTo>
                  <a:lnTo>
                    <a:pt x="0" y="40721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5955097" numCol="1" spcCol="1270" anchor="ctr" anchorCtr="0">
              <a:noAutofit/>
            </a:bodyPr>
            <a:lstStyle/>
            <a:p>
              <a:pPr lvl="0" algn="ctr" defTabSz="1066800" rtl="0">
                <a:lnSpc>
                  <a:spcPct val="90000"/>
                </a:lnSpc>
                <a:spcBef>
                  <a:spcPct val="0"/>
                </a:spcBef>
                <a:spcAft>
                  <a:spcPct val="35000"/>
                </a:spcAft>
              </a:pPr>
              <a:endParaRPr lang="en-GB" sz="5400" kern="1200" dirty="0"/>
            </a:p>
          </p:txBody>
        </p:sp>
        <p:sp>
          <p:nvSpPr>
            <p:cNvPr id="14" name="Freeform 13"/>
            <p:cNvSpPr/>
            <p:nvPr/>
          </p:nvSpPr>
          <p:spPr>
            <a:xfrm>
              <a:off x="5006039" y="2379341"/>
              <a:ext cx="3454371" cy="1285200"/>
            </a:xfrm>
            <a:custGeom>
              <a:avLst/>
              <a:gdLst>
                <a:gd name="connsiteX0" fmla="*/ 0 w 3257728"/>
                <a:gd name="connsiteY0" fmla="*/ 164568 h 1645676"/>
                <a:gd name="connsiteX1" fmla="*/ 164568 w 3257728"/>
                <a:gd name="connsiteY1" fmla="*/ 0 h 1645676"/>
                <a:gd name="connsiteX2" fmla="*/ 3093160 w 3257728"/>
                <a:gd name="connsiteY2" fmla="*/ 0 h 1645676"/>
                <a:gd name="connsiteX3" fmla="*/ 3257728 w 3257728"/>
                <a:gd name="connsiteY3" fmla="*/ 164568 h 1645676"/>
                <a:gd name="connsiteX4" fmla="*/ 3257728 w 3257728"/>
                <a:gd name="connsiteY4" fmla="*/ 1481108 h 1645676"/>
                <a:gd name="connsiteX5" fmla="*/ 3093160 w 3257728"/>
                <a:gd name="connsiteY5" fmla="*/ 1645676 h 1645676"/>
                <a:gd name="connsiteX6" fmla="*/ 164568 w 3257728"/>
                <a:gd name="connsiteY6" fmla="*/ 1645676 h 1645676"/>
                <a:gd name="connsiteX7" fmla="*/ 0 w 3257728"/>
                <a:gd name="connsiteY7" fmla="*/ 1481108 h 1645676"/>
                <a:gd name="connsiteX8" fmla="*/ 0 w 3257728"/>
                <a:gd name="connsiteY8" fmla="*/ 164568 h 164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728" h="1645676">
                  <a:moveTo>
                    <a:pt x="0" y="164568"/>
                  </a:moveTo>
                  <a:cubicBezTo>
                    <a:pt x="0" y="73680"/>
                    <a:pt x="73680" y="0"/>
                    <a:pt x="164568" y="0"/>
                  </a:cubicBezTo>
                  <a:lnTo>
                    <a:pt x="3093160" y="0"/>
                  </a:lnTo>
                  <a:cubicBezTo>
                    <a:pt x="3184048" y="0"/>
                    <a:pt x="3257728" y="73680"/>
                    <a:pt x="3257728" y="164568"/>
                  </a:cubicBezTo>
                  <a:lnTo>
                    <a:pt x="3257728" y="1481108"/>
                  </a:lnTo>
                  <a:cubicBezTo>
                    <a:pt x="3257728" y="1571996"/>
                    <a:pt x="3184048" y="1645676"/>
                    <a:pt x="3093160" y="1645676"/>
                  </a:cubicBezTo>
                  <a:lnTo>
                    <a:pt x="164568" y="1645676"/>
                  </a:lnTo>
                  <a:cubicBezTo>
                    <a:pt x="73680" y="1645676"/>
                    <a:pt x="0" y="1571996"/>
                    <a:pt x="0" y="1481108"/>
                  </a:cubicBezTo>
                  <a:lnTo>
                    <a:pt x="0" y="1645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460" tIns="84395" rIns="96460" bIns="84395" numCol="1" spcCol="1270" anchor="ctr" anchorCtr="0">
              <a:noAutofit/>
            </a:bodyPr>
            <a:lstStyle/>
            <a:p>
              <a:pPr lvl="0" algn="ctr" defTabSz="844550" rtl="0">
                <a:lnSpc>
                  <a:spcPct val="90000"/>
                </a:lnSpc>
                <a:spcBef>
                  <a:spcPct val="0"/>
                </a:spcBef>
              </a:pPr>
              <a:r>
                <a:rPr lang="en-GB" sz="1900" b="1" i="0" kern="1200" dirty="0" smtClean="0"/>
                <a:t>Advancing understanding of RIS3 implementation</a:t>
              </a:r>
              <a:endParaRPr lang="en-GB" sz="1900" kern="1200" dirty="0"/>
            </a:p>
          </p:txBody>
        </p:sp>
        <p:sp>
          <p:nvSpPr>
            <p:cNvPr id="15" name="Freeform 14"/>
            <p:cNvSpPr/>
            <p:nvPr/>
          </p:nvSpPr>
          <p:spPr>
            <a:xfrm>
              <a:off x="5033202" y="3951930"/>
              <a:ext cx="3427209" cy="925200"/>
            </a:xfrm>
            <a:custGeom>
              <a:avLst/>
              <a:gdLst>
                <a:gd name="connsiteX0" fmla="*/ 0 w 3257728"/>
                <a:gd name="connsiteY0" fmla="*/ 164568 h 1645676"/>
                <a:gd name="connsiteX1" fmla="*/ 164568 w 3257728"/>
                <a:gd name="connsiteY1" fmla="*/ 0 h 1645676"/>
                <a:gd name="connsiteX2" fmla="*/ 3093160 w 3257728"/>
                <a:gd name="connsiteY2" fmla="*/ 0 h 1645676"/>
                <a:gd name="connsiteX3" fmla="*/ 3257728 w 3257728"/>
                <a:gd name="connsiteY3" fmla="*/ 164568 h 1645676"/>
                <a:gd name="connsiteX4" fmla="*/ 3257728 w 3257728"/>
                <a:gd name="connsiteY4" fmla="*/ 1481108 h 1645676"/>
                <a:gd name="connsiteX5" fmla="*/ 3093160 w 3257728"/>
                <a:gd name="connsiteY5" fmla="*/ 1645676 h 1645676"/>
                <a:gd name="connsiteX6" fmla="*/ 164568 w 3257728"/>
                <a:gd name="connsiteY6" fmla="*/ 1645676 h 1645676"/>
                <a:gd name="connsiteX7" fmla="*/ 0 w 3257728"/>
                <a:gd name="connsiteY7" fmla="*/ 1481108 h 1645676"/>
                <a:gd name="connsiteX8" fmla="*/ 0 w 3257728"/>
                <a:gd name="connsiteY8" fmla="*/ 164568 h 164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728" h="1645676">
                  <a:moveTo>
                    <a:pt x="0" y="164568"/>
                  </a:moveTo>
                  <a:cubicBezTo>
                    <a:pt x="0" y="73680"/>
                    <a:pt x="73680" y="0"/>
                    <a:pt x="164568" y="0"/>
                  </a:cubicBezTo>
                  <a:lnTo>
                    <a:pt x="3093160" y="0"/>
                  </a:lnTo>
                  <a:cubicBezTo>
                    <a:pt x="3184048" y="0"/>
                    <a:pt x="3257728" y="73680"/>
                    <a:pt x="3257728" y="164568"/>
                  </a:cubicBezTo>
                  <a:lnTo>
                    <a:pt x="3257728" y="1481108"/>
                  </a:lnTo>
                  <a:cubicBezTo>
                    <a:pt x="3257728" y="1571996"/>
                    <a:pt x="3184048" y="1645676"/>
                    <a:pt x="3093160" y="1645676"/>
                  </a:cubicBezTo>
                  <a:lnTo>
                    <a:pt x="164568" y="1645676"/>
                  </a:lnTo>
                  <a:cubicBezTo>
                    <a:pt x="73680" y="1645676"/>
                    <a:pt x="0" y="1571996"/>
                    <a:pt x="0" y="1481108"/>
                  </a:cubicBezTo>
                  <a:lnTo>
                    <a:pt x="0" y="1645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460" tIns="84395" rIns="96460" bIns="84395" numCol="1" spcCol="1270" anchor="ctr" anchorCtr="0">
              <a:noAutofit/>
            </a:bodyPr>
            <a:lstStyle/>
            <a:p>
              <a:pPr lvl="0" algn="ctr" defTabSz="844550" rtl="0">
                <a:lnSpc>
                  <a:spcPct val="90000"/>
                </a:lnSpc>
                <a:spcBef>
                  <a:spcPct val="0"/>
                </a:spcBef>
                <a:spcAft>
                  <a:spcPct val="35000"/>
                </a:spcAft>
              </a:pPr>
              <a:r>
                <a:rPr lang="en-GB" sz="1900" b="1" i="0" kern="1200" dirty="0" smtClean="0"/>
                <a:t>RIS3 - an entry point to broader issues</a:t>
              </a:r>
              <a:endParaRPr lang="en-GB" sz="1900" kern="1200" dirty="0"/>
            </a:p>
          </p:txBody>
        </p:sp>
        <p:sp>
          <p:nvSpPr>
            <p:cNvPr id="16" name="Freeform 15"/>
            <p:cNvSpPr/>
            <p:nvPr/>
          </p:nvSpPr>
          <p:spPr>
            <a:xfrm>
              <a:off x="5033203" y="5329049"/>
              <a:ext cx="3427207" cy="1535851"/>
            </a:xfrm>
            <a:custGeom>
              <a:avLst/>
              <a:gdLst>
                <a:gd name="connsiteX0" fmla="*/ 0 w 3257728"/>
                <a:gd name="connsiteY0" fmla="*/ 164568 h 1645676"/>
                <a:gd name="connsiteX1" fmla="*/ 164568 w 3257728"/>
                <a:gd name="connsiteY1" fmla="*/ 0 h 1645676"/>
                <a:gd name="connsiteX2" fmla="*/ 3093160 w 3257728"/>
                <a:gd name="connsiteY2" fmla="*/ 0 h 1645676"/>
                <a:gd name="connsiteX3" fmla="*/ 3257728 w 3257728"/>
                <a:gd name="connsiteY3" fmla="*/ 164568 h 1645676"/>
                <a:gd name="connsiteX4" fmla="*/ 3257728 w 3257728"/>
                <a:gd name="connsiteY4" fmla="*/ 1481108 h 1645676"/>
                <a:gd name="connsiteX5" fmla="*/ 3093160 w 3257728"/>
                <a:gd name="connsiteY5" fmla="*/ 1645676 h 1645676"/>
                <a:gd name="connsiteX6" fmla="*/ 164568 w 3257728"/>
                <a:gd name="connsiteY6" fmla="*/ 1645676 h 1645676"/>
                <a:gd name="connsiteX7" fmla="*/ 0 w 3257728"/>
                <a:gd name="connsiteY7" fmla="*/ 1481108 h 1645676"/>
                <a:gd name="connsiteX8" fmla="*/ 0 w 3257728"/>
                <a:gd name="connsiteY8" fmla="*/ 164568 h 164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728" h="1645676">
                  <a:moveTo>
                    <a:pt x="0" y="164568"/>
                  </a:moveTo>
                  <a:cubicBezTo>
                    <a:pt x="0" y="73680"/>
                    <a:pt x="73680" y="0"/>
                    <a:pt x="164568" y="0"/>
                  </a:cubicBezTo>
                  <a:lnTo>
                    <a:pt x="3093160" y="0"/>
                  </a:lnTo>
                  <a:cubicBezTo>
                    <a:pt x="3184048" y="0"/>
                    <a:pt x="3257728" y="73680"/>
                    <a:pt x="3257728" y="164568"/>
                  </a:cubicBezTo>
                  <a:lnTo>
                    <a:pt x="3257728" y="1481108"/>
                  </a:lnTo>
                  <a:cubicBezTo>
                    <a:pt x="3257728" y="1571996"/>
                    <a:pt x="3184048" y="1645676"/>
                    <a:pt x="3093160" y="1645676"/>
                  </a:cubicBezTo>
                  <a:lnTo>
                    <a:pt x="164568" y="1645676"/>
                  </a:lnTo>
                  <a:cubicBezTo>
                    <a:pt x="73680" y="1645676"/>
                    <a:pt x="0" y="1571996"/>
                    <a:pt x="0" y="1481108"/>
                  </a:cubicBezTo>
                  <a:lnTo>
                    <a:pt x="0" y="1645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460" tIns="84395" rIns="96460" bIns="84395" numCol="1" spcCol="1270" anchor="ctr" anchorCtr="0">
              <a:noAutofit/>
            </a:bodyPr>
            <a:lstStyle/>
            <a:p>
              <a:pPr lvl="0" algn="ctr" defTabSz="844550" rtl="0">
                <a:lnSpc>
                  <a:spcPct val="90000"/>
                </a:lnSpc>
                <a:spcBef>
                  <a:spcPct val="0"/>
                </a:spcBef>
                <a:spcAft>
                  <a:spcPct val="35000"/>
                </a:spcAft>
              </a:pPr>
              <a:r>
                <a:rPr lang="en-GB" sz="1900" b="1" i="0" kern="1200" dirty="0" smtClean="0"/>
                <a:t>Improve understanding of slow and limited growth</a:t>
              </a:r>
              <a:endParaRPr lang="en-GB" sz="1900" kern="1200" dirty="0"/>
            </a:p>
          </p:txBody>
        </p:sp>
      </p:grpSp>
      <p:sp>
        <p:nvSpPr>
          <p:cNvPr id="17" name="Rectangle 16"/>
          <p:cNvSpPr/>
          <p:nvPr/>
        </p:nvSpPr>
        <p:spPr>
          <a:xfrm>
            <a:off x="761825" y="1314906"/>
            <a:ext cx="3295501" cy="480131"/>
          </a:xfrm>
          <a:prstGeom prst="rect">
            <a:avLst/>
          </a:prstGeom>
        </p:spPr>
        <p:txBody>
          <a:bodyPr wrap="square">
            <a:spAutoFit/>
          </a:bodyPr>
          <a:lstStyle/>
          <a:p>
            <a:pPr lvl="0" algn="ctr" defTabSz="1244600">
              <a:lnSpc>
                <a:spcPct val="90000"/>
              </a:lnSpc>
              <a:spcBef>
                <a:spcPct val="0"/>
              </a:spcBef>
            </a:pPr>
            <a:r>
              <a:rPr lang="en-GB" sz="2800" b="1" dirty="0"/>
              <a:t>R</a:t>
            </a:r>
            <a:r>
              <a:rPr lang="en-GB" sz="2800" b="1" dirty="0" smtClean="0"/>
              <a:t>egions</a:t>
            </a:r>
            <a:endParaRPr lang="en-GB" sz="2800" dirty="0"/>
          </a:p>
        </p:txBody>
      </p:sp>
      <p:sp>
        <p:nvSpPr>
          <p:cNvPr id="18" name="Rectangle 17"/>
          <p:cNvSpPr/>
          <p:nvPr/>
        </p:nvSpPr>
        <p:spPr>
          <a:xfrm>
            <a:off x="4993218" y="1314905"/>
            <a:ext cx="3295501" cy="480131"/>
          </a:xfrm>
          <a:prstGeom prst="rect">
            <a:avLst/>
          </a:prstGeom>
        </p:spPr>
        <p:txBody>
          <a:bodyPr wrap="square">
            <a:spAutoFit/>
          </a:bodyPr>
          <a:lstStyle/>
          <a:p>
            <a:pPr lvl="0" algn="ctr" defTabSz="1244600">
              <a:lnSpc>
                <a:spcPct val="90000"/>
              </a:lnSpc>
              <a:spcBef>
                <a:spcPct val="0"/>
              </a:spcBef>
            </a:pPr>
            <a:r>
              <a:rPr lang="en-GB" sz="2800" b="1" dirty="0" smtClean="0"/>
              <a:t>Commission</a:t>
            </a:r>
            <a:endParaRPr lang="en-GB" sz="2800" b="1" dirty="0"/>
          </a:p>
        </p:txBody>
      </p:sp>
    </p:spTree>
    <p:extLst>
      <p:ext uri="{BB962C8B-B14F-4D97-AF65-F5344CB8AC3E}">
        <p14:creationId xmlns:p14="http://schemas.microsoft.com/office/powerpoint/2010/main" val="276401491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65994288"/>
              </p:ext>
            </p:extLst>
          </p:nvPr>
        </p:nvGraphicFramePr>
        <p:xfrm>
          <a:off x="555625" y="1219200"/>
          <a:ext cx="7772400" cy="516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152400"/>
            <a:ext cx="7870825" cy="415498"/>
          </a:xfrm>
          <a:prstGeom prst="rect">
            <a:avLst/>
          </a:prstGeom>
        </p:spPr>
        <p:txBody>
          <a:bodyPr wrap="square" lIns="0" tIns="0" rIns="0" bIns="0">
            <a:spAutoFit/>
          </a:bodyPr>
          <a:lstStyle>
            <a:lvl1pPr>
              <a:defRPr sz="3000" b="1" i="0">
                <a:solidFill>
                  <a:srgbClr val="0F5494"/>
                </a:solidFill>
                <a:latin typeface="Verdana"/>
                <a:ea typeface="+mj-ea"/>
                <a:cs typeface="Verdana"/>
              </a:defRPr>
            </a:lvl1pPr>
          </a:lstStyle>
          <a:p>
            <a:pPr algn="ctr">
              <a:defRPr/>
            </a:pPr>
            <a:r>
              <a:rPr lang="en-US" sz="2700" kern="0" dirty="0" smtClean="0">
                <a:solidFill>
                  <a:schemeClr val="bg1"/>
                </a:solidFill>
              </a:rPr>
              <a:t>Impacts - Eastern Macedonia and Thrace</a:t>
            </a:r>
            <a:endParaRPr lang="en-GB" sz="2700" kern="0" dirty="0">
              <a:solidFill>
                <a:schemeClr val="bg1"/>
              </a:solidFill>
            </a:endParaRPr>
          </a:p>
        </p:txBody>
      </p:sp>
    </p:spTree>
    <p:extLst>
      <p:ext uri="{BB962C8B-B14F-4D97-AF65-F5344CB8AC3E}">
        <p14:creationId xmlns:p14="http://schemas.microsoft.com/office/powerpoint/2010/main" val="3681664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1222690269"/>
              </p:ext>
            </p:extLst>
          </p:nvPr>
        </p:nvGraphicFramePr>
        <p:xfrm>
          <a:off x="381000" y="990600"/>
          <a:ext cx="8382000" cy="6155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3"/>
          </p:nvPr>
        </p:nvSpPr>
        <p:spPr>
          <a:xfrm>
            <a:off x="457200" y="304800"/>
            <a:ext cx="8001000" cy="461665"/>
          </a:xfrm>
        </p:spPr>
        <p:txBody>
          <a:bodyPr/>
          <a:lstStyle/>
          <a:p>
            <a:pPr algn="ctr"/>
            <a:r>
              <a:rPr lang="en-GB" sz="3000" dirty="0" smtClean="0">
                <a:solidFill>
                  <a:schemeClr val="bg1"/>
                </a:solidFill>
              </a:rPr>
              <a:t>Specific outcomes</a:t>
            </a:r>
          </a:p>
        </p:txBody>
      </p:sp>
    </p:spTree>
    <p:extLst>
      <p:ext uri="{BB962C8B-B14F-4D97-AF65-F5344CB8AC3E}">
        <p14:creationId xmlns:p14="http://schemas.microsoft.com/office/powerpoint/2010/main" val="133564019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2437" y="6659562"/>
            <a:ext cx="611505" cy="198755"/>
          </a:xfrm>
          <a:custGeom>
            <a:avLst/>
            <a:gdLst/>
            <a:ahLst/>
            <a:cxnLst/>
            <a:rect l="l" t="t" r="r" b="b"/>
            <a:pathLst>
              <a:path w="611504" h="198754">
                <a:moveTo>
                  <a:pt x="0" y="0"/>
                </a:moveTo>
                <a:lnTo>
                  <a:pt x="611187" y="0"/>
                </a:lnTo>
                <a:lnTo>
                  <a:pt x="611187" y="198437"/>
                </a:lnTo>
                <a:lnTo>
                  <a:pt x="0" y="198437"/>
                </a:lnTo>
                <a:lnTo>
                  <a:pt x="0" y="0"/>
                </a:lnTo>
                <a:close/>
              </a:path>
            </a:pathLst>
          </a:custGeom>
          <a:solidFill>
            <a:srgbClr val="174389"/>
          </a:solidFill>
        </p:spPr>
        <p:txBody>
          <a:bodyPr wrap="square" lIns="0" tIns="0" rIns="0" bIns="0" rtlCol="0"/>
          <a:lstStyle/>
          <a:p>
            <a:endParaRPr/>
          </a:p>
        </p:txBody>
      </p:sp>
      <p:sp>
        <p:nvSpPr>
          <p:cNvPr id="3" name="object 3"/>
          <p:cNvSpPr/>
          <p:nvPr/>
        </p:nvSpPr>
        <p:spPr>
          <a:xfrm>
            <a:off x="4262437" y="6659562"/>
            <a:ext cx="611505" cy="198755"/>
          </a:xfrm>
          <a:custGeom>
            <a:avLst/>
            <a:gdLst/>
            <a:ahLst/>
            <a:cxnLst/>
            <a:rect l="l" t="t" r="r" b="b"/>
            <a:pathLst>
              <a:path w="611504" h="198754">
                <a:moveTo>
                  <a:pt x="0" y="0"/>
                </a:moveTo>
                <a:lnTo>
                  <a:pt x="611186" y="0"/>
                </a:lnTo>
                <a:lnTo>
                  <a:pt x="611186" y="198436"/>
                </a:lnTo>
                <a:lnTo>
                  <a:pt x="0" y="198436"/>
                </a:lnTo>
                <a:lnTo>
                  <a:pt x="0" y="0"/>
                </a:lnTo>
                <a:close/>
              </a:path>
            </a:pathLst>
          </a:custGeom>
          <a:ln w="9524">
            <a:solidFill>
              <a:srgbClr val="174389"/>
            </a:solidFill>
          </a:ln>
        </p:spPr>
        <p:txBody>
          <a:bodyPr wrap="square" lIns="0" tIns="0" rIns="0" bIns="0" rtlCol="0"/>
          <a:lstStyle/>
          <a:p>
            <a:endParaRPr/>
          </a:p>
        </p:txBody>
      </p:sp>
      <p:sp>
        <p:nvSpPr>
          <p:cNvPr id="4" name="object 4"/>
          <p:cNvSpPr/>
          <p:nvPr/>
        </p:nvSpPr>
        <p:spPr>
          <a:xfrm>
            <a:off x="3957637" y="258763"/>
            <a:ext cx="1436687" cy="100488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74027" y="1350962"/>
            <a:ext cx="8195944" cy="430887"/>
          </a:xfrm>
          <a:prstGeom prst="rect">
            <a:avLst/>
          </a:prstGeom>
        </p:spPr>
        <p:txBody>
          <a:bodyPr vert="horz" wrap="square" lIns="0" tIns="0" rIns="0" bIns="0" rtlCol="0">
            <a:spAutoFit/>
            <a:scene3d>
              <a:camera prst="obliqueBottomRight"/>
              <a:lightRig rig="threePt" dir="t"/>
            </a:scene3d>
            <a:sp3d extrusionH="57150">
              <a:bevelT w="38100" h="38100"/>
            </a:sp3d>
          </a:bodyPr>
          <a:lstStyle/>
          <a:p>
            <a:pPr marL="12700" algn="ctr"/>
            <a:r>
              <a:rPr lang="en-US" sz="2800" dirty="0" smtClean="0"/>
              <a:t>Project website</a:t>
            </a:r>
            <a:endParaRPr sz="280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3825">
              <a:lnSpc>
                <a:spcPts val="1515"/>
              </a:lnSpc>
            </a:pPr>
            <a:fld id="{81D60167-4931-47E6-BA6A-407CBD079E47}" type="slidenum">
              <a:rPr smtClean="0"/>
              <a:t>18</a:t>
            </a:fld>
            <a:endParaRPr dirty="0"/>
          </a:p>
        </p:txBody>
      </p:sp>
      <p:sp>
        <p:nvSpPr>
          <p:cNvPr id="6" name="object 6"/>
          <p:cNvSpPr txBox="1"/>
          <p:nvPr/>
        </p:nvSpPr>
        <p:spPr>
          <a:xfrm>
            <a:off x="352106" y="1570672"/>
            <a:ext cx="8487094" cy="1477328"/>
          </a:xfrm>
          <a:prstGeom prst="rect">
            <a:avLst/>
          </a:prstGeom>
        </p:spPr>
        <p:txBody>
          <a:bodyPr vert="horz" wrap="square" lIns="0" tIns="0" rIns="0" bIns="0" rtlCol="0">
            <a:spAutoFit/>
          </a:bodyPr>
          <a:lstStyle/>
          <a:p>
            <a:endParaRPr lang="en-GB" sz="2400" u="heavy" spc="-5" dirty="0" smtClean="0">
              <a:solidFill>
                <a:srgbClr val="0F5494"/>
              </a:solidFill>
              <a:latin typeface="Verdana"/>
              <a:cs typeface="Verdana"/>
              <a:hlinkClick r:id="rId3"/>
            </a:endParaRPr>
          </a:p>
          <a:p>
            <a:endParaRPr lang="en-GB" sz="2400" u="heavy" spc="-5" dirty="0">
              <a:solidFill>
                <a:srgbClr val="0F5494"/>
              </a:solidFill>
              <a:latin typeface="Verdana"/>
              <a:cs typeface="Verdana"/>
              <a:hlinkClick r:id="rId3"/>
            </a:endParaRPr>
          </a:p>
          <a:p>
            <a:endParaRPr lang="en-GB" sz="2400" u="heavy" spc="-5" dirty="0" smtClean="0">
              <a:solidFill>
                <a:srgbClr val="0F5494"/>
              </a:solidFill>
              <a:latin typeface="Verdana"/>
              <a:cs typeface="Verdana"/>
              <a:hlinkClick r:id="rId3"/>
            </a:endParaRPr>
          </a:p>
          <a:p>
            <a:pPr algn="ctr"/>
            <a:r>
              <a:rPr lang="en-GB" sz="2400" u="heavy" spc="-5" dirty="0" smtClean="0">
                <a:solidFill>
                  <a:srgbClr val="0F5494"/>
                </a:solidFill>
                <a:latin typeface="Verdana"/>
                <a:cs typeface="Verdana"/>
                <a:hlinkClick r:id="rId3"/>
              </a:rPr>
              <a:t>http</a:t>
            </a:r>
            <a:r>
              <a:rPr lang="en-GB" sz="2400" u="heavy" spc="-5">
                <a:solidFill>
                  <a:srgbClr val="0F5494"/>
                </a:solidFill>
                <a:latin typeface="Verdana"/>
                <a:cs typeface="Verdana"/>
                <a:hlinkClick r:id="rId3"/>
              </a:rPr>
              <a:t>://</a:t>
            </a:r>
            <a:r>
              <a:rPr lang="en-GB" sz="2400" u="heavy" spc="-5" smtClean="0">
                <a:solidFill>
                  <a:srgbClr val="0F5494"/>
                </a:solidFill>
                <a:latin typeface="Verdana"/>
                <a:cs typeface="Verdana"/>
                <a:hlinkClick r:id="rId3"/>
              </a:rPr>
              <a:t>s3platform.jrc.ec.europa.eu</a:t>
            </a:r>
            <a:endParaRPr lang="en-GB" sz="2400" u="heavy" spc="-5" dirty="0" smtClean="0">
              <a:solidFill>
                <a:srgbClr val="0F5494"/>
              </a:solidFill>
              <a:latin typeface="Verdana"/>
              <a:cs typeface="Verdana"/>
            </a:endParaRPr>
          </a:p>
        </p:txBody>
      </p:sp>
      <p:sp>
        <p:nvSpPr>
          <p:cNvPr id="9" name="object 5"/>
          <p:cNvSpPr txBox="1">
            <a:spLocks/>
          </p:cNvSpPr>
          <p:nvPr/>
        </p:nvSpPr>
        <p:spPr>
          <a:xfrm>
            <a:off x="457200" y="4293513"/>
            <a:ext cx="8195944" cy="430887"/>
          </a:xfrm>
          <a:prstGeom prst="rect">
            <a:avLst/>
          </a:prstGeom>
        </p:spPr>
        <p:txBody>
          <a:bodyPr vert="horz" wrap="square" lIns="0" tIns="0" rIns="0" bIns="0" rtlCol="0">
            <a:spAutoFit/>
            <a:scene3d>
              <a:camera prst="obliqueBottomRight"/>
              <a:lightRig rig="threePt" dir="t"/>
            </a:scene3d>
            <a:sp3d extrusionH="57150">
              <a:bevelT w="38100" h="38100"/>
            </a:sp3d>
          </a:bodyPr>
          <a:lstStyle>
            <a:lvl1pPr>
              <a:defRPr sz="3000" b="1" i="0">
                <a:solidFill>
                  <a:srgbClr val="0F5494"/>
                </a:solidFill>
                <a:latin typeface="Verdana"/>
                <a:ea typeface="+mj-ea"/>
                <a:cs typeface="Verdana"/>
              </a:defRPr>
            </a:lvl1pPr>
          </a:lstStyle>
          <a:p>
            <a:pPr marL="12700" algn="ctr"/>
            <a:r>
              <a:rPr lang="en-US" sz="2800" kern="0" dirty="0" smtClean="0"/>
              <a:t>Thank you!</a:t>
            </a:r>
            <a:endParaRPr lang="en-US" sz="2800" kern="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593" y="4890630"/>
            <a:ext cx="2644207" cy="173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33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95944" cy="461665"/>
          </a:xfrm>
        </p:spPr>
        <p:txBody>
          <a:bodyPr/>
          <a:lstStyle/>
          <a:p>
            <a:pPr algn="ctr"/>
            <a:r>
              <a:rPr lang="en-GB" dirty="0" smtClean="0">
                <a:solidFill>
                  <a:schemeClr val="bg1"/>
                </a:solidFill>
              </a:rPr>
              <a:t>State of play</a:t>
            </a:r>
            <a:endParaRPr lang="en-GB" dirty="0">
              <a:solidFill>
                <a:schemeClr val="bg1"/>
              </a:solidFill>
            </a:endParaRPr>
          </a:p>
        </p:txBody>
      </p:sp>
      <p:sp>
        <p:nvSpPr>
          <p:cNvPr id="3" name="Text Placeholder 2"/>
          <p:cNvSpPr>
            <a:spLocks noGrp="1"/>
          </p:cNvSpPr>
          <p:nvPr>
            <p:ph type="body" idx="1"/>
          </p:nvPr>
        </p:nvSpPr>
        <p:spPr>
          <a:xfrm>
            <a:off x="228600" y="1600200"/>
            <a:ext cx="8458200" cy="4856714"/>
          </a:xfrm>
        </p:spPr>
        <p:txBody>
          <a:bodyPr/>
          <a:lstStyle/>
          <a:p>
            <a:pPr marL="571500" lvl="3" indent="-342900" algn="l" defTabSz="1244600" rtl="0">
              <a:lnSpc>
                <a:spcPct val="90000"/>
              </a:lnSpc>
              <a:spcBef>
                <a:spcPct val="0"/>
              </a:spcBef>
              <a:spcAft>
                <a:spcPct val="35000"/>
              </a:spcAft>
              <a:buClr>
                <a:srgbClr val="0F5494"/>
              </a:buClr>
              <a:buFont typeface="Arial" charset="0"/>
              <a:buChar char="•"/>
              <a:defRPr/>
            </a:pPr>
            <a:r>
              <a:rPr lang="en-GB" b="1" dirty="0" smtClean="0">
                <a:latin typeface="Verdana" pitchFamily="34" charset="0"/>
              </a:rPr>
              <a:t>Exploratory visits/meetings and first events</a:t>
            </a:r>
            <a:endParaRPr lang="en-GB" dirty="0" smtClean="0">
              <a:latin typeface="Verdana" pitchFamily="34" charset="0"/>
            </a:endParaRPr>
          </a:p>
          <a:p>
            <a:pPr marL="1028700" lvl="4" indent="-342900" algn="l" defTabSz="1244600" rtl="0">
              <a:lnSpc>
                <a:spcPct val="90000"/>
              </a:lnSpc>
              <a:spcBef>
                <a:spcPct val="0"/>
              </a:spcBef>
              <a:spcAft>
                <a:spcPct val="35000"/>
              </a:spcAft>
              <a:buClr>
                <a:srgbClr val="0F5494"/>
              </a:buClr>
              <a:buFont typeface="Arial" charset="0"/>
              <a:buChar char="•"/>
              <a:defRPr/>
            </a:pPr>
            <a:endParaRPr lang="en-GB" sz="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n-GB" b="1" dirty="0" smtClean="0">
                <a:latin typeface="Verdana" pitchFamily="34" charset="0"/>
              </a:rPr>
              <a:t>First stakeholder events </a:t>
            </a:r>
            <a:r>
              <a:rPr lang="en-GB" dirty="0" smtClean="0">
                <a:latin typeface="Verdana" pitchFamily="34" charset="0"/>
              </a:rPr>
              <a:t>took place in </a:t>
            </a:r>
            <a:r>
              <a:rPr lang="en-GB" b="1" dirty="0" smtClean="0">
                <a:latin typeface="Verdana" pitchFamily="34" charset="0"/>
              </a:rPr>
              <a:t>Nord-Vest, RO</a:t>
            </a:r>
            <a:r>
              <a:rPr lang="en-GB" dirty="0" smtClean="0">
                <a:latin typeface="Verdana" pitchFamily="34" charset="0"/>
              </a:rPr>
              <a:t> and </a:t>
            </a:r>
            <a:r>
              <a:rPr lang="en-GB" b="1" dirty="0" smtClean="0">
                <a:latin typeface="Verdana" pitchFamily="34" charset="0"/>
              </a:rPr>
              <a:t>Nord-Est, RO</a:t>
            </a:r>
            <a:r>
              <a:rPr lang="en-GB" dirty="0" smtClean="0">
                <a:latin typeface="Verdana" pitchFamily="34" charset="0"/>
              </a:rPr>
              <a:t> - Entrepreneurial discovery focus groups: </a:t>
            </a:r>
          </a:p>
          <a:p>
            <a:pPr marL="1028700" lvl="4" indent="-342900" algn="l" defTabSz="1244600" rtl="0">
              <a:lnSpc>
                <a:spcPct val="90000"/>
              </a:lnSpc>
              <a:spcBef>
                <a:spcPct val="0"/>
              </a:spcBef>
              <a:spcAft>
                <a:spcPct val="35000"/>
              </a:spcAft>
              <a:buClr>
                <a:srgbClr val="0F5494"/>
              </a:buClr>
              <a:buFont typeface="Arial" charset="0"/>
              <a:buChar char="•"/>
              <a:defRPr/>
            </a:pPr>
            <a:r>
              <a:rPr lang="es-ES" sz="1600" dirty="0" err="1" smtClean="0">
                <a:latin typeface="Verdana" pitchFamily="34" charset="0"/>
              </a:rPr>
              <a:t>On</a:t>
            </a:r>
            <a:r>
              <a:rPr lang="es-ES" sz="1600" dirty="0" smtClean="0">
                <a:latin typeface="Verdana" pitchFamily="34" charset="0"/>
              </a:rPr>
              <a:t> cosmetics &amp; </a:t>
            </a:r>
            <a:r>
              <a:rPr lang="en-GB" sz="1600" dirty="0" smtClean="0">
                <a:latin typeface="Verdana" pitchFamily="34" charset="0"/>
              </a:rPr>
              <a:t>food </a:t>
            </a:r>
            <a:r>
              <a:rPr lang="en-GB" sz="1600" dirty="0">
                <a:latin typeface="Verdana" pitchFamily="34" charset="0"/>
              </a:rPr>
              <a:t>supplements based on natural resources </a:t>
            </a:r>
            <a:r>
              <a:rPr lang="en-GB" sz="1600" dirty="0" smtClean="0">
                <a:latin typeface="Verdana" pitchFamily="34" charset="0"/>
              </a:rPr>
              <a:t>(CLUJ – 26 May)  </a:t>
            </a:r>
          </a:p>
          <a:p>
            <a:pPr marL="1028700" lvl="4" indent="-342900" algn="l" defTabSz="1244600" rtl="0">
              <a:lnSpc>
                <a:spcPct val="90000"/>
              </a:lnSpc>
              <a:spcBef>
                <a:spcPct val="0"/>
              </a:spcBef>
              <a:spcAft>
                <a:spcPct val="35000"/>
              </a:spcAft>
              <a:buClr>
                <a:srgbClr val="0F5494"/>
              </a:buClr>
              <a:buFont typeface="Arial" charset="0"/>
              <a:buChar char="•"/>
              <a:defRPr/>
            </a:pPr>
            <a:r>
              <a:rPr lang="es-ES" sz="1600" dirty="0" err="1" smtClean="0">
                <a:latin typeface="Verdana" pitchFamily="34" charset="0"/>
              </a:rPr>
              <a:t>On</a:t>
            </a:r>
            <a:r>
              <a:rPr lang="es-ES" sz="1600" dirty="0" smtClean="0">
                <a:latin typeface="Verdana" pitchFamily="34" charset="0"/>
              </a:rPr>
              <a:t> biotechnology (IASI – 06 June) </a:t>
            </a:r>
          </a:p>
          <a:p>
            <a:pPr marL="571500" lvl="3" indent="-342900" algn="l" defTabSz="1244600" rtl="0">
              <a:lnSpc>
                <a:spcPct val="90000"/>
              </a:lnSpc>
              <a:spcBef>
                <a:spcPct val="0"/>
              </a:spcBef>
              <a:spcAft>
                <a:spcPct val="35000"/>
              </a:spcAft>
              <a:buClr>
                <a:srgbClr val="0F5494"/>
              </a:buClr>
              <a:buFont typeface="Arial" charset="0"/>
              <a:buChar char="•"/>
              <a:defRPr/>
            </a:pPr>
            <a:endParaRPr lang="es-ES" sz="500" dirty="0">
              <a:latin typeface="Verdana" pitchFamily="34" charset="0"/>
            </a:endParaRPr>
          </a:p>
          <a:p>
            <a:pPr marL="1028700" lvl="4" indent="-342900" algn="l" defTabSz="1244600" rtl="0">
              <a:lnSpc>
                <a:spcPct val="90000"/>
              </a:lnSpc>
              <a:spcBef>
                <a:spcPct val="0"/>
              </a:spcBef>
              <a:spcAft>
                <a:spcPct val="35000"/>
              </a:spcAft>
              <a:buClr>
                <a:srgbClr val="0F5494"/>
              </a:buClr>
              <a:buFont typeface="Arial" charset="0"/>
              <a:buChar char="•"/>
              <a:defRPr/>
            </a:pPr>
            <a:r>
              <a:rPr lang="en-GB" sz="1600" dirty="0">
                <a:latin typeface="Verdana" pitchFamily="34" charset="0"/>
              </a:rPr>
              <a:t>TAIEX-REGIO Workshop on Tech Transfer and RIS3 (8 June - </a:t>
            </a:r>
            <a:r>
              <a:rPr lang="en-GB" sz="1600" dirty="0" smtClean="0">
                <a:latin typeface="Verdana" pitchFamily="34" charset="0"/>
              </a:rPr>
              <a:t>BUCHAREST)</a:t>
            </a:r>
            <a:endParaRPr lang="en-GB" sz="1600" dirty="0">
              <a:latin typeface="Verdana" pitchFamily="34" charset="0"/>
            </a:endParaRPr>
          </a:p>
          <a:p>
            <a:pPr marL="1028700" lvl="4" indent="-342900" algn="l" defTabSz="1244600" rtl="0">
              <a:lnSpc>
                <a:spcPct val="90000"/>
              </a:lnSpc>
              <a:spcBef>
                <a:spcPct val="0"/>
              </a:spcBef>
              <a:spcAft>
                <a:spcPct val="35000"/>
              </a:spcAft>
              <a:buClr>
                <a:srgbClr val="0F5494"/>
              </a:buClr>
              <a:buFont typeface="Arial" charset="0"/>
              <a:buChar char="•"/>
              <a:defRPr/>
            </a:pPr>
            <a:r>
              <a:rPr lang="es-ES" sz="1600" dirty="0" err="1">
                <a:latin typeface="Verdana" pitchFamily="34" charset="0"/>
              </a:rPr>
              <a:t>Exploratory</a:t>
            </a:r>
            <a:r>
              <a:rPr lang="es-ES" sz="1600" dirty="0">
                <a:latin typeface="Verdana" pitchFamily="34" charset="0"/>
              </a:rPr>
              <a:t> </a:t>
            </a:r>
            <a:r>
              <a:rPr lang="es-ES" sz="1600" dirty="0" err="1">
                <a:latin typeface="Verdana" pitchFamily="34" charset="0"/>
              </a:rPr>
              <a:t>visit</a:t>
            </a:r>
            <a:r>
              <a:rPr lang="es-ES" sz="1600" dirty="0">
                <a:latin typeface="Verdana" pitchFamily="34" charset="0"/>
              </a:rPr>
              <a:t> in IASI (7 June) of HESS </a:t>
            </a:r>
            <a:r>
              <a:rPr lang="es-ES" sz="1600" dirty="0" err="1">
                <a:latin typeface="Verdana" pitchFamily="34" charset="0"/>
              </a:rPr>
              <a:t>project</a:t>
            </a:r>
            <a:r>
              <a:rPr lang="es-ES" sz="1600" dirty="0">
                <a:latin typeface="Verdana" pitchFamily="34" charset="0"/>
              </a:rPr>
              <a:t> </a:t>
            </a:r>
            <a:r>
              <a:rPr lang="es-ES" sz="1600" dirty="0" err="1">
                <a:latin typeface="Verdana" pitchFamily="34" charset="0"/>
              </a:rPr>
              <a:t>with</a:t>
            </a:r>
            <a:r>
              <a:rPr lang="es-ES" sz="1600" dirty="0">
                <a:latin typeface="Verdana" pitchFamily="34" charset="0"/>
              </a:rPr>
              <a:t> </a:t>
            </a:r>
            <a:r>
              <a:rPr lang="es-ES" sz="1600" dirty="0" err="1">
                <a:latin typeface="Verdana" pitchFamily="34" charset="0"/>
              </a:rPr>
              <a:t>pilot</a:t>
            </a:r>
            <a:r>
              <a:rPr lang="es-ES" sz="1600" dirty="0">
                <a:latin typeface="Verdana" pitchFamily="34" charset="0"/>
              </a:rPr>
              <a:t> in Nord-</a:t>
            </a:r>
            <a:r>
              <a:rPr lang="es-ES" sz="1600" dirty="0" err="1">
                <a:latin typeface="Verdana" pitchFamily="34" charset="0"/>
              </a:rPr>
              <a:t>Est</a:t>
            </a:r>
            <a:r>
              <a:rPr lang="es-ES" sz="1600" dirty="0">
                <a:latin typeface="Verdana" pitchFamily="34" charset="0"/>
              </a:rPr>
              <a:t> (HESS=</a:t>
            </a:r>
            <a:r>
              <a:rPr lang="es-ES" sz="1600" dirty="0" err="1">
                <a:latin typeface="Verdana" pitchFamily="34" charset="0"/>
              </a:rPr>
              <a:t>Higher</a:t>
            </a:r>
            <a:r>
              <a:rPr lang="es-ES" sz="1600" dirty="0">
                <a:latin typeface="Verdana" pitchFamily="34" charset="0"/>
              </a:rPr>
              <a:t> </a:t>
            </a:r>
            <a:r>
              <a:rPr lang="es-ES" sz="1600" dirty="0" err="1">
                <a:latin typeface="Verdana" pitchFamily="34" charset="0"/>
              </a:rPr>
              <a:t>Education</a:t>
            </a:r>
            <a:r>
              <a:rPr lang="es-ES" sz="1600" dirty="0">
                <a:latin typeface="Verdana" pitchFamily="34" charset="0"/>
              </a:rPr>
              <a:t> in Smart </a:t>
            </a:r>
            <a:r>
              <a:rPr lang="es-ES" sz="1600" dirty="0" err="1">
                <a:latin typeface="Verdana" pitchFamily="34" charset="0"/>
              </a:rPr>
              <a:t>Specialisation</a:t>
            </a:r>
            <a:r>
              <a:rPr lang="es-ES" sz="1600" dirty="0">
                <a:latin typeface="Verdana" pitchFamily="34" charset="0"/>
              </a:rPr>
              <a:t>)</a:t>
            </a:r>
            <a:endParaRPr lang="en-GB" sz="1600" dirty="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endParaRPr lang="es-ES" sz="900" dirty="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dirty="0" err="1" smtClean="0">
                <a:latin typeface="Verdana" pitchFamily="34" charset="0"/>
              </a:rPr>
              <a:t>Identification</a:t>
            </a:r>
            <a:r>
              <a:rPr lang="es-ES" dirty="0" smtClean="0">
                <a:latin typeface="Verdana" pitchFamily="34" charset="0"/>
              </a:rPr>
              <a:t> of horizontal </a:t>
            </a:r>
            <a:r>
              <a:rPr lang="es-ES" b="1" dirty="0" smtClean="0">
                <a:latin typeface="Verdana" pitchFamily="34" charset="0"/>
              </a:rPr>
              <a:t>activities </a:t>
            </a:r>
            <a:r>
              <a:rPr lang="es-ES" b="1" dirty="0" err="1" smtClean="0">
                <a:latin typeface="Verdana" pitchFamily="34" charset="0"/>
              </a:rPr>
              <a:t>across</a:t>
            </a:r>
            <a:r>
              <a:rPr lang="es-ES" b="1" dirty="0" smtClean="0">
                <a:latin typeface="Verdana" pitchFamily="34" charset="0"/>
              </a:rPr>
              <a:t> </a:t>
            </a:r>
            <a:r>
              <a:rPr lang="es-ES" b="1" dirty="0" err="1" smtClean="0">
                <a:latin typeface="Verdana" pitchFamily="34" charset="0"/>
              </a:rPr>
              <a:t>regions</a:t>
            </a:r>
            <a:r>
              <a:rPr lang="es-ES" b="1" dirty="0" smtClean="0">
                <a:latin typeface="Verdana" pitchFamily="34" charset="0"/>
              </a:rPr>
              <a:t> </a:t>
            </a:r>
            <a:r>
              <a:rPr lang="es-ES" dirty="0" err="1" smtClean="0">
                <a:latin typeface="Verdana" pitchFamily="34" charset="0"/>
              </a:rPr>
              <a:t>involved</a:t>
            </a:r>
            <a:r>
              <a:rPr lang="es-ES" dirty="0" smtClean="0">
                <a:latin typeface="Verdana" pitchFamily="34" charset="0"/>
              </a:rPr>
              <a:t>: </a:t>
            </a:r>
            <a:r>
              <a:rPr lang="es-ES" dirty="0" err="1" smtClean="0">
                <a:latin typeface="Verdana" pitchFamily="34" charset="0"/>
              </a:rPr>
              <a:t>diversifying</a:t>
            </a:r>
            <a:r>
              <a:rPr lang="es-ES" dirty="0" smtClean="0">
                <a:latin typeface="Verdana" pitchFamily="34" charset="0"/>
              </a:rPr>
              <a:t> RIS3 </a:t>
            </a:r>
            <a:r>
              <a:rPr lang="es-ES" dirty="0" err="1" smtClean="0">
                <a:latin typeface="Verdana" pitchFamily="34" charset="0"/>
              </a:rPr>
              <a:t>instruments</a:t>
            </a:r>
            <a:r>
              <a:rPr lang="es-ES" dirty="0" smtClean="0">
                <a:latin typeface="Verdana" pitchFamily="34" charset="0"/>
              </a:rPr>
              <a:t>, RIS3 </a:t>
            </a:r>
            <a:r>
              <a:rPr lang="es-ES" dirty="0" err="1" smtClean="0">
                <a:latin typeface="Verdana" pitchFamily="34" charset="0"/>
              </a:rPr>
              <a:t>governance</a:t>
            </a:r>
            <a:r>
              <a:rPr lang="es-ES" dirty="0" smtClean="0">
                <a:latin typeface="Verdana" pitchFamily="34" charset="0"/>
              </a:rPr>
              <a:t>, RIS3 </a:t>
            </a:r>
            <a:r>
              <a:rPr lang="es-ES" dirty="0" err="1" smtClean="0">
                <a:latin typeface="Verdana" pitchFamily="34" charset="0"/>
              </a:rPr>
              <a:t>monitoring</a:t>
            </a:r>
            <a:r>
              <a:rPr lang="es-ES" dirty="0" smtClean="0">
                <a:latin typeface="Verdana" pitchFamily="34" charset="0"/>
              </a:rPr>
              <a:t>, </a:t>
            </a:r>
            <a:r>
              <a:rPr lang="es-ES" dirty="0" err="1" smtClean="0">
                <a:latin typeface="Verdana" pitchFamily="34" charset="0"/>
              </a:rPr>
              <a:t>state-aid</a:t>
            </a:r>
            <a:r>
              <a:rPr lang="es-ES" dirty="0" smtClean="0">
                <a:latin typeface="Verdana" pitchFamily="34" charset="0"/>
              </a:rPr>
              <a:t>, etc.</a:t>
            </a:r>
          </a:p>
          <a:p>
            <a:pPr marL="571500" lvl="3" indent="-342900" algn="l" defTabSz="1244600" rtl="0">
              <a:lnSpc>
                <a:spcPct val="90000"/>
              </a:lnSpc>
              <a:spcBef>
                <a:spcPct val="0"/>
              </a:spcBef>
              <a:spcAft>
                <a:spcPct val="35000"/>
              </a:spcAft>
              <a:buClr>
                <a:srgbClr val="0F5494"/>
              </a:buClr>
              <a:buFont typeface="Arial" charset="0"/>
              <a:buChar char="•"/>
              <a:defRPr/>
            </a:pPr>
            <a:r>
              <a:rPr lang="es-ES" dirty="0" err="1" smtClean="0">
                <a:latin typeface="Verdana" pitchFamily="34" charset="0"/>
              </a:rPr>
              <a:t>Inception</a:t>
            </a:r>
            <a:r>
              <a:rPr lang="es-ES" dirty="0" smtClean="0">
                <a:latin typeface="Verdana" pitchFamily="34" charset="0"/>
              </a:rPr>
              <a:t> </a:t>
            </a:r>
            <a:r>
              <a:rPr lang="es-ES" dirty="0" err="1" smtClean="0">
                <a:latin typeface="Verdana" pitchFamily="34" charset="0"/>
              </a:rPr>
              <a:t>report</a:t>
            </a:r>
            <a:r>
              <a:rPr lang="es-ES" dirty="0" smtClean="0">
                <a:latin typeface="Verdana" pitchFamily="34" charset="0"/>
              </a:rPr>
              <a:t> </a:t>
            </a:r>
            <a:r>
              <a:rPr lang="es-ES" dirty="0" err="1" smtClean="0">
                <a:latin typeface="Verdana" pitchFamily="34" charset="0"/>
              </a:rPr>
              <a:t>under</a:t>
            </a:r>
            <a:r>
              <a:rPr lang="es-ES" dirty="0" smtClean="0">
                <a:latin typeface="Verdana" pitchFamily="34" charset="0"/>
              </a:rPr>
              <a:t> </a:t>
            </a:r>
            <a:r>
              <a:rPr lang="es-ES" dirty="0" err="1" smtClean="0">
                <a:latin typeface="Verdana" pitchFamily="34" charset="0"/>
              </a:rPr>
              <a:t>preparation</a:t>
            </a:r>
            <a:endParaRPr lang="es-ES"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dirty="0" err="1" smtClean="0">
                <a:latin typeface="Verdana" pitchFamily="34" charset="0"/>
              </a:rPr>
              <a:t>Board</a:t>
            </a:r>
            <a:r>
              <a:rPr lang="es-ES" dirty="0" smtClean="0">
                <a:latin typeface="Verdana" pitchFamily="34" charset="0"/>
              </a:rPr>
              <a:t> of "</a:t>
            </a:r>
            <a:r>
              <a:rPr lang="es-ES" dirty="0" err="1" smtClean="0">
                <a:latin typeface="Verdana" pitchFamily="34" charset="0"/>
              </a:rPr>
              <a:t>Critical</a:t>
            </a:r>
            <a:r>
              <a:rPr lang="es-ES" dirty="0" smtClean="0">
                <a:latin typeface="Verdana" pitchFamily="34" charset="0"/>
              </a:rPr>
              <a:t> Friends"</a:t>
            </a:r>
          </a:p>
          <a:p>
            <a:pPr marL="571500" lvl="3" indent="-342900" algn="l" defTabSz="1244600" rtl="0">
              <a:lnSpc>
                <a:spcPct val="90000"/>
              </a:lnSpc>
              <a:spcBef>
                <a:spcPct val="0"/>
              </a:spcBef>
              <a:spcAft>
                <a:spcPct val="35000"/>
              </a:spcAft>
              <a:buClr>
                <a:srgbClr val="0F5494"/>
              </a:buClr>
              <a:buFont typeface="Arial" charset="0"/>
              <a:buChar char="•"/>
              <a:defRPr/>
            </a:pPr>
            <a:endParaRPr lang="es-ES" sz="700" dirty="0">
              <a:latin typeface="Verdana" pitchFamily="34" charset="0"/>
            </a:endParaRPr>
          </a:p>
        </p:txBody>
      </p:sp>
    </p:spTree>
    <p:extLst>
      <p:ext uri="{BB962C8B-B14F-4D97-AF65-F5344CB8AC3E}">
        <p14:creationId xmlns:p14="http://schemas.microsoft.com/office/powerpoint/2010/main" val="38392651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1355725"/>
            <a:ext cx="6281737"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Rectangle 3"/>
          <p:cNvSpPr>
            <a:spLocks noChangeArrowheads="1"/>
          </p:cNvSpPr>
          <p:nvPr/>
        </p:nvSpPr>
        <p:spPr bwMode="auto">
          <a:xfrm>
            <a:off x="971550" y="1503363"/>
            <a:ext cx="6913563"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en-US" sz="2000" b="1"/>
              <a:t>Joint Research Centre (JRC)</a:t>
            </a:r>
          </a:p>
          <a:p>
            <a:pPr eaLnBrk="1" hangingPunct="1"/>
            <a:endParaRPr lang="en-US" altLang="en-US" sz="2000"/>
          </a:p>
          <a:p>
            <a:pPr eaLnBrk="1" hangingPunct="1"/>
            <a:r>
              <a:rPr lang="en-US" altLang="en-US" sz="2000" i="1"/>
              <a:t>The European Commission's in-house science service. Serving society, stimulating innovation, supporting legislation</a:t>
            </a:r>
            <a:r>
              <a:rPr lang="en-US" altLang="en-US" sz="1600" i="1"/>
              <a:t>.</a:t>
            </a:r>
          </a:p>
          <a:p>
            <a:pPr eaLnBrk="1" hangingPunct="1"/>
            <a:endParaRPr lang="en-US" altLang="en-US" sz="900"/>
          </a:p>
        </p:txBody>
      </p:sp>
      <p:sp>
        <p:nvSpPr>
          <p:cNvPr id="8" name="Rectangle 7"/>
          <p:cNvSpPr>
            <a:spLocks noChangeArrowheads="1"/>
          </p:cNvSpPr>
          <p:nvPr/>
        </p:nvSpPr>
        <p:spPr bwMode="auto">
          <a:xfrm>
            <a:off x="3924300" y="5013325"/>
            <a:ext cx="50387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en-US" sz="2000" b="1"/>
              <a:t>Institute for Prospective Technological Studies (IPTS)</a:t>
            </a:r>
          </a:p>
          <a:p>
            <a:pPr eaLnBrk="1" hangingPunct="1"/>
            <a:endParaRPr lang="en-US" altLang="en-US" sz="2000"/>
          </a:p>
          <a:p>
            <a:pPr eaLnBrk="1" hangingPunct="1"/>
            <a:r>
              <a:rPr lang="en-US" altLang="en-US" sz="2000" i="1"/>
              <a:t>Developing science-based responses to policy-challenges</a:t>
            </a:r>
          </a:p>
        </p:txBody>
      </p:sp>
    </p:spTree>
    <p:extLst>
      <p:ext uri="{BB962C8B-B14F-4D97-AF65-F5344CB8AC3E}">
        <p14:creationId xmlns:p14="http://schemas.microsoft.com/office/powerpoint/2010/main" val="4284223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95944" cy="461665"/>
          </a:xfrm>
        </p:spPr>
        <p:txBody>
          <a:bodyPr/>
          <a:lstStyle/>
          <a:p>
            <a:pPr algn="ctr"/>
            <a:r>
              <a:rPr lang="en-GB" dirty="0" smtClean="0">
                <a:solidFill>
                  <a:schemeClr val="bg1"/>
                </a:solidFill>
              </a:rPr>
              <a:t>Future activities – 2016 -2017</a:t>
            </a:r>
            <a:endParaRPr lang="en-GB" dirty="0">
              <a:solidFill>
                <a:schemeClr val="bg1"/>
              </a:solidFill>
            </a:endParaRPr>
          </a:p>
        </p:txBody>
      </p:sp>
      <p:sp>
        <p:nvSpPr>
          <p:cNvPr id="3" name="Text Placeholder 2"/>
          <p:cNvSpPr>
            <a:spLocks noGrp="1"/>
          </p:cNvSpPr>
          <p:nvPr>
            <p:ph type="body" idx="1"/>
          </p:nvPr>
        </p:nvSpPr>
        <p:spPr>
          <a:xfrm>
            <a:off x="228600" y="1295400"/>
            <a:ext cx="8610600" cy="5089085"/>
          </a:xfrm>
        </p:spPr>
        <p:txBody>
          <a:bodyPr/>
          <a:lstStyle/>
          <a:p>
            <a:pPr marL="228600" lvl="3" algn="l" defTabSz="1244600" rtl="0">
              <a:lnSpc>
                <a:spcPct val="90000"/>
              </a:lnSpc>
              <a:spcBef>
                <a:spcPct val="0"/>
              </a:spcBef>
              <a:spcAft>
                <a:spcPct val="35000"/>
              </a:spcAft>
              <a:buClr>
                <a:srgbClr val="0F5494"/>
              </a:buClr>
              <a:defRPr/>
            </a:pPr>
            <a:r>
              <a:rPr lang="es-ES" b="1" dirty="0" err="1" smtClean="0">
                <a:latin typeface="Verdana" pitchFamily="34" charset="0"/>
              </a:rPr>
              <a:t>Roadmap</a:t>
            </a:r>
            <a:r>
              <a:rPr lang="es-ES" b="1" dirty="0" smtClean="0">
                <a:latin typeface="Verdana" pitchFamily="34" charset="0"/>
              </a:rPr>
              <a:t> </a:t>
            </a:r>
            <a:r>
              <a:rPr lang="es-ES" b="1" dirty="0" err="1" smtClean="0">
                <a:latin typeface="Verdana" pitchFamily="34" charset="0"/>
              </a:rPr>
              <a:t>for</a:t>
            </a:r>
            <a:r>
              <a:rPr lang="es-ES" b="1" dirty="0" smtClean="0">
                <a:latin typeface="Verdana" pitchFamily="34" charset="0"/>
              </a:rPr>
              <a:t> </a:t>
            </a:r>
            <a:r>
              <a:rPr lang="es-ES" b="1" dirty="0" err="1" smtClean="0">
                <a:latin typeface="Verdana" pitchFamily="34" charset="0"/>
              </a:rPr>
              <a:t>future</a:t>
            </a:r>
            <a:r>
              <a:rPr lang="es-ES" b="1" dirty="0" smtClean="0">
                <a:latin typeface="Verdana" pitchFamily="34" charset="0"/>
              </a:rPr>
              <a:t> activities </a:t>
            </a:r>
            <a:r>
              <a:rPr lang="es-ES" dirty="0" err="1" smtClean="0">
                <a:latin typeface="Verdana" pitchFamily="34" charset="0"/>
              </a:rPr>
              <a:t>under</a:t>
            </a:r>
            <a:r>
              <a:rPr lang="es-ES" dirty="0" smtClean="0">
                <a:latin typeface="Verdana" pitchFamily="34" charset="0"/>
              </a:rPr>
              <a:t> </a:t>
            </a:r>
            <a:r>
              <a:rPr lang="es-ES" dirty="0" err="1" smtClean="0">
                <a:latin typeface="Verdana" pitchFamily="34" charset="0"/>
              </a:rPr>
              <a:t>refinement</a:t>
            </a:r>
            <a:r>
              <a:rPr lang="es-ES" dirty="0" smtClean="0">
                <a:latin typeface="Verdana" pitchFamily="34" charset="0"/>
              </a:rPr>
              <a:t>: </a:t>
            </a:r>
          </a:p>
          <a:p>
            <a:pPr marL="571500" lvl="3" indent="-342900" algn="l" defTabSz="1244600" rtl="0">
              <a:lnSpc>
                <a:spcPct val="90000"/>
              </a:lnSpc>
              <a:spcBef>
                <a:spcPct val="0"/>
              </a:spcBef>
              <a:spcAft>
                <a:spcPct val="35000"/>
              </a:spcAft>
              <a:buClr>
                <a:srgbClr val="0F5494"/>
              </a:buClr>
              <a:buFont typeface="Arial" charset="0"/>
              <a:buChar char="•"/>
              <a:defRPr/>
            </a:pPr>
            <a:endParaRPr lang="es-ES"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sz="1600" dirty="0" smtClean="0">
                <a:latin typeface="Verdana" pitchFamily="34" charset="0"/>
              </a:rPr>
              <a:t>RIS3 </a:t>
            </a:r>
            <a:r>
              <a:rPr lang="es-ES" sz="1600" dirty="0" err="1">
                <a:latin typeface="Verdana" pitchFamily="34" charset="0"/>
              </a:rPr>
              <a:t>development</a:t>
            </a:r>
            <a:r>
              <a:rPr lang="es-ES" sz="1600" dirty="0">
                <a:latin typeface="Verdana" pitchFamily="34" charset="0"/>
              </a:rPr>
              <a:t> and </a:t>
            </a:r>
            <a:r>
              <a:rPr lang="es-ES" sz="1600" dirty="0" err="1">
                <a:latin typeface="Verdana" pitchFamily="34" charset="0"/>
              </a:rPr>
              <a:t>action</a:t>
            </a:r>
            <a:r>
              <a:rPr lang="es-ES" sz="1600" dirty="0">
                <a:latin typeface="Verdana" pitchFamily="34" charset="0"/>
              </a:rPr>
              <a:t> plan </a:t>
            </a:r>
            <a:r>
              <a:rPr lang="es-ES" sz="1600" dirty="0" err="1">
                <a:latin typeface="Verdana" pitchFamily="34" charset="0"/>
              </a:rPr>
              <a:t>based</a:t>
            </a:r>
            <a:r>
              <a:rPr lang="es-ES" sz="1600" dirty="0">
                <a:latin typeface="Verdana" pitchFamily="34" charset="0"/>
              </a:rPr>
              <a:t> </a:t>
            </a:r>
            <a:r>
              <a:rPr lang="es-ES" sz="1600" dirty="0" err="1">
                <a:latin typeface="Verdana" pitchFamily="34" charset="0"/>
              </a:rPr>
              <a:t>on</a:t>
            </a:r>
            <a:r>
              <a:rPr lang="es-ES" sz="1600" dirty="0">
                <a:latin typeface="Verdana" pitchFamily="34" charset="0"/>
              </a:rPr>
              <a:t> </a:t>
            </a:r>
            <a:r>
              <a:rPr lang="es-ES" sz="1600" dirty="0" err="1">
                <a:latin typeface="Verdana" pitchFamily="34" charset="0"/>
              </a:rPr>
              <a:t>further</a:t>
            </a:r>
            <a:r>
              <a:rPr lang="es-ES" sz="1600" dirty="0">
                <a:latin typeface="Verdana" pitchFamily="34" charset="0"/>
              </a:rPr>
              <a:t> EDP </a:t>
            </a:r>
            <a:r>
              <a:rPr lang="es-ES" sz="1600" dirty="0" err="1">
                <a:latin typeface="Verdana" pitchFamily="34" charset="0"/>
              </a:rPr>
              <a:t>focus</a:t>
            </a:r>
            <a:r>
              <a:rPr lang="es-ES" sz="1600" dirty="0">
                <a:latin typeface="Verdana" pitchFamily="34" charset="0"/>
              </a:rPr>
              <a:t> </a:t>
            </a:r>
            <a:r>
              <a:rPr lang="es-ES" sz="1600" dirty="0" err="1">
                <a:latin typeface="Verdana" pitchFamily="34" charset="0"/>
              </a:rPr>
              <a:t>groups</a:t>
            </a:r>
            <a:r>
              <a:rPr lang="es-ES" sz="1600" dirty="0">
                <a:latin typeface="Verdana" pitchFamily="34" charset="0"/>
              </a:rPr>
              <a:t> and </a:t>
            </a:r>
            <a:r>
              <a:rPr lang="es-ES" sz="1600" dirty="0" err="1" smtClean="0">
                <a:latin typeface="Verdana" pitchFamily="34" charset="0"/>
              </a:rPr>
              <a:t>other</a:t>
            </a:r>
            <a:r>
              <a:rPr lang="es-ES" sz="1600" dirty="0" smtClean="0">
                <a:latin typeface="Verdana" pitchFamily="34" charset="0"/>
              </a:rPr>
              <a:t> </a:t>
            </a:r>
            <a:r>
              <a:rPr lang="es-ES" sz="1600" dirty="0" err="1" smtClean="0">
                <a:latin typeface="Verdana" pitchFamily="34" charset="0"/>
              </a:rPr>
              <a:t>stakeholder</a:t>
            </a:r>
            <a:r>
              <a:rPr lang="es-ES" sz="1600" dirty="0" smtClean="0">
                <a:latin typeface="Verdana" pitchFamily="34" charset="0"/>
              </a:rPr>
              <a:t> </a:t>
            </a:r>
            <a:r>
              <a:rPr lang="es-ES" sz="1600" dirty="0" err="1" smtClean="0">
                <a:latin typeface="Verdana" pitchFamily="34" charset="0"/>
              </a:rPr>
              <a:t>interaction</a:t>
            </a: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sz="1600" dirty="0" err="1" smtClean="0">
                <a:latin typeface="Verdana" pitchFamily="34" charset="0"/>
              </a:rPr>
              <a:t>Support</a:t>
            </a:r>
            <a:r>
              <a:rPr lang="es-ES" sz="1600" dirty="0" smtClean="0">
                <a:latin typeface="Verdana" pitchFamily="34" charset="0"/>
              </a:rPr>
              <a:t> in </a:t>
            </a:r>
            <a:r>
              <a:rPr lang="es-ES" sz="1600" dirty="0" err="1" smtClean="0">
                <a:latin typeface="Verdana" pitchFamily="34" charset="0"/>
              </a:rPr>
              <a:t>developing</a:t>
            </a:r>
            <a:r>
              <a:rPr lang="es-ES" sz="1600" dirty="0" smtClean="0">
                <a:latin typeface="Verdana" pitchFamily="34" charset="0"/>
              </a:rPr>
              <a:t> a concept note </a:t>
            </a:r>
            <a:r>
              <a:rPr lang="es-ES" sz="1600" dirty="0" err="1" smtClean="0">
                <a:latin typeface="Verdana" pitchFamily="34" charset="0"/>
              </a:rPr>
              <a:t>for</a:t>
            </a:r>
            <a:r>
              <a:rPr lang="es-ES" sz="1600" dirty="0" smtClean="0">
                <a:latin typeface="Verdana" pitchFamily="34" charset="0"/>
              </a:rPr>
              <a:t> </a:t>
            </a:r>
            <a:r>
              <a:rPr lang="es-ES" sz="1600" dirty="0" err="1" smtClean="0">
                <a:latin typeface="Verdana" pitchFamily="34" charset="0"/>
              </a:rPr>
              <a:t>Romanian</a:t>
            </a:r>
            <a:r>
              <a:rPr lang="es-ES" sz="1600" dirty="0" smtClean="0">
                <a:latin typeface="Verdana" pitchFamily="34" charset="0"/>
              </a:rPr>
              <a:t> </a:t>
            </a:r>
            <a:r>
              <a:rPr lang="es-ES" sz="1600" dirty="0" err="1" smtClean="0">
                <a:latin typeface="Verdana" pitchFamily="34" charset="0"/>
              </a:rPr>
              <a:t>regions</a:t>
            </a:r>
            <a:r>
              <a:rPr lang="es-ES" sz="1600" dirty="0" smtClean="0">
                <a:latin typeface="Verdana" pitchFamily="34" charset="0"/>
              </a:rPr>
              <a:t> as input </a:t>
            </a:r>
            <a:r>
              <a:rPr lang="es-ES" sz="1600" dirty="0" err="1" smtClean="0">
                <a:latin typeface="Verdana" pitchFamily="34" charset="0"/>
              </a:rPr>
              <a:t>for</a:t>
            </a:r>
            <a:r>
              <a:rPr lang="es-ES" sz="1600" dirty="0" smtClean="0">
                <a:latin typeface="Verdana" pitchFamily="34" charset="0"/>
              </a:rPr>
              <a:t> </a:t>
            </a:r>
            <a:r>
              <a:rPr lang="es-ES" sz="1600" dirty="0" err="1" smtClean="0">
                <a:latin typeface="Verdana" pitchFamily="34" charset="0"/>
              </a:rPr>
              <a:t>national</a:t>
            </a:r>
            <a:r>
              <a:rPr lang="es-ES" sz="1600" dirty="0" smtClean="0">
                <a:latin typeface="Verdana" pitchFamily="34" charset="0"/>
              </a:rPr>
              <a:t> </a:t>
            </a:r>
            <a:r>
              <a:rPr lang="es-ES" sz="1600" dirty="0" err="1" smtClean="0">
                <a:latin typeface="Verdana" pitchFamily="34" charset="0"/>
              </a:rPr>
              <a:t>level</a:t>
            </a: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sz="1600" dirty="0" err="1">
                <a:latin typeface="Verdana" pitchFamily="34" charset="0"/>
              </a:rPr>
              <a:t>Governance</a:t>
            </a:r>
            <a:r>
              <a:rPr lang="es-ES" sz="1600" dirty="0">
                <a:latin typeface="Verdana" pitchFamily="34" charset="0"/>
              </a:rPr>
              <a:t> and </a:t>
            </a:r>
            <a:r>
              <a:rPr lang="es-ES" sz="1600" dirty="0" err="1" smtClean="0">
                <a:latin typeface="Verdana" pitchFamily="34" charset="0"/>
              </a:rPr>
              <a:t>alignment</a:t>
            </a:r>
            <a:r>
              <a:rPr lang="es-ES" sz="1600" dirty="0" smtClean="0">
                <a:latin typeface="Verdana" pitchFamily="34" charset="0"/>
              </a:rPr>
              <a:t> </a:t>
            </a:r>
            <a:r>
              <a:rPr lang="es-ES" sz="1600" dirty="0" err="1" smtClean="0">
                <a:latin typeface="Verdana" pitchFamily="34" charset="0"/>
              </a:rPr>
              <a:t>between</a:t>
            </a:r>
            <a:r>
              <a:rPr lang="es-ES" sz="1600" dirty="0" smtClean="0">
                <a:latin typeface="Verdana" pitchFamily="34" charset="0"/>
              </a:rPr>
              <a:t> </a:t>
            </a:r>
            <a:r>
              <a:rPr lang="es-ES" sz="1600" dirty="0" err="1" smtClean="0">
                <a:latin typeface="Verdana" pitchFamily="34" charset="0"/>
              </a:rPr>
              <a:t>national</a:t>
            </a:r>
            <a:r>
              <a:rPr lang="es-ES" sz="1600" dirty="0" smtClean="0">
                <a:latin typeface="Verdana" pitchFamily="34" charset="0"/>
              </a:rPr>
              <a:t> and regional </a:t>
            </a:r>
            <a:r>
              <a:rPr lang="es-ES" sz="1600" dirty="0" err="1" smtClean="0">
                <a:latin typeface="Verdana" pitchFamily="34" charset="0"/>
              </a:rPr>
              <a:t>level</a:t>
            </a:r>
            <a:endParaRPr lang="es-ES" sz="1600" dirty="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sz="1600" dirty="0" err="1" smtClean="0">
                <a:latin typeface="Verdana" pitchFamily="34" charset="0"/>
              </a:rPr>
              <a:t>Tackling</a:t>
            </a:r>
            <a:r>
              <a:rPr lang="es-ES" sz="1600" dirty="0" smtClean="0">
                <a:latin typeface="Verdana" pitchFamily="34" charset="0"/>
              </a:rPr>
              <a:t> concrete </a:t>
            </a:r>
            <a:r>
              <a:rPr lang="es-ES" sz="1600" dirty="0" err="1" smtClean="0">
                <a:latin typeface="Verdana" pitchFamily="34" charset="0"/>
              </a:rPr>
              <a:t>implementation</a:t>
            </a:r>
            <a:r>
              <a:rPr lang="es-ES" sz="1600" dirty="0" smtClean="0">
                <a:latin typeface="Verdana" pitchFamily="34" charset="0"/>
              </a:rPr>
              <a:t> </a:t>
            </a:r>
            <a:r>
              <a:rPr lang="es-ES" sz="1600" dirty="0" err="1" smtClean="0">
                <a:latin typeface="Verdana" pitchFamily="34" charset="0"/>
              </a:rPr>
              <a:t>issues</a:t>
            </a:r>
            <a:r>
              <a:rPr lang="es-ES" sz="1600" dirty="0" smtClean="0">
                <a:latin typeface="Verdana" pitchFamily="34" charset="0"/>
              </a:rPr>
              <a:t> </a:t>
            </a:r>
            <a:r>
              <a:rPr lang="es-ES" sz="1600" dirty="0" err="1" smtClean="0">
                <a:latin typeface="Verdana" pitchFamily="34" charset="0"/>
              </a:rPr>
              <a:t>related</a:t>
            </a:r>
            <a:r>
              <a:rPr lang="es-ES" sz="1600" dirty="0" smtClean="0">
                <a:latin typeface="Verdana" pitchFamily="34" charset="0"/>
              </a:rPr>
              <a:t> to RIS3: </a:t>
            </a:r>
            <a:r>
              <a:rPr lang="es-ES" sz="1600" dirty="0" err="1" smtClean="0">
                <a:latin typeface="Verdana" pitchFamily="34" charset="0"/>
              </a:rPr>
              <a:t>stakeholder</a:t>
            </a:r>
            <a:r>
              <a:rPr lang="es-ES" sz="1600" dirty="0" smtClean="0">
                <a:latin typeface="Verdana" pitchFamily="34" charset="0"/>
              </a:rPr>
              <a:t> interaction, </a:t>
            </a:r>
            <a:r>
              <a:rPr lang="es-ES" sz="1600" dirty="0" err="1" smtClean="0">
                <a:latin typeface="Verdana" pitchFamily="34" charset="0"/>
              </a:rPr>
              <a:t>multiple</a:t>
            </a:r>
            <a:r>
              <a:rPr lang="es-ES" sz="1600" dirty="0" smtClean="0">
                <a:latin typeface="Verdana" pitchFamily="34" charset="0"/>
              </a:rPr>
              <a:t> </a:t>
            </a:r>
            <a:r>
              <a:rPr lang="es-ES" sz="1600" dirty="0" err="1" smtClean="0">
                <a:latin typeface="Verdana" pitchFamily="34" charset="0"/>
              </a:rPr>
              <a:t>funding</a:t>
            </a:r>
            <a:r>
              <a:rPr lang="es-ES" sz="1600" dirty="0" smtClean="0">
                <a:latin typeface="Verdana" pitchFamily="34" charset="0"/>
              </a:rPr>
              <a:t> </a:t>
            </a:r>
            <a:r>
              <a:rPr lang="es-ES" sz="1600" dirty="0" err="1" smtClean="0">
                <a:latin typeface="Verdana" pitchFamily="34" charset="0"/>
              </a:rPr>
              <a:t>sources</a:t>
            </a:r>
            <a:r>
              <a:rPr lang="es-ES" sz="1600" dirty="0" smtClean="0">
                <a:latin typeface="Verdana" pitchFamily="34" charset="0"/>
              </a:rPr>
              <a:t>, </a:t>
            </a:r>
            <a:r>
              <a:rPr lang="es-ES" sz="1600" dirty="0" err="1" smtClean="0">
                <a:latin typeface="Verdana" pitchFamily="34" charset="0"/>
              </a:rPr>
              <a:t>state</a:t>
            </a:r>
            <a:r>
              <a:rPr lang="es-ES" sz="1600" dirty="0" smtClean="0">
                <a:latin typeface="Verdana" pitchFamily="34" charset="0"/>
              </a:rPr>
              <a:t> </a:t>
            </a:r>
            <a:r>
              <a:rPr lang="es-ES" sz="1600" dirty="0" err="1" smtClean="0">
                <a:latin typeface="Verdana" pitchFamily="34" charset="0"/>
              </a:rPr>
              <a:t>aid</a:t>
            </a:r>
            <a:r>
              <a:rPr lang="es-ES" sz="1600" dirty="0" smtClean="0">
                <a:latin typeface="Verdana" pitchFamily="34" charset="0"/>
              </a:rPr>
              <a:t>, </a:t>
            </a:r>
            <a:r>
              <a:rPr lang="es-ES" sz="1600" dirty="0" err="1" smtClean="0">
                <a:latin typeface="Verdana" pitchFamily="34" charset="0"/>
              </a:rPr>
              <a:t>monitoring</a:t>
            </a:r>
            <a:r>
              <a:rPr lang="es-ES" sz="1600" dirty="0" smtClean="0">
                <a:latin typeface="Verdana" pitchFamily="34" charset="0"/>
              </a:rPr>
              <a:t>,… </a:t>
            </a:r>
          </a:p>
          <a:p>
            <a:pPr marL="571500" lvl="3" indent="-342900" algn="l" defTabSz="1244600" rtl="0">
              <a:lnSpc>
                <a:spcPct val="90000"/>
              </a:lnSpc>
              <a:spcBef>
                <a:spcPct val="0"/>
              </a:spcBef>
              <a:spcAft>
                <a:spcPct val="35000"/>
              </a:spcAft>
              <a:buClr>
                <a:srgbClr val="0F5494"/>
              </a:buClr>
              <a:buFont typeface="Arial" charset="0"/>
              <a:buChar char="•"/>
              <a:defRPr/>
            </a:pP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n-GB" sz="1600" dirty="0">
                <a:latin typeface="Verdana" pitchFamily="34" charset="0"/>
              </a:rPr>
              <a:t>Transnational cooperation </a:t>
            </a:r>
            <a:r>
              <a:rPr lang="en-GB" sz="1600" dirty="0" smtClean="0">
                <a:latin typeface="Verdana" pitchFamily="34" charset="0"/>
              </a:rPr>
              <a:t>(essential </a:t>
            </a:r>
            <a:r>
              <a:rPr lang="en-GB" sz="1600" dirty="0">
                <a:latin typeface="Verdana" pitchFamily="34" charset="0"/>
              </a:rPr>
              <a:t>to </a:t>
            </a:r>
            <a:r>
              <a:rPr lang="en-GB" sz="1600" dirty="0" smtClean="0">
                <a:latin typeface="Verdana" pitchFamily="34" charset="0"/>
              </a:rPr>
              <a:t>RIS3): cross-border, thematic (</a:t>
            </a:r>
            <a:r>
              <a:rPr lang="en-GB" sz="1600" dirty="0">
                <a:latin typeface="Verdana" pitchFamily="34" charset="0"/>
              </a:rPr>
              <a:t>Value chains/KICs</a:t>
            </a:r>
            <a:r>
              <a:rPr lang="en-GB" sz="1600" dirty="0" smtClean="0">
                <a:latin typeface="Verdana" pitchFamily="34" charset="0"/>
              </a:rPr>
              <a:t>/…), methodological </a:t>
            </a:r>
            <a:r>
              <a:rPr lang="en-GB" sz="1600" dirty="0">
                <a:latin typeface="Verdana" pitchFamily="34" charset="0"/>
              </a:rPr>
              <a:t>cooperation/mutual learning</a:t>
            </a:r>
          </a:p>
          <a:p>
            <a:pPr marL="571500" lvl="3" indent="-342900" algn="l" defTabSz="1244600" rtl="0">
              <a:lnSpc>
                <a:spcPct val="90000"/>
              </a:lnSpc>
              <a:spcBef>
                <a:spcPct val="0"/>
              </a:spcBef>
              <a:spcAft>
                <a:spcPct val="35000"/>
              </a:spcAft>
              <a:buClr>
                <a:srgbClr val="0F5494"/>
              </a:buClr>
              <a:buFont typeface="Arial" charset="0"/>
              <a:buChar char="•"/>
              <a:defRPr/>
            </a:pPr>
            <a:endParaRPr lang="es-ES" sz="1600" dirty="0" smtClean="0">
              <a:latin typeface="Verdana" pitchFamily="34" charset="0"/>
            </a:endParaRPr>
          </a:p>
          <a:p>
            <a:pPr marL="571500" lvl="3" indent="-342900" algn="l" defTabSz="1244600" rtl="0">
              <a:lnSpc>
                <a:spcPct val="90000"/>
              </a:lnSpc>
              <a:spcBef>
                <a:spcPct val="0"/>
              </a:spcBef>
              <a:spcAft>
                <a:spcPct val="35000"/>
              </a:spcAft>
              <a:buClr>
                <a:srgbClr val="0F5494"/>
              </a:buClr>
              <a:buFont typeface="Arial" charset="0"/>
              <a:buChar char="•"/>
              <a:defRPr/>
            </a:pPr>
            <a:r>
              <a:rPr lang="es-ES" sz="1600" dirty="0" smtClean="0">
                <a:latin typeface="Verdana" pitchFamily="34" charset="0"/>
              </a:rPr>
              <a:t>Capacity building: human resources and mobility, entrepreneurship, …</a:t>
            </a:r>
          </a:p>
          <a:p>
            <a:pPr marL="571500" lvl="3" indent="-342900" algn="l" defTabSz="1244600" rtl="0">
              <a:lnSpc>
                <a:spcPct val="90000"/>
              </a:lnSpc>
              <a:spcBef>
                <a:spcPct val="0"/>
              </a:spcBef>
              <a:spcAft>
                <a:spcPct val="35000"/>
              </a:spcAft>
              <a:buClr>
                <a:srgbClr val="0F5494"/>
              </a:buClr>
              <a:buFont typeface="Arial" charset="0"/>
              <a:buChar char="•"/>
              <a:defRPr/>
            </a:pPr>
            <a:endParaRPr lang="es-ES" sz="900" dirty="0">
              <a:latin typeface="Verdana" pitchFamily="34" charset="0"/>
            </a:endParaRPr>
          </a:p>
        </p:txBody>
      </p:sp>
    </p:spTree>
    <p:extLst>
      <p:ext uri="{BB962C8B-B14F-4D97-AF65-F5344CB8AC3E}">
        <p14:creationId xmlns:p14="http://schemas.microsoft.com/office/powerpoint/2010/main" val="397728020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27" y="304800"/>
            <a:ext cx="8195944" cy="457200"/>
          </a:xfrm>
        </p:spPr>
        <p:txBody>
          <a:bodyPr/>
          <a:lstStyle/>
          <a:p>
            <a:pPr algn="ctr"/>
            <a:r>
              <a:rPr lang="en-GB" dirty="0" smtClean="0">
                <a:solidFill>
                  <a:schemeClr val="bg1"/>
                </a:solidFill>
              </a:rPr>
              <a:t>Objectives</a:t>
            </a:r>
            <a:endParaRPr lang="en-GB" dirty="0">
              <a:solidFill>
                <a:schemeClr val="bg1"/>
              </a:solidFill>
            </a:endParaRPr>
          </a:p>
        </p:txBody>
      </p:sp>
      <p:sp>
        <p:nvSpPr>
          <p:cNvPr id="3" name="Text Placeholder 2"/>
          <p:cNvSpPr>
            <a:spLocks noGrp="1"/>
          </p:cNvSpPr>
          <p:nvPr>
            <p:ph type="body" idx="1"/>
          </p:nvPr>
        </p:nvSpPr>
        <p:spPr>
          <a:xfrm>
            <a:off x="381000" y="1066800"/>
            <a:ext cx="8458199" cy="5232202"/>
          </a:xfrm>
        </p:spPr>
        <p:txBody>
          <a:bodyPr/>
          <a:lstStyle/>
          <a:p>
            <a:pPr marL="285750" lvl="0" indent="-285750">
              <a:buClr>
                <a:schemeClr val="accent1">
                  <a:lumMod val="75000"/>
                </a:schemeClr>
              </a:buClr>
              <a:buFont typeface="Arial" panose="020B0604020202020204" pitchFamily="34" charset="0"/>
              <a:buChar char="•"/>
            </a:pPr>
            <a:r>
              <a:rPr lang="en-GB" sz="2000" b="0" dirty="0" smtClean="0">
                <a:solidFill>
                  <a:schemeClr val="tx1"/>
                </a:solidFill>
              </a:rPr>
              <a:t>appropriate </a:t>
            </a:r>
            <a:r>
              <a:rPr lang="en-GB" sz="2000" b="0" dirty="0">
                <a:solidFill>
                  <a:schemeClr val="tx1"/>
                </a:solidFill>
              </a:rPr>
              <a:t>and </a:t>
            </a:r>
            <a:r>
              <a:rPr lang="en-GB" sz="2000" dirty="0">
                <a:solidFill>
                  <a:schemeClr val="tx1"/>
                </a:solidFill>
              </a:rPr>
              <a:t>specific support </a:t>
            </a:r>
            <a:r>
              <a:rPr lang="en-GB" sz="2000" b="0" dirty="0">
                <a:solidFill>
                  <a:schemeClr val="tx1"/>
                </a:solidFill>
              </a:rPr>
              <a:t>to the </a:t>
            </a:r>
            <a:r>
              <a:rPr lang="en-GB" sz="2000" b="0" dirty="0" smtClean="0">
                <a:solidFill>
                  <a:schemeClr val="tx1"/>
                </a:solidFill>
              </a:rPr>
              <a:t>implementation </a:t>
            </a:r>
            <a:r>
              <a:rPr lang="en-GB" sz="2000" b="0" dirty="0">
                <a:solidFill>
                  <a:schemeClr val="tx1"/>
                </a:solidFill>
              </a:rPr>
              <a:t>of </a:t>
            </a:r>
            <a:r>
              <a:rPr lang="en-GB" sz="2000" b="0" dirty="0" smtClean="0">
                <a:solidFill>
                  <a:schemeClr val="tx1"/>
                </a:solidFill>
              </a:rPr>
              <a:t>RIS3 and </a:t>
            </a:r>
            <a:r>
              <a:rPr lang="en-GB" sz="2000" b="0" dirty="0">
                <a:solidFill>
                  <a:schemeClr val="tx1"/>
                </a:solidFill>
              </a:rPr>
              <a:t>related activities in selected lagging </a:t>
            </a:r>
            <a:r>
              <a:rPr lang="en-GB" sz="2000" b="0" dirty="0" smtClean="0">
                <a:solidFill>
                  <a:schemeClr val="tx1"/>
                </a:solidFill>
              </a:rPr>
              <a:t>regions </a:t>
            </a:r>
            <a:endParaRPr lang="en-GB" sz="2000" b="0" dirty="0">
              <a:solidFill>
                <a:schemeClr val="tx1"/>
              </a:solidFill>
            </a:endParaRPr>
          </a:p>
          <a:p>
            <a:pPr marL="285750" lvl="0" indent="-285750">
              <a:buClr>
                <a:schemeClr val="accent1">
                  <a:lumMod val="75000"/>
                </a:schemeClr>
              </a:buClr>
              <a:buFont typeface="Arial" panose="020B0604020202020204" pitchFamily="34" charset="0"/>
              <a:buChar char="•"/>
            </a:pPr>
            <a:endParaRPr lang="en-GB" sz="2000" b="0" dirty="0" smtClean="0">
              <a:solidFill>
                <a:schemeClr val="tx1"/>
              </a:solidFill>
            </a:endParaRPr>
          </a:p>
          <a:p>
            <a:pPr marL="285750" lvl="0" indent="-285750">
              <a:buClr>
                <a:schemeClr val="accent1">
                  <a:lumMod val="75000"/>
                </a:schemeClr>
              </a:buClr>
              <a:buFont typeface="Arial" panose="020B0604020202020204" pitchFamily="34" charset="0"/>
              <a:buChar char="•"/>
            </a:pPr>
            <a:r>
              <a:rPr lang="en-GB" sz="2000" b="0" dirty="0" smtClean="0">
                <a:solidFill>
                  <a:schemeClr val="tx1"/>
                </a:solidFill>
              </a:rPr>
              <a:t>develop </a:t>
            </a:r>
            <a:r>
              <a:rPr lang="en-GB" sz="2000" b="0" dirty="0">
                <a:solidFill>
                  <a:schemeClr val="tx1"/>
                </a:solidFill>
              </a:rPr>
              <a:t>and implement </a:t>
            </a:r>
            <a:r>
              <a:rPr lang="en-GB" sz="2000" dirty="0" smtClean="0">
                <a:solidFill>
                  <a:schemeClr val="tx1"/>
                </a:solidFill>
              </a:rPr>
              <a:t>horizontal </a:t>
            </a:r>
            <a:r>
              <a:rPr lang="en-GB" sz="2000" dirty="0">
                <a:solidFill>
                  <a:schemeClr val="tx1"/>
                </a:solidFill>
              </a:rPr>
              <a:t>approach to key issues </a:t>
            </a:r>
            <a:r>
              <a:rPr lang="en-GB" sz="2000" b="0" dirty="0">
                <a:solidFill>
                  <a:schemeClr val="tx1"/>
                </a:solidFill>
              </a:rPr>
              <a:t>in </a:t>
            </a:r>
            <a:r>
              <a:rPr lang="en-GB" sz="2000" b="0" dirty="0" smtClean="0">
                <a:solidFill>
                  <a:schemeClr val="tx1"/>
                </a:solidFill>
              </a:rPr>
              <a:t>growth </a:t>
            </a:r>
            <a:r>
              <a:rPr lang="en-GB" sz="2000" b="0" dirty="0">
                <a:solidFill>
                  <a:schemeClr val="tx1"/>
                </a:solidFill>
              </a:rPr>
              <a:t>and governance of lagging </a:t>
            </a:r>
            <a:r>
              <a:rPr lang="en-GB" sz="2000" b="0" dirty="0" smtClean="0">
                <a:solidFill>
                  <a:schemeClr val="tx1"/>
                </a:solidFill>
              </a:rPr>
              <a:t>regions  </a:t>
            </a:r>
            <a:endParaRPr lang="en-GB" sz="2000" b="0" dirty="0">
              <a:solidFill>
                <a:schemeClr val="tx1"/>
              </a:solidFill>
            </a:endParaRPr>
          </a:p>
          <a:p>
            <a:pPr marL="285750" lvl="0" indent="-285750">
              <a:buClr>
                <a:schemeClr val="accent1">
                  <a:lumMod val="75000"/>
                </a:schemeClr>
              </a:buClr>
              <a:buFont typeface="Arial" panose="020B0604020202020204" pitchFamily="34" charset="0"/>
              <a:buChar char="•"/>
            </a:pPr>
            <a:endParaRPr lang="en-GB" sz="2000" b="0" dirty="0" smtClean="0">
              <a:solidFill>
                <a:schemeClr val="tx1"/>
              </a:solidFill>
            </a:endParaRPr>
          </a:p>
          <a:p>
            <a:pPr marL="285750" lvl="0" indent="-285750">
              <a:buClr>
                <a:schemeClr val="accent1">
                  <a:lumMod val="75000"/>
                </a:schemeClr>
              </a:buClr>
              <a:buFont typeface="Arial" panose="020B0604020202020204" pitchFamily="34" charset="0"/>
              <a:buChar char="•"/>
            </a:pPr>
            <a:r>
              <a:rPr lang="en-GB" sz="2000" b="0" dirty="0" smtClean="0">
                <a:solidFill>
                  <a:schemeClr val="tx1"/>
                </a:solidFill>
              </a:rPr>
              <a:t>improve </a:t>
            </a:r>
            <a:r>
              <a:rPr lang="en-GB" sz="2000" dirty="0" smtClean="0">
                <a:solidFill>
                  <a:schemeClr val="tx1"/>
                </a:solidFill>
              </a:rPr>
              <a:t>understanding </a:t>
            </a:r>
            <a:r>
              <a:rPr lang="en-GB" sz="2000" dirty="0">
                <a:solidFill>
                  <a:schemeClr val="tx1"/>
                </a:solidFill>
              </a:rPr>
              <a:t>of </a:t>
            </a:r>
            <a:r>
              <a:rPr lang="en-GB" sz="2000" dirty="0" smtClean="0">
                <a:solidFill>
                  <a:schemeClr val="tx1"/>
                </a:solidFill>
              </a:rPr>
              <a:t>slow and limited </a:t>
            </a:r>
            <a:r>
              <a:rPr lang="en-GB" sz="2000" dirty="0">
                <a:solidFill>
                  <a:schemeClr val="tx1"/>
                </a:solidFill>
              </a:rPr>
              <a:t>growth </a:t>
            </a:r>
            <a:r>
              <a:rPr lang="en-GB" sz="2000" b="0" dirty="0">
                <a:solidFill>
                  <a:schemeClr val="tx1"/>
                </a:solidFill>
              </a:rPr>
              <a:t>in </a:t>
            </a:r>
            <a:r>
              <a:rPr lang="en-GB" sz="2000" b="0" dirty="0" smtClean="0">
                <a:solidFill>
                  <a:schemeClr val="tx1"/>
                </a:solidFill>
              </a:rPr>
              <a:t>EU </a:t>
            </a:r>
            <a:r>
              <a:rPr lang="en-GB" sz="2000" b="0" dirty="0">
                <a:solidFill>
                  <a:schemeClr val="tx1"/>
                </a:solidFill>
              </a:rPr>
              <a:t>regions and </a:t>
            </a:r>
            <a:r>
              <a:rPr lang="en-GB" sz="2000" b="0" dirty="0" smtClean="0">
                <a:solidFill>
                  <a:schemeClr val="tx1"/>
                </a:solidFill>
              </a:rPr>
              <a:t>links to macro-economic </a:t>
            </a:r>
            <a:r>
              <a:rPr lang="en-GB" sz="2000" b="0" dirty="0">
                <a:solidFill>
                  <a:schemeClr val="tx1"/>
                </a:solidFill>
              </a:rPr>
              <a:t>framework </a:t>
            </a:r>
            <a:r>
              <a:rPr lang="en-GB" sz="2000" b="0" dirty="0" smtClean="0">
                <a:solidFill>
                  <a:schemeClr val="tx1"/>
                </a:solidFill>
              </a:rPr>
              <a:t>conditions</a:t>
            </a:r>
            <a:endParaRPr lang="en-GB" sz="2000" b="0" dirty="0">
              <a:solidFill>
                <a:schemeClr val="tx1"/>
              </a:solidFill>
            </a:endParaRPr>
          </a:p>
          <a:p>
            <a:pPr marL="285750" lvl="0" indent="-285750">
              <a:buClr>
                <a:schemeClr val="accent1">
                  <a:lumMod val="75000"/>
                </a:schemeClr>
              </a:buClr>
              <a:buFont typeface="Arial" panose="020B0604020202020204" pitchFamily="34" charset="0"/>
              <a:buChar char="•"/>
            </a:pPr>
            <a:endParaRPr lang="en-GB" sz="2000" b="0" dirty="0" smtClean="0">
              <a:solidFill>
                <a:schemeClr val="tx1"/>
              </a:solidFill>
            </a:endParaRPr>
          </a:p>
          <a:p>
            <a:pPr marL="285750" lvl="0" indent="-285750">
              <a:buClr>
                <a:schemeClr val="accent1">
                  <a:lumMod val="75000"/>
                </a:schemeClr>
              </a:buClr>
              <a:buFont typeface="Arial" panose="020B0604020202020204" pitchFamily="34" charset="0"/>
              <a:buChar char="•"/>
            </a:pPr>
            <a:r>
              <a:rPr lang="en-GB" sz="2000" b="0" dirty="0" smtClean="0">
                <a:solidFill>
                  <a:schemeClr val="tx1"/>
                </a:solidFill>
              </a:rPr>
              <a:t>RIS3 - an </a:t>
            </a:r>
            <a:r>
              <a:rPr lang="en-GB" sz="2000" b="0" dirty="0">
                <a:solidFill>
                  <a:schemeClr val="tx1"/>
                </a:solidFill>
              </a:rPr>
              <a:t>entry point to </a:t>
            </a:r>
            <a:r>
              <a:rPr lang="en-GB" sz="2000" dirty="0">
                <a:solidFill>
                  <a:schemeClr val="tx1"/>
                </a:solidFill>
              </a:rPr>
              <a:t>understanding broader structural problems</a:t>
            </a:r>
            <a:r>
              <a:rPr lang="en-GB" sz="2000" b="0" dirty="0">
                <a:solidFill>
                  <a:schemeClr val="tx1"/>
                </a:solidFill>
              </a:rPr>
              <a:t> (e.g. in RDI, education, business environment and governance</a:t>
            </a:r>
            <a:r>
              <a:rPr lang="en-GB" sz="2000" b="0" dirty="0" smtClean="0">
                <a:solidFill>
                  <a:schemeClr val="tx1"/>
                </a:solidFill>
              </a:rPr>
              <a:t>) - links </a:t>
            </a:r>
            <a:r>
              <a:rPr lang="en-GB" sz="2000" b="0" dirty="0">
                <a:solidFill>
                  <a:schemeClr val="tx1"/>
                </a:solidFill>
              </a:rPr>
              <a:t>with the </a:t>
            </a:r>
            <a:r>
              <a:rPr lang="en-GB" sz="2000" b="0" dirty="0" smtClean="0">
                <a:solidFill>
                  <a:schemeClr val="tx1"/>
                </a:solidFill>
              </a:rPr>
              <a:t>'lagging </a:t>
            </a:r>
            <a:r>
              <a:rPr lang="en-GB" sz="2000" b="0" dirty="0">
                <a:solidFill>
                  <a:schemeClr val="tx1"/>
                </a:solidFill>
              </a:rPr>
              <a:t>regions initiative'</a:t>
            </a:r>
          </a:p>
          <a:p>
            <a:pPr marL="285750" lvl="0" indent="-285750">
              <a:buClr>
                <a:schemeClr val="accent1">
                  <a:lumMod val="75000"/>
                </a:schemeClr>
              </a:buClr>
              <a:buFont typeface="Arial" panose="020B0604020202020204" pitchFamily="34" charset="0"/>
              <a:buChar char="•"/>
            </a:pPr>
            <a:endParaRPr lang="en-GB" sz="2000" b="0" dirty="0" smtClean="0">
              <a:solidFill>
                <a:schemeClr val="tx1"/>
              </a:solidFill>
            </a:endParaRPr>
          </a:p>
          <a:p>
            <a:pPr marL="285750" lvl="0" indent="-285750">
              <a:buClr>
                <a:schemeClr val="accent1">
                  <a:lumMod val="75000"/>
                </a:schemeClr>
              </a:buClr>
              <a:buFont typeface="Arial" panose="020B0604020202020204" pitchFamily="34" charset="0"/>
              <a:buChar char="•"/>
            </a:pPr>
            <a:r>
              <a:rPr lang="en-GB" sz="2000" b="0" dirty="0" smtClean="0">
                <a:solidFill>
                  <a:schemeClr val="tx1"/>
                </a:solidFill>
              </a:rPr>
              <a:t>contribute </a:t>
            </a:r>
            <a:r>
              <a:rPr lang="en-GB" sz="2000" b="0" dirty="0">
                <a:solidFill>
                  <a:schemeClr val="tx1"/>
                </a:solidFill>
              </a:rPr>
              <a:t>to </a:t>
            </a:r>
            <a:r>
              <a:rPr lang="en-GB" sz="2000" dirty="0" smtClean="0">
                <a:solidFill>
                  <a:schemeClr val="tx1"/>
                </a:solidFill>
              </a:rPr>
              <a:t>advancing </a:t>
            </a:r>
            <a:r>
              <a:rPr lang="en-GB" sz="2000" dirty="0">
                <a:solidFill>
                  <a:schemeClr val="tx1"/>
                </a:solidFill>
              </a:rPr>
              <a:t>relevant theory</a:t>
            </a:r>
            <a:r>
              <a:rPr lang="en-GB" sz="2000" b="0" dirty="0">
                <a:solidFill>
                  <a:schemeClr val="tx1"/>
                </a:solidFill>
              </a:rPr>
              <a:t> on (implementation </a:t>
            </a:r>
            <a:r>
              <a:rPr lang="en-GB" sz="2000" b="0" dirty="0" smtClean="0">
                <a:solidFill>
                  <a:schemeClr val="tx1"/>
                </a:solidFill>
              </a:rPr>
              <a:t>of</a:t>
            </a:r>
            <a:r>
              <a:rPr lang="en-GB" sz="2000" b="0" dirty="0">
                <a:solidFill>
                  <a:schemeClr val="tx1"/>
                </a:solidFill>
              </a:rPr>
              <a:t>) smart specialisation by codifying hands-on </a:t>
            </a:r>
            <a:r>
              <a:rPr lang="en-GB" sz="2000" b="0" dirty="0" smtClean="0">
                <a:solidFill>
                  <a:schemeClr val="tx1"/>
                </a:solidFill>
              </a:rPr>
              <a:t>experiences</a:t>
            </a:r>
          </a:p>
          <a:p>
            <a:pPr marL="285750" lvl="0" indent="-285750">
              <a:buClr>
                <a:schemeClr val="accent1">
                  <a:lumMod val="75000"/>
                </a:schemeClr>
              </a:buClr>
              <a:buFont typeface="Arial" panose="020B0604020202020204" pitchFamily="34" charset="0"/>
              <a:buChar char="•"/>
            </a:pPr>
            <a:endParaRPr lang="en-GB" sz="2000" b="0" dirty="0">
              <a:solidFill>
                <a:schemeClr val="tx1"/>
              </a:solidFill>
            </a:endParaRPr>
          </a:p>
          <a:p>
            <a:pPr marL="285750" lvl="0" indent="-285750">
              <a:buClr>
                <a:schemeClr val="accent1">
                  <a:lumMod val="75000"/>
                </a:schemeClr>
              </a:buClr>
              <a:buFont typeface="Arial" panose="020B0604020202020204" pitchFamily="34" charset="0"/>
              <a:buChar char="•"/>
            </a:pPr>
            <a:r>
              <a:rPr lang="en-GB" sz="2000" dirty="0" smtClean="0">
                <a:solidFill>
                  <a:schemeClr val="tx1"/>
                </a:solidFill>
              </a:rPr>
              <a:t>develop and disseminate lessons</a:t>
            </a:r>
            <a:r>
              <a:rPr lang="en-GB" sz="2000" b="0" dirty="0" smtClean="0">
                <a:solidFill>
                  <a:schemeClr val="tx1"/>
                </a:solidFill>
              </a:rPr>
              <a:t> for other EU regions</a:t>
            </a:r>
            <a:endParaRPr lang="en-GB" sz="2000" b="0" dirty="0">
              <a:solidFill>
                <a:schemeClr val="tx1"/>
              </a:solidFill>
            </a:endParaRPr>
          </a:p>
        </p:txBody>
      </p:sp>
    </p:spTree>
    <p:extLst>
      <p:ext uri="{BB962C8B-B14F-4D97-AF65-F5344CB8AC3E}">
        <p14:creationId xmlns:p14="http://schemas.microsoft.com/office/powerpoint/2010/main" val="327814936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27" y="228601"/>
            <a:ext cx="8195944" cy="461665"/>
          </a:xfrm>
        </p:spPr>
        <p:txBody>
          <a:bodyPr/>
          <a:lstStyle/>
          <a:p>
            <a:pPr algn="ctr"/>
            <a:r>
              <a:rPr lang="en-GB" dirty="0" smtClean="0">
                <a:solidFill>
                  <a:schemeClr val="bg1"/>
                </a:solidFill>
              </a:rPr>
              <a:t>Work Packages</a:t>
            </a:r>
            <a:endParaRPr lang="en-GB" dirty="0">
              <a:solidFill>
                <a:schemeClr val="bg1"/>
              </a:solidFill>
            </a:endParaRPr>
          </a:p>
        </p:txBody>
      </p:sp>
      <p:sp>
        <p:nvSpPr>
          <p:cNvPr id="3" name="Text Placeholder 2"/>
          <p:cNvSpPr>
            <a:spLocks noGrp="1"/>
          </p:cNvSpPr>
          <p:nvPr>
            <p:ph type="body" idx="1"/>
          </p:nvPr>
        </p:nvSpPr>
        <p:spPr>
          <a:xfrm>
            <a:off x="457200" y="1295400"/>
            <a:ext cx="8229600" cy="4924425"/>
          </a:xfrm>
        </p:spPr>
        <p:txBody>
          <a:bodyPr/>
          <a:lstStyle/>
          <a:p>
            <a:pPr marL="285750" lvl="0" indent="-285750">
              <a:buFont typeface="Arial" panose="020B0604020202020204" pitchFamily="34" charset="0"/>
              <a:buChar char="•"/>
            </a:pPr>
            <a:r>
              <a:rPr lang="en-GB" sz="2000" dirty="0" smtClean="0">
                <a:solidFill>
                  <a:schemeClr val="tx1"/>
                </a:solidFill>
              </a:rPr>
              <a:t>National/Regional Profiling</a:t>
            </a:r>
            <a:r>
              <a:rPr lang="en-GB" sz="2000" b="0" dirty="0" smtClean="0">
                <a:solidFill>
                  <a:schemeClr val="tx1"/>
                </a:solidFill>
              </a:rPr>
              <a:t> - </a:t>
            </a:r>
            <a:r>
              <a:rPr lang="en-GB" sz="2000" b="0" dirty="0">
                <a:solidFill>
                  <a:schemeClr val="tx1"/>
                </a:solidFill>
              </a:rPr>
              <a:t>stocktaking and assessment of </a:t>
            </a:r>
            <a:r>
              <a:rPr lang="en-GB" sz="2000" b="0" dirty="0" smtClean="0">
                <a:solidFill>
                  <a:schemeClr val="tx1"/>
                </a:solidFill>
              </a:rPr>
              <a:t>state </a:t>
            </a:r>
            <a:r>
              <a:rPr lang="en-GB" sz="2000" b="0" dirty="0">
                <a:solidFill>
                  <a:schemeClr val="tx1"/>
                </a:solidFill>
              </a:rPr>
              <a:t>of RIS3 implementation in </a:t>
            </a:r>
            <a:r>
              <a:rPr lang="en-GB" sz="2000" b="0" dirty="0" smtClean="0">
                <a:solidFill>
                  <a:schemeClr val="tx1"/>
                </a:solidFill>
              </a:rPr>
              <a:t>selected countries/regions</a:t>
            </a:r>
            <a:endParaRPr lang="en-GB" sz="2000" b="0" dirty="0">
              <a:solidFill>
                <a:schemeClr val="tx1"/>
              </a:solidFill>
            </a:endParaRPr>
          </a:p>
          <a:p>
            <a:pPr marL="285750" lvl="0" indent="-285750">
              <a:buFont typeface="Arial" panose="020B0604020202020204" pitchFamily="34" charset="0"/>
              <a:buChar char="•"/>
            </a:pPr>
            <a:endParaRPr lang="en-GB" sz="2000" dirty="0" smtClean="0">
              <a:solidFill>
                <a:schemeClr val="tx1"/>
              </a:solidFill>
            </a:endParaRPr>
          </a:p>
          <a:p>
            <a:pPr marL="285750" lvl="0" indent="-285750">
              <a:buFont typeface="Arial" panose="020B0604020202020204" pitchFamily="34" charset="0"/>
              <a:buChar char="•"/>
            </a:pPr>
            <a:r>
              <a:rPr lang="en-GB" sz="2000" dirty="0" smtClean="0">
                <a:solidFill>
                  <a:schemeClr val="tx1"/>
                </a:solidFill>
              </a:rPr>
              <a:t>RIS3 </a:t>
            </a:r>
            <a:r>
              <a:rPr lang="en-GB" sz="2000" dirty="0">
                <a:solidFill>
                  <a:schemeClr val="tx1"/>
                </a:solidFill>
              </a:rPr>
              <a:t>implementation and refinement in Romanian regions </a:t>
            </a:r>
            <a:r>
              <a:rPr lang="en-GB" sz="2000" b="0" dirty="0">
                <a:solidFill>
                  <a:schemeClr val="tx1"/>
                </a:solidFill>
              </a:rPr>
              <a:t>- reinforcement of linkages between national and regional RIS3 </a:t>
            </a:r>
            <a:r>
              <a:rPr lang="en-GB" sz="2000" b="0" dirty="0" smtClean="0">
                <a:solidFill>
                  <a:schemeClr val="tx1"/>
                </a:solidFill>
              </a:rPr>
              <a:t>and </a:t>
            </a:r>
            <a:r>
              <a:rPr lang="en-GB" sz="2000" b="0" dirty="0">
                <a:solidFill>
                  <a:schemeClr val="tx1"/>
                </a:solidFill>
              </a:rPr>
              <a:t>support to </a:t>
            </a:r>
            <a:r>
              <a:rPr lang="en-GB" sz="2000" b="0" dirty="0" smtClean="0">
                <a:solidFill>
                  <a:schemeClr val="tx1"/>
                </a:solidFill>
              </a:rPr>
              <a:t>development </a:t>
            </a:r>
            <a:r>
              <a:rPr lang="en-GB" sz="2000" b="0" dirty="0">
                <a:solidFill>
                  <a:schemeClr val="tx1"/>
                </a:solidFill>
              </a:rPr>
              <a:t>of </a:t>
            </a:r>
            <a:r>
              <a:rPr lang="en-GB" sz="2000" b="0" dirty="0" smtClean="0">
                <a:solidFill>
                  <a:schemeClr val="tx1"/>
                </a:solidFill>
              </a:rPr>
              <a:t>EDP</a:t>
            </a:r>
            <a:endParaRPr lang="en-GB" sz="2000" b="0" dirty="0">
              <a:solidFill>
                <a:schemeClr val="tx1"/>
              </a:solidFill>
            </a:endParaRPr>
          </a:p>
          <a:p>
            <a:pPr marL="285750" lvl="0" indent="-285750">
              <a:buFont typeface="Arial" panose="020B0604020202020204" pitchFamily="34" charset="0"/>
              <a:buChar char="•"/>
            </a:pPr>
            <a:endParaRPr lang="en-GB" sz="2000" dirty="0" smtClean="0">
              <a:solidFill>
                <a:schemeClr val="tx1"/>
              </a:solidFill>
            </a:endParaRPr>
          </a:p>
          <a:p>
            <a:pPr marL="285750" lvl="0" indent="-285750">
              <a:buFont typeface="Arial" panose="020B0604020202020204" pitchFamily="34" charset="0"/>
              <a:buChar char="•"/>
            </a:pPr>
            <a:r>
              <a:rPr lang="en-GB" sz="2000" dirty="0" smtClean="0">
                <a:solidFill>
                  <a:schemeClr val="tx1"/>
                </a:solidFill>
              </a:rPr>
              <a:t>Specific </a:t>
            </a:r>
            <a:r>
              <a:rPr lang="en-GB" sz="2000" dirty="0">
                <a:solidFill>
                  <a:schemeClr val="tx1"/>
                </a:solidFill>
              </a:rPr>
              <a:t>support </a:t>
            </a:r>
            <a:r>
              <a:rPr lang="en-GB" sz="2000" dirty="0" smtClean="0">
                <a:solidFill>
                  <a:schemeClr val="tx1"/>
                </a:solidFill>
              </a:rPr>
              <a:t>activities - </a:t>
            </a:r>
            <a:r>
              <a:rPr lang="en-GB" sz="2000" b="0" dirty="0" smtClean="0">
                <a:solidFill>
                  <a:schemeClr val="tx1"/>
                </a:solidFill>
              </a:rPr>
              <a:t>undertaken </a:t>
            </a:r>
            <a:r>
              <a:rPr lang="en-GB" sz="2000" b="0" dirty="0">
                <a:solidFill>
                  <a:schemeClr val="tx1"/>
                </a:solidFill>
              </a:rPr>
              <a:t>in </a:t>
            </a:r>
            <a:r>
              <a:rPr lang="en-GB" sz="2000" b="0" dirty="0" smtClean="0">
                <a:solidFill>
                  <a:schemeClr val="tx1"/>
                </a:solidFill>
              </a:rPr>
              <a:t>selected regions</a:t>
            </a:r>
            <a:endParaRPr lang="en-GB" sz="2000" b="0" dirty="0">
              <a:solidFill>
                <a:schemeClr val="tx1"/>
              </a:solidFill>
            </a:endParaRPr>
          </a:p>
          <a:p>
            <a:pPr marL="285750" lvl="0" indent="-285750">
              <a:buFont typeface="Arial" panose="020B0604020202020204" pitchFamily="34" charset="0"/>
              <a:buChar char="•"/>
            </a:pPr>
            <a:endParaRPr lang="en-GB" sz="2000" dirty="0" smtClean="0">
              <a:solidFill>
                <a:schemeClr val="tx1"/>
              </a:solidFill>
            </a:endParaRPr>
          </a:p>
          <a:p>
            <a:pPr marL="285750" lvl="0" indent="-285750">
              <a:buFont typeface="Arial" panose="020B0604020202020204" pitchFamily="34" charset="0"/>
              <a:buChar char="•"/>
            </a:pPr>
            <a:r>
              <a:rPr lang="en-GB" sz="2000" dirty="0" smtClean="0">
                <a:solidFill>
                  <a:schemeClr val="tx1"/>
                </a:solidFill>
              </a:rPr>
              <a:t>Horizontal </a:t>
            </a:r>
            <a:r>
              <a:rPr lang="en-GB" sz="2000" dirty="0">
                <a:solidFill>
                  <a:schemeClr val="tx1"/>
                </a:solidFill>
              </a:rPr>
              <a:t>support and peer </a:t>
            </a:r>
            <a:r>
              <a:rPr lang="en-GB" sz="2000" dirty="0" smtClean="0">
                <a:solidFill>
                  <a:schemeClr val="tx1"/>
                </a:solidFill>
              </a:rPr>
              <a:t>learning - </a:t>
            </a:r>
            <a:r>
              <a:rPr lang="en-GB" sz="2000" b="0" dirty="0" smtClean="0">
                <a:solidFill>
                  <a:schemeClr val="tx1"/>
                </a:solidFill>
              </a:rPr>
              <a:t>addressing common issues and </a:t>
            </a:r>
            <a:r>
              <a:rPr lang="en-GB" sz="2000" b="0" dirty="0">
                <a:solidFill>
                  <a:schemeClr val="tx1"/>
                </a:solidFill>
              </a:rPr>
              <a:t>with wider </a:t>
            </a:r>
            <a:r>
              <a:rPr lang="en-GB" sz="2000" b="0" dirty="0" smtClean="0">
                <a:solidFill>
                  <a:schemeClr val="tx1"/>
                </a:solidFill>
              </a:rPr>
              <a:t>relevance</a:t>
            </a:r>
            <a:endParaRPr lang="en-GB" sz="2000" b="0" dirty="0">
              <a:solidFill>
                <a:schemeClr val="tx1"/>
              </a:solidFill>
            </a:endParaRPr>
          </a:p>
          <a:p>
            <a:pPr marL="285750" lvl="0" indent="-285750">
              <a:buFont typeface="Arial" panose="020B0604020202020204" pitchFamily="34" charset="0"/>
              <a:buChar char="•"/>
            </a:pPr>
            <a:endParaRPr lang="en-GB" sz="2000" dirty="0" smtClean="0">
              <a:solidFill>
                <a:schemeClr val="tx1"/>
              </a:solidFill>
            </a:endParaRPr>
          </a:p>
          <a:p>
            <a:pPr marL="285750" lvl="0" indent="-285750">
              <a:buFont typeface="Arial" panose="020B0604020202020204" pitchFamily="34" charset="0"/>
              <a:buChar char="•"/>
            </a:pPr>
            <a:r>
              <a:rPr lang="en-GB" sz="2000" dirty="0" smtClean="0">
                <a:solidFill>
                  <a:schemeClr val="tx1"/>
                </a:solidFill>
              </a:rPr>
              <a:t>Analysis</a:t>
            </a:r>
            <a:r>
              <a:rPr lang="en-GB" sz="2000" dirty="0">
                <a:solidFill>
                  <a:schemeClr val="tx1"/>
                </a:solidFill>
              </a:rPr>
              <a:t>, tool development and policy </a:t>
            </a:r>
            <a:r>
              <a:rPr lang="en-GB" sz="2000" dirty="0" smtClean="0">
                <a:solidFill>
                  <a:schemeClr val="tx1"/>
                </a:solidFill>
              </a:rPr>
              <a:t>recommendations</a:t>
            </a:r>
            <a:endParaRPr lang="en-GB" sz="2000" b="0" dirty="0" smtClean="0">
              <a:solidFill>
                <a:schemeClr val="tx1"/>
              </a:solidFill>
            </a:endParaRPr>
          </a:p>
          <a:p>
            <a:pPr marL="285750" lvl="0" indent="-285750">
              <a:buFont typeface="Arial" panose="020B0604020202020204" pitchFamily="34" charset="0"/>
              <a:buChar char="•"/>
            </a:pPr>
            <a:endParaRPr lang="en-GB" sz="2000" dirty="0" smtClean="0">
              <a:solidFill>
                <a:schemeClr val="tx1"/>
              </a:solidFill>
            </a:endParaRPr>
          </a:p>
          <a:p>
            <a:pPr marL="285750" lvl="0" indent="-285750">
              <a:buFont typeface="Arial" panose="020B0604020202020204" pitchFamily="34" charset="0"/>
              <a:buChar char="•"/>
            </a:pPr>
            <a:r>
              <a:rPr lang="en-GB" sz="2000" dirty="0" smtClean="0">
                <a:solidFill>
                  <a:schemeClr val="tx1"/>
                </a:solidFill>
              </a:rPr>
              <a:t>Coordination</a:t>
            </a:r>
            <a:r>
              <a:rPr lang="en-GB" sz="2000" dirty="0">
                <a:solidFill>
                  <a:schemeClr val="tx1"/>
                </a:solidFill>
              </a:rPr>
              <a:t>, cooperation, and </a:t>
            </a:r>
            <a:r>
              <a:rPr lang="en-GB" sz="2000" dirty="0" smtClean="0">
                <a:solidFill>
                  <a:schemeClr val="tx1"/>
                </a:solidFill>
              </a:rPr>
              <a:t>communication</a:t>
            </a:r>
            <a:endParaRPr lang="en-GB" sz="2000" dirty="0">
              <a:solidFill>
                <a:schemeClr val="tx1"/>
              </a:solidFill>
            </a:endParaRPr>
          </a:p>
        </p:txBody>
      </p:sp>
    </p:spTree>
    <p:extLst>
      <p:ext uri="{BB962C8B-B14F-4D97-AF65-F5344CB8AC3E}">
        <p14:creationId xmlns:p14="http://schemas.microsoft.com/office/powerpoint/2010/main" val="25565685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7174" name="Rectangle 2"/>
          <p:cNvSpPr>
            <a:spLocks noGrp="1" noChangeArrowheads="1"/>
          </p:cNvSpPr>
          <p:nvPr>
            <p:ph type="title" idx="4294967295"/>
          </p:nvPr>
        </p:nvSpPr>
        <p:spPr>
          <a:xfrm>
            <a:off x="567531" y="381000"/>
            <a:ext cx="7848600" cy="430887"/>
          </a:xfrm>
        </p:spPr>
        <p:txBody>
          <a:bodyPr/>
          <a:lstStyle/>
          <a:p>
            <a:pPr algn="ctr" eaLnBrk="1" hangingPunct="1">
              <a:defRPr/>
            </a:pPr>
            <a:r>
              <a:rPr lang="en-GB" altLang="en-US" sz="2800" smtClean="0">
                <a:solidFill>
                  <a:schemeClr val="bg1"/>
                </a:solidFill>
                <a:cs typeface="Arial" pitchFamily="34" charset="0"/>
              </a:rPr>
              <a:t>Activities </a:t>
            </a:r>
            <a:r>
              <a:rPr lang="en-GB" altLang="en-US" sz="2800" dirty="0" smtClean="0">
                <a:solidFill>
                  <a:schemeClr val="bg1"/>
                </a:solidFill>
                <a:cs typeface="Arial" pitchFamily="34" charset="0"/>
              </a:rPr>
              <a:t>of the S3 Platform</a:t>
            </a:r>
          </a:p>
        </p:txBody>
      </p:sp>
      <p:sp>
        <p:nvSpPr>
          <p:cNvPr id="10243" name="Oval 3"/>
          <p:cNvSpPr>
            <a:spLocks noChangeArrowheads="1"/>
          </p:cNvSpPr>
          <p:nvPr/>
        </p:nvSpPr>
        <p:spPr bwMode="auto">
          <a:xfrm>
            <a:off x="3348038" y="3644900"/>
            <a:ext cx="2592387"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sp>
        <p:nvSpPr>
          <p:cNvPr id="10244" name="Oval 4"/>
          <p:cNvSpPr>
            <a:spLocks noChangeArrowheads="1"/>
          </p:cNvSpPr>
          <p:nvPr/>
        </p:nvSpPr>
        <p:spPr bwMode="auto">
          <a:xfrm>
            <a:off x="3276600" y="3644900"/>
            <a:ext cx="2735263"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endParaRPr lang="en-US" altLang="en-US"/>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631" y="2944018"/>
            <a:ext cx="19446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7"/>
          <p:cNvSpPr>
            <a:spLocks noChangeArrowheads="1"/>
          </p:cNvSpPr>
          <p:nvPr/>
        </p:nvSpPr>
        <p:spPr bwMode="auto">
          <a:xfrm>
            <a:off x="5867400" y="2276475"/>
            <a:ext cx="2376488" cy="865188"/>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endParaRPr lang="es-ES" altLang="en-US"/>
          </a:p>
        </p:txBody>
      </p:sp>
      <p:sp>
        <p:nvSpPr>
          <p:cNvPr id="10247" name="AutoShape 8"/>
          <p:cNvSpPr>
            <a:spLocks noChangeArrowheads="1"/>
          </p:cNvSpPr>
          <p:nvPr/>
        </p:nvSpPr>
        <p:spPr bwMode="auto">
          <a:xfrm>
            <a:off x="6011863" y="3573463"/>
            <a:ext cx="2736850" cy="1152525"/>
          </a:xfrm>
          <a:prstGeom prst="wedgeRoundRectCallout">
            <a:avLst>
              <a:gd name="adj1" fmla="val -75116"/>
              <a:gd name="adj2" fmla="val 2025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Trans-national </a:t>
            </a:r>
            <a:r>
              <a:rPr lang="en-US" altLang="en-US" sz="1600" dirty="0">
                <a:solidFill>
                  <a:srgbClr val="003399"/>
                </a:solidFill>
              </a:rPr>
              <a:t>learning and Peer Review</a:t>
            </a:r>
          </a:p>
        </p:txBody>
      </p:sp>
      <p:sp>
        <p:nvSpPr>
          <p:cNvPr id="10248" name="AutoShape 9"/>
          <p:cNvSpPr>
            <a:spLocks noChangeArrowheads="1"/>
          </p:cNvSpPr>
          <p:nvPr/>
        </p:nvSpPr>
        <p:spPr bwMode="auto">
          <a:xfrm>
            <a:off x="2916238" y="5661025"/>
            <a:ext cx="2808287" cy="863600"/>
          </a:xfrm>
          <a:prstGeom prst="wedgeRoundRectCallout">
            <a:avLst>
              <a:gd name="adj1" fmla="val 931"/>
              <a:gd name="adj2" fmla="val -16691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RIS3 </a:t>
            </a:r>
            <a:r>
              <a:rPr lang="en-US" altLang="en-US" sz="1600" dirty="0">
                <a:solidFill>
                  <a:srgbClr val="003399"/>
                </a:solidFill>
              </a:rPr>
              <a:t>assessment</a:t>
            </a:r>
          </a:p>
          <a:p>
            <a:pPr algn="ctr" eaLnBrk="1" hangingPunct="1"/>
            <a:r>
              <a:rPr lang="en-US" altLang="en-US" sz="1600" dirty="0">
                <a:solidFill>
                  <a:srgbClr val="003399"/>
                </a:solidFill>
              </a:rPr>
              <a:t>and support to REGIO desks; ICT experts</a:t>
            </a:r>
            <a:endParaRPr lang="en-GB" altLang="en-US" sz="1600" dirty="0">
              <a:solidFill>
                <a:srgbClr val="003399"/>
              </a:solidFill>
            </a:endParaRPr>
          </a:p>
        </p:txBody>
      </p:sp>
      <p:sp>
        <p:nvSpPr>
          <p:cNvPr id="10249" name="AutoShape 10"/>
          <p:cNvSpPr>
            <a:spLocks noChangeArrowheads="1"/>
          </p:cNvSpPr>
          <p:nvPr/>
        </p:nvSpPr>
        <p:spPr bwMode="auto">
          <a:xfrm>
            <a:off x="6099175" y="5013325"/>
            <a:ext cx="2736850" cy="1439863"/>
          </a:xfrm>
          <a:prstGeom prst="wedgeRoundRectCallout">
            <a:avLst>
              <a:gd name="adj1" fmla="val -90255"/>
              <a:gd name="adj2" fmla="val -69185"/>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Thematic </a:t>
            </a:r>
            <a:r>
              <a:rPr lang="en-US" altLang="en-US" sz="1600" dirty="0">
                <a:solidFill>
                  <a:srgbClr val="003399"/>
                </a:solidFill>
              </a:rPr>
              <a:t>focus on actors, process, common features and priorities</a:t>
            </a:r>
            <a:endParaRPr lang="en-GB" altLang="en-US" sz="1600" dirty="0">
              <a:solidFill>
                <a:srgbClr val="003399"/>
              </a:solidFill>
            </a:endParaRPr>
          </a:p>
        </p:txBody>
      </p:sp>
      <p:sp>
        <p:nvSpPr>
          <p:cNvPr id="10250" name="AutoShape 11"/>
          <p:cNvSpPr>
            <a:spLocks noChangeArrowheads="1"/>
          </p:cNvSpPr>
          <p:nvPr/>
        </p:nvSpPr>
        <p:spPr bwMode="auto">
          <a:xfrm>
            <a:off x="180975" y="3716338"/>
            <a:ext cx="2736850" cy="1152525"/>
          </a:xfrm>
          <a:prstGeom prst="wedgeRoundRectCallout">
            <a:avLst>
              <a:gd name="adj1" fmla="val 69368"/>
              <a:gd name="adj2" fmla="val 287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Interactive </a:t>
            </a:r>
            <a:r>
              <a:rPr lang="en-US" altLang="en-US" sz="1600" dirty="0">
                <a:solidFill>
                  <a:srgbClr val="003399"/>
                </a:solidFill>
              </a:rPr>
              <a:t>web tools, S3 Newsletter and Website</a:t>
            </a:r>
            <a:endParaRPr lang="en-GB" altLang="en-US" sz="1600" dirty="0"/>
          </a:p>
        </p:txBody>
      </p:sp>
      <p:sp>
        <p:nvSpPr>
          <p:cNvPr id="10251" name="AutoShape 12"/>
          <p:cNvSpPr>
            <a:spLocks noChangeArrowheads="1"/>
          </p:cNvSpPr>
          <p:nvPr/>
        </p:nvSpPr>
        <p:spPr bwMode="auto">
          <a:xfrm>
            <a:off x="4466363" y="2199325"/>
            <a:ext cx="3019425" cy="1243013"/>
          </a:xfrm>
          <a:prstGeom prst="wedgeRoundRectCallout">
            <a:avLst>
              <a:gd name="adj1" fmla="val -29986"/>
              <a:gd name="adj2" fmla="val 116313"/>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GB" altLang="en-US" sz="1600" dirty="0" smtClean="0">
                <a:solidFill>
                  <a:srgbClr val="003399"/>
                </a:solidFill>
              </a:rPr>
              <a:t>The </a:t>
            </a:r>
            <a:r>
              <a:rPr lang="en-GB" altLang="en-US" sz="1600" dirty="0">
                <a:solidFill>
                  <a:srgbClr val="003399"/>
                </a:solidFill>
              </a:rPr>
              <a:t>RIS3</a:t>
            </a:r>
          </a:p>
          <a:p>
            <a:pPr algn="ctr" eaLnBrk="1" hangingPunct="1"/>
            <a:r>
              <a:rPr lang="en-GB" altLang="en-US" sz="1600" dirty="0">
                <a:solidFill>
                  <a:srgbClr val="003399"/>
                </a:solidFill>
              </a:rPr>
              <a:t>Guide &amp; the Digital Agenda Toolbox; S3 policy briefs</a:t>
            </a:r>
          </a:p>
        </p:txBody>
      </p:sp>
      <p:sp>
        <p:nvSpPr>
          <p:cNvPr id="10252" name="AutoShape 13"/>
          <p:cNvSpPr>
            <a:spLocks noChangeArrowheads="1"/>
          </p:cNvSpPr>
          <p:nvPr/>
        </p:nvSpPr>
        <p:spPr bwMode="auto">
          <a:xfrm>
            <a:off x="468313" y="5156200"/>
            <a:ext cx="2305050" cy="1009650"/>
          </a:xfrm>
          <a:prstGeom prst="wedgeRoundRectCallout">
            <a:avLst>
              <a:gd name="adj1" fmla="val 103194"/>
              <a:gd name="adj2" fmla="val -11281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Value </a:t>
            </a:r>
            <a:r>
              <a:rPr lang="en-US" altLang="en-US" sz="1600" dirty="0">
                <a:solidFill>
                  <a:srgbClr val="003399"/>
                </a:solidFill>
              </a:rPr>
              <a:t>chains and alignment of innovation roadmaps</a:t>
            </a:r>
            <a:endParaRPr lang="en-GB" altLang="en-US" sz="1600" dirty="0">
              <a:solidFill>
                <a:srgbClr val="003399"/>
              </a:solidFill>
            </a:endParaRPr>
          </a:p>
        </p:txBody>
      </p:sp>
      <p:sp>
        <p:nvSpPr>
          <p:cNvPr id="10253" name="AutoShape 13"/>
          <p:cNvSpPr>
            <a:spLocks noChangeArrowheads="1"/>
          </p:cNvSpPr>
          <p:nvPr/>
        </p:nvSpPr>
        <p:spPr bwMode="auto">
          <a:xfrm>
            <a:off x="1151670" y="2590800"/>
            <a:ext cx="2030412" cy="706437"/>
          </a:xfrm>
          <a:prstGeom prst="wedgeRoundRectCallout">
            <a:avLst>
              <a:gd name="adj1" fmla="val 44759"/>
              <a:gd name="adj2" fmla="val 9356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Synergies </a:t>
            </a:r>
            <a:r>
              <a:rPr lang="en-US" altLang="en-US" sz="1600" dirty="0">
                <a:solidFill>
                  <a:srgbClr val="003399"/>
                </a:solidFill>
              </a:rPr>
              <a:t>ESIF-H2020</a:t>
            </a:r>
            <a:endParaRPr lang="en-GB" altLang="en-US" sz="1600" dirty="0">
              <a:solidFill>
                <a:srgbClr val="003399"/>
              </a:solidFill>
            </a:endParaRPr>
          </a:p>
        </p:txBody>
      </p:sp>
      <p:pic>
        <p:nvPicPr>
          <p:cNvPr id="10254" name="Picture 7" descr="frontpage_guide_201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91654">
            <a:off x="7239850" y="1878873"/>
            <a:ext cx="809625" cy="1116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255" name="Object 1"/>
          <p:cNvGraphicFramePr>
            <a:graphicFrameLocks noChangeAspect="1"/>
          </p:cNvGraphicFramePr>
          <p:nvPr/>
        </p:nvGraphicFramePr>
        <p:xfrm>
          <a:off x="2120900" y="5986463"/>
          <a:ext cx="869950" cy="792162"/>
        </p:xfrm>
        <a:graphic>
          <a:graphicData uri="http://schemas.openxmlformats.org/presentationml/2006/ole">
            <mc:AlternateContent xmlns:mc="http://schemas.openxmlformats.org/markup-compatibility/2006">
              <mc:Choice xmlns:v="urn:schemas-microsoft-com:vml" Requires="v">
                <p:oleObj spid="_x0000_s3118" r:id="rId7" imgW="871804" imgH="792549" progId="Excel.Chart.8">
                  <p:embed/>
                </p:oleObj>
              </mc:Choice>
              <mc:Fallback>
                <p:oleObj r:id="rId7" imgW="871804" imgH="792549"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5986463"/>
                        <a:ext cx="8699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6" name="Picture 2"/>
          <p:cNvPicPr>
            <a:picLocks noChangeAspect="1" noChangeArrowheads="1"/>
          </p:cNvPicPr>
          <p:nvPr/>
        </p:nvPicPr>
        <p:blipFill>
          <a:blip r:embed="rId9">
            <a:extLst>
              <a:ext uri="{28A0092B-C50C-407E-A947-70E740481C1C}">
                <a14:useLocalDpi xmlns:a14="http://schemas.microsoft.com/office/drawing/2010/main" val="0"/>
              </a:ext>
            </a:extLst>
          </a:blip>
          <a:srcRect l="7338" t="16550" r="10979" b="7394"/>
          <a:stretch>
            <a:fillRect/>
          </a:stretch>
        </p:blipFill>
        <p:spPr bwMode="auto">
          <a:xfrm rot="20213398">
            <a:off x="251267" y="3123480"/>
            <a:ext cx="966787"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7" name="Rectangle 2"/>
          <p:cNvSpPr>
            <a:spLocks noChangeArrowheads="1"/>
          </p:cNvSpPr>
          <p:nvPr/>
        </p:nvSpPr>
        <p:spPr bwMode="auto">
          <a:xfrm>
            <a:off x="180975" y="2852738"/>
            <a:ext cx="773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eaLnBrk="1" hangingPunct="1"/>
            <a:r>
              <a:rPr lang="en-GB" altLang="en-US" sz="800">
                <a:solidFill>
                  <a:srgbClr val="004494"/>
                </a:solidFill>
              </a:rPr>
              <a:t>Eye@RIS3</a:t>
            </a:r>
          </a:p>
        </p:txBody>
      </p:sp>
      <p:pic>
        <p:nvPicPr>
          <p:cNvPr id="1025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957949">
            <a:off x="7637902" y="2131219"/>
            <a:ext cx="814387" cy="115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AutoShape 13"/>
          <p:cNvSpPr>
            <a:spLocks noChangeArrowheads="1"/>
          </p:cNvSpPr>
          <p:nvPr/>
        </p:nvSpPr>
        <p:spPr bwMode="auto">
          <a:xfrm>
            <a:off x="2029557" y="1214342"/>
            <a:ext cx="2305050" cy="792163"/>
          </a:xfrm>
          <a:prstGeom prst="wedgeRoundRectCallout">
            <a:avLst>
              <a:gd name="adj1" fmla="val 32655"/>
              <a:gd name="adj2" fmla="val 189781"/>
              <a:gd name="adj3" fmla="val 16667"/>
            </a:avLst>
          </a:prstGeom>
          <a:solidFill>
            <a:srgbClr val="FFFF00"/>
          </a:solidFill>
          <a:ln w="9525" algn="ctr">
            <a:solidFill>
              <a:schemeClr val="tx1"/>
            </a:solidFill>
            <a:miter lim="800000"/>
            <a:headEnd/>
            <a:tailEnd/>
          </a:ln>
          <a:extLst/>
        </p:spPr>
        <p:txBody>
          <a:bodyPr anchor="ctr"/>
          <a:lstStyle>
            <a:lvl1pPr marL="3175" eaLnBrk="0" hangingPunct="0">
              <a:defRPr sz="7600" b="1">
                <a:solidFill>
                  <a:srgbClr val="FFD624"/>
                </a:solidFill>
                <a:latin typeface="Verdana" pitchFamily="34" charset="0"/>
                <a:ea typeface="ＭＳ Ｐゴシック" pitchFamily="34" charset="-128"/>
              </a:defRPr>
            </a:lvl1pPr>
            <a:lvl2pPr marL="742950" indent="-285750" eaLnBrk="0" hangingPunct="0">
              <a:defRPr sz="7600" b="1">
                <a:solidFill>
                  <a:srgbClr val="FFD624"/>
                </a:solidFill>
                <a:latin typeface="Verdana" pitchFamily="34" charset="0"/>
                <a:ea typeface="ＭＳ Ｐゴシック" pitchFamily="34" charset="-128"/>
              </a:defRPr>
            </a:lvl2pPr>
            <a:lvl3pPr marL="1143000" indent="-228600" eaLnBrk="0" hangingPunct="0">
              <a:defRPr sz="7600" b="1">
                <a:solidFill>
                  <a:srgbClr val="FFD624"/>
                </a:solidFill>
                <a:latin typeface="Verdana" pitchFamily="34" charset="0"/>
                <a:ea typeface="ＭＳ Ｐゴシック" pitchFamily="34" charset="-128"/>
              </a:defRPr>
            </a:lvl3pPr>
            <a:lvl4pPr marL="1600200" indent="-228600" eaLnBrk="0" hangingPunct="0">
              <a:defRPr sz="7600" b="1">
                <a:solidFill>
                  <a:srgbClr val="FFD624"/>
                </a:solidFill>
                <a:latin typeface="Verdana" pitchFamily="34" charset="0"/>
                <a:ea typeface="ＭＳ Ｐゴシック" pitchFamily="34" charset="-128"/>
              </a:defRPr>
            </a:lvl4pPr>
            <a:lvl5pPr marL="2057400" indent="-228600" eaLnBrk="0" hangingPunct="0">
              <a:defRPr sz="7600" b="1">
                <a:solidFill>
                  <a:srgbClr val="FFD624"/>
                </a:solidFill>
                <a:latin typeface="Verdana" pitchFamily="34" charset="0"/>
                <a:ea typeface="ＭＳ Ｐゴシック"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r>
              <a:rPr lang="en-US" altLang="en-US" sz="1600" dirty="0" smtClean="0">
                <a:solidFill>
                  <a:srgbClr val="003399"/>
                </a:solidFill>
              </a:rPr>
              <a:t>TARGETED SUPPORT</a:t>
            </a:r>
            <a:endParaRPr lang="en-GB" altLang="en-US" sz="1600" dirty="0">
              <a:solidFill>
                <a:srgbClr val="003399"/>
              </a:solidFill>
            </a:endParaRPr>
          </a:p>
        </p:txBody>
      </p:sp>
    </p:spTree>
    <p:extLst>
      <p:ext uri="{BB962C8B-B14F-4D97-AF65-F5344CB8AC3E}">
        <p14:creationId xmlns:p14="http://schemas.microsoft.com/office/powerpoint/2010/main" val="6749359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26" y="304800"/>
            <a:ext cx="8593774" cy="400110"/>
          </a:xfrm>
        </p:spPr>
        <p:txBody>
          <a:bodyPr/>
          <a:lstStyle/>
          <a:p>
            <a:r>
              <a:rPr lang="en-GB" sz="2600" dirty="0" smtClean="0">
                <a:solidFill>
                  <a:schemeClr val="bg1"/>
                </a:solidFill>
              </a:rPr>
              <a:t>RIS3 in Lagging Regions: aims &amp; background</a:t>
            </a:r>
            <a:endParaRPr lang="en-GB" sz="2600" dirty="0"/>
          </a:p>
        </p:txBody>
      </p:sp>
      <p:graphicFrame>
        <p:nvGraphicFramePr>
          <p:cNvPr id="13" name="Diagram 12"/>
          <p:cNvGraphicFramePr/>
          <p:nvPr>
            <p:extLst>
              <p:ext uri="{D42A27DB-BD31-4B8C-83A1-F6EECF244321}">
                <p14:modId xmlns:p14="http://schemas.microsoft.com/office/powerpoint/2010/main" val="702012716"/>
              </p:ext>
            </p:extLst>
          </p:nvPr>
        </p:nvGraphicFramePr>
        <p:xfrm>
          <a:off x="685800" y="1110851"/>
          <a:ext cx="7696200" cy="57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22278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027" y="304801"/>
            <a:ext cx="8195944" cy="461665"/>
          </a:xfrm>
        </p:spPr>
        <p:txBody>
          <a:bodyPr/>
          <a:lstStyle/>
          <a:p>
            <a:r>
              <a:rPr lang="es-ES_tradnl" dirty="0" err="1">
                <a:solidFill>
                  <a:schemeClr val="bg1"/>
                </a:solidFill>
              </a:rPr>
              <a:t>Lagging</a:t>
            </a:r>
            <a:r>
              <a:rPr lang="es-ES_tradnl" dirty="0">
                <a:solidFill>
                  <a:schemeClr val="bg1"/>
                </a:solidFill>
              </a:rPr>
              <a:t> </a:t>
            </a:r>
            <a:r>
              <a:rPr lang="es-ES_tradnl" dirty="0" err="1">
                <a:solidFill>
                  <a:schemeClr val="bg1"/>
                </a:solidFill>
              </a:rPr>
              <a:t>Regions</a:t>
            </a:r>
            <a:r>
              <a:rPr lang="es-ES_tradnl" dirty="0">
                <a:solidFill>
                  <a:schemeClr val="bg1"/>
                </a:solidFill>
              </a:rPr>
              <a:t>: </a:t>
            </a:r>
            <a:r>
              <a:rPr lang="es-ES_tradnl" dirty="0" err="1" smtClean="0">
                <a:solidFill>
                  <a:schemeClr val="bg1"/>
                </a:solidFill>
              </a:rPr>
              <a:t>Policy</a:t>
            </a:r>
            <a:r>
              <a:rPr lang="es-ES_tradnl" dirty="0" smtClean="0">
                <a:solidFill>
                  <a:schemeClr val="bg1"/>
                </a:solidFill>
              </a:rPr>
              <a:t> </a:t>
            </a:r>
            <a:r>
              <a:rPr lang="es-ES_tradnl" dirty="0" err="1" smtClean="0">
                <a:solidFill>
                  <a:schemeClr val="bg1"/>
                </a:solidFill>
              </a:rPr>
              <a:t>issues</a:t>
            </a:r>
            <a:endParaRPr lang="es-ES" dirty="0">
              <a:solidFill>
                <a:schemeClr val="bg1"/>
              </a:solidFill>
            </a:endParaRPr>
          </a:p>
        </p:txBody>
      </p:sp>
      <p:graphicFrame>
        <p:nvGraphicFramePr>
          <p:cNvPr id="6" name="Diagram 5"/>
          <p:cNvGraphicFramePr/>
          <p:nvPr>
            <p:extLst>
              <p:ext uri="{D42A27DB-BD31-4B8C-83A1-F6EECF244321}">
                <p14:modId xmlns:p14="http://schemas.microsoft.com/office/powerpoint/2010/main" val="165399717"/>
              </p:ext>
            </p:extLst>
          </p:nvPr>
        </p:nvGraphicFramePr>
        <p:xfrm>
          <a:off x="381000" y="12192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5586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28" y="0"/>
            <a:ext cx="8195944" cy="923330"/>
          </a:xfrm>
        </p:spPr>
        <p:txBody>
          <a:bodyPr/>
          <a:lstStyle/>
          <a:p>
            <a:r>
              <a:rPr lang="en-GB" dirty="0" smtClean="0">
                <a:solidFill>
                  <a:schemeClr val="bg1"/>
                </a:solidFill>
              </a:rPr>
              <a:t>European Parliament Support – 2 Preparatory Actions </a:t>
            </a:r>
            <a:endParaRPr lang="en-GB" dirty="0">
              <a:solidFill>
                <a:schemeClr val="bg1"/>
              </a:solidFill>
            </a:endParaRPr>
          </a:p>
        </p:txBody>
      </p:sp>
      <p:graphicFrame>
        <p:nvGraphicFramePr>
          <p:cNvPr id="11" name="Diagram 10"/>
          <p:cNvGraphicFramePr/>
          <p:nvPr>
            <p:extLst>
              <p:ext uri="{D42A27DB-BD31-4B8C-83A1-F6EECF244321}">
                <p14:modId xmlns:p14="http://schemas.microsoft.com/office/powerpoint/2010/main" val="28463115"/>
              </p:ext>
            </p:extLst>
          </p:nvPr>
        </p:nvGraphicFramePr>
        <p:xfrm>
          <a:off x="381000" y="12192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64859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27" y="228600"/>
            <a:ext cx="8195944" cy="461665"/>
          </a:xfrm>
        </p:spPr>
        <p:txBody>
          <a:bodyPr/>
          <a:lstStyle/>
          <a:p>
            <a:pPr algn="ctr"/>
            <a:r>
              <a:rPr lang="en-GB" dirty="0" smtClean="0">
                <a:solidFill>
                  <a:schemeClr val="bg1"/>
                </a:solidFill>
              </a:rPr>
              <a:t>Implementation</a:t>
            </a:r>
            <a:endParaRPr lang="en-GB" dirty="0">
              <a:solidFill>
                <a:schemeClr val="bg1"/>
              </a:solidFill>
            </a:endParaRPr>
          </a:p>
        </p:txBody>
      </p:sp>
      <p:graphicFrame>
        <p:nvGraphicFramePr>
          <p:cNvPr id="5" name="Diagram 4"/>
          <p:cNvGraphicFramePr/>
          <p:nvPr>
            <p:extLst>
              <p:ext uri="{D42A27DB-BD31-4B8C-83A1-F6EECF244321}">
                <p14:modId xmlns:p14="http://schemas.microsoft.com/office/powerpoint/2010/main" val="4015599336"/>
              </p:ext>
            </p:extLst>
          </p:nvPr>
        </p:nvGraphicFramePr>
        <p:xfrm>
          <a:off x="304800" y="1295400"/>
          <a:ext cx="8534400" cy="477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5349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83082" y="5914483"/>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255327" y="2571929"/>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429000" y="2571929"/>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85800" y="2571929"/>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1000" y="228600"/>
            <a:ext cx="8534400" cy="461665"/>
          </a:xfrm>
        </p:spPr>
        <p:txBody>
          <a:bodyPr vert="horz" wrap="square" lIns="0" tIns="0" rIns="0" bIns="0" rtlCol="0">
            <a:spAutoFit/>
            <a:scene3d>
              <a:camera prst="obliqueBottomRight"/>
              <a:lightRig rig="threePt" dir="t"/>
            </a:scene3d>
            <a:sp3d/>
          </a:bodyPr>
          <a:lstStyle/>
          <a:p>
            <a:pPr marL="12700" algn="ctr"/>
            <a:r>
              <a:rPr lang="en-GB" dirty="0">
                <a:solidFill>
                  <a:schemeClr val="bg1"/>
                </a:solidFill>
              </a:rPr>
              <a:t>Bottom Up </a:t>
            </a:r>
            <a:r>
              <a:rPr lang="en-GB" dirty="0" smtClean="0">
                <a:solidFill>
                  <a:schemeClr val="bg1"/>
                </a:solidFill>
              </a:rPr>
              <a:t>Dynamic</a:t>
            </a:r>
            <a:endParaRPr lang="en-GB" dirty="0">
              <a:solidFill>
                <a:schemeClr val="bg1"/>
              </a:solidFill>
            </a:endParaRPr>
          </a:p>
        </p:txBody>
      </p:sp>
      <p:sp>
        <p:nvSpPr>
          <p:cNvPr id="3" name="TextBox 2"/>
          <p:cNvSpPr txBox="1"/>
          <p:nvPr/>
        </p:nvSpPr>
        <p:spPr>
          <a:xfrm>
            <a:off x="713510" y="1399310"/>
            <a:ext cx="2057400" cy="1000274"/>
          </a:xfrm>
          <a:prstGeom prst="rect">
            <a:avLst/>
          </a:prstGeom>
          <a:noFill/>
        </p:spPr>
        <p:txBody>
          <a:bodyPr wrap="square" rtlCol="0">
            <a:spAutoFit/>
          </a:bodyPr>
          <a:lstStyle/>
          <a:p>
            <a:pPr algn="ctr"/>
            <a:r>
              <a:rPr lang="es-ES" b="1" dirty="0" smtClean="0"/>
              <a:t>Business idea</a:t>
            </a:r>
          </a:p>
          <a:p>
            <a:pPr algn="ctr"/>
            <a:endParaRPr lang="es-ES" sz="900" b="1" dirty="0" smtClean="0"/>
          </a:p>
          <a:p>
            <a:pPr algn="ctr"/>
            <a:r>
              <a:rPr lang="es-ES" sz="1600" dirty="0" smtClean="0"/>
              <a:t>E.g. use of </a:t>
            </a:r>
            <a:r>
              <a:rPr lang="es-ES" sz="1600" dirty="0" err="1" smtClean="0"/>
              <a:t>wine-making</a:t>
            </a:r>
            <a:r>
              <a:rPr lang="es-ES" sz="1600" dirty="0" smtClean="0"/>
              <a:t> </a:t>
            </a:r>
            <a:r>
              <a:rPr lang="es-ES" sz="1600" dirty="0" err="1" smtClean="0"/>
              <a:t>residues</a:t>
            </a:r>
            <a:endParaRPr lang="en-GB" sz="1600" dirty="0"/>
          </a:p>
        </p:txBody>
      </p:sp>
      <p:sp>
        <p:nvSpPr>
          <p:cNvPr id="5" name="TextBox 4"/>
          <p:cNvSpPr txBox="1"/>
          <p:nvPr/>
        </p:nvSpPr>
        <p:spPr>
          <a:xfrm>
            <a:off x="762000" y="2678668"/>
            <a:ext cx="2057400" cy="369332"/>
          </a:xfrm>
          <a:prstGeom prst="rect">
            <a:avLst/>
          </a:prstGeom>
          <a:noFill/>
        </p:spPr>
        <p:txBody>
          <a:bodyPr wrap="square" rtlCol="0">
            <a:spAutoFit/>
          </a:bodyPr>
          <a:lstStyle/>
          <a:p>
            <a:pPr algn="ctr"/>
            <a:r>
              <a:rPr lang="es-ES" b="1" dirty="0" smtClean="0"/>
              <a:t>EDP focus group</a:t>
            </a:r>
            <a:endParaRPr lang="en-GB" b="1" dirty="0"/>
          </a:p>
        </p:txBody>
      </p:sp>
      <p:sp>
        <p:nvSpPr>
          <p:cNvPr id="6" name="TextBox 5"/>
          <p:cNvSpPr txBox="1"/>
          <p:nvPr/>
        </p:nvSpPr>
        <p:spPr>
          <a:xfrm>
            <a:off x="3124200" y="1390471"/>
            <a:ext cx="2667000" cy="954107"/>
          </a:xfrm>
          <a:prstGeom prst="rect">
            <a:avLst/>
          </a:prstGeom>
          <a:noFill/>
        </p:spPr>
        <p:txBody>
          <a:bodyPr wrap="square" rtlCol="0">
            <a:spAutoFit/>
          </a:bodyPr>
          <a:lstStyle/>
          <a:p>
            <a:pPr algn="ctr"/>
            <a:r>
              <a:rPr lang="es-ES" b="1" dirty="0" smtClean="0"/>
              <a:t>Idea decomposed</a:t>
            </a:r>
          </a:p>
          <a:p>
            <a:pPr algn="ctr"/>
            <a:endParaRPr lang="es-ES" sz="600" dirty="0"/>
          </a:p>
          <a:p>
            <a:pPr algn="ctr"/>
            <a:r>
              <a:rPr lang="es-ES" sz="1600" dirty="0" smtClean="0"/>
              <a:t>Research and innovation components and </a:t>
            </a:r>
            <a:r>
              <a:rPr lang="es-ES" sz="1600" dirty="0" err="1" smtClean="0"/>
              <a:t>fundability</a:t>
            </a:r>
            <a:endParaRPr lang="en-GB" sz="1600" dirty="0"/>
          </a:p>
        </p:txBody>
      </p:sp>
      <p:sp>
        <p:nvSpPr>
          <p:cNvPr id="7" name="TextBox 6"/>
          <p:cNvSpPr txBox="1"/>
          <p:nvPr/>
        </p:nvSpPr>
        <p:spPr>
          <a:xfrm>
            <a:off x="3429000" y="2595634"/>
            <a:ext cx="2209800" cy="646331"/>
          </a:xfrm>
          <a:prstGeom prst="rect">
            <a:avLst/>
          </a:prstGeom>
          <a:noFill/>
        </p:spPr>
        <p:txBody>
          <a:bodyPr wrap="square" rtlCol="0">
            <a:spAutoFit/>
          </a:bodyPr>
          <a:lstStyle/>
          <a:p>
            <a:pPr algn="ctr"/>
            <a:r>
              <a:rPr lang="es-ES" b="1" dirty="0" smtClean="0"/>
              <a:t>Project </a:t>
            </a:r>
            <a:r>
              <a:rPr lang="es-ES" b="1" dirty="0" err="1" smtClean="0"/>
              <a:t>Development</a:t>
            </a:r>
            <a:r>
              <a:rPr lang="es-ES" b="1" dirty="0" smtClean="0"/>
              <a:t> </a:t>
            </a:r>
            <a:r>
              <a:rPr lang="es-ES" b="1" dirty="0" err="1" smtClean="0"/>
              <a:t>Lab</a:t>
            </a:r>
            <a:r>
              <a:rPr lang="es-ES" b="1" dirty="0" smtClean="0"/>
              <a:t> 1 (PDL 1)</a:t>
            </a:r>
            <a:endParaRPr lang="en-GB" b="1" dirty="0"/>
          </a:p>
        </p:txBody>
      </p:sp>
      <p:sp>
        <p:nvSpPr>
          <p:cNvPr id="8" name="TextBox 7"/>
          <p:cNvSpPr txBox="1"/>
          <p:nvPr/>
        </p:nvSpPr>
        <p:spPr>
          <a:xfrm>
            <a:off x="6096000" y="1371600"/>
            <a:ext cx="2514600" cy="1154162"/>
          </a:xfrm>
          <a:prstGeom prst="rect">
            <a:avLst/>
          </a:prstGeom>
          <a:noFill/>
        </p:spPr>
        <p:txBody>
          <a:bodyPr wrap="square" rtlCol="0">
            <a:spAutoFit/>
          </a:bodyPr>
          <a:lstStyle/>
          <a:p>
            <a:pPr algn="ctr"/>
            <a:r>
              <a:rPr lang="es-ES" b="1" dirty="0" smtClean="0"/>
              <a:t>Idea refined</a:t>
            </a:r>
          </a:p>
          <a:p>
            <a:pPr algn="ctr"/>
            <a:endParaRPr lang="es-ES" sz="200" dirty="0" smtClean="0"/>
          </a:p>
          <a:p>
            <a:pPr algn="ctr"/>
            <a:r>
              <a:rPr lang="es-ES" sz="1600" dirty="0" smtClean="0"/>
              <a:t>Partners, business and research aspects, roadmap, </a:t>
            </a:r>
            <a:r>
              <a:rPr lang="es-ES" sz="1600" dirty="0" err="1" smtClean="0"/>
              <a:t>funding</a:t>
            </a:r>
            <a:r>
              <a:rPr lang="es-ES" sz="1600" dirty="0" smtClean="0"/>
              <a:t> sources</a:t>
            </a:r>
            <a:endParaRPr lang="en-GB" sz="1600" dirty="0"/>
          </a:p>
        </p:txBody>
      </p:sp>
      <p:sp>
        <p:nvSpPr>
          <p:cNvPr id="9" name="TextBox 8"/>
          <p:cNvSpPr txBox="1"/>
          <p:nvPr/>
        </p:nvSpPr>
        <p:spPr>
          <a:xfrm>
            <a:off x="6283037" y="2602559"/>
            <a:ext cx="2057400" cy="646331"/>
          </a:xfrm>
          <a:prstGeom prst="rect">
            <a:avLst/>
          </a:prstGeom>
          <a:noFill/>
        </p:spPr>
        <p:txBody>
          <a:bodyPr wrap="square" rtlCol="0">
            <a:spAutoFit/>
          </a:bodyPr>
          <a:lstStyle/>
          <a:p>
            <a:pPr algn="ctr"/>
            <a:r>
              <a:rPr lang="es-ES" b="1" dirty="0" smtClean="0"/>
              <a:t>Online consultation and PDL 2</a:t>
            </a:r>
            <a:endParaRPr lang="en-GB" b="1" dirty="0"/>
          </a:p>
        </p:txBody>
      </p:sp>
      <p:cxnSp>
        <p:nvCxnSpPr>
          <p:cNvPr id="15" name="Straight Arrow Connector 14"/>
          <p:cNvCxnSpPr>
            <a:stCxn id="11" idx="3"/>
          </p:cNvCxnSpPr>
          <p:nvPr/>
        </p:nvCxnSpPr>
        <p:spPr>
          <a:xfrm flipV="1">
            <a:off x="2895600" y="2924264"/>
            <a:ext cx="53340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flipV="1">
            <a:off x="5638800" y="2924265"/>
            <a:ext cx="616527"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381000" y="1018401"/>
            <a:ext cx="8534400" cy="276999"/>
          </a:xfrm>
          <a:prstGeom prst="rect">
            <a:avLst/>
          </a:prstGeom>
        </p:spPr>
        <p:txBody>
          <a:bodyPr vert="horz" wrap="square" lIns="0" tIns="0" rIns="0" bIns="0" rtlCol="0">
            <a:spAutoFit/>
            <a:scene3d>
              <a:camera prst="obliqueBottomRight"/>
              <a:lightRig rig="threePt" dir="t"/>
            </a:scene3d>
            <a:sp3d/>
          </a:bodyPr>
          <a:lstStyle>
            <a:lvl1pPr>
              <a:defRPr sz="3000" b="1" i="0">
                <a:solidFill>
                  <a:srgbClr val="0F5494"/>
                </a:solidFill>
                <a:latin typeface="Verdana"/>
                <a:ea typeface="+mj-ea"/>
                <a:cs typeface="Verdana"/>
              </a:defRPr>
            </a:lvl1pPr>
          </a:lstStyle>
          <a:p>
            <a:pPr marL="12700" algn="ctr"/>
            <a:r>
              <a:rPr lang="en-GB" sz="1800" kern="0" dirty="0" smtClean="0"/>
              <a:t>Business idea as main driver</a:t>
            </a:r>
            <a:endParaRPr lang="en-GB" sz="1800" kern="0" dirty="0"/>
          </a:p>
        </p:txBody>
      </p:sp>
      <p:sp>
        <p:nvSpPr>
          <p:cNvPr id="19" name="Title 1"/>
          <p:cNvSpPr txBox="1">
            <a:spLocks/>
          </p:cNvSpPr>
          <p:nvPr/>
        </p:nvSpPr>
        <p:spPr>
          <a:xfrm>
            <a:off x="381000" y="3581400"/>
            <a:ext cx="8534400" cy="276999"/>
          </a:xfrm>
          <a:prstGeom prst="rect">
            <a:avLst/>
          </a:prstGeom>
        </p:spPr>
        <p:txBody>
          <a:bodyPr vert="horz" wrap="square" lIns="0" tIns="0" rIns="0" bIns="0" rtlCol="0">
            <a:spAutoFit/>
            <a:scene3d>
              <a:camera prst="obliqueBottomRight"/>
              <a:lightRig rig="threePt" dir="t"/>
            </a:scene3d>
            <a:sp3d/>
          </a:bodyPr>
          <a:lstStyle>
            <a:lvl1pPr>
              <a:defRPr sz="3000" b="1" i="0">
                <a:solidFill>
                  <a:srgbClr val="0F5494"/>
                </a:solidFill>
                <a:latin typeface="Verdana"/>
                <a:ea typeface="+mj-ea"/>
                <a:cs typeface="Verdana"/>
              </a:defRPr>
            </a:lvl1pPr>
          </a:lstStyle>
          <a:p>
            <a:pPr marL="12700" algn="ctr"/>
            <a:r>
              <a:rPr lang="en-GB" sz="1800" kern="0" dirty="0" smtClean="0"/>
              <a:t>Bottlenecks for implementation</a:t>
            </a:r>
            <a:endParaRPr lang="en-GB" sz="1800" kern="0" dirty="0"/>
          </a:p>
        </p:txBody>
      </p:sp>
      <p:cxnSp>
        <p:nvCxnSpPr>
          <p:cNvPr id="22" name="Straight Arrow Connector 21"/>
          <p:cNvCxnSpPr/>
          <p:nvPr/>
        </p:nvCxnSpPr>
        <p:spPr>
          <a:xfrm>
            <a:off x="7696199" y="3276600"/>
            <a:ext cx="0" cy="4432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13510" y="4135804"/>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34290" y="4191000"/>
            <a:ext cx="2161310" cy="615553"/>
          </a:xfrm>
          <a:prstGeom prst="rect">
            <a:avLst/>
          </a:prstGeom>
          <a:noFill/>
        </p:spPr>
        <p:txBody>
          <a:bodyPr wrap="square" rtlCol="0">
            <a:spAutoFit/>
          </a:bodyPr>
          <a:lstStyle/>
          <a:p>
            <a:pPr algn="ctr"/>
            <a:r>
              <a:rPr lang="es-ES" b="1" dirty="0" smtClean="0"/>
              <a:t>Peer review</a:t>
            </a:r>
          </a:p>
          <a:p>
            <a:pPr algn="ctr"/>
            <a:r>
              <a:rPr lang="es-ES" sz="1600" b="1" dirty="0" smtClean="0"/>
              <a:t>Board of critical friends</a:t>
            </a:r>
            <a:endParaRPr lang="en-GB" sz="1600" b="1" dirty="0"/>
          </a:p>
        </p:txBody>
      </p:sp>
      <p:sp>
        <p:nvSpPr>
          <p:cNvPr id="28" name="Rectangle 27"/>
          <p:cNvSpPr/>
          <p:nvPr/>
        </p:nvSpPr>
        <p:spPr>
          <a:xfrm>
            <a:off x="713510" y="5013692"/>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89710" y="5056910"/>
            <a:ext cx="2057400" cy="646331"/>
          </a:xfrm>
          <a:prstGeom prst="rect">
            <a:avLst/>
          </a:prstGeom>
          <a:noFill/>
        </p:spPr>
        <p:txBody>
          <a:bodyPr wrap="square" rtlCol="0">
            <a:spAutoFit/>
          </a:bodyPr>
          <a:lstStyle/>
          <a:p>
            <a:pPr algn="ctr"/>
            <a:r>
              <a:rPr lang="es-ES" b="1" dirty="0" smtClean="0"/>
              <a:t>Analysis of role of KETs</a:t>
            </a:r>
            <a:endParaRPr lang="en-GB" b="1" dirty="0"/>
          </a:p>
        </p:txBody>
      </p:sp>
      <p:sp>
        <p:nvSpPr>
          <p:cNvPr id="30" name="Rectangle 29"/>
          <p:cNvSpPr/>
          <p:nvPr/>
        </p:nvSpPr>
        <p:spPr>
          <a:xfrm>
            <a:off x="727365" y="5900382"/>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03565" y="5825835"/>
            <a:ext cx="2057400" cy="830997"/>
          </a:xfrm>
          <a:prstGeom prst="rect">
            <a:avLst/>
          </a:prstGeom>
          <a:noFill/>
        </p:spPr>
        <p:txBody>
          <a:bodyPr wrap="square" rtlCol="0">
            <a:spAutoFit/>
          </a:bodyPr>
          <a:lstStyle/>
          <a:p>
            <a:pPr algn="ctr"/>
            <a:r>
              <a:rPr lang="es-ES" sz="1600" b="1" dirty="0" smtClean="0"/>
              <a:t>Mapping international R&amp;I collaborations</a:t>
            </a:r>
            <a:endParaRPr lang="en-GB" sz="1600" b="1" dirty="0"/>
          </a:p>
        </p:txBody>
      </p:sp>
      <p:sp>
        <p:nvSpPr>
          <p:cNvPr id="32" name="Rectangle 31"/>
          <p:cNvSpPr/>
          <p:nvPr/>
        </p:nvSpPr>
        <p:spPr>
          <a:xfrm>
            <a:off x="3190009" y="4150926"/>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210791" y="4185047"/>
            <a:ext cx="2199409" cy="615553"/>
          </a:xfrm>
          <a:prstGeom prst="rect">
            <a:avLst/>
          </a:prstGeom>
          <a:noFill/>
        </p:spPr>
        <p:txBody>
          <a:bodyPr wrap="square" rtlCol="0">
            <a:spAutoFit/>
          </a:bodyPr>
          <a:lstStyle/>
          <a:p>
            <a:pPr algn="ctr"/>
            <a:r>
              <a:rPr lang="es-ES" b="1" dirty="0" smtClean="0"/>
              <a:t>Working groups </a:t>
            </a:r>
            <a:r>
              <a:rPr lang="es-ES" sz="1600" b="1" dirty="0" smtClean="0"/>
              <a:t>Mobility &amp;Governance</a:t>
            </a:r>
            <a:endParaRPr lang="en-GB" b="1" dirty="0"/>
          </a:p>
        </p:txBody>
      </p:sp>
      <p:sp>
        <p:nvSpPr>
          <p:cNvPr id="34" name="Rectangle 33"/>
          <p:cNvSpPr/>
          <p:nvPr/>
        </p:nvSpPr>
        <p:spPr>
          <a:xfrm>
            <a:off x="3190009" y="5028814"/>
            <a:ext cx="2209800" cy="70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3266209" y="5072032"/>
            <a:ext cx="2057400" cy="646331"/>
          </a:xfrm>
          <a:prstGeom prst="rect">
            <a:avLst/>
          </a:prstGeom>
          <a:noFill/>
        </p:spPr>
        <p:txBody>
          <a:bodyPr wrap="square" rtlCol="0">
            <a:spAutoFit/>
          </a:bodyPr>
          <a:lstStyle/>
          <a:p>
            <a:pPr algn="ctr"/>
            <a:r>
              <a:rPr lang="es-ES" b="1" dirty="0" smtClean="0"/>
              <a:t>RDI funding guide and case studies</a:t>
            </a:r>
            <a:endParaRPr lang="en-GB" b="1" dirty="0"/>
          </a:p>
        </p:txBody>
      </p:sp>
      <p:sp>
        <p:nvSpPr>
          <p:cNvPr id="36" name="TextBox 35"/>
          <p:cNvSpPr txBox="1"/>
          <p:nvPr/>
        </p:nvSpPr>
        <p:spPr>
          <a:xfrm>
            <a:off x="5936675" y="3692235"/>
            <a:ext cx="3352800" cy="3139321"/>
          </a:xfrm>
          <a:prstGeom prst="rect">
            <a:avLst/>
          </a:prstGeom>
          <a:noFill/>
        </p:spPr>
        <p:txBody>
          <a:bodyPr wrap="square" rtlCol="0">
            <a:spAutoFit/>
          </a:bodyPr>
          <a:lstStyle/>
          <a:p>
            <a:pPr algn="ctr"/>
            <a:endParaRPr lang="es-ES" sz="1700" b="1" dirty="0" smtClean="0"/>
          </a:p>
          <a:p>
            <a:pPr algn="ctr"/>
            <a:endParaRPr lang="es-ES" sz="1700" b="1" dirty="0" smtClean="0"/>
          </a:p>
          <a:p>
            <a:pPr algn="ctr"/>
            <a:r>
              <a:rPr lang="es-ES" sz="1700" b="1" dirty="0" err="1" smtClean="0"/>
              <a:t>State</a:t>
            </a:r>
            <a:r>
              <a:rPr lang="es-ES" sz="1700" b="1" dirty="0" smtClean="0"/>
              <a:t> aid issues</a:t>
            </a:r>
          </a:p>
          <a:p>
            <a:pPr algn="ctr"/>
            <a:endParaRPr lang="es-ES" sz="400" dirty="0"/>
          </a:p>
          <a:p>
            <a:pPr algn="ctr"/>
            <a:endParaRPr lang="es-ES" sz="400" b="1" dirty="0"/>
          </a:p>
          <a:p>
            <a:pPr algn="ctr"/>
            <a:r>
              <a:rPr lang="es-ES" sz="1700" b="1" dirty="0" smtClean="0"/>
              <a:t>Avoid </a:t>
            </a:r>
            <a:r>
              <a:rPr lang="es-ES" sz="1700" b="1" dirty="0"/>
              <a:t>double </a:t>
            </a:r>
            <a:r>
              <a:rPr lang="es-ES" sz="1700" b="1" dirty="0" smtClean="0"/>
              <a:t>funding between national/regional calls</a:t>
            </a:r>
          </a:p>
          <a:p>
            <a:pPr algn="ctr"/>
            <a:endParaRPr lang="es-ES" sz="500" b="1" dirty="0"/>
          </a:p>
          <a:p>
            <a:pPr algn="ctr"/>
            <a:r>
              <a:rPr lang="es-ES" sz="1700" b="1" dirty="0" smtClean="0"/>
              <a:t>Sustainability/</a:t>
            </a:r>
            <a:r>
              <a:rPr lang="es-ES" sz="1700" b="1" dirty="0" err="1" smtClean="0"/>
              <a:t>viability</a:t>
            </a:r>
            <a:endParaRPr lang="es-ES" sz="1700" b="1" dirty="0" smtClean="0"/>
          </a:p>
          <a:p>
            <a:pPr algn="ctr"/>
            <a:endParaRPr lang="es-ES" sz="400" b="1" dirty="0" smtClean="0"/>
          </a:p>
          <a:p>
            <a:pPr algn="ctr"/>
            <a:r>
              <a:rPr lang="es-ES" sz="1700" b="1" dirty="0" smtClean="0"/>
              <a:t>Role for KETs</a:t>
            </a:r>
          </a:p>
          <a:p>
            <a:pPr algn="ctr"/>
            <a:endParaRPr lang="es-ES" sz="300" b="1" dirty="0"/>
          </a:p>
          <a:p>
            <a:pPr algn="ctr"/>
            <a:r>
              <a:rPr lang="es-ES" sz="1700" b="1" dirty="0"/>
              <a:t>Need for </a:t>
            </a:r>
            <a:r>
              <a:rPr lang="es-ES" sz="1700" b="1" dirty="0" smtClean="0"/>
              <a:t>champions/</a:t>
            </a:r>
            <a:r>
              <a:rPr lang="es-ES" sz="1700" b="1" dirty="0" err="1" smtClean="0"/>
              <a:t>leaders</a:t>
            </a:r>
            <a:endParaRPr lang="es-ES" sz="1700" b="1" dirty="0" smtClean="0"/>
          </a:p>
          <a:p>
            <a:pPr algn="ctr"/>
            <a:endParaRPr lang="es-ES" sz="400" b="1" dirty="0"/>
          </a:p>
          <a:p>
            <a:pPr algn="ctr"/>
            <a:r>
              <a:rPr lang="es-ES" sz="1700" b="1" dirty="0"/>
              <a:t>Address training </a:t>
            </a:r>
            <a:r>
              <a:rPr lang="es-ES" sz="1700" b="1" dirty="0" smtClean="0"/>
              <a:t>needs</a:t>
            </a:r>
          </a:p>
          <a:p>
            <a:pPr algn="ctr"/>
            <a:endParaRPr lang="es-ES" sz="400" b="1" dirty="0"/>
          </a:p>
          <a:p>
            <a:pPr algn="ctr"/>
            <a:r>
              <a:rPr lang="es-ES" sz="1700" b="1" dirty="0" smtClean="0"/>
              <a:t>International </a:t>
            </a:r>
            <a:r>
              <a:rPr lang="es-ES" sz="1700" b="1" dirty="0"/>
              <a:t>scope</a:t>
            </a:r>
          </a:p>
        </p:txBody>
      </p:sp>
      <p:sp>
        <p:nvSpPr>
          <p:cNvPr id="37" name="TextBox 36"/>
          <p:cNvSpPr txBox="1"/>
          <p:nvPr/>
        </p:nvSpPr>
        <p:spPr>
          <a:xfrm>
            <a:off x="2881745" y="5940036"/>
            <a:ext cx="2895600" cy="615553"/>
          </a:xfrm>
          <a:prstGeom prst="rect">
            <a:avLst/>
          </a:prstGeom>
          <a:noFill/>
        </p:spPr>
        <p:txBody>
          <a:bodyPr wrap="square" rtlCol="0">
            <a:spAutoFit/>
          </a:bodyPr>
          <a:lstStyle/>
          <a:p>
            <a:pPr algn="ctr"/>
            <a:r>
              <a:rPr lang="es-ES" b="1" dirty="0" smtClean="0"/>
              <a:t>Technical meetings </a:t>
            </a:r>
            <a:r>
              <a:rPr lang="es-ES" sz="1600" b="1" dirty="0" smtClean="0"/>
              <a:t>regional/</a:t>
            </a:r>
            <a:r>
              <a:rPr lang="es-ES" sz="1600" b="1" dirty="0" err="1" smtClean="0"/>
              <a:t>national</a:t>
            </a:r>
            <a:r>
              <a:rPr lang="es-ES" sz="1600" b="1" dirty="0" smtClean="0"/>
              <a:t>/EU</a:t>
            </a:r>
            <a:endParaRPr lang="es-ES" b="1" dirty="0" smtClean="0"/>
          </a:p>
        </p:txBody>
      </p:sp>
      <p:cxnSp>
        <p:nvCxnSpPr>
          <p:cNvPr id="40" name="Straight Arrow Connector 39"/>
          <p:cNvCxnSpPr/>
          <p:nvPr/>
        </p:nvCxnSpPr>
        <p:spPr>
          <a:xfrm flipH="1">
            <a:off x="5486401" y="5422907"/>
            <a:ext cx="4817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Left Brace 41"/>
          <p:cNvSpPr/>
          <p:nvPr/>
        </p:nvSpPr>
        <p:spPr>
          <a:xfrm>
            <a:off x="5794664" y="4038600"/>
            <a:ext cx="347056" cy="2743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1866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3" grpId="0" animBg="1"/>
      <p:bldP spid="12" grpId="0" animBg="1"/>
      <p:bldP spid="11" grpId="0" animBg="1"/>
      <p:bldP spid="3" grpId="0"/>
      <p:bldP spid="5" grpId="0"/>
      <p:bldP spid="6" grpId="0"/>
      <p:bldP spid="7" grpId="0"/>
      <p:bldP spid="8" grpId="0"/>
      <p:bldP spid="9" grpId="0"/>
      <p:bldP spid="18" grpId="0"/>
      <p:bldP spid="19" grpId="0"/>
      <p:bldP spid="26" grpId="0" animBg="1"/>
      <p:bldP spid="27" grpId="0"/>
      <p:bldP spid="28" grpId="0" animBg="1"/>
      <p:bldP spid="29" grpId="0"/>
      <p:bldP spid="30" grpId="0" animBg="1"/>
      <p:bldP spid="31" grpId="0"/>
      <p:bldP spid="32" grpId="0" animBg="1"/>
      <p:bldP spid="33" grpId="0"/>
      <p:bldP spid="34" grpId="0" animBg="1"/>
      <p:bldP spid="35" grpId="0"/>
      <p:bldP spid="36" grpId="0"/>
      <p:bldP spid="37"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ángulo 2"/>
          <p:cNvSpPr>
            <a:spLocks noChangeArrowheads="1"/>
          </p:cNvSpPr>
          <p:nvPr/>
        </p:nvSpPr>
        <p:spPr bwMode="auto">
          <a:xfrm>
            <a:off x="614853" y="152400"/>
            <a:ext cx="77011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200" b="1" i="0" dirty="0" smtClean="0">
                <a:solidFill>
                  <a:schemeClr val="bg1"/>
                </a:solidFill>
              </a:rPr>
              <a:t>Entrepreneurial Discovery Process Focus Group</a:t>
            </a:r>
          </a:p>
          <a:p>
            <a:pPr algn="ctr">
              <a:spcBef>
                <a:spcPct val="0"/>
              </a:spcBef>
              <a:buClrTx/>
              <a:buFontTx/>
              <a:buNone/>
            </a:pPr>
            <a:r>
              <a:rPr lang="en-US" altLang="en-US" sz="2200" b="1" i="0" dirty="0" err="1" smtClean="0">
                <a:solidFill>
                  <a:schemeClr val="bg1"/>
                </a:solidFill>
              </a:rPr>
              <a:t>Cluj</a:t>
            </a:r>
            <a:r>
              <a:rPr lang="en-US" altLang="en-US" sz="2200" b="1" i="0" dirty="0" smtClean="0">
                <a:solidFill>
                  <a:schemeClr val="bg1"/>
                </a:solidFill>
              </a:rPr>
              <a:t> – May 2016</a:t>
            </a:r>
            <a:endParaRPr lang="en-GB" altLang="en-US" sz="2200" b="1" i="0" dirty="0">
              <a:solidFill>
                <a:schemeClr val="bg1"/>
              </a:solidFill>
            </a:endParaRPr>
          </a:p>
        </p:txBody>
      </p:sp>
      <p:pic>
        <p:nvPicPr>
          <p:cNvPr id="4" name="Imagen 3"/>
          <p:cNvPicPr>
            <a:picLocks noChangeAspect="1"/>
          </p:cNvPicPr>
          <p:nvPr/>
        </p:nvPicPr>
        <p:blipFill>
          <a:blip r:embed="rId3"/>
          <a:stretch>
            <a:fillRect/>
          </a:stretch>
        </p:blipFill>
        <p:spPr>
          <a:xfrm>
            <a:off x="467544" y="2408940"/>
            <a:ext cx="4104456" cy="3828372"/>
          </a:xfrm>
          <a:prstGeom prst="rect">
            <a:avLst/>
          </a:prstGeom>
        </p:spPr>
      </p:pic>
      <p:sp>
        <p:nvSpPr>
          <p:cNvPr id="5" name="Rectángulo 4"/>
          <p:cNvSpPr/>
          <p:nvPr/>
        </p:nvSpPr>
        <p:spPr>
          <a:xfrm>
            <a:off x="539552" y="1268760"/>
            <a:ext cx="8172400" cy="369332"/>
          </a:xfrm>
          <a:prstGeom prst="rect">
            <a:avLst/>
          </a:prstGeom>
        </p:spPr>
        <p:txBody>
          <a:bodyPr wrap="square">
            <a:spAutoFit/>
          </a:bodyPr>
          <a:lstStyle/>
          <a:p>
            <a:pPr algn="ctr"/>
            <a:r>
              <a:rPr lang="en-GB" altLang="en-US" sz="1800" b="1" dirty="0" smtClean="0">
                <a:solidFill>
                  <a:schemeClr val="tx1"/>
                </a:solidFill>
              </a:rPr>
              <a:t>Cosmetics and food supplements based on natural resources</a:t>
            </a:r>
            <a:endParaRPr lang="en-GB" sz="1800" b="1" dirty="0">
              <a:solidFill>
                <a:schemeClr val="tx1"/>
              </a:solidFill>
            </a:endParaRPr>
          </a:p>
        </p:txBody>
      </p:sp>
      <p:sp>
        <p:nvSpPr>
          <p:cNvPr id="21" name="Rectángulo 20"/>
          <p:cNvSpPr/>
          <p:nvPr/>
        </p:nvSpPr>
        <p:spPr>
          <a:xfrm>
            <a:off x="179512" y="1772816"/>
            <a:ext cx="4787093" cy="646331"/>
          </a:xfrm>
          <a:prstGeom prst="rect">
            <a:avLst/>
          </a:prstGeom>
        </p:spPr>
        <p:txBody>
          <a:bodyPr wrap="square">
            <a:spAutoFit/>
          </a:bodyPr>
          <a:lstStyle/>
          <a:p>
            <a:pPr algn="ctr"/>
            <a:r>
              <a:rPr lang="en-GB" altLang="en-US" sz="1800" dirty="0" smtClean="0">
                <a:solidFill>
                  <a:schemeClr val="tx1"/>
                </a:solidFill>
              </a:rPr>
              <a:t>Stakeholder representation (Quadruple helix)</a:t>
            </a:r>
          </a:p>
          <a:p>
            <a:pPr algn="ctr"/>
            <a:r>
              <a:rPr lang="es-ES" dirty="0" smtClean="0"/>
              <a:t>73 participants</a:t>
            </a:r>
            <a:endParaRPr lang="en-GB" sz="1800" dirty="0">
              <a:solidFill>
                <a:schemeClr val="tx1"/>
              </a:solidFill>
            </a:endParaRPr>
          </a:p>
        </p:txBody>
      </p:sp>
      <p:sp>
        <p:nvSpPr>
          <p:cNvPr id="22" name="Rectángulo 21"/>
          <p:cNvSpPr/>
          <p:nvPr/>
        </p:nvSpPr>
        <p:spPr>
          <a:xfrm>
            <a:off x="4465427" y="1772816"/>
            <a:ext cx="4787093" cy="369332"/>
          </a:xfrm>
          <a:prstGeom prst="rect">
            <a:avLst/>
          </a:prstGeom>
        </p:spPr>
        <p:txBody>
          <a:bodyPr wrap="square">
            <a:spAutoFit/>
          </a:bodyPr>
          <a:lstStyle/>
          <a:p>
            <a:pPr algn="ctr"/>
            <a:r>
              <a:rPr lang="en-GB" altLang="en-US" sz="1800" dirty="0" smtClean="0">
                <a:solidFill>
                  <a:schemeClr val="tx1"/>
                </a:solidFill>
              </a:rPr>
              <a:t>38 business ideas generated</a:t>
            </a:r>
            <a:endParaRPr lang="en-GB" sz="1800" dirty="0">
              <a:solidFill>
                <a:schemeClr val="tx1"/>
              </a:solidFill>
            </a:endParaRPr>
          </a:p>
        </p:txBody>
      </p:sp>
      <p:sp>
        <p:nvSpPr>
          <p:cNvPr id="6" name="Rectángulo 5"/>
          <p:cNvSpPr/>
          <p:nvPr/>
        </p:nvSpPr>
        <p:spPr>
          <a:xfrm>
            <a:off x="4847456" y="2438400"/>
            <a:ext cx="4067944" cy="3647152"/>
          </a:xfrm>
          <a:prstGeom prst="rect">
            <a:avLst/>
          </a:prstGeom>
        </p:spPr>
        <p:txBody>
          <a:bodyPr wrap="square">
            <a:spAutoFit/>
          </a:bodyPr>
          <a:lstStyle/>
          <a:p>
            <a:pPr>
              <a:spcAft>
                <a:spcPts val="600"/>
              </a:spcAft>
              <a:buClrTx/>
              <a:defRPr/>
            </a:pPr>
            <a:r>
              <a:rPr lang="en-GB" sz="1400" dirty="0" smtClean="0"/>
              <a:t>Examples of business ideas: </a:t>
            </a:r>
          </a:p>
          <a:p>
            <a:pPr marL="285750" indent="-285750">
              <a:spcAft>
                <a:spcPts val="600"/>
              </a:spcAft>
              <a:buClrTx/>
              <a:buFont typeface="Arial" panose="020B0604020202020204" pitchFamily="34" charset="0"/>
              <a:buChar char="•"/>
              <a:defRPr/>
            </a:pPr>
            <a:r>
              <a:rPr lang="en-GB" sz="1400" dirty="0" smtClean="0"/>
              <a:t>Database </a:t>
            </a:r>
            <a:r>
              <a:rPr lang="en-GB" sz="1400" dirty="0"/>
              <a:t>of plant resources - Edible plants consumed traditionally for anti-ageing / healthy ageing </a:t>
            </a:r>
            <a:r>
              <a:rPr lang="en-GB" sz="1400" dirty="0" smtClean="0"/>
              <a:t>purposes</a:t>
            </a:r>
          </a:p>
          <a:p>
            <a:pPr marL="285750" indent="-285750">
              <a:spcAft>
                <a:spcPts val="600"/>
              </a:spcAft>
              <a:buClrTx/>
              <a:buFont typeface="Arial" panose="020B0604020202020204" pitchFamily="34" charset="0"/>
              <a:buChar char="•"/>
              <a:defRPr/>
            </a:pPr>
            <a:r>
              <a:rPr lang="en-GB" sz="1400" dirty="0"/>
              <a:t>Anti-acne products - testing </a:t>
            </a:r>
            <a:r>
              <a:rPr lang="en-GB" sz="1400" dirty="0" smtClean="0"/>
              <a:t>efficiency locally</a:t>
            </a:r>
          </a:p>
          <a:p>
            <a:pPr marL="285750" indent="-285750">
              <a:spcAft>
                <a:spcPts val="600"/>
              </a:spcAft>
              <a:buClrTx/>
              <a:buFont typeface="Arial" panose="020B0604020202020204" pitchFamily="34" charset="0"/>
              <a:buChar char="•"/>
              <a:defRPr/>
            </a:pPr>
            <a:r>
              <a:rPr lang="en-GB" sz="1400" dirty="0"/>
              <a:t>Transylvanian Cosmatopea </a:t>
            </a:r>
            <a:r>
              <a:rPr lang="en-GB" sz="1400" dirty="0" smtClean="0"/>
              <a:t>Cluster</a:t>
            </a:r>
          </a:p>
          <a:p>
            <a:pPr marL="285750" indent="-285750">
              <a:spcAft>
                <a:spcPts val="600"/>
              </a:spcAft>
              <a:buClrTx/>
              <a:buFont typeface="Arial" panose="020B0604020202020204" pitchFamily="34" charset="0"/>
              <a:buChar char="•"/>
              <a:defRPr/>
            </a:pPr>
            <a:r>
              <a:rPr lang="en-GB" sz="1400" dirty="0"/>
              <a:t>Locally branded bio products</a:t>
            </a:r>
          </a:p>
          <a:p>
            <a:pPr marL="285750" indent="-285750">
              <a:spcAft>
                <a:spcPts val="600"/>
              </a:spcAft>
              <a:buClrTx/>
              <a:buFont typeface="Arial" panose="020B0604020202020204" pitchFamily="34" charset="0"/>
              <a:buChar char="•"/>
              <a:defRPr/>
            </a:pPr>
            <a:r>
              <a:rPr lang="en-GB" sz="1400" dirty="0" smtClean="0"/>
              <a:t>In-house </a:t>
            </a:r>
            <a:r>
              <a:rPr lang="en-GB" sz="1400" dirty="0"/>
              <a:t>technology for determination of own natural cosmetic products' validity date </a:t>
            </a:r>
            <a:r>
              <a:rPr lang="en-GB" sz="1400" dirty="0" smtClean="0"/>
              <a:t>and </a:t>
            </a:r>
            <a:r>
              <a:rPr lang="en-GB" sz="1400" dirty="0"/>
              <a:t>for quality control of ingredients </a:t>
            </a:r>
            <a:r>
              <a:rPr lang="en-GB" sz="1400" dirty="0" smtClean="0"/>
              <a:t>and final product</a:t>
            </a:r>
          </a:p>
          <a:p>
            <a:pPr marL="285750" indent="-285750">
              <a:spcAft>
                <a:spcPts val="600"/>
              </a:spcAft>
              <a:buClrTx/>
              <a:buFont typeface="Arial" panose="020B0604020202020204" pitchFamily="34" charset="0"/>
              <a:buChar char="•"/>
              <a:defRPr/>
            </a:pPr>
            <a:r>
              <a:rPr lang="es-ES" sz="1400" dirty="0" smtClean="0"/>
              <a:t>Smart packaging: with</a:t>
            </a:r>
            <a:r>
              <a:rPr lang="en-GB" sz="1400" dirty="0" smtClean="0"/>
              <a:t> </a:t>
            </a:r>
            <a:r>
              <a:rPr lang="en-GB" sz="1400" dirty="0"/>
              <a:t>anti-microbe </a:t>
            </a:r>
            <a:r>
              <a:rPr lang="en-GB" sz="1400" dirty="0" smtClean="0"/>
              <a:t>protection or smart </a:t>
            </a:r>
            <a:r>
              <a:rPr lang="en-GB" sz="1400" dirty="0"/>
              <a:t>labels </a:t>
            </a:r>
            <a:r>
              <a:rPr lang="en-GB" sz="1400" dirty="0" smtClean="0"/>
              <a:t>changing colour if expired</a:t>
            </a:r>
          </a:p>
          <a:p>
            <a:pPr marL="285750" indent="-285750">
              <a:spcAft>
                <a:spcPts val="600"/>
              </a:spcAft>
              <a:buClrTx/>
              <a:buFont typeface="Arial" panose="020B0604020202020204" pitchFamily="34" charset="0"/>
              <a:buChar char="•"/>
              <a:defRPr/>
            </a:pPr>
            <a:r>
              <a:rPr lang="es-ES" sz="1400" dirty="0" smtClean="0"/>
              <a:t>Cosmetics and (para)</a:t>
            </a:r>
            <a:r>
              <a:rPr lang="es-ES" sz="1400" dirty="0" err="1" smtClean="0"/>
              <a:t>pharma</a:t>
            </a:r>
            <a:r>
              <a:rPr lang="es-ES" sz="1400" dirty="0" smtClean="0"/>
              <a:t>: From harmful to beneficial cosmetics</a:t>
            </a:r>
            <a:endParaRPr lang="en-GB" sz="1400" dirty="0"/>
          </a:p>
        </p:txBody>
      </p:sp>
      <p:sp>
        <p:nvSpPr>
          <p:cNvPr id="9" name="Rectángulo 8"/>
          <p:cNvSpPr/>
          <p:nvPr/>
        </p:nvSpPr>
        <p:spPr>
          <a:xfrm>
            <a:off x="514400" y="6260068"/>
            <a:ext cx="8172400" cy="369332"/>
          </a:xfrm>
          <a:prstGeom prst="rect">
            <a:avLst/>
          </a:prstGeom>
        </p:spPr>
        <p:txBody>
          <a:bodyPr wrap="square">
            <a:spAutoFit/>
          </a:bodyPr>
          <a:lstStyle/>
          <a:p>
            <a:pPr algn="ctr"/>
            <a:r>
              <a:rPr lang="en-GB" altLang="en-US" b="1" dirty="0" smtClean="0"/>
              <a:t>Key r</a:t>
            </a:r>
            <a:r>
              <a:rPr lang="en-GB" altLang="en-US" sz="1800" b="1" dirty="0" smtClean="0">
                <a:solidFill>
                  <a:schemeClr val="tx1"/>
                </a:solidFill>
              </a:rPr>
              <a:t>ole for international stakeholders</a:t>
            </a:r>
            <a:endParaRPr lang="en-GB" sz="1800" b="1" dirty="0">
              <a:solidFill>
                <a:schemeClr val="tx1"/>
              </a:solidFill>
            </a:endParaRPr>
          </a:p>
        </p:txBody>
      </p:sp>
    </p:spTree>
    <p:extLst>
      <p:ext uri="{BB962C8B-B14F-4D97-AF65-F5344CB8AC3E}">
        <p14:creationId xmlns:p14="http://schemas.microsoft.com/office/powerpoint/2010/main" val="37505721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54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background</Template>
  <TotalTime>2606</TotalTime>
  <Words>1880</Words>
  <Application>Microsoft Office PowerPoint</Application>
  <PresentationFormat>On-screen Show (4:3)</PresentationFormat>
  <Paragraphs>329</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Excel Chart</vt:lpstr>
      <vt:lpstr>PowerPoint Presentation</vt:lpstr>
      <vt:lpstr>PowerPoint Presentation</vt:lpstr>
      <vt:lpstr>Activities of the S3 Platform</vt:lpstr>
      <vt:lpstr>RIS3 in Lagging Regions: aims &amp; background</vt:lpstr>
      <vt:lpstr>Lagging Regions: Policy issues</vt:lpstr>
      <vt:lpstr>European Parliament Support – 2 Preparatory Actions </vt:lpstr>
      <vt:lpstr>Implementation</vt:lpstr>
      <vt:lpstr>Bottom Up Dynamic</vt:lpstr>
      <vt:lpstr>PowerPoint Presentation</vt:lpstr>
      <vt:lpstr>PowerPoint Presentation</vt:lpstr>
      <vt:lpstr>Focused on 9 regions in Eastern and Southern Europe: selection of regions</vt:lpstr>
      <vt:lpstr>REGIONS</vt:lpstr>
      <vt:lpstr>Horizontal issues (i)</vt:lpstr>
      <vt:lpstr>Horizontal issues (ii)</vt:lpstr>
      <vt:lpstr>Outcomes</vt:lpstr>
      <vt:lpstr>PowerPoint Presentation</vt:lpstr>
      <vt:lpstr>PowerPoint Presentation</vt:lpstr>
      <vt:lpstr>Project website</vt:lpstr>
      <vt:lpstr>State of play</vt:lpstr>
      <vt:lpstr>Future activities – 2016 -2017</vt:lpstr>
      <vt:lpstr>Objectives</vt:lpstr>
      <vt:lpstr>Work Packages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Preparatory Action on RIS3 in  Eastern Macedonia and Thrace</dc:title>
  <dc:creator>Elisabetta Marinelli</dc:creator>
  <cp:lastModifiedBy>MB</cp:lastModifiedBy>
  <cp:revision>308</cp:revision>
  <cp:lastPrinted>2016-02-12T12:42:32Z</cp:lastPrinted>
  <dcterms:created xsi:type="dcterms:W3CDTF">2015-10-13T14:38:46Z</dcterms:created>
  <dcterms:modified xsi:type="dcterms:W3CDTF">2016-07-06T16:05:23Z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2015-06-23T00:00:00Z</vt:filetime>
  </property>
  <property fmtid="{D5CDD505-2E9C-101B-9397-08002B2CF9AE}" pid="3" name="Creator">
    <vt:lpwstr>PowerPoint</vt:lpwstr>
  </property>
  <property fmtid="{D5CDD505-2E9C-101B-9397-08002B2CF9AE}" pid="4" name="LastSaved">
    <vt:filetime>2015-10-13T00:00:00Z</vt:filetime>
  </property>
</Properties>
</file>