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25"/>
  </p:notesMasterIdLst>
  <p:sldIdLst>
    <p:sldId id="343" r:id="rId5"/>
    <p:sldId id="339" r:id="rId6"/>
    <p:sldId id="361" r:id="rId7"/>
    <p:sldId id="362" r:id="rId8"/>
    <p:sldId id="363" r:id="rId9"/>
    <p:sldId id="364" r:id="rId10"/>
    <p:sldId id="365" r:id="rId11"/>
    <p:sldId id="346" r:id="rId12"/>
    <p:sldId id="357" r:id="rId13"/>
    <p:sldId id="350" r:id="rId14"/>
    <p:sldId id="352" r:id="rId15"/>
    <p:sldId id="356" r:id="rId16"/>
    <p:sldId id="351" r:id="rId17"/>
    <p:sldId id="353" r:id="rId18"/>
    <p:sldId id="354" r:id="rId19"/>
    <p:sldId id="355" r:id="rId20"/>
    <p:sldId id="345" r:id="rId21"/>
    <p:sldId id="358" r:id="rId22"/>
    <p:sldId id="359" r:id="rId23"/>
    <p:sldId id="360" r:id="rId2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58E"/>
    <a:srgbClr val="B7E4FF"/>
    <a:srgbClr val="0070C0"/>
    <a:srgbClr val="0065A9"/>
    <a:srgbClr val="014692"/>
    <a:srgbClr val="0164A4"/>
    <a:srgbClr val="0163A5"/>
    <a:srgbClr val="0062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68378" autoAdjust="0"/>
  </p:normalViewPr>
  <p:slideViewPr>
    <p:cSldViewPr>
      <p:cViewPr varScale="1">
        <p:scale>
          <a:sx n="66" d="100"/>
          <a:sy n="66" d="100"/>
        </p:scale>
        <p:origin x="22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6B9FE2-2182-49E8-B530-F6F4E2425E52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nl-NL"/>
        </a:p>
      </dgm:t>
    </dgm:pt>
    <dgm:pt modelId="{C70EEE3D-F721-4E12-ACE7-92AF35ACA4E3}">
      <dgm:prSet phldrT="[Tekst]"/>
      <dgm:spPr/>
      <dgm:t>
        <a:bodyPr/>
        <a:lstStyle/>
        <a:p>
          <a:r>
            <a:rPr lang="nl-NL" dirty="0" err="1" smtClean="0"/>
            <a:t>learn</a:t>
          </a:r>
          <a:endParaRPr lang="nl-NL" dirty="0"/>
        </a:p>
      </dgm:t>
    </dgm:pt>
    <dgm:pt modelId="{6F3B179F-5155-4185-90EC-5392CEFB1738}" type="parTrans" cxnId="{13C3E8F9-5C2F-41D2-8ACB-5A7B1E9B6F48}">
      <dgm:prSet/>
      <dgm:spPr/>
      <dgm:t>
        <a:bodyPr/>
        <a:lstStyle/>
        <a:p>
          <a:endParaRPr lang="nl-NL"/>
        </a:p>
      </dgm:t>
    </dgm:pt>
    <dgm:pt modelId="{DFD20F73-6EDE-4A7D-8B54-5E89CE85E770}" type="sibTrans" cxnId="{13C3E8F9-5C2F-41D2-8ACB-5A7B1E9B6F48}">
      <dgm:prSet/>
      <dgm:spPr/>
      <dgm:t>
        <a:bodyPr/>
        <a:lstStyle/>
        <a:p>
          <a:endParaRPr lang="nl-NL"/>
        </a:p>
      </dgm:t>
    </dgm:pt>
    <dgm:pt modelId="{75029A72-A53D-4E38-B43E-5AAE8BC9979D}">
      <dgm:prSet phldrT="[Tekst]"/>
      <dgm:spPr/>
      <dgm:t>
        <a:bodyPr/>
        <a:lstStyle/>
        <a:p>
          <a:r>
            <a:rPr lang="nl-NL" dirty="0" err="1" smtClean="0"/>
            <a:t>developing</a:t>
          </a:r>
          <a:r>
            <a:rPr lang="nl-NL" dirty="0" smtClean="0"/>
            <a:t> a </a:t>
          </a:r>
          <a:r>
            <a:rPr lang="nl-NL" dirty="0" err="1" smtClean="0"/>
            <a:t>scoping</a:t>
          </a:r>
          <a:r>
            <a:rPr lang="nl-NL" dirty="0" smtClean="0"/>
            <a:t> paper</a:t>
          </a:r>
          <a:endParaRPr lang="nl-NL" dirty="0"/>
        </a:p>
      </dgm:t>
    </dgm:pt>
    <dgm:pt modelId="{D5A79CAE-FF1F-4CD1-85F8-9E77AB2B29E9}" type="parTrans" cxnId="{F1A49BF0-6349-4F25-BD89-CEA65854BF7D}">
      <dgm:prSet/>
      <dgm:spPr/>
      <dgm:t>
        <a:bodyPr/>
        <a:lstStyle/>
        <a:p>
          <a:endParaRPr lang="nl-NL"/>
        </a:p>
      </dgm:t>
    </dgm:pt>
    <dgm:pt modelId="{D77E55B1-69C8-41F1-9374-9EDBB1BF70F2}" type="sibTrans" cxnId="{F1A49BF0-6349-4F25-BD89-CEA65854BF7D}">
      <dgm:prSet/>
      <dgm:spPr/>
      <dgm:t>
        <a:bodyPr/>
        <a:lstStyle/>
        <a:p>
          <a:endParaRPr lang="nl-NL"/>
        </a:p>
      </dgm:t>
    </dgm:pt>
    <dgm:pt modelId="{BD0F6F18-6003-486E-95D6-F0D72A326610}">
      <dgm:prSet phldrT="[Tekst]"/>
      <dgm:spPr/>
      <dgm:t>
        <a:bodyPr/>
        <a:lstStyle/>
        <a:p>
          <a:r>
            <a:rPr lang="nl-NL" dirty="0" err="1" smtClean="0"/>
            <a:t>mapping</a:t>
          </a:r>
          <a:r>
            <a:rPr lang="nl-NL" dirty="0" smtClean="0"/>
            <a:t> questionnaire</a:t>
          </a:r>
          <a:endParaRPr lang="nl-NL" dirty="0"/>
        </a:p>
      </dgm:t>
    </dgm:pt>
    <dgm:pt modelId="{1B6A254D-49AA-445C-9377-2D6AFAADBDD9}" type="parTrans" cxnId="{9383B0BF-A327-426E-A6AB-0212A27153C7}">
      <dgm:prSet/>
      <dgm:spPr/>
      <dgm:t>
        <a:bodyPr/>
        <a:lstStyle/>
        <a:p>
          <a:endParaRPr lang="nl-NL"/>
        </a:p>
      </dgm:t>
    </dgm:pt>
    <dgm:pt modelId="{0570F289-3389-4462-B835-9B2394331F36}" type="sibTrans" cxnId="{9383B0BF-A327-426E-A6AB-0212A27153C7}">
      <dgm:prSet/>
      <dgm:spPr/>
      <dgm:t>
        <a:bodyPr/>
        <a:lstStyle/>
        <a:p>
          <a:endParaRPr lang="nl-NL"/>
        </a:p>
      </dgm:t>
    </dgm:pt>
    <dgm:pt modelId="{FD30A764-0E80-4A39-BCCB-14C2403929F3}">
      <dgm:prSet phldrT="[Tekst]"/>
      <dgm:spPr/>
      <dgm:t>
        <a:bodyPr/>
        <a:lstStyle/>
        <a:p>
          <a:r>
            <a:rPr lang="nl-NL" dirty="0" err="1" smtClean="0"/>
            <a:t>connect</a:t>
          </a:r>
          <a:endParaRPr lang="nl-NL" dirty="0"/>
        </a:p>
      </dgm:t>
    </dgm:pt>
    <dgm:pt modelId="{BE334F28-F2AB-4098-8424-0E99301AE00E}" type="parTrans" cxnId="{ADBF9D10-0F76-43A9-BE6A-324120AB03A2}">
      <dgm:prSet/>
      <dgm:spPr/>
      <dgm:t>
        <a:bodyPr/>
        <a:lstStyle/>
        <a:p>
          <a:endParaRPr lang="nl-NL"/>
        </a:p>
      </dgm:t>
    </dgm:pt>
    <dgm:pt modelId="{4AA03412-DF7C-40E6-9895-E5282AFF2EDE}" type="sibTrans" cxnId="{ADBF9D10-0F76-43A9-BE6A-324120AB03A2}">
      <dgm:prSet/>
      <dgm:spPr/>
      <dgm:t>
        <a:bodyPr/>
        <a:lstStyle/>
        <a:p>
          <a:endParaRPr lang="nl-NL"/>
        </a:p>
      </dgm:t>
    </dgm:pt>
    <dgm:pt modelId="{91C43BB5-A30D-474E-8E17-9260CC46EDFC}">
      <dgm:prSet phldrT="[Tekst]"/>
      <dgm:spPr/>
      <dgm:t>
        <a:bodyPr/>
        <a:lstStyle/>
        <a:p>
          <a:r>
            <a:rPr lang="nl-NL" dirty="0" smtClean="0"/>
            <a:t>matching events </a:t>
          </a:r>
          <a:r>
            <a:rPr lang="nl-NL" dirty="0" err="1" smtClean="0"/>
            <a:t>for</a:t>
          </a:r>
          <a:r>
            <a:rPr lang="nl-NL" dirty="0" smtClean="0"/>
            <a:t> </a:t>
          </a:r>
          <a:r>
            <a:rPr lang="nl-NL" dirty="0" err="1" smtClean="0"/>
            <a:t>complementary</a:t>
          </a:r>
          <a:r>
            <a:rPr lang="nl-NL" dirty="0" smtClean="0"/>
            <a:t> partners</a:t>
          </a:r>
          <a:endParaRPr lang="nl-NL" dirty="0"/>
        </a:p>
      </dgm:t>
    </dgm:pt>
    <dgm:pt modelId="{A75B2269-B6DE-497C-9D0A-0274E1DAB966}" type="parTrans" cxnId="{AF09CAFF-8040-4C1B-8116-5538E82B1AF9}">
      <dgm:prSet/>
      <dgm:spPr/>
      <dgm:t>
        <a:bodyPr/>
        <a:lstStyle/>
        <a:p>
          <a:endParaRPr lang="nl-NL"/>
        </a:p>
      </dgm:t>
    </dgm:pt>
    <dgm:pt modelId="{EBE85F74-EA03-49DC-8F92-8C168BBEE4CF}" type="sibTrans" cxnId="{AF09CAFF-8040-4C1B-8116-5538E82B1AF9}">
      <dgm:prSet/>
      <dgm:spPr/>
      <dgm:t>
        <a:bodyPr/>
        <a:lstStyle/>
        <a:p>
          <a:endParaRPr lang="nl-NL"/>
        </a:p>
      </dgm:t>
    </dgm:pt>
    <dgm:pt modelId="{D4695821-BA7F-4A3B-A23E-C4D1A8667C03}">
      <dgm:prSet phldrT="[Tekst]"/>
      <dgm:spPr/>
      <dgm:t>
        <a:bodyPr/>
        <a:lstStyle/>
        <a:p>
          <a:r>
            <a:rPr lang="nl-NL" dirty="0" err="1" smtClean="0"/>
            <a:t>developing</a:t>
          </a:r>
          <a:r>
            <a:rPr lang="nl-NL" dirty="0" smtClean="0"/>
            <a:t> </a:t>
          </a:r>
          <a:r>
            <a:rPr lang="nl-NL" dirty="0" err="1" smtClean="0"/>
            <a:t>demonstration</a:t>
          </a:r>
          <a:r>
            <a:rPr lang="nl-NL" dirty="0" smtClean="0"/>
            <a:t> cases</a:t>
          </a:r>
          <a:endParaRPr lang="nl-NL" dirty="0"/>
        </a:p>
      </dgm:t>
    </dgm:pt>
    <dgm:pt modelId="{3D0CCE7B-3BC8-4E30-A5E4-7F3219709C71}" type="parTrans" cxnId="{502AD909-F327-43FD-95BF-D7573035E790}">
      <dgm:prSet/>
      <dgm:spPr/>
      <dgm:t>
        <a:bodyPr/>
        <a:lstStyle/>
        <a:p>
          <a:endParaRPr lang="nl-NL"/>
        </a:p>
      </dgm:t>
    </dgm:pt>
    <dgm:pt modelId="{50FC0E3E-0E32-439E-B3CC-1282DEFDCED1}" type="sibTrans" cxnId="{502AD909-F327-43FD-95BF-D7573035E790}">
      <dgm:prSet/>
      <dgm:spPr/>
      <dgm:t>
        <a:bodyPr/>
        <a:lstStyle/>
        <a:p>
          <a:endParaRPr lang="nl-NL"/>
        </a:p>
      </dgm:t>
    </dgm:pt>
    <dgm:pt modelId="{E4FED9E6-EC21-42DE-8E03-68157BD9A096}">
      <dgm:prSet phldrT="[Tekst]"/>
      <dgm:spPr/>
      <dgm:t>
        <a:bodyPr/>
        <a:lstStyle/>
        <a:p>
          <a:r>
            <a:rPr lang="nl-NL" dirty="0" err="1" smtClean="0"/>
            <a:t>demonstrate</a:t>
          </a:r>
          <a:endParaRPr lang="nl-NL" dirty="0"/>
        </a:p>
      </dgm:t>
    </dgm:pt>
    <dgm:pt modelId="{4C355BBC-7E6E-4440-8D33-FF0FF9AFF093}" type="parTrans" cxnId="{F3FA4F74-F2A7-42C1-B8B0-FF2F34658A78}">
      <dgm:prSet/>
      <dgm:spPr/>
      <dgm:t>
        <a:bodyPr/>
        <a:lstStyle/>
        <a:p>
          <a:endParaRPr lang="nl-NL"/>
        </a:p>
      </dgm:t>
    </dgm:pt>
    <dgm:pt modelId="{99D7E57B-5680-4990-87F6-2A1B7E6C1C59}" type="sibTrans" cxnId="{F3FA4F74-F2A7-42C1-B8B0-FF2F34658A78}">
      <dgm:prSet/>
      <dgm:spPr/>
      <dgm:t>
        <a:bodyPr/>
        <a:lstStyle/>
        <a:p>
          <a:endParaRPr lang="nl-NL"/>
        </a:p>
      </dgm:t>
    </dgm:pt>
    <dgm:pt modelId="{520A1FBD-47D0-4830-B83B-CF24AA4BAF77}">
      <dgm:prSet phldrT="[Tekst]"/>
      <dgm:spPr/>
      <dgm:t>
        <a:bodyPr/>
        <a:lstStyle/>
        <a:p>
          <a:r>
            <a:rPr lang="nl-NL" dirty="0" err="1" smtClean="0"/>
            <a:t>networked</a:t>
          </a:r>
          <a:r>
            <a:rPr lang="nl-NL" dirty="0" smtClean="0"/>
            <a:t> </a:t>
          </a:r>
          <a:r>
            <a:rPr lang="nl-NL" dirty="0" err="1" smtClean="0"/>
            <a:t>demonstration</a:t>
          </a:r>
          <a:endParaRPr lang="nl-NL" dirty="0"/>
        </a:p>
      </dgm:t>
    </dgm:pt>
    <dgm:pt modelId="{A0DA4151-9267-4CB6-AE56-76E7F53E1ED1}" type="parTrans" cxnId="{EAD8A75F-33EE-45E8-9CD1-07F327B03ED6}">
      <dgm:prSet/>
      <dgm:spPr/>
      <dgm:t>
        <a:bodyPr/>
        <a:lstStyle/>
        <a:p>
          <a:endParaRPr lang="nl-NL"/>
        </a:p>
      </dgm:t>
    </dgm:pt>
    <dgm:pt modelId="{9621590F-9BFB-487A-88DE-5B346B8C9395}" type="sibTrans" cxnId="{EAD8A75F-33EE-45E8-9CD1-07F327B03ED6}">
      <dgm:prSet/>
      <dgm:spPr/>
      <dgm:t>
        <a:bodyPr/>
        <a:lstStyle/>
        <a:p>
          <a:endParaRPr lang="nl-NL"/>
        </a:p>
      </dgm:t>
    </dgm:pt>
    <dgm:pt modelId="{45916501-D29E-465B-AE0E-F7F5D9F045DF}">
      <dgm:prSet phldrT="[Tekst]"/>
      <dgm:spPr/>
      <dgm:t>
        <a:bodyPr/>
        <a:lstStyle/>
        <a:p>
          <a:r>
            <a:rPr lang="nl-NL" dirty="0" smtClean="0"/>
            <a:t>pilot </a:t>
          </a:r>
          <a:r>
            <a:rPr lang="nl-NL" dirty="0" err="1" smtClean="0"/>
            <a:t>lines</a:t>
          </a:r>
          <a:r>
            <a:rPr lang="nl-NL" dirty="0" smtClean="0"/>
            <a:t> </a:t>
          </a:r>
          <a:r>
            <a:rPr lang="nl-NL" dirty="0" err="1" smtClean="0"/>
            <a:t>and</a:t>
          </a:r>
          <a:r>
            <a:rPr lang="nl-NL" dirty="0" smtClean="0"/>
            <a:t> first-of-a-kind </a:t>
          </a:r>
          <a:r>
            <a:rPr lang="nl-NL" dirty="0" err="1" smtClean="0"/>
            <a:t>factories</a:t>
          </a:r>
          <a:r>
            <a:rPr lang="nl-NL" dirty="0" smtClean="0"/>
            <a:t> (TRL6-8)</a:t>
          </a:r>
          <a:endParaRPr lang="nl-NL" dirty="0"/>
        </a:p>
      </dgm:t>
    </dgm:pt>
    <dgm:pt modelId="{47849A2C-BBB4-4777-98F0-161972469ECB}" type="parTrans" cxnId="{872252BD-0EA0-4E27-9031-8ED1A033EC79}">
      <dgm:prSet/>
      <dgm:spPr/>
      <dgm:t>
        <a:bodyPr/>
        <a:lstStyle/>
        <a:p>
          <a:endParaRPr lang="nl-NL"/>
        </a:p>
      </dgm:t>
    </dgm:pt>
    <dgm:pt modelId="{653FEF6D-4468-4185-B149-EB23B25E46A2}" type="sibTrans" cxnId="{872252BD-0EA0-4E27-9031-8ED1A033EC79}">
      <dgm:prSet/>
      <dgm:spPr/>
      <dgm:t>
        <a:bodyPr/>
        <a:lstStyle/>
        <a:p>
          <a:endParaRPr lang="nl-NL"/>
        </a:p>
      </dgm:t>
    </dgm:pt>
    <dgm:pt modelId="{CED2377C-A79A-4B42-9178-4F6BADD8284A}">
      <dgm:prSet/>
      <dgm:spPr/>
      <dgm:t>
        <a:bodyPr/>
        <a:lstStyle/>
        <a:p>
          <a:r>
            <a:rPr lang="nl-NL" dirty="0" err="1" smtClean="0"/>
            <a:t>commercialise</a:t>
          </a:r>
          <a:endParaRPr lang="nl-NL" dirty="0"/>
        </a:p>
      </dgm:t>
    </dgm:pt>
    <dgm:pt modelId="{1CF3A6A8-7C40-4F68-85D7-7ACA4E9E50D4}" type="parTrans" cxnId="{89D35525-4EC6-4717-8590-2CBA854DD25F}">
      <dgm:prSet/>
      <dgm:spPr/>
      <dgm:t>
        <a:bodyPr/>
        <a:lstStyle/>
        <a:p>
          <a:endParaRPr lang="nl-NL"/>
        </a:p>
      </dgm:t>
    </dgm:pt>
    <dgm:pt modelId="{4C9C798E-1DF9-476B-95F5-575C8A02D394}" type="sibTrans" cxnId="{89D35525-4EC6-4717-8590-2CBA854DD25F}">
      <dgm:prSet/>
      <dgm:spPr/>
      <dgm:t>
        <a:bodyPr/>
        <a:lstStyle/>
        <a:p>
          <a:endParaRPr lang="nl-NL"/>
        </a:p>
      </dgm:t>
    </dgm:pt>
    <dgm:pt modelId="{C9D8E697-325F-440D-A80D-87F4715B6DAB}">
      <dgm:prSet phldrT="[Tekst]"/>
      <dgm:spPr/>
      <dgm:t>
        <a:bodyPr/>
        <a:lstStyle/>
        <a:p>
          <a:r>
            <a:rPr lang="nl-NL" dirty="0" err="1" smtClean="0"/>
            <a:t>Identify</a:t>
          </a:r>
          <a:r>
            <a:rPr lang="nl-NL" dirty="0" smtClean="0"/>
            <a:t> lead </a:t>
          </a:r>
          <a:r>
            <a:rPr lang="nl-NL" dirty="0" err="1" smtClean="0"/>
            <a:t>regions</a:t>
          </a:r>
          <a:r>
            <a:rPr lang="nl-NL" dirty="0" smtClean="0"/>
            <a:t> </a:t>
          </a:r>
          <a:r>
            <a:rPr lang="nl-NL" dirty="0" err="1" smtClean="0"/>
            <a:t>and</a:t>
          </a:r>
          <a:r>
            <a:rPr lang="nl-NL" dirty="0" smtClean="0"/>
            <a:t> actors</a:t>
          </a:r>
          <a:endParaRPr lang="nl-NL" dirty="0"/>
        </a:p>
      </dgm:t>
    </dgm:pt>
    <dgm:pt modelId="{A462469B-4C0A-48B0-9B9D-EF4AB968FFB6}" type="parTrans" cxnId="{09255B00-C24A-4AAB-85DA-D6D29BB79D16}">
      <dgm:prSet/>
      <dgm:spPr/>
      <dgm:t>
        <a:bodyPr/>
        <a:lstStyle/>
        <a:p>
          <a:endParaRPr lang="nl-NL"/>
        </a:p>
      </dgm:t>
    </dgm:pt>
    <dgm:pt modelId="{3E061EC8-19BF-4E58-951E-7075E12147BE}" type="sibTrans" cxnId="{09255B00-C24A-4AAB-85DA-D6D29BB79D16}">
      <dgm:prSet/>
      <dgm:spPr/>
      <dgm:t>
        <a:bodyPr/>
        <a:lstStyle/>
        <a:p>
          <a:endParaRPr lang="nl-NL"/>
        </a:p>
      </dgm:t>
    </dgm:pt>
    <dgm:pt modelId="{5A4968D4-915B-483B-A901-694F1376E2B9}">
      <dgm:prSet/>
      <dgm:spPr/>
      <dgm:t>
        <a:bodyPr/>
        <a:lstStyle/>
        <a:p>
          <a:r>
            <a:rPr lang="nl-NL" dirty="0" err="1" smtClean="0"/>
            <a:t>launch</a:t>
          </a:r>
          <a:r>
            <a:rPr lang="nl-NL" dirty="0" smtClean="0"/>
            <a:t> of new ventures </a:t>
          </a:r>
          <a:r>
            <a:rPr lang="nl-NL" dirty="0" err="1" smtClean="0"/>
            <a:t>and</a:t>
          </a:r>
          <a:r>
            <a:rPr lang="nl-NL" dirty="0" smtClean="0"/>
            <a:t> start-ups</a:t>
          </a:r>
          <a:endParaRPr lang="nl-NL" dirty="0"/>
        </a:p>
      </dgm:t>
    </dgm:pt>
    <dgm:pt modelId="{DA995DA8-659B-4C40-8D8B-96D953C594E3}" type="parTrans" cxnId="{AAB0444D-33B2-49F8-9256-97ECC7A4858A}">
      <dgm:prSet/>
      <dgm:spPr/>
      <dgm:t>
        <a:bodyPr/>
        <a:lstStyle/>
        <a:p>
          <a:endParaRPr lang="nl-NL"/>
        </a:p>
      </dgm:t>
    </dgm:pt>
    <dgm:pt modelId="{2BC4385C-097B-4D48-B291-F763496B2C9E}" type="sibTrans" cxnId="{AAB0444D-33B2-49F8-9256-97ECC7A4858A}">
      <dgm:prSet/>
      <dgm:spPr/>
      <dgm:t>
        <a:bodyPr/>
        <a:lstStyle/>
        <a:p>
          <a:endParaRPr lang="nl-NL"/>
        </a:p>
      </dgm:t>
    </dgm:pt>
    <dgm:pt modelId="{C98EFD51-6B42-46FB-9499-335C53169A69}">
      <dgm:prSet/>
      <dgm:spPr/>
      <dgm:t>
        <a:bodyPr/>
        <a:lstStyle/>
        <a:p>
          <a:r>
            <a:rPr lang="nl-NL" dirty="0" smtClean="0"/>
            <a:t>new </a:t>
          </a:r>
          <a:r>
            <a:rPr lang="nl-NL" dirty="0" err="1" smtClean="0"/>
            <a:t>value</a:t>
          </a:r>
          <a:r>
            <a:rPr lang="nl-NL" dirty="0" smtClean="0"/>
            <a:t> </a:t>
          </a:r>
          <a:r>
            <a:rPr lang="nl-NL" dirty="0" err="1" smtClean="0"/>
            <a:t>chains</a:t>
          </a:r>
          <a:r>
            <a:rPr lang="nl-NL" dirty="0" smtClean="0"/>
            <a:t> (TRL 9)</a:t>
          </a:r>
          <a:endParaRPr lang="nl-NL" dirty="0"/>
        </a:p>
      </dgm:t>
    </dgm:pt>
    <dgm:pt modelId="{D5ED8E94-6B92-433E-84D7-E9526487E02C}" type="parTrans" cxnId="{01B26478-A6D2-4030-91F7-0609A8F42A2D}">
      <dgm:prSet/>
      <dgm:spPr/>
      <dgm:t>
        <a:bodyPr/>
        <a:lstStyle/>
        <a:p>
          <a:endParaRPr lang="nl-NL"/>
        </a:p>
      </dgm:t>
    </dgm:pt>
    <dgm:pt modelId="{AF5AFA99-4F9E-47F3-BF8C-CD0868D8A757}" type="sibTrans" cxnId="{01B26478-A6D2-4030-91F7-0609A8F42A2D}">
      <dgm:prSet/>
      <dgm:spPr/>
      <dgm:t>
        <a:bodyPr/>
        <a:lstStyle/>
        <a:p>
          <a:endParaRPr lang="nl-NL"/>
        </a:p>
      </dgm:t>
    </dgm:pt>
    <dgm:pt modelId="{C6C5AD9F-0AE3-4EE5-AED8-7907B4616D57}" type="pres">
      <dgm:prSet presAssocID="{566B9FE2-2182-49E8-B530-F6F4E2425E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379B251-C2AF-43C3-AAB7-6D27CB6F2398}" type="pres">
      <dgm:prSet presAssocID="{C70EEE3D-F721-4E12-ACE7-92AF35ACA4E3}" presName="linNode" presStyleCnt="0"/>
      <dgm:spPr/>
    </dgm:pt>
    <dgm:pt modelId="{6734E145-E3A0-4B96-AB82-B27D7EE89EEC}" type="pres">
      <dgm:prSet presAssocID="{C70EEE3D-F721-4E12-ACE7-92AF35ACA4E3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E979B23-AD68-44AD-851F-70E025084919}" type="pres">
      <dgm:prSet presAssocID="{C70EEE3D-F721-4E12-ACE7-92AF35ACA4E3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C810F36-C98D-41F8-989B-3D5AD2A909C7}" type="pres">
      <dgm:prSet presAssocID="{DFD20F73-6EDE-4A7D-8B54-5E89CE85E770}" presName="sp" presStyleCnt="0"/>
      <dgm:spPr/>
    </dgm:pt>
    <dgm:pt modelId="{4177FB23-CEDD-4689-B4D0-6DD42489A2DB}" type="pres">
      <dgm:prSet presAssocID="{FD30A764-0E80-4A39-BCCB-14C2403929F3}" presName="linNode" presStyleCnt="0"/>
      <dgm:spPr/>
    </dgm:pt>
    <dgm:pt modelId="{93FC91C8-7203-4743-BFC7-35E0775E59F4}" type="pres">
      <dgm:prSet presAssocID="{FD30A764-0E80-4A39-BCCB-14C2403929F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0F469E9-64FF-40EB-A4DB-A8A7120F3ACF}" type="pres">
      <dgm:prSet presAssocID="{FD30A764-0E80-4A39-BCCB-14C2403929F3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AEA7C01-9758-495A-818F-9CD31CC89B98}" type="pres">
      <dgm:prSet presAssocID="{4AA03412-DF7C-40E6-9895-E5282AFF2EDE}" presName="sp" presStyleCnt="0"/>
      <dgm:spPr/>
    </dgm:pt>
    <dgm:pt modelId="{3A43A1DC-F823-4962-85A9-888EA33DC14C}" type="pres">
      <dgm:prSet presAssocID="{E4FED9E6-EC21-42DE-8E03-68157BD9A096}" presName="linNode" presStyleCnt="0"/>
      <dgm:spPr/>
    </dgm:pt>
    <dgm:pt modelId="{80F4EF9D-0A5F-40DC-A5B8-DADF875A5576}" type="pres">
      <dgm:prSet presAssocID="{E4FED9E6-EC21-42DE-8E03-68157BD9A096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49773EA-7157-4E40-85C1-248EC1896EA6}" type="pres">
      <dgm:prSet presAssocID="{E4FED9E6-EC21-42DE-8E03-68157BD9A096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0A40AE7-E8D5-436A-9A7D-921C96B972C8}" type="pres">
      <dgm:prSet presAssocID="{99D7E57B-5680-4990-87F6-2A1B7E6C1C59}" presName="sp" presStyleCnt="0"/>
      <dgm:spPr/>
    </dgm:pt>
    <dgm:pt modelId="{86D2FB6B-23DA-4893-AC02-7EA8A2983385}" type="pres">
      <dgm:prSet presAssocID="{CED2377C-A79A-4B42-9178-4F6BADD8284A}" presName="linNode" presStyleCnt="0"/>
      <dgm:spPr/>
    </dgm:pt>
    <dgm:pt modelId="{D2F17903-7EE4-4D27-9DD8-5F697A9DC507}" type="pres">
      <dgm:prSet presAssocID="{CED2377C-A79A-4B42-9178-4F6BADD8284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C754371-846B-4C83-90CC-CD613FBB5725}" type="pres">
      <dgm:prSet presAssocID="{CED2377C-A79A-4B42-9178-4F6BADD8284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21B8611-CDA2-47D9-859B-7E7239347F22}" type="presOf" srcId="{520A1FBD-47D0-4830-B83B-CF24AA4BAF77}" destId="{949773EA-7157-4E40-85C1-248EC1896EA6}" srcOrd="0" destOrd="0" presId="urn:microsoft.com/office/officeart/2005/8/layout/vList5"/>
    <dgm:cxn modelId="{9C095550-4B72-414B-9144-A124335D94B5}" type="presOf" srcId="{E4FED9E6-EC21-42DE-8E03-68157BD9A096}" destId="{80F4EF9D-0A5F-40DC-A5B8-DADF875A5576}" srcOrd="0" destOrd="0" presId="urn:microsoft.com/office/officeart/2005/8/layout/vList5"/>
    <dgm:cxn modelId="{502AD909-F327-43FD-95BF-D7573035E790}" srcId="{FD30A764-0E80-4A39-BCCB-14C2403929F3}" destId="{D4695821-BA7F-4A3B-A23E-C4D1A8667C03}" srcOrd="1" destOrd="0" parTransId="{3D0CCE7B-3BC8-4E30-A5E4-7F3219709C71}" sibTransId="{50FC0E3E-0E32-439E-B3CC-1282DEFDCED1}"/>
    <dgm:cxn modelId="{AF09CAFF-8040-4C1B-8116-5538E82B1AF9}" srcId="{FD30A764-0E80-4A39-BCCB-14C2403929F3}" destId="{91C43BB5-A30D-474E-8E17-9260CC46EDFC}" srcOrd="0" destOrd="0" parTransId="{A75B2269-B6DE-497C-9D0A-0274E1DAB966}" sibTransId="{EBE85F74-EA03-49DC-8F92-8C168BBEE4CF}"/>
    <dgm:cxn modelId="{8781CE67-6F36-4A75-900B-57EBA3D2E60A}" type="presOf" srcId="{75029A72-A53D-4E38-B43E-5AAE8BC9979D}" destId="{8E979B23-AD68-44AD-851F-70E025084919}" srcOrd="0" destOrd="0" presId="urn:microsoft.com/office/officeart/2005/8/layout/vList5"/>
    <dgm:cxn modelId="{D1A8A5E1-B47B-4E75-9601-B68F006A2EF4}" type="presOf" srcId="{BD0F6F18-6003-486E-95D6-F0D72A326610}" destId="{8E979B23-AD68-44AD-851F-70E025084919}" srcOrd="0" destOrd="1" presId="urn:microsoft.com/office/officeart/2005/8/layout/vList5"/>
    <dgm:cxn modelId="{0136C882-4FB5-4E3E-8B4A-EAF3CBF6D268}" type="presOf" srcId="{FD30A764-0E80-4A39-BCCB-14C2403929F3}" destId="{93FC91C8-7203-4743-BFC7-35E0775E59F4}" srcOrd="0" destOrd="0" presId="urn:microsoft.com/office/officeart/2005/8/layout/vList5"/>
    <dgm:cxn modelId="{09255B00-C24A-4AAB-85DA-D6D29BB79D16}" srcId="{C70EEE3D-F721-4E12-ACE7-92AF35ACA4E3}" destId="{C9D8E697-325F-440D-A80D-87F4715B6DAB}" srcOrd="2" destOrd="0" parTransId="{A462469B-4C0A-48B0-9B9D-EF4AB968FFB6}" sibTransId="{3E061EC8-19BF-4E58-951E-7075E12147BE}"/>
    <dgm:cxn modelId="{89D35525-4EC6-4717-8590-2CBA854DD25F}" srcId="{566B9FE2-2182-49E8-B530-F6F4E2425E52}" destId="{CED2377C-A79A-4B42-9178-4F6BADD8284A}" srcOrd="3" destOrd="0" parTransId="{1CF3A6A8-7C40-4F68-85D7-7ACA4E9E50D4}" sibTransId="{4C9C798E-1DF9-476B-95F5-575C8A02D394}"/>
    <dgm:cxn modelId="{F6E77638-D05F-4B03-A820-4818F1652C9B}" type="presOf" srcId="{D4695821-BA7F-4A3B-A23E-C4D1A8667C03}" destId="{70F469E9-64FF-40EB-A4DB-A8A7120F3ACF}" srcOrd="0" destOrd="1" presId="urn:microsoft.com/office/officeart/2005/8/layout/vList5"/>
    <dgm:cxn modelId="{F3FA4F74-F2A7-42C1-B8B0-FF2F34658A78}" srcId="{566B9FE2-2182-49E8-B530-F6F4E2425E52}" destId="{E4FED9E6-EC21-42DE-8E03-68157BD9A096}" srcOrd="2" destOrd="0" parTransId="{4C355BBC-7E6E-4440-8D33-FF0FF9AFF093}" sibTransId="{99D7E57B-5680-4990-87F6-2A1B7E6C1C59}"/>
    <dgm:cxn modelId="{F84F2DBF-DA46-4FF9-9570-78F45194C62B}" type="presOf" srcId="{CED2377C-A79A-4B42-9178-4F6BADD8284A}" destId="{D2F17903-7EE4-4D27-9DD8-5F697A9DC507}" srcOrd="0" destOrd="0" presId="urn:microsoft.com/office/officeart/2005/8/layout/vList5"/>
    <dgm:cxn modelId="{4190227A-9860-422C-A611-934155571B1D}" type="presOf" srcId="{45916501-D29E-465B-AE0E-F7F5D9F045DF}" destId="{949773EA-7157-4E40-85C1-248EC1896EA6}" srcOrd="0" destOrd="1" presId="urn:microsoft.com/office/officeart/2005/8/layout/vList5"/>
    <dgm:cxn modelId="{01B26478-A6D2-4030-91F7-0609A8F42A2D}" srcId="{CED2377C-A79A-4B42-9178-4F6BADD8284A}" destId="{C98EFD51-6B42-46FB-9499-335C53169A69}" srcOrd="1" destOrd="0" parTransId="{D5ED8E94-6B92-433E-84D7-E9526487E02C}" sibTransId="{AF5AFA99-4F9E-47F3-BF8C-CD0868D8A757}"/>
    <dgm:cxn modelId="{AAB0444D-33B2-49F8-9256-97ECC7A4858A}" srcId="{CED2377C-A79A-4B42-9178-4F6BADD8284A}" destId="{5A4968D4-915B-483B-A901-694F1376E2B9}" srcOrd="0" destOrd="0" parTransId="{DA995DA8-659B-4C40-8D8B-96D953C594E3}" sibTransId="{2BC4385C-097B-4D48-B291-F763496B2C9E}"/>
    <dgm:cxn modelId="{753F2427-3248-4C5B-B23D-6265C3C3243D}" type="presOf" srcId="{91C43BB5-A30D-474E-8E17-9260CC46EDFC}" destId="{70F469E9-64FF-40EB-A4DB-A8A7120F3ACF}" srcOrd="0" destOrd="0" presId="urn:microsoft.com/office/officeart/2005/8/layout/vList5"/>
    <dgm:cxn modelId="{6A55F3D5-D525-4355-A50C-6DF03F522B42}" type="presOf" srcId="{C98EFD51-6B42-46FB-9499-335C53169A69}" destId="{0C754371-846B-4C83-90CC-CD613FBB5725}" srcOrd="0" destOrd="1" presId="urn:microsoft.com/office/officeart/2005/8/layout/vList5"/>
    <dgm:cxn modelId="{6E342A47-5CBB-4014-A5B5-043FF155AB7B}" type="presOf" srcId="{C9D8E697-325F-440D-A80D-87F4715B6DAB}" destId="{8E979B23-AD68-44AD-851F-70E025084919}" srcOrd="0" destOrd="2" presId="urn:microsoft.com/office/officeart/2005/8/layout/vList5"/>
    <dgm:cxn modelId="{A95DC8D7-F42A-415D-BB0B-365B0288EB04}" type="presOf" srcId="{566B9FE2-2182-49E8-B530-F6F4E2425E52}" destId="{C6C5AD9F-0AE3-4EE5-AED8-7907B4616D57}" srcOrd="0" destOrd="0" presId="urn:microsoft.com/office/officeart/2005/8/layout/vList5"/>
    <dgm:cxn modelId="{1BF706F4-38D7-4AA3-91EF-F711BB385BCE}" type="presOf" srcId="{5A4968D4-915B-483B-A901-694F1376E2B9}" destId="{0C754371-846B-4C83-90CC-CD613FBB5725}" srcOrd="0" destOrd="0" presId="urn:microsoft.com/office/officeart/2005/8/layout/vList5"/>
    <dgm:cxn modelId="{872252BD-0EA0-4E27-9031-8ED1A033EC79}" srcId="{E4FED9E6-EC21-42DE-8E03-68157BD9A096}" destId="{45916501-D29E-465B-AE0E-F7F5D9F045DF}" srcOrd="1" destOrd="0" parTransId="{47849A2C-BBB4-4777-98F0-161972469ECB}" sibTransId="{653FEF6D-4468-4185-B149-EB23B25E46A2}"/>
    <dgm:cxn modelId="{B141FB91-8CF7-4DAE-99B5-9A7868A35BE2}" type="presOf" srcId="{C70EEE3D-F721-4E12-ACE7-92AF35ACA4E3}" destId="{6734E145-E3A0-4B96-AB82-B27D7EE89EEC}" srcOrd="0" destOrd="0" presId="urn:microsoft.com/office/officeart/2005/8/layout/vList5"/>
    <dgm:cxn modelId="{EAD8A75F-33EE-45E8-9CD1-07F327B03ED6}" srcId="{E4FED9E6-EC21-42DE-8E03-68157BD9A096}" destId="{520A1FBD-47D0-4830-B83B-CF24AA4BAF77}" srcOrd="0" destOrd="0" parTransId="{A0DA4151-9267-4CB6-AE56-76E7F53E1ED1}" sibTransId="{9621590F-9BFB-487A-88DE-5B346B8C9395}"/>
    <dgm:cxn modelId="{F1A49BF0-6349-4F25-BD89-CEA65854BF7D}" srcId="{C70EEE3D-F721-4E12-ACE7-92AF35ACA4E3}" destId="{75029A72-A53D-4E38-B43E-5AAE8BC9979D}" srcOrd="0" destOrd="0" parTransId="{D5A79CAE-FF1F-4CD1-85F8-9E77AB2B29E9}" sibTransId="{D77E55B1-69C8-41F1-9374-9EDBB1BF70F2}"/>
    <dgm:cxn modelId="{ADBF9D10-0F76-43A9-BE6A-324120AB03A2}" srcId="{566B9FE2-2182-49E8-B530-F6F4E2425E52}" destId="{FD30A764-0E80-4A39-BCCB-14C2403929F3}" srcOrd="1" destOrd="0" parTransId="{BE334F28-F2AB-4098-8424-0E99301AE00E}" sibTransId="{4AA03412-DF7C-40E6-9895-E5282AFF2EDE}"/>
    <dgm:cxn modelId="{9383B0BF-A327-426E-A6AB-0212A27153C7}" srcId="{C70EEE3D-F721-4E12-ACE7-92AF35ACA4E3}" destId="{BD0F6F18-6003-486E-95D6-F0D72A326610}" srcOrd="1" destOrd="0" parTransId="{1B6A254D-49AA-445C-9377-2D6AFAADBDD9}" sibTransId="{0570F289-3389-4462-B835-9B2394331F36}"/>
    <dgm:cxn modelId="{13C3E8F9-5C2F-41D2-8ACB-5A7B1E9B6F48}" srcId="{566B9FE2-2182-49E8-B530-F6F4E2425E52}" destId="{C70EEE3D-F721-4E12-ACE7-92AF35ACA4E3}" srcOrd="0" destOrd="0" parTransId="{6F3B179F-5155-4185-90EC-5392CEFB1738}" sibTransId="{DFD20F73-6EDE-4A7D-8B54-5E89CE85E770}"/>
    <dgm:cxn modelId="{51CE0405-F14D-4495-A65D-A06D344FF3F2}" type="presParOf" srcId="{C6C5AD9F-0AE3-4EE5-AED8-7907B4616D57}" destId="{7379B251-C2AF-43C3-AAB7-6D27CB6F2398}" srcOrd="0" destOrd="0" presId="urn:microsoft.com/office/officeart/2005/8/layout/vList5"/>
    <dgm:cxn modelId="{792D0E33-5E42-4B07-B72C-515E1A78745E}" type="presParOf" srcId="{7379B251-C2AF-43C3-AAB7-6D27CB6F2398}" destId="{6734E145-E3A0-4B96-AB82-B27D7EE89EEC}" srcOrd="0" destOrd="0" presId="urn:microsoft.com/office/officeart/2005/8/layout/vList5"/>
    <dgm:cxn modelId="{980C17E0-6057-4A77-B85E-3391C6039FAB}" type="presParOf" srcId="{7379B251-C2AF-43C3-AAB7-6D27CB6F2398}" destId="{8E979B23-AD68-44AD-851F-70E025084919}" srcOrd="1" destOrd="0" presId="urn:microsoft.com/office/officeart/2005/8/layout/vList5"/>
    <dgm:cxn modelId="{389653A1-2D0A-45A2-AE0F-D70E55D35CB3}" type="presParOf" srcId="{C6C5AD9F-0AE3-4EE5-AED8-7907B4616D57}" destId="{1C810F36-C98D-41F8-989B-3D5AD2A909C7}" srcOrd="1" destOrd="0" presId="urn:microsoft.com/office/officeart/2005/8/layout/vList5"/>
    <dgm:cxn modelId="{35F18F3D-FFC7-476F-A218-923CE10E406A}" type="presParOf" srcId="{C6C5AD9F-0AE3-4EE5-AED8-7907B4616D57}" destId="{4177FB23-CEDD-4689-B4D0-6DD42489A2DB}" srcOrd="2" destOrd="0" presId="urn:microsoft.com/office/officeart/2005/8/layout/vList5"/>
    <dgm:cxn modelId="{582E9DDF-C734-42A4-8CF8-85B192158CF0}" type="presParOf" srcId="{4177FB23-CEDD-4689-B4D0-6DD42489A2DB}" destId="{93FC91C8-7203-4743-BFC7-35E0775E59F4}" srcOrd="0" destOrd="0" presId="urn:microsoft.com/office/officeart/2005/8/layout/vList5"/>
    <dgm:cxn modelId="{DF313AA0-AF55-4604-A16B-BFE70004FB11}" type="presParOf" srcId="{4177FB23-CEDD-4689-B4D0-6DD42489A2DB}" destId="{70F469E9-64FF-40EB-A4DB-A8A7120F3ACF}" srcOrd="1" destOrd="0" presId="urn:microsoft.com/office/officeart/2005/8/layout/vList5"/>
    <dgm:cxn modelId="{C6FE9E95-8C9E-4147-A130-0D950026D9DB}" type="presParOf" srcId="{C6C5AD9F-0AE3-4EE5-AED8-7907B4616D57}" destId="{4AEA7C01-9758-495A-818F-9CD31CC89B98}" srcOrd="3" destOrd="0" presId="urn:microsoft.com/office/officeart/2005/8/layout/vList5"/>
    <dgm:cxn modelId="{98BA189F-9E2B-4EBC-96BE-663F1B296277}" type="presParOf" srcId="{C6C5AD9F-0AE3-4EE5-AED8-7907B4616D57}" destId="{3A43A1DC-F823-4962-85A9-888EA33DC14C}" srcOrd="4" destOrd="0" presId="urn:microsoft.com/office/officeart/2005/8/layout/vList5"/>
    <dgm:cxn modelId="{5C35BA03-1BC2-46A8-8CF3-B363FA2E21BD}" type="presParOf" srcId="{3A43A1DC-F823-4962-85A9-888EA33DC14C}" destId="{80F4EF9D-0A5F-40DC-A5B8-DADF875A5576}" srcOrd="0" destOrd="0" presId="urn:microsoft.com/office/officeart/2005/8/layout/vList5"/>
    <dgm:cxn modelId="{49B8A69B-44F3-4EFF-9291-0B68F261850A}" type="presParOf" srcId="{3A43A1DC-F823-4962-85A9-888EA33DC14C}" destId="{949773EA-7157-4E40-85C1-248EC1896EA6}" srcOrd="1" destOrd="0" presId="urn:microsoft.com/office/officeart/2005/8/layout/vList5"/>
    <dgm:cxn modelId="{3E8453E9-8484-45C0-9636-9687FC4B3ED4}" type="presParOf" srcId="{C6C5AD9F-0AE3-4EE5-AED8-7907B4616D57}" destId="{E0A40AE7-E8D5-436A-9A7D-921C96B972C8}" srcOrd="5" destOrd="0" presId="urn:microsoft.com/office/officeart/2005/8/layout/vList5"/>
    <dgm:cxn modelId="{CDABA408-3DF0-4DDB-9084-2BA9BA03EAFB}" type="presParOf" srcId="{C6C5AD9F-0AE3-4EE5-AED8-7907B4616D57}" destId="{86D2FB6B-23DA-4893-AC02-7EA8A2983385}" srcOrd="6" destOrd="0" presId="urn:microsoft.com/office/officeart/2005/8/layout/vList5"/>
    <dgm:cxn modelId="{894860AA-D5D3-416A-AB31-EA9444EA948F}" type="presParOf" srcId="{86D2FB6B-23DA-4893-AC02-7EA8A2983385}" destId="{D2F17903-7EE4-4D27-9DD8-5F697A9DC507}" srcOrd="0" destOrd="0" presId="urn:microsoft.com/office/officeart/2005/8/layout/vList5"/>
    <dgm:cxn modelId="{5F049EA1-0571-4CBF-8F1E-45D7D0FAF7C8}" type="presParOf" srcId="{86D2FB6B-23DA-4893-AC02-7EA8A2983385}" destId="{0C754371-846B-4C83-90CC-CD613FBB57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E6B20-CC16-4572-A8DA-47DC14694173}" type="datetimeFigureOut">
              <a:rPr lang="nl-BE" smtClean="0"/>
              <a:t>6/12/2016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9E676-60C1-4CEF-942F-4A61E829458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5538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>
                <a:solidFill>
                  <a:prstClr val="black"/>
                </a:solidFill>
              </a:rPr>
              <a:pPr/>
              <a:t>1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15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>
                <a:solidFill>
                  <a:prstClr val="black"/>
                </a:solidFill>
              </a:rPr>
              <a:pPr/>
              <a:t>17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250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7127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7127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7127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9E676-60C1-4CEF-942F-4A61E8294587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2595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7127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9E676-60C1-4CEF-942F-4A61E8294587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6640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4378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CF091-484C-44C1-A604-EF020A098CA3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7127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B0F-07E4-43DF-9F46-5834949F18DA}" type="datetimeFigureOut">
              <a:rPr lang="nl-BE" smtClean="0"/>
              <a:t>6/12/2016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4634-D5AC-4CE8-AF0B-4000A0DB3E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110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B0F-07E4-43DF-9F46-5834949F18DA}" type="datetimeFigureOut">
              <a:rPr lang="nl-BE" smtClean="0"/>
              <a:t>6/12/2016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4634-D5AC-4CE8-AF0B-4000A0DB3E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701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B0F-07E4-43DF-9F46-5834949F18DA}" type="datetimeFigureOut">
              <a:rPr lang="nl-BE" smtClean="0"/>
              <a:t>6/12/2016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4634-D5AC-4CE8-AF0B-4000A0DB3E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431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B0F-07E4-43DF-9F46-5834949F18DA}" type="datetimeFigureOut">
              <a:rPr lang="nl-BE" smtClean="0"/>
              <a:t>6/12/2016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4634-D5AC-4CE8-AF0B-4000A0DB3E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706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B0F-07E4-43DF-9F46-5834949F18DA}" type="datetimeFigureOut">
              <a:rPr lang="nl-BE" smtClean="0"/>
              <a:t>6/12/2016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4634-D5AC-4CE8-AF0B-4000A0DB3E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205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B0F-07E4-43DF-9F46-5834949F18DA}" type="datetimeFigureOut">
              <a:rPr lang="nl-BE" smtClean="0"/>
              <a:t>6/12/2016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4634-D5AC-4CE8-AF0B-4000A0DB3E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940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B0F-07E4-43DF-9F46-5834949F18DA}" type="datetimeFigureOut">
              <a:rPr lang="nl-BE" smtClean="0"/>
              <a:t>6/12/2016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4634-D5AC-4CE8-AF0B-4000A0DB3E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95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B0F-07E4-43DF-9F46-5834949F18DA}" type="datetimeFigureOut">
              <a:rPr lang="nl-BE" smtClean="0"/>
              <a:t>6/12/2016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4634-D5AC-4CE8-AF0B-4000A0DB3E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0117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B0F-07E4-43DF-9F46-5834949F18DA}" type="datetimeFigureOut">
              <a:rPr lang="nl-BE" smtClean="0"/>
              <a:t>6/12/2016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4634-D5AC-4CE8-AF0B-4000A0DB3E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78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B0F-07E4-43DF-9F46-5834949F18DA}" type="datetimeFigureOut">
              <a:rPr lang="nl-BE" smtClean="0"/>
              <a:t>6/12/2016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4634-D5AC-4CE8-AF0B-4000A0DB3E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280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B0F-07E4-43DF-9F46-5834949F18DA}" type="datetimeFigureOut">
              <a:rPr lang="nl-BE" smtClean="0"/>
              <a:t>6/12/2016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4634-D5AC-4CE8-AF0B-4000A0DB3E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7987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38B0F-07E4-43DF-9F46-5834949F18DA}" type="datetimeFigureOut">
              <a:rPr lang="nl-BE" smtClean="0"/>
              <a:t>6/12/2016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94634-D5AC-4CE8-AF0B-4000A0DB3EE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442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483" y="685880"/>
            <a:ext cx="4663033" cy="28520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Ondertitel 2"/>
          <p:cNvSpPr txBox="1">
            <a:spLocks/>
          </p:cNvSpPr>
          <p:nvPr/>
        </p:nvSpPr>
        <p:spPr>
          <a:xfrm>
            <a:off x="1143000" y="3747460"/>
            <a:ext cx="6858000" cy="256143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BE" sz="2800" b="1" dirty="0" smtClean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Vanguard Pilot Projects</a:t>
            </a:r>
          </a:p>
          <a:p>
            <a:pPr marL="0" indent="0" algn="ctr">
              <a:buNone/>
            </a:pPr>
            <a:r>
              <a:rPr lang="nl-BE" sz="2800" b="1" dirty="0" err="1" smtClean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</a:t>
            </a:r>
            <a:r>
              <a:rPr lang="nl-BE" sz="2800" b="1" dirty="0" smtClean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nl-BE" sz="2800" b="1" dirty="0" err="1" smtClean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Successes</a:t>
            </a:r>
            <a:r>
              <a:rPr lang="nl-BE" sz="2800" b="1" dirty="0" smtClean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800" b="1" dirty="0" err="1" smtClean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endParaRPr lang="nl-BE" sz="2800" b="1" dirty="0">
              <a:solidFill>
                <a:srgbClr val="24499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nl-BE" sz="2800" b="1" dirty="0" err="1" smtClean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remaining</a:t>
            </a:r>
            <a:r>
              <a:rPr lang="nl-BE" sz="2800" b="1" dirty="0" smtClean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800" b="1" dirty="0" err="1" smtClean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Challenges</a:t>
            </a:r>
            <a:endParaRPr lang="nl-BE" sz="2800" b="1" dirty="0" smtClean="0">
              <a:solidFill>
                <a:srgbClr val="24499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nl-BE" sz="2800" b="1" dirty="0" smtClean="0">
              <a:solidFill>
                <a:srgbClr val="24499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r">
              <a:buNone/>
            </a:pPr>
            <a:r>
              <a:rPr lang="nl-BE" sz="2000" b="1" dirty="0" smtClean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Wim De Kinderen</a:t>
            </a:r>
          </a:p>
          <a:p>
            <a:pPr marL="0" indent="0" algn="r">
              <a:buNone/>
            </a:pPr>
            <a:r>
              <a:rPr lang="nl-BE" sz="1700" b="1" dirty="0" smtClean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Brainport Eindhoven – South Netherlands</a:t>
            </a:r>
          </a:p>
          <a:p>
            <a:pPr marL="0" indent="0" algn="r">
              <a:buNone/>
            </a:pPr>
            <a:r>
              <a:rPr lang="nl-BE" sz="1500" b="1" dirty="0" smtClean="0">
                <a:solidFill>
                  <a:srgbClr val="24499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w.dekinderen@brainportdevelopment.nl</a:t>
            </a:r>
            <a:endParaRPr lang="en-GB" sz="1500" b="1" dirty="0" smtClean="0">
              <a:solidFill>
                <a:srgbClr val="24499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BE" sz="2800" dirty="0"/>
          </a:p>
        </p:txBody>
      </p:sp>
      <p:sp>
        <p:nvSpPr>
          <p:cNvPr id="2" name="Toelichting met afgeronde rechthoek 1"/>
          <p:cNvSpPr/>
          <p:nvPr/>
        </p:nvSpPr>
        <p:spPr>
          <a:xfrm>
            <a:off x="467544" y="332656"/>
            <a:ext cx="1944216" cy="121233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b="1" dirty="0" smtClean="0"/>
              <a:t>RESULTS &amp; IMPACT</a:t>
            </a:r>
            <a:endParaRPr lang="nl-NL" sz="2800" b="1" dirty="0"/>
          </a:p>
        </p:txBody>
      </p:sp>
      <p:pic>
        <p:nvPicPr>
          <p:cNvPr id="5" name="Immagine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5927726"/>
            <a:ext cx="15811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22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27725"/>
            <a:ext cx="6939152" cy="1894520"/>
          </a:xfrm>
        </p:spPr>
        <p:txBody>
          <a:bodyPr>
            <a:noAutofit/>
          </a:bodyPr>
          <a:lstStyle/>
          <a:p>
            <a:pPr algn="r"/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projects/</a:t>
            </a:r>
            <a:r>
              <a:rPr lang="nl-BE" sz="28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activities</a:t>
            </a:r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Pilot </a:t>
            </a:r>
            <a:r>
              <a:rPr lang="nl-BE" sz="28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phase</a:t>
            </a:r>
            <a:endParaRPr lang="en-GB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841381"/>
              </p:ext>
            </p:extLst>
          </p:nvPr>
        </p:nvGraphicFramePr>
        <p:xfrm>
          <a:off x="323850" y="1628775"/>
          <a:ext cx="8569325" cy="4968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865"/>
                <a:gridCol w="1713865"/>
                <a:gridCol w="1713865"/>
                <a:gridCol w="1713865"/>
                <a:gridCol w="1713865"/>
              </a:tblGrid>
              <a:tr h="709839">
                <a:tc>
                  <a:txBody>
                    <a:bodyPr/>
                    <a:lstStyle/>
                    <a:p>
                      <a:r>
                        <a:rPr lang="nl-BE" sz="1800" dirty="0" smtClean="0"/>
                        <a:t>Pilots / </a:t>
                      </a:r>
                      <a:r>
                        <a:rPr lang="nl-BE" sz="1800" dirty="0" err="1" smtClean="0"/>
                        <a:t>Phase</a:t>
                      </a:r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700" dirty="0" smtClean="0"/>
                        <a:t>LEARN</a:t>
                      </a:r>
                      <a:endParaRPr lang="nl-NL" sz="17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700" dirty="0" smtClean="0"/>
                        <a:t>CONNECT</a:t>
                      </a:r>
                      <a:endParaRPr lang="nl-NL" sz="17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700" dirty="0" smtClean="0"/>
                        <a:t>DEMONSTRATE</a:t>
                      </a:r>
                      <a:endParaRPr lang="nl-NL" sz="1700" dirty="0"/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700" dirty="0" smtClean="0"/>
                        <a:t>COMMERCIALISE</a:t>
                      </a:r>
                      <a:endParaRPr lang="nl-NL" sz="1700" dirty="0"/>
                    </a:p>
                  </a:txBody>
                  <a:tcPr marT="45726" marB="45726" anchor="ctr"/>
                </a:tc>
              </a:tr>
              <a:tr h="709839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rgbClr val="0070C0"/>
                          </a:solidFill>
                        </a:rPr>
                        <a:t>3DP</a:t>
                      </a:r>
                      <a:endParaRPr lang="nl-NL" sz="16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</a:tr>
              <a:tr h="709839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rgbClr val="0070C0"/>
                          </a:solidFill>
                        </a:rPr>
                        <a:t>ESM</a:t>
                      </a:r>
                      <a:endParaRPr lang="nl-NL" sz="24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</a:tr>
              <a:tr h="709839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rgbClr val="0070C0"/>
                          </a:solidFill>
                        </a:rPr>
                        <a:t>Energy</a:t>
                      </a:r>
                      <a:endParaRPr lang="nl-NL" sz="24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</a:tr>
              <a:tr h="709839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rgbClr val="0070C0"/>
                          </a:solidFill>
                        </a:rPr>
                        <a:t>Nano</a:t>
                      </a:r>
                      <a:endParaRPr lang="nl-NL" sz="24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</a:tr>
              <a:tr h="709839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rgbClr val="0070C0"/>
                          </a:solidFill>
                        </a:rPr>
                        <a:t>Bio</a:t>
                      </a:r>
                      <a:endParaRPr lang="nl-NL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T="45726" marB="45726"/>
                </a:tc>
              </a:tr>
              <a:tr h="709839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rgbClr val="0070C0"/>
                          </a:solidFill>
                        </a:rPr>
                        <a:t>ALL</a:t>
                      </a:r>
                      <a:endParaRPr lang="nl-NL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6" name="Afgeronde rechthoek 5"/>
          <p:cNvSpPr/>
          <p:nvPr/>
        </p:nvSpPr>
        <p:spPr>
          <a:xfrm>
            <a:off x="107950" y="5949950"/>
            <a:ext cx="885825" cy="8318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b="1" dirty="0">
                <a:solidFill>
                  <a:srgbClr val="0070C0"/>
                </a:solidFill>
              </a:rPr>
              <a:t>30 Demo</a:t>
            </a:r>
          </a:p>
          <a:p>
            <a:pPr algn="ctr">
              <a:defRPr/>
            </a:pPr>
            <a:r>
              <a:rPr lang="nl-BE" b="1" dirty="0">
                <a:solidFill>
                  <a:srgbClr val="0070C0"/>
                </a:solidFill>
              </a:rPr>
              <a:t>Cases</a:t>
            </a:r>
            <a:endParaRPr lang="nl-NL" b="1" dirty="0">
              <a:solidFill>
                <a:srgbClr val="0070C0"/>
              </a:solidFill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3066222" y="6049011"/>
            <a:ext cx="1081087" cy="6000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sz="1400" b="1" dirty="0">
                <a:solidFill>
                  <a:srgbClr val="0070C0"/>
                </a:solidFill>
              </a:rPr>
              <a:t>VI </a:t>
            </a:r>
            <a:r>
              <a:rPr lang="nl-BE" sz="1400" b="1" dirty="0" err="1">
                <a:solidFill>
                  <a:srgbClr val="0070C0"/>
                </a:solidFill>
              </a:rPr>
              <a:t>MatchMaking</a:t>
            </a:r>
            <a:r>
              <a:rPr lang="nl-BE" sz="1400" b="1" dirty="0">
                <a:solidFill>
                  <a:srgbClr val="0070C0"/>
                </a:solidFill>
              </a:rPr>
              <a:t> Event</a:t>
            </a:r>
          </a:p>
        </p:txBody>
      </p:sp>
      <p:sp>
        <p:nvSpPr>
          <p:cNvPr id="9" name="Afgeronde rechthoek 8"/>
          <p:cNvSpPr/>
          <p:nvPr/>
        </p:nvSpPr>
        <p:spPr>
          <a:xfrm>
            <a:off x="4312977" y="6248400"/>
            <a:ext cx="915987" cy="533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sz="1600" b="1" dirty="0">
                <a:solidFill>
                  <a:srgbClr val="0070C0"/>
                </a:solidFill>
              </a:rPr>
              <a:t>WATIFY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012160" y="6203950"/>
            <a:ext cx="1006429" cy="5667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sz="1600" b="1" dirty="0" err="1">
                <a:solidFill>
                  <a:srgbClr val="0070C0"/>
                </a:solidFill>
              </a:rPr>
              <a:t>Inno_Infra_Share</a:t>
            </a:r>
            <a:endParaRPr lang="nl-BE" sz="1600" b="1" dirty="0">
              <a:solidFill>
                <a:srgbClr val="0070C0"/>
              </a:solidFill>
            </a:endParaRPr>
          </a:p>
        </p:txBody>
      </p:sp>
      <p:sp>
        <p:nvSpPr>
          <p:cNvPr id="12" name="Afgeronde rechthoek 11"/>
          <p:cNvSpPr/>
          <p:nvPr/>
        </p:nvSpPr>
        <p:spPr>
          <a:xfrm>
            <a:off x="4400550" y="5993607"/>
            <a:ext cx="2114824" cy="24368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sz="1400" b="1" dirty="0">
                <a:solidFill>
                  <a:srgbClr val="0070C0"/>
                </a:solidFill>
              </a:rPr>
              <a:t>RE-CONFIRM</a:t>
            </a:r>
          </a:p>
        </p:txBody>
      </p:sp>
      <p:sp>
        <p:nvSpPr>
          <p:cNvPr id="14" name="Afgeronde rechthoek 13"/>
          <p:cNvSpPr/>
          <p:nvPr/>
        </p:nvSpPr>
        <p:spPr>
          <a:xfrm>
            <a:off x="1056481" y="3087757"/>
            <a:ext cx="827088" cy="5746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b="1" dirty="0">
                <a:solidFill>
                  <a:srgbClr val="0070C0"/>
                </a:solidFill>
              </a:rPr>
              <a:t>ERICA</a:t>
            </a:r>
          </a:p>
        </p:txBody>
      </p:sp>
      <p:sp>
        <p:nvSpPr>
          <p:cNvPr id="16" name="Afgeronde rechthoek 15"/>
          <p:cNvSpPr/>
          <p:nvPr/>
        </p:nvSpPr>
        <p:spPr>
          <a:xfrm>
            <a:off x="3853816" y="2436813"/>
            <a:ext cx="599915" cy="20002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b="1" dirty="0">
                <a:solidFill>
                  <a:srgbClr val="0070C0"/>
                </a:solidFill>
              </a:rPr>
              <a:t>MANUNET</a:t>
            </a:r>
          </a:p>
        </p:txBody>
      </p:sp>
      <p:sp>
        <p:nvSpPr>
          <p:cNvPr id="17" name="Afgeronde rechthoek 16"/>
          <p:cNvSpPr/>
          <p:nvPr/>
        </p:nvSpPr>
        <p:spPr>
          <a:xfrm>
            <a:off x="4670206" y="2246307"/>
            <a:ext cx="2854122" cy="4873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sz="1400" b="1" dirty="0">
                <a:solidFill>
                  <a:srgbClr val="0070C0"/>
                </a:solidFill>
              </a:rPr>
              <a:t>3DPening</a:t>
            </a:r>
          </a:p>
        </p:txBody>
      </p:sp>
      <p:sp>
        <p:nvSpPr>
          <p:cNvPr id="18" name="Afgeronde rechthoek 17"/>
          <p:cNvSpPr/>
          <p:nvPr/>
        </p:nvSpPr>
        <p:spPr>
          <a:xfrm>
            <a:off x="993775" y="2436813"/>
            <a:ext cx="952500" cy="5746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b="1" dirty="0">
                <a:solidFill>
                  <a:srgbClr val="0070C0"/>
                </a:solidFill>
              </a:rPr>
              <a:t>AM-Motion</a:t>
            </a:r>
          </a:p>
        </p:txBody>
      </p:sp>
      <p:sp>
        <p:nvSpPr>
          <p:cNvPr id="19" name="Afgeronde rechthoek 18"/>
          <p:cNvSpPr/>
          <p:nvPr/>
        </p:nvSpPr>
        <p:spPr>
          <a:xfrm>
            <a:off x="4350940" y="5710238"/>
            <a:ext cx="2214043" cy="2833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sz="1600" b="1" dirty="0" smtClean="0">
                <a:solidFill>
                  <a:srgbClr val="0070C0"/>
                </a:solidFill>
              </a:rPr>
              <a:t>S34GROWTH</a:t>
            </a:r>
            <a:endParaRPr lang="nl-BE" sz="1600" b="1" dirty="0">
              <a:solidFill>
                <a:srgbClr val="0070C0"/>
              </a:solidFill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1103375" y="6082349"/>
            <a:ext cx="915987" cy="533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sz="1600" b="1" dirty="0" smtClean="0">
                <a:solidFill>
                  <a:srgbClr val="0070C0"/>
                </a:solidFill>
              </a:rPr>
              <a:t>Shared </a:t>
            </a:r>
            <a:r>
              <a:rPr lang="nl-BE" sz="1600" b="1" dirty="0" err="1" smtClean="0">
                <a:solidFill>
                  <a:srgbClr val="0070C0"/>
                </a:solidFill>
              </a:rPr>
              <a:t>Funding</a:t>
            </a:r>
            <a:endParaRPr lang="nl-BE" sz="1600" b="1" dirty="0">
              <a:solidFill>
                <a:srgbClr val="0070C0"/>
              </a:solidFill>
            </a:endParaRPr>
          </a:p>
        </p:txBody>
      </p:sp>
      <p:sp>
        <p:nvSpPr>
          <p:cNvPr id="21" name="Afgeronde rechthoek 20"/>
          <p:cNvSpPr/>
          <p:nvPr/>
        </p:nvSpPr>
        <p:spPr>
          <a:xfrm>
            <a:off x="5228965" y="2733670"/>
            <a:ext cx="580269" cy="279308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BE" sz="100" b="1" dirty="0" smtClean="0">
              <a:solidFill>
                <a:srgbClr val="0070C0"/>
              </a:solidFill>
            </a:endParaRPr>
          </a:p>
          <a:p>
            <a:pPr algn="ctr">
              <a:defRPr/>
            </a:pPr>
            <a:endParaRPr lang="nl-BE" sz="1600" b="1" dirty="0">
              <a:solidFill>
                <a:srgbClr val="0070C0"/>
              </a:solidFill>
            </a:endParaRPr>
          </a:p>
          <a:p>
            <a:pPr algn="ctr">
              <a:defRPr/>
            </a:pPr>
            <a:endParaRPr lang="nl-BE" sz="1600" b="1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nl-BE" sz="1600" b="1" dirty="0" smtClean="0">
                <a:solidFill>
                  <a:srgbClr val="0070C0"/>
                </a:solidFill>
              </a:rPr>
              <a:t>EIB expert </a:t>
            </a:r>
          </a:p>
          <a:p>
            <a:pPr algn="ctr">
              <a:defRPr/>
            </a:pPr>
            <a:endParaRPr lang="nl-BE" sz="1600" b="1" dirty="0">
              <a:solidFill>
                <a:srgbClr val="0070C0"/>
              </a:solidFill>
            </a:endParaRPr>
          </a:p>
          <a:p>
            <a:pPr algn="ctr">
              <a:defRPr/>
            </a:pPr>
            <a:endParaRPr lang="nl-BE" sz="1600" b="1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nl-BE" sz="1600" b="1" dirty="0" smtClean="0">
                <a:solidFill>
                  <a:srgbClr val="0070C0"/>
                </a:solidFill>
              </a:rPr>
              <a:t>contract</a:t>
            </a:r>
            <a:endParaRPr lang="nl-BE" sz="1600" b="1" dirty="0">
              <a:solidFill>
                <a:srgbClr val="0070C0"/>
              </a:solidFill>
            </a:endParaRPr>
          </a:p>
        </p:txBody>
      </p:sp>
      <p:sp>
        <p:nvSpPr>
          <p:cNvPr id="22" name="Afgeronde rechthoek 21"/>
          <p:cNvSpPr/>
          <p:nvPr/>
        </p:nvSpPr>
        <p:spPr>
          <a:xfrm>
            <a:off x="2483768" y="4307889"/>
            <a:ext cx="4248472" cy="27323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sz="1400" b="1" dirty="0" smtClean="0">
                <a:solidFill>
                  <a:srgbClr val="0070C0"/>
                </a:solidFill>
              </a:rPr>
              <a:t>Blue Technology </a:t>
            </a:r>
            <a:r>
              <a:rPr lang="nl-BE" sz="1400" b="1" dirty="0" err="1" smtClean="0">
                <a:solidFill>
                  <a:srgbClr val="0070C0"/>
                </a:solidFill>
              </a:rPr>
              <a:t>innovation</a:t>
            </a:r>
            <a:r>
              <a:rPr lang="nl-BE" sz="1400" b="1" dirty="0" smtClean="0">
                <a:solidFill>
                  <a:srgbClr val="0070C0"/>
                </a:solidFill>
              </a:rPr>
              <a:t> transfer -call</a:t>
            </a:r>
            <a:endParaRPr lang="nl-BE" sz="1400" b="1" dirty="0">
              <a:solidFill>
                <a:srgbClr val="0070C0"/>
              </a:solidFill>
            </a:endParaRPr>
          </a:p>
        </p:txBody>
      </p:sp>
      <p:sp>
        <p:nvSpPr>
          <p:cNvPr id="23" name="Afgeronde rechthoek 22"/>
          <p:cNvSpPr/>
          <p:nvPr/>
        </p:nvSpPr>
        <p:spPr>
          <a:xfrm>
            <a:off x="4670206" y="2844075"/>
            <a:ext cx="2854122" cy="4873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BE" sz="1400" b="1" dirty="0" err="1" smtClean="0">
                <a:solidFill>
                  <a:srgbClr val="0070C0"/>
                </a:solidFill>
              </a:rPr>
              <a:t>Innosup</a:t>
            </a:r>
            <a:r>
              <a:rPr lang="nl-BE" sz="1400" b="1" dirty="0" smtClean="0">
                <a:solidFill>
                  <a:srgbClr val="0070C0"/>
                </a:solidFill>
              </a:rPr>
              <a:t> 03 -  Clean Technologies</a:t>
            </a:r>
            <a:endParaRPr lang="nl-BE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xKmbUREcyAw/URwS03rPGUI/AAAAAAAAAUA/HsFdsOuN-GU/s1600/Europa+stati+MUT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4154" y="-3986255"/>
            <a:ext cx="15247274" cy="1137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66F5-AD23-4002-8252-049C088282A7}" type="datetime1">
              <a:rPr lang="fr-FR" smtClean="0"/>
              <a:pPr/>
              <a:t>06/12/2016</a:t>
            </a:fld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56AF-F8DD-4DC4-B665-72AFDD923655}" type="slidenum">
              <a:rPr lang="nl-BE" smtClean="0"/>
              <a:pPr/>
              <a:t>11</a:t>
            </a:fld>
            <a:endParaRPr lang="nl-BE"/>
          </a:p>
        </p:txBody>
      </p:sp>
      <p:grpSp>
        <p:nvGrpSpPr>
          <p:cNvPr id="3" name="Gruppo 2"/>
          <p:cNvGrpSpPr/>
          <p:nvPr/>
        </p:nvGrpSpPr>
        <p:grpSpPr>
          <a:xfrm>
            <a:off x="4237613" y="3573015"/>
            <a:ext cx="1872208" cy="1080120"/>
            <a:chOff x="3419872" y="3140968"/>
            <a:chExt cx="1872208" cy="1080120"/>
          </a:xfrm>
        </p:grpSpPr>
        <p:sp>
          <p:nvSpPr>
            <p:cNvPr id="7" name="Ovale 6"/>
            <p:cNvSpPr/>
            <p:nvPr/>
          </p:nvSpPr>
          <p:spPr>
            <a:xfrm>
              <a:off x="3419872" y="3140968"/>
              <a:ext cx="1872208" cy="108012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3598072" y="3488310"/>
              <a:ext cx="15841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MANUFACTURE</a:t>
              </a:r>
              <a:endParaRPr lang="it-IT" dirty="0"/>
            </a:p>
          </p:txBody>
        </p:sp>
      </p:grpSp>
      <p:grpSp>
        <p:nvGrpSpPr>
          <p:cNvPr id="6" name="Gruppo 5"/>
          <p:cNvGrpSpPr/>
          <p:nvPr/>
        </p:nvGrpSpPr>
        <p:grpSpPr>
          <a:xfrm>
            <a:off x="3572272" y="1717945"/>
            <a:ext cx="1872208" cy="1080120"/>
            <a:chOff x="3572272" y="1412776"/>
            <a:chExt cx="1872208" cy="1080120"/>
          </a:xfrm>
        </p:grpSpPr>
        <p:sp>
          <p:nvSpPr>
            <p:cNvPr id="9" name="Ovale 8"/>
            <p:cNvSpPr/>
            <p:nvPr/>
          </p:nvSpPr>
          <p:spPr>
            <a:xfrm>
              <a:off x="3572272" y="1412776"/>
              <a:ext cx="1872208" cy="108012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3716288" y="1548750"/>
              <a:ext cx="15841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 smtClean="0"/>
                <a:t>TEST 1</a:t>
              </a:r>
            </a:p>
            <a:p>
              <a:pPr algn="ctr"/>
              <a:r>
                <a:rPr lang="it-IT" sz="1600" dirty="0" smtClean="0"/>
                <a:t>Fatigue - durability</a:t>
              </a:r>
              <a:endParaRPr lang="it-IT" dirty="0"/>
            </a:p>
          </p:txBody>
        </p:sp>
      </p:grpSp>
      <p:grpSp>
        <p:nvGrpSpPr>
          <p:cNvPr id="26" name="Gruppo 25"/>
          <p:cNvGrpSpPr/>
          <p:nvPr/>
        </p:nvGrpSpPr>
        <p:grpSpPr>
          <a:xfrm>
            <a:off x="5100925" y="1880302"/>
            <a:ext cx="1872208" cy="1080120"/>
            <a:chOff x="6012160" y="2132856"/>
            <a:chExt cx="1872208" cy="1080120"/>
          </a:xfrm>
        </p:grpSpPr>
        <p:sp>
          <p:nvSpPr>
            <p:cNvPr id="11" name="Ovale 10"/>
            <p:cNvSpPr/>
            <p:nvPr/>
          </p:nvSpPr>
          <p:spPr>
            <a:xfrm>
              <a:off x="6012160" y="2132856"/>
              <a:ext cx="1872208" cy="108012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6190360" y="2480198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 smtClean="0"/>
                <a:t>TEST 2</a:t>
              </a:r>
            </a:p>
            <a:p>
              <a:pPr algn="ctr"/>
              <a:r>
                <a:rPr lang="it-IT" sz="1600" dirty="0" smtClean="0"/>
                <a:t>Crash</a:t>
              </a:r>
              <a:endParaRPr lang="it-IT" dirty="0"/>
            </a:p>
          </p:txBody>
        </p:sp>
      </p:grpSp>
      <p:grpSp>
        <p:nvGrpSpPr>
          <p:cNvPr id="27" name="Gruppo 26"/>
          <p:cNvGrpSpPr/>
          <p:nvPr/>
        </p:nvGrpSpPr>
        <p:grpSpPr>
          <a:xfrm>
            <a:off x="1187624" y="3861048"/>
            <a:ext cx="1872208" cy="1080120"/>
            <a:chOff x="1115616" y="3717032"/>
            <a:chExt cx="1872208" cy="1080120"/>
          </a:xfrm>
        </p:grpSpPr>
        <p:sp>
          <p:nvSpPr>
            <p:cNvPr id="13" name="Ovale 12"/>
            <p:cNvSpPr/>
            <p:nvPr/>
          </p:nvSpPr>
          <p:spPr>
            <a:xfrm>
              <a:off x="1115616" y="3717032"/>
              <a:ext cx="1872208" cy="108012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1259632" y="4005064"/>
              <a:ext cx="15841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dirty="0" smtClean="0"/>
                <a:t>DESIGN FOR MANUFACTURING</a:t>
              </a:r>
              <a:endParaRPr lang="it-IT" sz="1600" dirty="0"/>
            </a:p>
          </p:txBody>
        </p:sp>
      </p:grpSp>
      <p:sp>
        <p:nvSpPr>
          <p:cNvPr id="15" name="Freccia in su 14"/>
          <p:cNvSpPr/>
          <p:nvPr/>
        </p:nvSpPr>
        <p:spPr>
          <a:xfrm>
            <a:off x="4488154" y="2957094"/>
            <a:ext cx="504056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su 15"/>
          <p:cNvSpPr/>
          <p:nvPr/>
        </p:nvSpPr>
        <p:spPr>
          <a:xfrm rot="1811968">
            <a:off x="5350933" y="2998361"/>
            <a:ext cx="504056" cy="53274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in su 16"/>
          <p:cNvSpPr/>
          <p:nvPr/>
        </p:nvSpPr>
        <p:spPr>
          <a:xfrm rot="5047622">
            <a:off x="3385324" y="3905974"/>
            <a:ext cx="504056" cy="9902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4921098" y="2907740"/>
            <a:ext cx="330050" cy="252028"/>
          </a:xfrm>
          <a:prstGeom prst="ellipse">
            <a:avLst/>
          </a:prstGeom>
          <a:solidFill>
            <a:srgbClr val="FFC000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3185474" y="3074176"/>
            <a:ext cx="288464" cy="252028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1511956" y="2862138"/>
            <a:ext cx="205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COMPANIES</a:t>
            </a:r>
            <a:endParaRPr lang="it-IT" dirty="0"/>
          </a:p>
        </p:txBody>
      </p:sp>
      <p:sp>
        <p:nvSpPr>
          <p:cNvPr id="22" name="Freccia a destra 21"/>
          <p:cNvSpPr/>
          <p:nvPr/>
        </p:nvSpPr>
        <p:spPr>
          <a:xfrm rot="19809735">
            <a:off x="3489132" y="2793929"/>
            <a:ext cx="522679" cy="227623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a destra 22"/>
          <p:cNvSpPr/>
          <p:nvPr/>
        </p:nvSpPr>
        <p:spPr>
          <a:xfrm rot="7597485">
            <a:off x="2642026" y="3545249"/>
            <a:ext cx="716123" cy="21602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1907704" y="3212976"/>
            <a:ext cx="1260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Design </a:t>
            </a:r>
            <a:r>
              <a:rPr lang="it-IT" sz="1400" dirty="0" err="1" smtClean="0"/>
              <a:t>specification</a:t>
            </a:r>
            <a:endParaRPr lang="it-IT" sz="1400" dirty="0"/>
          </a:p>
        </p:txBody>
      </p:sp>
      <p:sp>
        <p:nvSpPr>
          <p:cNvPr id="30" name="Freccia a destra 29"/>
          <p:cNvSpPr/>
          <p:nvPr/>
        </p:nvSpPr>
        <p:spPr>
          <a:xfrm rot="1924807">
            <a:off x="3566229" y="3373865"/>
            <a:ext cx="716123" cy="21602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2987824" y="3501008"/>
            <a:ext cx="154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err="1" smtClean="0"/>
              <a:t>Raw</a:t>
            </a:r>
            <a:r>
              <a:rPr lang="it-IT" sz="1400" dirty="0" smtClean="0"/>
              <a:t> </a:t>
            </a:r>
            <a:r>
              <a:rPr lang="it-IT" sz="1400" dirty="0" err="1" smtClean="0"/>
              <a:t>materials</a:t>
            </a:r>
            <a:r>
              <a:rPr lang="it-IT" sz="1400" dirty="0" smtClean="0"/>
              <a:t>, moulds</a:t>
            </a:r>
            <a:endParaRPr lang="it-IT" sz="14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2591833" y="2401724"/>
            <a:ext cx="1260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Product </a:t>
            </a:r>
            <a:r>
              <a:rPr lang="it-IT" sz="1400" dirty="0" err="1" smtClean="0"/>
              <a:t>specification</a:t>
            </a:r>
            <a:endParaRPr lang="it-IT" sz="1400" dirty="0"/>
          </a:p>
        </p:txBody>
      </p:sp>
      <p:sp>
        <p:nvSpPr>
          <p:cNvPr id="32" name="Titel 1"/>
          <p:cNvSpPr txBox="1">
            <a:spLocks/>
          </p:cNvSpPr>
          <p:nvPr/>
        </p:nvSpPr>
        <p:spPr>
          <a:xfrm>
            <a:off x="-188045" y="-225825"/>
            <a:ext cx="8079929" cy="1111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nl-NL" b="1" dirty="0" smtClean="0">
                <a:solidFill>
                  <a:srgbClr val="01458E"/>
                </a:solidFill>
              </a:rPr>
              <a:t>3DP Case: ‘Reducing weight in </a:t>
            </a:r>
            <a:r>
              <a:rPr lang="en-GB" b="1" dirty="0" smtClean="0">
                <a:solidFill>
                  <a:srgbClr val="01458E"/>
                </a:solidFill>
              </a:rPr>
              <a:t>automotive</a:t>
            </a:r>
            <a:r>
              <a:rPr lang="en-GB" b="1" dirty="0">
                <a:solidFill>
                  <a:srgbClr val="01458E"/>
                </a:solidFill>
              </a:rPr>
              <a:t>, machinery and </a:t>
            </a:r>
            <a:r>
              <a:rPr lang="en-GB" b="1" dirty="0" smtClean="0">
                <a:solidFill>
                  <a:srgbClr val="01458E"/>
                </a:solidFill>
              </a:rPr>
              <a:t>aerospace applications’ via 3D-Printed hybrid components</a:t>
            </a:r>
            <a:endParaRPr lang="nl-NL" b="1" dirty="0">
              <a:solidFill>
                <a:srgbClr val="0145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0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27725"/>
            <a:ext cx="6939152" cy="1894520"/>
          </a:xfrm>
        </p:spPr>
        <p:txBody>
          <a:bodyPr>
            <a:noAutofit/>
          </a:bodyPr>
          <a:lstStyle/>
          <a:p>
            <a:pPr algn="r"/>
            <a:r>
              <a:rPr lang="nl-BE" sz="28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</a:t>
            </a:r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Investment </a:t>
            </a:r>
            <a:r>
              <a:rPr lang="nl-BE" sz="28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Needs</a:t>
            </a:r>
            <a:endParaRPr lang="en-GB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27368" y="1628800"/>
            <a:ext cx="828092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 at a turning point ... </a:t>
            </a: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endParaRPr lang="nl-B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Clr>
                <a:srgbClr val="01458E"/>
              </a:buClr>
              <a:buSzPct val="80000"/>
            </a:pP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 No further progress without appropriate funding for demo-cases</a:t>
            </a:r>
            <a:endParaRPr lang="nl-BE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endParaRPr lang="nl-B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nl-BE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owever</a:t>
            </a: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specific investment &amp; funding needs ...</a:t>
            </a:r>
          </a:p>
          <a:p>
            <a:pPr>
              <a:buClr>
                <a:srgbClr val="01458E"/>
              </a:buClr>
            </a:pP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nl-B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 </a:t>
            </a:r>
            <a:r>
              <a:rPr lang="nl-BE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calling</a:t>
            </a: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new, ad hoc solutions (adjusted / new funding </a:t>
            </a:r>
            <a:r>
              <a:rPr lang="nl-BE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instruments</a:t>
            </a: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endParaRPr lang="nl-B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 </a:t>
            </a:r>
            <a:r>
              <a:rPr lang="nl-BE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mobilising experts </a:t>
            </a:r>
            <a:r>
              <a:rPr lang="nl-BE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</a:t>
            </a: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</a:t>
            </a: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regions... </a:t>
            </a: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endParaRPr lang="nl-B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Clr>
                <a:srgbClr val="01458E"/>
              </a:buClr>
            </a:pPr>
            <a:endParaRPr lang="nl-B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Clr>
                <a:srgbClr val="01458E"/>
              </a:buClr>
            </a:pPr>
            <a:endParaRPr lang="nl-B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63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27725"/>
            <a:ext cx="6939152" cy="1894520"/>
          </a:xfrm>
        </p:spPr>
        <p:txBody>
          <a:bodyPr>
            <a:noAutofit/>
          </a:bodyPr>
          <a:lstStyle/>
          <a:p>
            <a:pPr algn="r"/>
            <a:r>
              <a:rPr lang="nl-BE" sz="28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</a:t>
            </a:r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Investment </a:t>
            </a:r>
            <a:r>
              <a:rPr lang="nl-BE" sz="28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Needs</a:t>
            </a:r>
            <a:endParaRPr lang="en-GB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27368" y="1628800"/>
            <a:ext cx="8280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 </a:t>
            </a:r>
            <a:r>
              <a:rPr lang="nl-BE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DemoCases</a:t>
            </a: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common </a:t>
            </a:r>
            <a:r>
              <a:rPr lang="nl-BE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objectives</a:t>
            </a:r>
            <a:endParaRPr lang="nl-B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establish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shared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facilities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demonstration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new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technologies</a:t>
            </a:r>
            <a:endParaRPr lang="nl-BE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facilitate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access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shared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facilities</a:t>
            </a:r>
            <a:endParaRPr lang="nl-BE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lower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uncertainty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risks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costs</a:t>
            </a:r>
            <a:endParaRPr lang="nl-BE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stimulate industrial replication</a:t>
            </a:r>
            <a:r>
              <a:rPr lang="nl-B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upscale (hence market uptake)</a:t>
            </a:r>
            <a:endParaRPr lang="nl-B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</a:t>
            </a: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DemoCase</a:t>
            </a: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</a:t>
            </a:r>
            <a:endParaRPr lang="nl-B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combination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complementary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demonstration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facilities</a:t>
            </a:r>
            <a:endParaRPr lang="nl-BE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(s) of companies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accessing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infrastructure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(TRL6-8)</a:t>
            </a: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industrial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replication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upscale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above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successful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(TRL8-9)</a:t>
            </a:r>
            <a:endParaRPr lang="nl-B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types of </a:t>
            </a:r>
            <a:r>
              <a:rPr lang="nl-BE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DemoCases</a:t>
            </a:r>
            <a:endParaRPr lang="nl-B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connecting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existing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infrastructures</a:t>
            </a:r>
            <a:endParaRPr lang="nl-BE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building brand new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demonstration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infrastructure</a:t>
            </a:r>
            <a:endParaRPr lang="nl-BE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connect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upgrade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existing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infrastructure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nl-BE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hybrid</a:t>
            </a:r>
            <a:r>
              <a:rPr lang="nl-B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format)</a:t>
            </a:r>
            <a:endParaRPr lang="nl-B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Clr>
                <a:srgbClr val="01458E"/>
              </a:buClr>
            </a:pPr>
            <a:endParaRPr lang="nl-B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Clr>
                <a:srgbClr val="01458E"/>
              </a:buClr>
            </a:pPr>
            <a:endParaRPr lang="nl-B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72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5" descr="logoreliefCMJN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1"/>
          <a:stretch/>
        </p:blipFill>
        <p:spPr>
          <a:xfrm>
            <a:off x="323528" y="289813"/>
            <a:ext cx="1979712" cy="1224136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2699792" y="1628800"/>
            <a:ext cx="0" cy="4752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39552" y="5445224"/>
            <a:ext cx="84249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84844" y="5055769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Investment size</a:t>
            </a:r>
            <a:endParaRPr lang="fr-BE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150773" y="3284902"/>
            <a:ext cx="3681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 smtClean="0"/>
              <a:t>Demonstration</a:t>
            </a:r>
            <a:r>
              <a:rPr lang="fr-BE" dirty="0" smtClean="0"/>
              <a:t> / </a:t>
            </a:r>
            <a:r>
              <a:rPr lang="fr-BE" dirty="0" err="1" smtClean="0"/>
              <a:t>upscaling</a:t>
            </a:r>
            <a:r>
              <a:rPr lang="fr-BE" dirty="0" smtClean="0"/>
              <a:t> </a:t>
            </a:r>
            <a:r>
              <a:rPr lang="fr-BE" dirty="0" err="1" smtClean="0"/>
              <a:t>through</a:t>
            </a:r>
            <a:r>
              <a:rPr lang="fr-BE" dirty="0" smtClean="0"/>
              <a:t>:</a:t>
            </a:r>
            <a:endParaRPr lang="fr-BE" dirty="0"/>
          </a:p>
        </p:txBody>
      </p:sp>
      <p:sp>
        <p:nvSpPr>
          <p:cNvPr id="14" name="TextBox 13"/>
          <p:cNvSpPr txBox="1"/>
          <p:nvPr/>
        </p:nvSpPr>
        <p:spPr>
          <a:xfrm>
            <a:off x="923131" y="400506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 smtClean="0"/>
              <a:t>Connecting</a:t>
            </a:r>
            <a:r>
              <a:rPr lang="fr-BE" dirty="0" smtClean="0"/>
              <a:t> </a:t>
            </a:r>
            <a:r>
              <a:rPr lang="fr-BE" dirty="0" err="1" smtClean="0"/>
              <a:t>existing</a:t>
            </a:r>
            <a:r>
              <a:rPr lang="fr-BE" dirty="0" smtClean="0"/>
              <a:t> </a:t>
            </a:r>
            <a:r>
              <a:rPr lang="fr-BE" dirty="0" err="1" smtClean="0"/>
              <a:t>facilities</a:t>
            </a:r>
            <a:endParaRPr lang="fr-BE" dirty="0"/>
          </a:p>
        </p:txBody>
      </p:sp>
      <p:sp>
        <p:nvSpPr>
          <p:cNvPr id="15" name="TextBox 14"/>
          <p:cNvSpPr txBox="1"/>
          <p:nvPr/>
        </p:nvSpPr>
        <p:spPr>
          <a:xfrm>
            <a:off x="935185" y="229241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 smtClean="0"/>
              <a:t>Creating</a:t>
            </a:r>
            <a:r>
              <a:rPr lang="fr-BE" dirty="0" smtClean="0"/>
              <a:t> / building new </a:t>
            </a:r>
            <a:r>
              <a:rPr lang="fr-BE" dirty="0" err="1" smtClean="0"/>
              <a:t>facilities</a:t>
            </a:r>
            <a:endParaRPr lang="fr-BE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923131" y="3573016"/>
            <a:ext cx="17766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736208" y="3627739"/>
            <a:ext cx="2483864" cy="1682598"/>
            <a:chOff x="3034902" y="3861048"/>
            <a:chExt cx="1663660" cy="864096"/>
          </a:xfrm>
        </p:grpSpPr>
        <p:sp>
          <p:nvSpPr>
            <p:cNvPr id="19" name="Oval 18"/>
            <p:cNvSpPr/>
            <p:nvPr/>
          </p:nvSpPr>
          <p:spPr>
            <a:xfrm>
              <a:off x="3034902" y="3861048"/>
              <a:ext cx="1656184" cy="8640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2378" y="4022154"/>
              <a:ext cx="1656184" cy="426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200" b="1" dirty="0" err="1" smtClean="0">
                  <a:solidFill>
                    <a:schemeClr val="bg1"/>
                  </a:solidFill>
                </a:rPr>
                <a:t>Category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 1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Demo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-Cases</a:t>
              </a:r>
            </a:p>
            <a:p>
              <a:pPr algn="ctr"/>
              <a:r>
                <a:rPr lang="fr-BE" sz="1200" b="1" dirty="0" smtClean="0">
                  <a:solidFill>
                    <a:schemeClr val="bg1"/>
                  </a:solidFill>
                </a:rPr>
                <a:t>« 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Connecting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what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already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exists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 »</a:t>
              </a:r>
            </a:p>
            <a:p>
              <a:pPr algn="ctr"/>
              <a:endParaRPr lang="fr-BE" sz="1200" b="1" dirty="0">
                <a:solidFill>
                  <a:schemeClr val="bg1"/>
                </a:solidFill>
              </a:endParaRPr>
            </a:p>
            <a:p>
              <a:pPr algn="ctr"/>
              <a:r>
                <a:rPr lang="fr-BE" sz="1200" b="1" dirty="0" smtClean="0">
                  <a:solidFill>
                    <a:schemeClr val="bg1"/>
                  </a:solidFill>
                </a:rPr>
                <a:t>Ca. 50% of VI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demo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-cases</a:t>
              </a:r>
              <a:endParaRPr lang="fr-BE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758909" y="5810226"/>
            <a:ext cx="1249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/>
              <a:t>0,5-10€ </a:t>
            </a:r>
            <a:r>
              <a:rPr lang="fr-BE" sz="1400" dirty="0" err="1" smtClean="0"/>
              <a:t>Mio</a:t>
            </a:r>
            <a:endParaRPr lang="fr-BE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5607668" y="581022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/>
              <a:t>+/- 10-50€ </a:t>
            </a:r>
            <a:r>
              <a:rPr lang="fr-BE" sz="1400" dirty="0" err="1" smtClean="0"/>
              <a:t>Mio</a:t>
            </a:r>
            <a:endParaRPr lang="fr-BE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484844" y="5715834"/>
            <a:ext cx="1742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/>
              <a:t>+/- 50-200€ </a:t>
            </a:r>
            <a:r>
              <a:rPr lang="fr-BE" sz="1400" dirty="0" err="1" smtClean="0"/>
              <a:t>Mio</a:t>
            </a:r>
            <a:r>
              <a:rPr lang="fr-BE" sz="1400" dirty="0" smtClean="0"/>
              <a:t> (</a:t>
            </a:r>
            <a:r>
              <a:rPr lang="fr-BE" sz="1400" dirty="0" err="1" smtClean="0"/>
              <a:t>poss</a:t>
            </a:r>
            <a:r>
              <a:rPr lang="fr-BE" sz="1400" dirty="0" smtClean="0"/>
              <a:t>. </a:t>
            </a:r>
            <a:r>
              <a:rPr lang="fr-BE" sz="1400" dirty="0" err="1" smtClean="0"/>
              <a:t>even</a:t>
            </a:r>
            <a:r>
              <a:rPr lang="fr-BE" sz="1400" dirty="0" smtClean="0"/>
              <a:t> </a:t>
            </a:r>
            <a:r>
              <a:rPr lang="fr-BE" sz="1400" dirty="0" err="1" smtClean="0"/>
              <a:t>higher</a:t>
            </a:r>
            <a:r>
              <a:rPr lang="fr-BE" sz="1400" dirty="0" smtClean="0"/>
              <a:t> …)</a:t>
            </a:r>
            <a:endParaRPr lang="fr-BE" sz="14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5270125" y="2934105"/>
            <a:ext cx="1971529" cy="1575015"/>
            <a:chOff x="3034902" y="3861048"/>
            <a:chExt cx="1663660" cy="864096"/>
          </a:xfrm>
        </p:grpSpPr>
        <p:sp>
          <p:nvSpPr>
            <p:cNvPr id="35" name="Oval 34"/>
            <p:cNvSpPr/>
            <p:nvPr/>
          </p:nvSpPr>
          <p:spPr>
            <a:xfrm>
              <a:off x="3034902" y="3861048"/>
              <a:ext cx="1656184" cy="8640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42378" y="4022154"/>
              <a:ext cx="1656184" cy="658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200" b="1" dirty="0" err="1" smtClean="0">
                  <a:solidFill>
                    <a:schemeClr val="bg1"/>
                  </a:solidFill>
                </a:rPr>
                <a:t>Category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 3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Demo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-Cases</a:t>
              </a:r>
            </a:p>
            <a:p>
              <a:pPr algn="ctr"/>
              <a:r>
                <a:rPr lang="fr-BE" sz="1200" b="1" dirty="0" smtClean="0">
                  <a:solidFill>
                    <a:schemeClr val="bg1"/>
                  </a:solidFill>
                </a:rPr>
                <a:t>« 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Connecting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 </a:t>
              </a:r>
              <a:r>
                <a:rPr lang="fr-BE" sz="1200" b="1" u="sng" dirty="0" smtClean="0">
                  <a:solidFill>
                    <a:schemeClr val="bg1"/>
                  </a:solidFill>
                </a:rPr>
                <a:t>&amp; </a:t>
              </a:r>
              <a:r>
                <a:rPr lang="fr-BE" sz="1200" b="1" u="sng" dirty="0" err="1">
                  <a:solidFill>
                    <a:schemeClr val="bg1"/>
                  </a:solidFill>
                </a:rPr>
                <a:t>u</a:t>
              </a:r>
              <a:r>
                <a:rPr lang="fr-BE" sz="1200" b="1" u="sng" dirty="0" err="1" smtClean="0">
                  <a:solidFill>
                    <a:schemeClr val="bg1"/>
                  </a:solidFill>
                </a:rPr>
                <a:t>pgrading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what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already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exists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 »</a:t>
              </a:r>
            </a:p>
            <a:p>
              <a:pPr algn="ctr"/>
              <a:endParaRPr lang="fr-BE" sz="1200" b="1" dirty="0">
                <a:solidFill>
                  <a:schemeClr val="bg1"/>
                </a:solidFill>
              </a:endParaRPr>
            </a:p>
            <a:p>
              <a:pPr algn="ctr"/>
              <a:r>
                <a:rPr lang="fr-BE" sz="1200" b="1" dirty="0" smtClean="0">
                  <a:solidFill>
                    <a:schemeClr val="bg1"/>
                  </a:solidFill>
                </a:rPr>
                <a:t>30% to 40% of VI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demo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-cases</a:t>
              </a:r>
              <a:endParaRPr lang="fr-BE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484844" y="1847171"/>
            <a:ext cx="1504803" cy="1051510"/>
            <a:chOff x="3034902" y="3861048"/>
            <a:chExt cx="1790101" cy="864096"/>
          </a:xfrm>
        </p:grpSpPr>
        <p:sp>
          <p:nvSpPr>
            <p:cNvPr id="38" name="Oval 37"/>
            <p:cNvSpPr/>
            <p:nvPr/>
          </p:nvSpPr>
          <p:spPr>
            <a:xfrm>
              <a:off x="3034902" y="3861048"/>
              <a:ext cx="1656184" cy="8640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34902" y="4033102"/>
              <a:ext cx="1790101" cy="531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1200" b="1" dirty="0" smtClean="0">
                  <a:solidFill>
                    <a:schemeClr val="bg1"/>
                  </a:solidFill>
                </a:rPr>
                <a:t>Cat 2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Demo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-Cases</a:t>
              </a:r>
            </a:p>
            <a:p>
              <a:pPr algn="ctr"/>
              <a:r>
                <a:rPr lang="fr-BE" sz="1200" b="1" dirty="0" smtClean="0">
                  <a:solidFill>
                    <a:schemeClr val="bg1"/>
                  </a:solidFill>
                </a:rPr>
                <a:t>10% to 20% of VI </a:t>
              </a:r>
              <a:r>
                <a:rPr lang="fr-BE" sz="1200" b="1" dirty="0" err="1" smtClean="0">
                  <a:solidFill>
                    <a:schemeClr val="bg1"/>
                  </a:solidFill>
                </a:rPr>
                <a:t>demo</a:t>
              </a:r>
              <a:r>
                <a:rPr lang="fr-BE" sz="1200" b="1" dirty="0" smtClean="0">
                  <a:solidFill>
                    <a:schemeClr val="bg1"/>
                  </a:solidFill>
                </a:rPr>
                <a:t>-cases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536621" y="3464194"/>
            <a:ext cx="128867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>
                <a:solidFill>
                  <a:schemeClr val="tx2"/>
                </a:solidFill>
              </a:rPr>
              <a:t>«</a:t>
            </a:r>
            <a:r>
              <a:rPr lang="fr-BE" sz="1200" b="1" dirty="0">
                <a:solidFill>
                  <a:schemeClr val="tx2"/>
                </a:solidFill>
              </a:rPr>
              <a:t> Building &amp; </a:t>
            </a:r>
            <a:r>
              <a:rPr lang="fr-BE" sz="1200" b="1" dirty="0" err="1">
                <a:solidFill>
                  <a:schemeClr val="tx2"/>
                </a:solidFill>
              </a:rPr>
              <a:t>connecting</a:t>
            </a:r>
            <a:r>
              <a:rPr lang="fr-BE" sz="1200" b="1" dirty="0">
                <a:solidFill>
                  <a:schemeClr val="tx2"/>
                </a:solidFill>
              </a:rPr>
              <a:t> new </a:t>
            </a:r>
            <a:r>
              <a:rPr lang="fr-BE" sz="1200" b="1" dirty="0" err="1">
                <a:solidFill>
                  <a:schemeClr val="tx2"/>
                </a:solidFill>
              </a:rPr>
              <a:t>demo</a:t>
            </a:r>
            <a:r>
              <a:rPr lang="fr-BE" sz="1200" b="1" dirty="0">
                <a:solidFill>
                  <a:schemeClr val="tx2"/>
                </a:solidFill>
              </a:rPr>
              <a:t> </a:t>
            </a:r>
            <a:r>
              <a:rPr lang="fr-BE" sz="1200" b="1" dirty="0" err="1">
                <a:solidFill>
                  <a:schemeClr val="tx2"/>
                </a:solidFill>
              </a:rPr>
              <a:t>facilities</a:t>
            </a:r>
            <a:r>
              <a:rPr lang="fr-BE" sz="1200" b="1" dirty="0">
                <a:solidFill>
                  <a:schemeClr val="tx2"/>
                </a:solidFill>
              </a:rPr>
              <a:t> </a:t>
            </a:r>
            <a:r>
              <a:rPr lang="fr-BE" sz="1200" b="1" dirty="0" smtClean="0">
                <a:solidFill>
                  <a:schemeClr val="tx2"/>
                </a:solidFill>
              </a:rPr>
              <a:t>»</a:t>
            </a:r>
            <a:endParaRPr lang="fr-BE" sz="1200" b="1" dirty="0">
              <a:solidFill>
                <a:schemeClr val="tx2"/>
              </a:solidFill>
            </a:endParaRPr>
          </a:p>
        </p:txBody>
      </p:sp>
      <p:cxnSp>
        <p:nvCxnSpPr>
          <p:cNvPr id="9" name="Straight Arrow Connector 8"/>
          <p:cNvCxnSpPr>
            <a:stCxn id="3" idx="0"/>
            <a:endCxn id="38" idx="4"/>
          </p:cNvCxnSpPr>
          <p:nvPr/>
        </p:nvCxnSpPr>
        <p:spPr>
          <a:xfrm flipV="1">
            <a:off x="8180958" y="2898681"/>
            <a:ext cx="1" cy="565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9085816">
            <a:off x="424309" y="48658"/>
            <a:ext cx="9006588" cy="4521564"/>
          </a:xfrm>
          <a:prstGeom prst="arc">
            <a:avLst>
              <a:gd name="adj1" fmla="val 11680763"/>
              <a:gd name="adj2" fmla="val 20032022"/>
            </a:avLst>
          </a:prstGeom>
          <a:ln w="25400">
            <a:solidFill>
              <a:schemeClr val="accent2">
                <a:shade val="95000"/>
                <a:satMod val="105000"/>
                <a:alpha val="64000"/>
              </a:schemeClr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224928" y="1425106"/>
            <a:ext cx="0" cy="499146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380312" y="1403648"/>
            <a:ext cx="0" cy="499146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el 1"/>
          <p:cNvSpPr>
            <a:spLocks noGrp="1"/>
          </p:cNvSpPr>
          <p:nvPr>
            <p:ph type="title"/>
          </p:nvPr>
        </p:nvSpPr>
        <p:spPr>
          <a:xfrm>
            <a:off x="1763688" y="27725"/>
            <a:ext cx="6939152" cy="1894520"/>
          </a:xfrm>
        </p:spPr>
        <p:txBody>
          <a:bodyPr>
            <a:noAutofit/>
          </a:bodyPr>
          <a:lstStyle/>
          <a:p>
            <a:pPr algn="r"/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 Investment </a:t>
            </a:r>
            <a:r>
              <a:rPr lang="nl-BE" sz="28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Needs</a:t>
            </a:r>
            <a:endParaRPr lang="en-GB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1009290" y="810514"/>
            <a:ext cx="7958422" cy="4664733"/>
            <a:chOff x="1345721" y="276045"/>
            <a:chExt cx="10611229" cy="6219644"/>
          </a:xfrm>
        </p:grpSpPr>
        <p:sp>
          <p:nvSpPr>
            <p:cNvPr id="2" name="Rectangle 1"/>
            <p:cNvSpPr/>
            <p:nvPr/>
          </p:nvSpPr>
          <p:spPr>
            <a:xfrm>
              <a:off x="1345721" y="276045"/>
              <a:ext cx="9420045" cy="13802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Basic </a:t>
              </a:r>
              <a:r>
                <a:rPr lang="en-US" sz="1600" b="1" dirty="0" smtClean="0"/>
                <a:t>Demonstration Infrastructures – Initial Costs </a:t>
              </a:r>
              <a:r>
                <a:rPr lang="en-US" sz="1600" b="1" dirty="0"/>
                <a:t>related to the setting up of the infrastructures and </a:t>
              </a:r>
              <a:r>
                <a:rPr lang="en-US" sz="1600" b="1" dirty="0" smtClean="0"/>
                <a:t>platform</a:t>
              </a:r>
              <a:endParaRPr lang="en-US" sz="1600" b="1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345721" y="2257245"/>
              <a:ext cx="9420045" cy="13802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Projects-related activities (within the platform; TRL 5-7/8) - Operating costs</a:t>
              </a:r>
            </a:p>
            <a:p>
              <a:pPr marL="214313" indent="-214313" algn="ctr">
                <a:buFont typeface="Arial" panose="020B0604020202020204" pitchFamily="34" charset="0"/>
                <a:buChar char="•"/>
              </a:pPr>
              <a:endParaRPr lang="en-US" sz="1350" b="1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345721" y="4238445"/>
              <a:ext cx="1061049" cy="138022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Replication  – Indus. Upscale (TRL8/9) 1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688567" y="4238444"/>
              <a:ext cx="1061049" cy="138022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050" dirty="0">
                  <a:solidFill>
                    <a:prstClr val="white"/>
                  </a:solidFill>
                </a:rPr>
                <a:t>Replication – Indus. Upscale (TRL 8/9) 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031413" y="4238444"/>
              <a:ext cx="1061049" cy="138022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050" dirty="0">
                  <a:solidFill>
                    <a:prstClr val="white"/>
                  </a:solidFill>
                </a:rPr>
                <a:t>Replication – Indus. Upscale (TRL 8/9) 3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462678" y="4238444"/>
              <a:ext cx="1061049" cy="138022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050" dirty="0">
                  <a:solidFill>
                    <a:prstClr val="white"/>
                  </a:solidFill>
                </a:rPr>
                <a:t>Replication – Indus. Upscale (TRL 8/9) 4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889631" y="4238444"/>
              <a:ext cx="1061049" cy="138022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Etc</a:t>
              </a:r>
              <a:r>
                <a:rPr lang="en-US" sz="1350" dirty="0"/>
                <a:t>.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8297174" y="4238444"/>
              <a:ext cx="1061049" cy="138022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704717" y="4238444"/>
              <a:ext cx="1061049" cy="1380227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600988" y="1330850"/>
              <a:ext cx="6814617" cy="36297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Regional, national and EU Subsidies</a:t>
              </a: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5805577" y="1776354"/>
              <a:ext cx="405443" cy="48020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600989" y="3152237"/>
              <a:ext cx="6814616" cy="350651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Public </a:t>
              </a:r>
              <a:r>
                <a:rPr lang="en-US" sz="1400" dirty="0" smtClean="0"/>
                <a:t>Subsidies and </a:t>
              </a:r>
              <a:r>
                <a:rPr lang="en-US" sz="1400" dirty="0"/>
                <a:t>private </a:t>
              </a:r>
              <a:r>
                <a:rPr lang="en-US" sz="1400" dirty="0" smtClean="0"/>
                <a:t>co-investments</a:t>
              </a:r>
              <a:endParaRPr lang="en-US" sz="1400" dirty="0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1625486" y="3723524"/>
              <a:ext cx="483079" cy="42428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2968333" y="3723524"/>
              <a:ext cx="483079" cy="42428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6" name="Down Arrow 15"/>
            <p:cNvSpPr/>
            <p:nvPr/>
          </p:nvSpPr>
          <p:spPr>
            <a:xfrm>
              <a:off x="4311178" y="3731637"/>
              <a:ext cx="483079" cy="42428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5727941" y="3723524"/>
              <a:ext cx="483079" cy="42428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8" name="Down Arrow 17"/>
            <p:cNvSpPr/>
            <p:nvPr/>
          </p:nvSpPr>
          <p:spPr>
            <a:xfrm>
              <a:off x="7144703" y="3723524"/>
              <a:ext cx="483079" cy="42428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8538122" y="3731636"/>
              <a:ext cx="483079" cy="42428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0" name="Down Arrow 19"/>
            <p:cNvSpPr/>
            <p:nvPr/>
          </p:nvSpPr>
          <p:spPr>
            <a:xfrm>
              <a:off x="9984482" y="3731636"/>
              <a:ext cx="483079" cy="42428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1768414" y="5425244"/>
              <a:ext cx="8479766" cy="38376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Private </a:t>
              </a:r>
              <a:r>
                <a:rPr lang="en-US" sz="1400" dirty="0" smtClean="0"/>
                <a:t>investments, public (EIB-like) loans</a:t>
              </a:r>
              <a:endParaRPr lang="en-US" sz="1400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345721" y="5943596"/>
              <a:ext cx="9427234" cy="552093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BE" sz="1350" dirty="0"/>
                <a:t>Revenues generated from </a:t>
              </a:r>
              <a:r>
                <a:rPr lang="nl-BE" sz="1350" dirty="0" smtClean="0"/>
                <a:t>Replication/Industrial upscale and production</a:t>
              </a:r>
              <a:endParaRPr lang="en-GB" sz="1350" dirty="0"/>
            </a:p>
          </p:txBody>
        </p:sp>
        <p:cxnSp>
          <p:nvCxnSpPr>
            <p:cNvPr id="29" name="Elbow Connector 28"/>
            <p:cNvCxnSpPr>
              <a:stCxn id="24" idx="3"/>
              <a:endCxn id="10" idx="3"/>
            </p:cNvCxnSpPr>
            <p:nvPr/>
          </p:nvCxnSpPr>
          <p:spPr>
            <a:xfrm flipH="1" flipV="1">
              <a:off x="10765766" y="4928558"/>
              <a:ext cx="7189" cy="1291085"/>
            </a:xfrm>
            <a:prstGeom prst="bentConnector3">
              <a:avLst>
                <a:gd name="adj1" fmla="val -317985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24" idx="3"/>
              <a:endCxn id="3" idx="3"/>
            </p:cNvCxnSpPr>
            <p:nvPr/>
          </p:nvCxnSpPr>
          <p:spPr>
            <a:xfrm flipH="1" flipV="1">
              <a:off x="10765766" y="2947360"/>
              <a:ext cx="7189" cy="3272284"/>
            </a:xfrm>
            <a:prstGeom prst="bentConnector3">
              <a:avLst>
                <a:gd name="adj1" fmla="val -317985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10912031" y="3478808"/>
              <a:ext cx="1044919" cy="12943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chemeClr val="tx1"/>
                  </a:solidFill>
                </a:rPr>
                <a:t>ROI </a:t>
              </a:r>
              <a:r>
                <a:rPr lang="en-GB" sz="1200" dirty="0">
                  <a:solidFill>
                    <a:schemeClr val="tx1"/>
                  </a:solidFill>
                </a:rPr>
                <a:t>based on </a:t>
              </a:r>
              <a:r>
                <a:rPr lang="en-GB" sz="1200" dirty="0" smtClean="0">
                  <a:solidFill>
                    <a:schemeClr val="tx1"/>
                  </a:solidFill>
                </a:rPr>
                <a:t>industrial </a:t>
              </a:r>
              <a:r>
                <a:rPr lang="en-GB" sz="1200" dirty="0">
                  <a:solidFill>
                    <a:schemeClr val="tx1"/>
                  </a:solidFill>
                </a:rPr>
                <a:t>upscale</a:t>
              </a:r>
            </a:p>
          </p:txBody>
        </p:sp>
      </p:grpSp>
      <p:sp>
        <p:nvSpPr>
          <p:cNvPr id="27" name="Titel 1"/>
          <p:cNvSpPr txBox="1">
            <a:spLocks/>
          </p:cNvSpPr>
          <p:nvPr/>
        </p:nvSpPr>
        <p:spPr>
          <a:xfrm>
            <a:off x="2221719" y="187964"/>
            <a:ext cx="6624736" cy="466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</a:t>
            </a:r>
            <a:r>
              <a:rPr lang="nl-NL" sz="2400" dirty="0" smtClean="0">
                <a:solidFill>
                  <a:srgbClr val="0070C0"/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nl-NL" sz="2800" b="1" dirty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Structure – three layers</a:t>
            </a:r>
          </a:p>
        </p:txBody>
      </p:sp>
      <p:sp>
        <p:nvSpPr>
          <p:cNvPr id="21" name="Left Brace 20"/>
          <p:cNvSpPr/>
          <p:nvPr/>
        </p:nvSpPr>
        <p:spPr>
          <a:xfrm>
            <a:off x="755575" y="654950"/>
            <a:ext cx="144016" cy="12961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Left Brace 29"/>
          <p:cNvSpPr/>
          <p:nvPr/>
        </p:nvSpPr>
        <p:spPr>
          <a:xfrm>
            <a:off x="755575" y="2165927"/>
            <a:ext cx="144016" cy="12961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Left Brace 30"/>
          <p:cNvSpPr/>
          <p:nvPr/>
        </p:nvSpPr>
        <p:spPr>
          <a:xfrm>
            <a:off x="767673" y="3667529"/>
            <a:ext cx="144016" cy="12961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201274" y="1133185"/>
            <a:ext cx="763693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/>
              <a:t>Layer 1</a:t>
            </a:r>
            <a:endParaRPr lang="en-GB" sz="1400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194477" y="2660110"/>
            <a:ext cx="763693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/>
              <a:t>Layer 2</a:t>
            </a:r>
            <a:endParaRPr lang="en-GB" sz="1400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206447" y="4158396"/>
            <a:ext cx="763693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/>
              <a:t>Layer 3</a:t>
            </a:r>
            <a:endParaRPr lang="en-GB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09290" y="5625991"/>
            <a:ext cx="7843103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1400" dirty="0" smtClean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dirty="0" smtClean="0"/>
              <a:t>Layer 1 (to </a:t>
            </a:r>
            <a:r>
              <a:rPr lang="fr-BE" sz="1400" dirty="0" err="1" smtClean="0"/>
              <a:t>some</a:t>
            </a:r>
            <a:r>
              <a:rPr lang="fr-BE" sz="1400" dirty="0" smtClean="0"/>
              <a:t> </a:t>
            </a:r>
            <a:r>
              <a:rPr lang="fr-BE" sz="1400" dirty="0" err="1" smtClean="0"/>
              <a:t>extent</a:t>
            </a:r>
            <a:r>
              <a:rPr lang="fr-BE" sz="1400" dirty="0" smtClean="0"/>
              <a:t> Layer 2 as </a:t>
            </a:r>
            <a:r>
              <a:rPr lang="fr-BE" sz="1400" dirty="0" err="1" smtClean="0"/>
              <a:t>well</a:t>
            </a:r>
            <a:r>
              <a:rPr lang="fr-BE" sz="1400" dirty="0" smtClean="0"/>
              <a:t>) </a:t>
            </a:r>
            <a:r>
              <a:rPr lang="fr-BE" sz="1400" dirty="0" err="1" smtClean="0"/>
              <a:t>contains</a:t>
            </a:r>
            <a:r>
              <a:rPr lang="fr-BE" sz="1400" dirty="0" smtClean="0"/>
              <a:t> « non-profitable top » (</a:t>
            </a:r>
            <a:r>
              <a:rPr lang="fr-BE" sz="1400" dirty="0" err="1" smtClean="0"/>
              <a:t>hence</a:t>
            </a:r>
            <a:r>
              <a:rPr lang="fr-BE" sz="1400" dirty="0" smtClean="0"/>
              <a:t> the subsidies)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dirty="0" err="1" smtClean="0"/>
              <a:t>Layers</a:t>
            </a:r>
            <a:r>
              <a:rPr lang="fr-BE" sz="1400" dirty="0" smtClean="0"/>
              <a:t> 2 &amp; 3 </a:t>
            </a:r>
            <a:r>
              <a:rPr lang="fr-BE" sz="1400" dirty="0" err="1" smtClean="0"/>
              <a:t>can’t</a:t>
            </a:r>
            <a:r>
              <a:rPr lang="fr-BE" sz="1400" dirty="0" smtClean="0"/>
              <a:t> </a:t>
            </a:r>
            <a:r>
              <a:rPr lang="fr-BE" sz="1400" dirty="0" err="1" smtClean="0"/>
              <a:t>be</a:t>
            </a:r>
            <a:r>
              <a:rPr lang="fr-BE" sz="1400" dirty="0" smtClean="0"/>
              <a:t> </a:t>
            </a:r>
            <a:r>
              <a:rPr lang="fr-BE" sz="1400" dirty="0" err="1" smtClean="0"/>
              <a:t>functioning</a:t>
            </a:r>
            <a:r>
              <a:rPr lang="fr-BE" sz="1400" dirty="0" smtClean="0"/>
              <a:t> if « top » not </a:t>
            </a:r>
            <a:r>
              <a:rPr lang="fr-BE" sz="1400" dirty="0" err="1" smtClean="0"/>
              <a:t>financially</a:t>
            </a:r>
            <a:r>
              <a:rPr lang="fr-BE" sz="1400" dirty="0" smtClean="0"/>
              <a:t> </a:t>
            </a:r>
            <a:r>
              <a:rPr lang="fr-BE" sz="1400" dirty="0" err="1" smtClean="0"/>
              <a:t>secured</a:t>
            </a:r>
            <a:r>
              <a:rPr lang="fr-BE" sz="1400" dirty="0" smtClean="0"/>
              <a:t> (</a:t>
            </a:r>
            <a:r>
              <a:rPr lang="fr-BE" sz="1400" dirty="0" smtClean="0">
                <a:sym typeface="Wingdings" panose="05000000000000000000" pitchFamily="2" charset="2"/>
              </a:rPr>
              <a:t> no </a:t>
            </a:r>
            <a:r>
              <a:rPr lang="fr-BE" sz="1400" dirty="0" err="1" smtClean="0">
                <a:sym typeface="Wingdings" panose="05000000000000000000" pitchFamily="2" charset="2"/>
              </a:rPr>
              <a:t>bankable</a:t>
            </a:r>
            <a:r>
              <a:rPr lang="fr-BE" sz="1400" dirty="0" smtClean="0">
                <a:sym typeface="Wingdings" panose="05000000000000000000" pitchFamily="2" charset="2"/>
              </a:rPr>
              <a:t> plan !)</a:t>
            </a:r>
            <a:endParaRPr lang="fr-BE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dirty="0" err="1" smtClean="0"/>
              <a:t>Layers</a:t>
            </a:r>
            <a:r>
              <a:rPr lang="fr-BE" sz="1400" dirty="0" smtClean="0"/>
              <a:t> inter-</a:t>
            </a:r>
            <a:r>
              <a:rPr lang="fr-BE" sz="1400" dirty="0" err="1" smtClean="0"/>
              <a:t>dependent</a:t>
            </a:r>
            <a:r>
              <a:rPr lang="fr-BE" sz="1400" dirty="0" smtClean="0"/>
              <a:t>; </a:t>
            </a:r>
            <a:r>
              <a:rPr lang="fr-BE" sz="1400" dirty="0" err="1" smtClean="0"/>
              <a:t>smooth</a:t>
            </a:r>
            <a:r>
              <a:rPr lang="fr-BE" sz="1400" dirty="0" smtClean="0"/>
              <a:t> flow </a:t>
            </a:r>
            <a:r>
              <a:rPr lang="fr-BE" sz="1400" dirty="0" err="1" smtClean="0"/>
              <a:t>between</a:t>
            </a:r>
            <a:r>
              <a:rPr lang="fr-BE" sz="1400" dirty="0" smtClean="0"/>
              <a:t> </a:t>
            </a:r>
            <a:r>
              <a:rPr lang="fr-BE" sz="1400" dirty="0" err="1" smtClean="0"/>
              <a:t>them</a:t>
            </a:r>
            <a:r>
              <a:rPr lang="fr-BE" sz="1400" dirty="0" smtClean="0"/>
              <a:t> key !</a:t>
            </a:r>
            <a:endParaRPr lang="en-GB" sz="14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5184450" y="796872"/>
            <a:ext cx="3763366" cy="4610605"/>
            <a:chOff x="5184450" y="796872"/>
            <a:chExt cx="3763366" cy="4610605"/>
          </a:xfrm>
        </p:grpSpPr>
        <p:sp>
          <p:nvSpPr>
            <p:cNvPr id="28" name="Isosceles Triangle 27"/>
            <p:cNvSpPr/>
            <p:nvPr/>
          </p:nvSpPr>
          <p:spPr>
            <a:xfrm rot="10800000">
              <a:off x="5184450" y="796872"/>
              <a:ext cx="3667943" cy="4610605"/>
            </a:xfrm>
            <a:prstGeom prst="triangle">
              <a:avLst>
                <a:gd name="adj" fmla="val 216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47022" y="815992"/>
              <a:ext cx="26630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BE" sz="1600" dirty="0" smtClean="0"/>
                <a:t>Public Support</a:t>
              </a:r>
            </a:p>
            <a:p>
              <a:endParaRPr lang="fr-BE" sz="1400" dirty="0"/>
            </a:p>
            <a:p>
              <a:r>
                <a:rPr lang="fr-BE" sz="1400" dirty="0" smtClean="0"/>
                <a:t>(100% </a:t>
              </a:r>
              <a:r>
                <a:rPr lang="fr-BE" sz="1400" dirty="0" err="1" smtClean="0"/>
                <a:t>coverage</a:t>
              </a:r>
              <a:r>
                <a:rPr lang="fr-BE" sz="1400" dirty="0" smtClean="0"/>
                <a:t> ‘non-profitable top’ </a:t>
              </a:r>
              <a:r>
                <a:rPr lang="fr-BE" sz="1400" dirty="0" err="1" smtClean="0"/>
                <a:t>through</a:t>
              </a:r>
              <a:r>
                <a:rPr lang="fr-BE" sz="1400" dirty="0" smtClean="0"/>
                <a:t> public </a:t>
              </a:r>
              <a:r>
                <a:rPr lang="fr-BE" sz="1400" dirty="0" err="1" smtClean="0"/>
                <a:t>funds</a:t>
              </a:r>
              <a:r>
                <a:rPr lang="fr-BE" sz="1400" dirty="0" smtClean="0"/>
                <a:t>, structural)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253116" y="2547436"/>
              <a:ext cx="15992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 smtClean="0"/>
                <a:t>(</a:t>
              </a:r>
              <a:r>
                <a:rPr lang="fr-BE" sz="1400" dirty="0" err="1" smtClean="0"/>
                <a:t>e.g</a:t>
              </a:r>
              <a:r>
                <a:rPr lang="fr-BE" sz="1400" dirty="0" smtClean="0"/>
                <a:t>. 50</a:t>
              </a:r>
              <a:r>
                <a:rPr lang="fr-BE" sz="1400" dirty="0"/>
                <a:t>% </a:t>
              </a:r>
              <a:r>
                <a:rPr lang="fr-BE" sz="1400" dirty="0" err="1"/>
                <a:t>subs</a:t>
              </a:r>
              <a:r>
                <a:rPr lang="fr-BE" sz="1400" dirty="0"/>
                <a:t>, </a:t>
              </a:r>
              <a:r>
                <a:rPr lang="fr-BE" sz="1400" dirty="0" err="1"/>
                <a:t>project</a:t>
              </a:r>
              <a:r>
                <a:rPr lang="fr-BE" sz="1400" dirty="0"/>
                <a:t> </a:t>
              </a:r>
              <a:r>
                <a:rPr lang="fr-BE" sz="1400" dirty="0" err="1"/>
                <a:t>based</a:t>
              </a:r>
              <a:r>
                <a:rPr lang="fr-BE" sz="1400" dirty="0" smtClean="0"/>
                <a:t>)</a:t>
              </a:r>
              <a:endParaRPr lang="en-GB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876793" y="3420208"/>
              <a:ext cx="107102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dirty="0" smtClean="0"/>
                <a:t>(</a:t>
              </a:r>
              <a:r>
                <a:rPr lang="fr-BE" sz="1400" dirty="0" err="1" smtClean="0"/>
                <a:t>Repayable</a:t>
              </a:r>
              <a:r>
                <a:rPr lang="fr-BE" sz="1400" dirty="0" smtClean="0"/>
                <a:t> </a:t>
              </a:r>
              <a:r>
                <a:rPr lang="fr-BE" sz="1400" dirty="0" err="1" smtClean="0"/>
                <a:t>Loans</a:t>
              </a:r>
              <a:r>
                <a:rPr lang="fr-BE" sz="1400" dirty="0" smtClean="0"/>
                <a:t>, </a:t>
              </a:r>
              <a:r>
                <a:rPr lang="fr-BE" sz="1400" dirty="0" err="1" smtClean="0"/>
                <a:t>Bankable</a:t>
              </a:r>
              <a:r>
                <a:rPr lang="fr-BE" sz="1400" dirty="0" smtClean="0"/>
                <a:t> Business Pl)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87490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486340"/>
              </p:ext>
            </p:extLst>
          </p:nvPr>
        </p:nvGraphicFramePr>
        <p:xfrm>
          <a:off x="683568" y="1819486"/>
          <a:ext cx="7992888" cy="3586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7512"/>
                <a:gridCol w="1098975"/>
                <a:gridCol w="1099939"/>
                <a:gridCol w="1362206"/>
                <a:gridCol w="2304256"/>
              </a:tblGrid>
              <a:tr h="83952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Category </a:t>
                      </a: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“Connecting the existing”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Category 3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“Connecting &amp; Upgrading”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Category </a:t>
                      </a: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GB" sz="1200" dirty="0">
                        <a:effectLst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“Building brand new demo facilities”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Blending of different solutions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/>
                </a:tc>
              </a:tr>
              <a:tr h="79208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Layer 1</a:t>
                      </a:r>
                      <a:endParaRPr lang="en-GB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Initial costs – establishing the demo infrastructure </a:t>
                      </a:r>
                      <a:endParaRPr lang="en-GB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549" marR="81549" marT="40774" marB="40774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LOW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MEDIUM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 anchor="ctr"/>
                </a:tc>
                <a:tc>
                  <a:txBody>
                    <a:bodyPr/>
                    <a:lstStyle/>
                    <a:p>
                      <a:pPr marL="698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en-US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suitable instrument so far in cross-regional, pan-European </a:t>
                      </a: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setting.</a:t>
                      </a:r>
                    </a:p>
                    <a:p>
                      <a:pPr marL="698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20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solutions needed</a:t>
                      </a:r>
                      <a:endParaRPr lang="en-GB" sz="12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549" marR="81549" marT="40774" marB="40774"/>
                </a:tc>
              </a:tr>
              <a:tr h="815489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US" sz="1200" dirty="0">
                          <a:effectLst/>
                        </a:rPr>
                        <a:t>Layer 2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US" sz="1200" dirty="0">
                          <a:effectLst/>
                        </a:rPr>
                        <a:t>operating costs of the interregional demonstration platform 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HIGH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 anchor="ctr"/>
                </a:tc>
                <a:tc>
                  <a:txBody>
                    <a:bodyPr/>
                    <a:lstStyle/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</a:rPr>
                        <a:t>Some EU solutions in place</a:t>
                      </a:r>
                      <a:r>
                        <a:rPr lang="en-US" sz="1200" dirty="0">
                          <a:effectLst/>
                        </a:rPr>
                        <a:t> (I4MS, </a:t>
                      </a:r>
                      <a:r>
                        <a:rPr lang="en-US" sz="1200" dirty="0" err="1">
                          <a:effectLst/>
                        </a:rPr>
                        <a:t>ActPhast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smtClean="0">
                          <a:effectLst/>
                        </a:rPr>
                        <a:t>INNOSUP,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baseline="0" dirty="0" err="1" smtClean="0">
                          <a:effectLst/>
                        </a:rPr>
                        <a:t>Interreg</a:t>
                      </a:r>
                      <a:r>
                        <a:rPr lang="en-US" sz="1200" baseline="0" dirty="0" smtClean="0">
                          <a:effectLst/>
                        </a:rPr>
                        <a:t> NEW </a:t>
                      </a:r>
                      <a:r>
                        <a:rPr lang="en-US" sz="1200" baseline="0" dirty="0" err="1" smtClean="0">
                          <a:effectLst/>
                        </a:rPr>
                        <a:t>BIoBase</a:t>
                      </a:r>
                      <a:r>
                        <a:rPr lang="en-US" sz="1200" baseline="0" dirty="0" smtClean="0">
                          <a:effectLst/>
                        </a:rPr>
                        <a:t> NWE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etc</a:t>
                      </a:r>
                      <a:r>
                        <a:rPr lang="en-US" sz="1200" dirty="0">
                          <a:effectLst/>
                        </a:rPr>
                        <a:t>) </a:t>
                      </a:r>
                      <a:r>
                        <a:rPr lang="en-US" sz="1200" u="sng" dirty="0">
                          <a:effectLst/>
                        </a:rPr>
                        <a:t>but with uncertain access; no structural solution</a:t>
                      </a:r>
                      <a:r>
                        <a:rPr lang="en-US" sz="1200" dirty="0">
                          <a:effectLst/>
                        </a:rPr>
                        <a:t> 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/>
                </a:tc>
              </a:tr>
              <a:tr h="937812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US" sz="1200" dirty="0">
                          <a:effectLst/>
                        </a:rPr>
                        <a:t>Layer 3</a:t>
                      </a:r>
                      <a:endParaRPr lang="en-GB" sz="12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971800" algn="l"/>
                          <a:tab pos="3429000" algn="l"/>
                          <a:tab pos="5715000" algn="r"/>
                        </a:tabLst>
                      </a:pPr>
                      <a:r>
                        <a:rPr lang="en-US" sz="1200" dirty="0">
                          <a:effectLst/>
                        </a:rPr>
                        <a:t>industrial replication 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MEDIUM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MEDIUM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 anchor="ctr"/>
                </a:tc>
                <a:tc>
                  <a:txBody>
                    <a:bodyPr/>
                    <a:lstStyle/>
                    <a:p>
                      <a:pPr marL="6985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New instruments (e.g. Energy Demo Pilot under </a:t>
                      </a:r>
                      <a:r>
                        <a:rPr lang="en-US" sz="1200" dirty="0" err="1">
                          <a:effectLst/>
                        </a:rPr>
                        <a:t>InnovFin</a:t>
                      </a:r>
                      <a:r>
                        <a:rPr lang="en-US" sz="1200" dirty="0">
                          <a:effectLst/>
                        </a:rPr>
                        <a:t>) available but more </a:t>
                      </a:r>
                      <a:r>
                        <a:rPr lang="en-US" sz="1200" u="sng" dirty="0">
                          <a:effectLst/>
                        </a:rPr>
                        <a:t>convergence </a:t>
                      </a:r>
                      <a:r>
                        <a:rPr lang="en-US" sz="1200" dirty="0" smtClean="0">
                          <a:effectLst/>
                        </a:rPr>
                        <a:t>needed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49" marR="81549" marT="40774" marB="40774"/>
                </a:tc>
              </a:tr>
            </a:tbl>
          </a:graphicData>
        </a:graphic>
      </p:graphicFrame>
      <p:sp>
        <p:nvSpPr>
          <p:cNvPr id="6" name="Titel 1"/>
          <p:cNvSpPr txBox="1">
            <a:spLocks/>
          </p:cNvSpPr>
          <p:nvPr/>
        </p:nvSpPr>
        <p:spPr>
          <a:xfrm>
            <a:off x="539552" y="260648"/>
            <a:ext cx="81369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2400" b="1" dirty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Crossing Investment </a:t>
            </a:r>
            <a:r>
              <a:rPr lang="nl-NL" sz="24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Needs</a:t>
            </a:r>
            <a:endParaRPr lang="nl-NL" sz="2400" b="1" dirty="0" smtClean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nl-NL" sz="24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nl-NL" sz="24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2400" b="1" dirty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3-Layers’ Funding Model</a:t>
            </a:r>
          </a:p>
        </p:txBody>
      </p:sp>
      <p:sp>
        <p:nvSpPr>
          <p:cNvPr id="2" name="Oval 1"/>
          <p:cNvSpPr/>
          <p:nvPr/>
        </p:nvSpPr>
        <p:spPr>
          <a:xfrm>
            <a:off x="2916926" y="3689301"/>
            <a:ext cx="86409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977680" y="3409598"/>
            <a:ext cx="864096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5235092" y="2875191"/>
            <a:ext cx="864096" cy="2304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993225" y="3838834"/>
            <a:ext cx="2420230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Vouchers</a:t>
            </a:r>
            <a:endParaRPr lang="en-GB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19872" y="5040948"/>
            <a:ext cx="2780270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err="1" smtClean="0"/>
              <a:t>Expanded</a:t>
            </a:r>
            <a:r>
              <a:rPr lang="fr-BE" sz="1200" b="1" dirty="0" smtClean="0"/>
              <a:t> </a:t>
            </a:r>
            <a:r>
              <a:rPr lang="fr-BE" sz="1200" b="1" dirty="0" err="1" smtClean="0"/>
              <a:t>InnovFin</a:t>
            </a:r>
            <a:r>
              <a:rPr lang="fr-BE" sz="1200" b="1" dirty="0" smtClean="0"/>
              <a:t>,  EFSI</a:t>
            </a:r>
            <a:endParaRPr lang="en-GB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39952" y="2913721"/>
            <a:ext cx="2060190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err="1" smtClean="0"/>
              <a:t>Expanded</a:t>
            </a:r>
            <a:r>
              <a:rPr lang="fr-BE" sz="1200" b="1" dirty="0" smtClean="0"/>
              <a:t> </a:t>
            </a:r>
            <a:r>
              <a:rPr lang="fr-BE" sz="1200" b="1" dirty="0" err="1" smtClean="0"/>
              <a:t>Interreg</a:t>
            </a:r>
            <a:r>
              <a:rPr lang="fr-BE" sz="1200" b="1" dirty="0" smtClean="0"/>
              <a:t> B</a:t>
            </a:r>
            <a:endParaRPr lang="en-GB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76693" y="2740088"/>
            <a:ext cx="206019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BE" sz="1200" b="1" dirty="0" smtClean="0"/>
          </a:p>
          <a:p>
            <a:pPr algn="ctr"/>
            <a:r>
              <a:rPr lang="fr-BE" sz="1200" b="1" dirty="0" smtClean="0"/>
              <a:t>Public Investment </a:t>
            </a:r>
            <a:r>
              <a:rPr lang="fr-BE" sz="1200" b="1" dirty="0" err="1" smtClean="0"/>
              <a:t>Fund</a:t>
            </a:r>
            <a:endParaRPr lang="fr-BE" sz="1200" b="1" dirty="0" smtClean="0"/>
          </a:p>
          <a:p>
            <a:pPr algn="ctr"/>
            <a:r>
              <a:rPr lang="fr-BE" sz="1200" b="1" dirty="0" smtClean="0"/>
              <a:t> </a:t>
            </a:r>
          </a:p>
          <a:p>
            <a:pPr algn="ctr"/>
            <a:r>
              <a:rPr lang="fr-BE" sz="1200" b="1" dirty="0" smtClean="0"/>
              <a:t>(</a:t>
            </a:r>
            <a:r>
              <a:rPr lang="fr-BE" sz="1200" b="1" dirty="0" err="1" smtClean="0"/>
              <a:t>multi-regional</a:t>
            </a:r>
            <a:r>
              <a:rPr lang="fr-BE" sz="1200" b="1" dirty="0" smtClean="0"/>
              <a:t> </a:t>
            </a:r>
            <a:r>
              <a:rPr lang="fr-BE" sz="1200" b="1" dirty="0" err="1" smtClean="0"/>
              <a:t>fund</a:t>
            </a:r>
            <a:r>
              <a:rPr lang="fr-BE" sz="1200" b="1" dirty="0" smtClean="0"/>
              <a:t> or </a:t>
            </a:r>
            <a:r>
              <a:rPr lang="fr-BE" sz="1200" b="1" dirty="0" err="1" smtClean="0"/>
              <a:t>centrally</a:t>
            </a:r>
            <a:r>
              <a:rPr lang="fr-BE" sz="1200" b="1" dirty="0" smtClean="0"/>
              <a:t> </a:t>
            </a:r>
            <a:r>
              <a:rPr lang="fr-BE" sz="1200" b="1" dirty="0" err="1" smtClean="0"/>
              <a:t>managed</a:t>
            </a:r>
            <a:r>
              <a:rPr lang="fr-BE" sz="1200" b="1" dirty="0" smtClean="0"/>
              <a:t> EU </a:t>
            </a:r>
            <a:r>
              <a:rPr lang="fr-BE" sz="1200" b="1" dirty="0" err="1" smtClean="0"/>
              <a:t>fund</a:t>
            </a:r>
            <a:r>
              <a:rPr lang="fr-BE" sz="1200" b="1" dirty="0" smtClean="0"/>
              <a:t>)</a:t>
            </a:r>
          </a:p>
          <a:p>
            <a:pPr algn="ctr"/>
            <a:endParaRPr lang="en-GB" sz="1200" b="1" dirty="0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04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8" grpId="0" animBg="1"/>
      <p:bldP spid="8" grpId="1" animBg="1"/>
      <p:bldP spid="12" grpId="0" animBg="1"/>
      <p:bldP spid="12" grpId="1" animBg="1"/>
      <p:bldP spid="7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574" y="692696"/>
            <a:ext cx="7128613" cy="43600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917" y="5451225"/>
            <a:ext cx="4476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275856" y="5481943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1458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@</a:t>
            </a:r>
            <a:r>
              <a:rPr lang="nl-BE" dirty="0" err="1">
                <a:solidFill>
                  <a:srgbClr val="01458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VI_Brussels</a:t>
            </a:r>
            <a:r>
              <a:rPr lang="nl-BE" dirty="0">
                <a:solidFill>
                  <a:srgbClr val="01458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#</a:t>
            </a:r>
            <a:r>
              <a:rPr lang="nl-BE" dirty="0" err="1">
                <a:solidFill>
                  <a:srgbClr val="01458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Vanguardinitiative</a:t>
            </a:r>
            <a:endParaRPr lang="nl-BE" dirty="0">
              <a:solidFill>
                <a:srgbClr val="01458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275856" y="591109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rgbClr val="01458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www.s3vanguardinitiative.eu</a:t>
            </a:r>
          </a:p>
        </p:txBody>
      </p:sp>
    </p:spTree>
    <p:extLst>
      <p:ext uri="{BB962C8B-B14F-4D97-AF65-F5344CB8AC3E}">
        <p14:creationId xmlns:p14="http://schemas.microsoft.com/office/powerpoint/2010/main" val="360258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908175" y="476250"/>
            <a:ext cx="7056438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fr-BE" altLang="nl-N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Pilots &amp; </a:t>
            </a:r>
            <a:r>
              <a:rPr lang="fr-BE" altLang="nl-NL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DemoCases</a:t>
            </a:r>
            <a:r>
              <a:rPr lang="fr-BE" altLang="nl-N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(1/3)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8642350" cy="4783137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Helvetica Light"/>
              </a:rPr>
              <a:t>3DP</a:t>
            </a:r>
            <a:endParaRPr lang="en-US" sz="2600" b="1" dirty="0" smtClean="0">
              <a:solidFill>
                <a:srgbClr val="FF0000"/>
              </a:solidFill>
              <a:latin typeface="Helvetica Light"/>
            </a:endParaRP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1700" dirty="0" smtClean="0">
                <a:latin typeface="Helvetica Light"/>
              </a:rPr>
              <a:t>Automotive </a:t>
            </a:r>
            <a:r>
              <a:rPr lang="en-US" sz="1700" dirty="0">
                <a:latin typeface="Helvetica Light"/>
              </a:rPr>
              <a:t>1 – </a:t>
            </a:r>
            <a:r>
              <a:rPr lang="nl-NL" sz="1700" dirty="0" err="1">
                <a:latin typeface="Helvetica Light"/>
              </a:rPr>
              <a:t>hybrid</a:t>
            </a:r>
            <a:r>
              <a:rPr lang="nl-NL" sz="1700" dirty="0">
                <a:latin typeface="Helvetica Light"/>
              </a:rPr>
              <a:t> </a:t>
            </a:r>
            <a:r>
              <a:rPr lang="nl-NL" sz="1700" dirty="0" err="1">
                <a:latin typeface="Helvetica Light"/>
              </a:rPr>
              <a:t>materials</a:t>
            </a:r>
            <a:r>
              <a:rPr lang="nl-NL" sz="1700" dirty="0">
                <a:latin typeface="Helvetica Light"/>
              </a:rPr>
              <a:t> </a:t>
            </a:r>
            <a:r>
              <a:rPr lang="nl-NL" sz="1700" dirty="0" err="1">
                <a:latin typeface="Helvetica Light"/>
              </a:rPr>
              <a:t>for</a:t>
            </a:r>
            <a:r>
              <a:rPr lang="nl-NL" sz="1700" dirty="0">
                <a:latin typeface="Helvetica Light"/>
              </a:rPr>
              <a:t> </a:t>
            </a:r>
            <a:r>
              <a:rPr lang="nl-NL" sz="1700" dirty="0" err="1">
                <a:latin typeface="Helvetica Light"/>
              </a:rPr>
              <a:t>lightweight</a:t>
            </a:r>
            <a:r>
              <a:rPr lang="nl-NL" sz="1700" dirty="0">
                <a:latin typeface="Helvetica Light"/>
              </a:rPr>
              <a:t>, </a:t>
            </a:r>
            <a:r>
              <a:rPr lang="nl-NL" sz="1700" dirty="0" err="1">
                <a:latin typeface="Helvetica Light"/>
              </a:rPr>
              <a:t>structural</a:t>
            </a:r>
            <a:r>
              <a:rPr lang="nl-NL" sz="1700" dirty="0">
                <a:latin typeface="Helvetica Light"/>
              </a:rPr>
              <a:t> </a:t>
            </a:r>
            <a:r>
              <a:rPr lang="nl-NL" sz="1700" dirty="0" err="1">
                <a:latin typeface="Helvetica Light"/>
              </a:rPr>
              <a:t>components</a:t>
            </a:r>
            <a:r>
              <a:rPr lang="nl-NL" sz="1700" dirty="0">
                <a:latin typeface="Helvetica Light"/>
              </a:rPr>
              <a:t> (metal-CFRP)</a:t>
            </a: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700" dirty="0">
                <a:latin typeface="Helvetica Light"/>
              </a:rPr>
              <a:t>Automotive 2 – </a:t>
            </a:r>
            <a:r>
              <a:rPr lang="nl-NL" sz="1700" dirty="0" err="1">
                <a:latin typeface="Helvetica Light"/>
              </a:rPr>
              <a:t>functionally</a:t>
            </a:r>
            <a:r>
              <a:rPr lang="nl-NL" sz="1700" dirty="0">
                <a:latin typeface="Helvetica Light"/>
              </a:rPr>
              <a:t> </a:t>
            </a:r>
            <a:r>
              <a:rPr lang="nl-NL" sz="1700" dirty="0" err="1">
                <a:latin typeface="Helvetica Light"/>
              </a:rPr>
              <a:t>graded</a:t>
            </a:r>
            <a:r>
              <a:rPr lang="nl-NL" sz="1700" dirty="0">
                <a:latin typeface="Helvetica Light"/>
              </a:rPr>
              <a:t> </a:t>
            </a:r>
            <a:r>
              <a:rPr lang="nl-NL" sz="1700" dirty="0" err="1">
                <a:latin typeface="Helvetica Light"/>
              </a:rPr>
              <a:t>components</a:t>
            </a:r>
            <a:r>
              <a:rPr lang="nl-NL" sz="1700" dirty="0">
                <a:latin typeface="Helvetica Light"/>
              </a:rPr>
              <a:t> (metal, non </a:t>
            </a:r>
            <a:r>
              <a:rPr lang="nl-NL" sz="1700" dirty="0" err="1">
                <a:latin typeface="Helvetica Light"/>
              </a:rPr>
              <a:t>critical</a:t>
            </a:r>
            <a:r>
              <a:rPr lang="nl-NL" sz="1700" dirty="0">
                <a:latin typeface="Helvetica Light"/>
              </a:rPr>
              <a:t>)</a:t>
            </a: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700" dirty="0" err="1">
                <a:latin typeface="Helvetica Light"/>
              </a:rPr>
              <a:t>Machinery</a:t>
            </a:r>
            <a:r>
              <a:rPr lang="nl-NL" sz="1700" dirty="0">
                <a:latin typeface="Helvetica Light"/>
              </a:rPr>
              <a:t> &amp; </a:t>
            </a:r>
            <a:r>
              <a:rPr lang="nl-NL" sz="1700" dirty="0" err="1">
                <a:latin typeface="Helvetica Light"/>
              </a:rPr>
              <a:t>tooling</a:t>
            </a:r>
            <a:r>
              <a:rPr lang="nl-NL" sz="1700" dirty="0">
                <a:latin typeface="Helvetica Light"/>
              </a:rPr>
              <a:t> – </a:t>
            </a:r>
            <a:r>
              <a:rPr lang="nl-NL" sz="1700" dirty="0" err="1">
                <a:latin typeface="Helvetica Light"/>
              </a:rPr>
              <a:t>structural</a:t>
            </a:r>
            <a:r>
              <a:rPr lang="nl-NL" sz="1700" dirty="0">
                <a:latin typeface="Helvetica Light"/>
              </a:rPr>
              <a:t> </a:t>
            </a:r>
            <a:r>
              <a:rPr lang="nl-NL" sz="1700" dirty="0" err="1">
                <a:latin typeface="Helvetica Light"/>
              </a:rPr>
              <a:t>parts</a:t>
            </a:r>
            <a:r>
              <a:rPr lang="nl-NL" sz="1700" dirty="0">
                <a:latin typeface="Helvetica Light"/>
              </a:rPr>
              <a:t> </a:t>
            </a:r>
            <a:r>
              <a:rPr lang="nl-NL" sz="1700" dirty="0" err="1">
                <a:latin typeface="Helvetica Light"/>
              </a:rPr>
              <a:t>with</a:t>
            </a:r>
            <a:r>
              <a:rPr lang="nl-NL" sz="1700" dirty="0">
                <a:latin typeface="Helvetica Light"/>
              </a:rPr>
              <a:t> complex </a:t>
            </a:r>
            <a:r>
              <a:rPr lang="nl-NL" sz="1700" dirty="0" err="1">
                <a:latin typeface="Helvetica Light"/>
              </a:rPr>
              <a:t>shapes</a:t>
            </a:r>
            <a:endParaRPr lang="nl-NL" sz="1700" dirty="0">
              <a:latin typeface="Helvetica Light"/>
            </a:endParaRP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700" dirty="0">
                <a:latin typeface="Helvetica Light"/>
              </a:rPr>
              <a:t>Creative </a:t>
            </a:r>
            <a:r>
              <a:rPr lang="nl-NL" sz="1700" dirty="0" err="1">
                <a:latin typeface="Helvetica Light"/>
              </a:rPr>
              <a:t>industries</a:t>
            </a:r>
            <a:r>
              <a:rPr lang="nl-NL" sz="1700" dirty="0">
                <a:latin typeface="Helvetica Light"/>
              </a:rPr>
              <a:t> – fashion, 3D </a:t>
            </a:r>
            <a:r>
              <a:rPr lang="nl-NL" sz="1700" dirty="0" err="1">
                <a:latin typeface="Helvetica Light"/>
              </a:rPr>
              <a:t>printed</a:t>
            </a:r>
            <a:r>
              <a:rPr lang="nl-NL" sz="1700" dirty="0">
                <a:latin typeface="Helvetica Light"/>
              </a:rPr>
              <a:t> wearables, </a:t>
            </a:r>
            <a:r>
              <a:rPr lang="nl-NL" sz="1700" dirty="0" err="1">
                <a:latin typeface="Helvetica Light"/>
              </a:rPr>
              <a:t>lighting</a:t>
            </a:r>
            <a:endParaRPr lang="nl-NL" sz="1700" dirty="0">
              <a:latin typeface="Helvetica Light"/>
            </a:endParaRP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700" dirty="0" err="1">
                <a:latin typeface="Helvetica Light"/>
              </a:rPr>
              <a:t>Textiles</a:t>
            </a:r>
            <a:r>
              <a:rPr lang="nl-NL" sz="1700" dirty="0">
                <a:latin typeface="Helvetica Light"/>
              </a:rPr>
              <a:t> – </a:t>
            </a:r>
            <a:r>
              <a:rPr lang="nl-NL" sz="1700" dirty="0" err="1">
                <a:latin typeface="Helvetica Light"/>
              </a:rPr>
              <a:t>adding</a:t>
            </a:r>
            <a:r>
              <a:rPr lang="nl-NL" sz="1700" dirty="0">
                <a:latin typeface="Helvetica Light"/>
              </a:rPr>
              <a:t> a </a:t>
            </a:r>
            <a:r>
              <a:rPr lang="nl-NL" sz="1700" dirty="0" err="1">
                <a:latin typeface="Helvetica Light"/>
              </a:rPr>
              <a:t>dimension</a:t>
            </a:r>
            <a:r>
              <a:rPr lang="nl-NL" sz="1700" dirty="0">
                <a:latin typeface="Helvetica Light"/>
              </a:rPr>
              <a:t> </a:t>
            </a:r>
            <a:r>
              <a:rPr lang="nl-NL" sz="1700" dirty="0" err="1">
                <a:latin typeface="Helvetica Light"/>
              </a:rPr>
              <a:t>to</a:t>
            </a:r>
            <a:r>
              <a:rPr lang="nl-NL" sz="1700" dirty="0">
                <a:latin typeface="Helvetica Light"/>
              </a:rPr>
              <a:t> 2D </a:t>
            </a:r>
            <a:r>
              <a:rPr lang="nl-NL" sz="1700" dirty="0" err="1">
                <a:latin typeface="Helvetica Light"/>
              </a:rPr>
              <a:t>textiles</a:t>
            </a:r>
            <a:endParaRPr lang="nl-NL" sz="1700" dirty="0">
              <a:latin typeface="Helvetica Light"/>
            </a:endParaRP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700" dirty="0">
                <a:latin typeface="Helvetica Light"/>
              </a:rPr>
              <a:t>3DP Smart Bike – 3DP </a:t>
            </a:r>
            <a:r>
              <a:rPr lang="nl-NL" sz="1700" dirty="0" err="1">
                <a:latin typeface="Helvetica Light"/>
              </a:rPr>
              <a:t>printed</a:t>
            </a:r>
            <a:r>
              <a:rPr lang="nl-NL" sz="1700" dirty="0">
                <a:latin typeface="Helvetica Light"/>
              </a:rPr>
              <a:t> bike </a:t>
            </a:r>
            <a:r>
              <a:rPr lang="nl-NL" sz="1700" dirty="0" err="1">
                <a:latin typeface="Helvetica Light"/>
              </a:rPr>
              <a:t>and</a:t>
            </a:r>
            <a:r>
              <a:rPr lang="nl-NL" sz="1700" dirty="0">
                <a:latin typeface="Helvetica Light"/>
              </a:rPr>
              <a:t> accessoires</a:t>
            </a: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700" dirty="0">
                <a:latin typeface="Helvetica Light"/>
              </a:rPr>
              <a:t>Healthcare – </a:t>
            </a:r>
            <a:r>
              <a:rPr lang="nl-NL" sz="1700" dirty="0" err="1">
                <a:latin typeface="Helvetica Light"/>
              </a:rPr>
              <a:t>customized</a:t>
            </a:r>
            <a:r>
              <a:rPr lang="nl-NL" sz="1700" dirty="0">
                <a:latin typeface="Helvetica Light"/>
              </a:rPr>
              <a:t> </a:t>
            </a:r>
            <a:r>
              <a:rPr lang="nl-NL" sz="1700" dirty="0" err="1">
                <a:latin typeface="Helvetica Light"/>
              </a:rPr>
              <a:t>insoles</a:t>
            </a:r>
            <a:r>
              <a:rPr lang="nl-NL" sz="1700" dirty="0">
                <a:latin typeface="Helvetica Light"/>
              </a:rPr>
              <a:t> </a:t>
            </a:r>
            <a:r>
              <a:rPr lang="nl-NL" sz="1700" dirty="0" err="1">
                <a:latin typeface="Helvetica Light"/>
              </a:rPr>
              <a:t>and</a:t>
            </a:r>
            <a:r>
              <a:rPr lang="nl-NL" sz="1700" dirty="0">
                <a:latin typeface="Helvetica Light"/>
              </a:rPr>
              <a:t> ortheses</a:t>
            </a: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700" dirty="0">
                <a:latin typeface="Helvetica Light"/>
              </a:rPr>
              <a:t>Additive </a:t>
            </a:r>
            <a:r>
              <a:rPr lang="nl-NL" sz="1700" dirty="0" err="1">
                <a:latin typeface="Helvetica Light"/>
              </a:rPr>
              <a:t>Substractive</a:t>
            </a:r>
            <a:r>
              <a:rPr lang="nl-NL" sz="1700" dirty="0">
                <a:latin typeface="Helvetica Light"/>
              </a:rPr>
              <a:t> </a:t>
            </a:r>
            <a:r>
              <a:rPr lang="nl-NL" sz="1700" dirty="0" err="1">
                <a:latin typeface="Helvetica Light"/>
              </a:rPr>
              <a:t>transversal</a:t>
            </a:r>
            <a:r>
              <a:rPr lang="nl-NL" sz="1700" dirty="0">
                <a:latin typeface="Helvetica Light"/>
              </a:rPr>
              <a:t> pilot </a:t>
            </a:r>
            <a:r>
              <a:rPr lang="nl-NL" sz="1700" dirty="0" err="1">
                <a:latin typeface="Helvetica Light"/>
              </a:rPr>
              <a:t>lines</a:t>
            </a:r>
            <a:endParaRPr lang="en-US" sz="1700" dirty="0">
              <a:latin typeface="Helvetica Light"/>
            </a:endParaRPr>
          </a:p>
          <a:p>
            <a:pPr marL="758601" lvl="1" indent="-758601">
              <a:lnSpc>
                <a:spcPct val="90000"/>
              </a:lnSpc>
              <a:spcBef>
                <a:spcPct val="50000"/>
              </a:spcBef>
              <a:buClr>
                <a:srgbClr val="C00000"/>
              </a:buClr>
              <a:buFont typeface="Helvetica" pitchFamily="34" charset="0"/>
              <a:buAutoNum type="arabicPeriod"/>
              <a:defRPr/>
            </a:pPr>
            <a:endParaRPr lang="fr-FR" sz="1100" dirty="0">
              <a:latin typeface="Book Antiqua" pitchFamily="18" charset="0"/>
            </a:endParaRPr>
          </a:p>
        </p:txBody>
      </p:sp>
      <p:pic>
        <p:nvPicPr>
          <p:cNvPr id="26628" name="Image 3" descr="logoreliefCMJ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330200"/>
            <a:ext cx="1516063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55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908175" y="476250"/>
            <a:ext cx="7056438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fr-BE" altLang="nl-N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Pilots &amp; </a:t>
            </a:r>
            <a:r>
              <a:rPr lang="fr-BE" altLang="nl-NL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DemoCases</a:t>
            </a:r>
            <a:r>
              <a:rPr lang="fr-BE" altLang="nl-N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(2/3)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8642350" cy="4783137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lnSpc>
                <a:spcPct val="11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Helvetica Light"/>
              </a:rPr>
              <a:t>Efficient and Sustainable Manufacturing</a:t>
            </a:r>
            <a:endParaRPr lang="en-US" sz="2400" b="1" dirty="0" smtClean="0">
              <a:solidFill>
                <a:srgbClr val="FF0000"/>
              </a:solidFill>
              <a:latin typeface="Helvetica Light"/>
            </a:endParaRPr>
          </a:p>
          <a:p>
            <a:pPr marL="971550" lvl="1" indent="-571500">
              <a:lnSpc>
                <a:spcPct val="11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500" dirty="0" err="1"/>
              <a:t>Adaptive</a:t>
            </a:r>
            <a:r>
              <a:rPr lang="nl-NL" sz="1500" dirty="0"/>
              <a:t> </a:t>
            </a:r>
            <a:r>
              <a:rPr lang="nl-NL" sz="1500" dirty="0" err="1"/>
              <a:t>and</a:t>
            </a:r>
            <a:r>
              <a:rPr lang="nl-NL" sz="1500" dirty="0"/>
              <a:t> Smart Manufacturing Systems</a:t>
            </a:r>
          </a:p>
          <a:p>
            <a:pPr marL="971550" lvl="1" indent="-571500">
              <a:lnSpc>
                <a:spcPct val="11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500" dirty="0"/>
              <a:t>De- &amp; </a:t>
            </a:r>
            <a:r>
              <a:rPr lang="nl-NL" sz="1500" dirty="0" err="1"/>
              <a:t>Remanufacturing</a:t>
            </a:r>
            <a:endParaRPr lang="nl-NL" sz="1500" dirty="0"/>
          </a:p>
          <a:p>
            <a:pPr marL="971550" lvl="1" indent="-571500">
              <a:lnSpc>
                <a:spcPct val="11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500" dirty="0"/>
              <a:t>Energy </a:t>
            </a:r>
            <a:r>
              <a:rPr lang="nl-NL" sz="1500" dirty="0" err="1"/>
              <a:t>and</a:t>
            </a:r>
            <a:r>
              <a:rPr lang="nl-NL" sz="1500" dirty="0"/>
              <a:t> </a:t>
            </a:r>
            <a:r>
              <a:rPr lang="nl-NL" sz="1500" dirty="0" err="1"/>
              <a:t>environmental</a:t>
            </a:r>
            <a:r>
              <a:rPr lang="nl-NL" sz="1500" dirty="0"/>
              <a:t> efficiency</a:t>
            </a:r>
          </a:p>
          <a:p>
            <a:pPr marL="971550" lvl="1" indent="-571500">
              <a:lnSpc>
                <a:spcPct val="11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500" dirty="0"/>
              <a:t>Advanced </a:t>
            </a:r>
            <a:r>
              <a:rPr lang="nl-NL" sz="1500" dirty="0" err="1"/>
              <a:t>components</a:t>
            </a:r>
            <a:r>
              <a:rPr lang="nl-NL" sz="1500" dirty="0"/>
              <a:t> </a:t>
            </a:r>
            <a:r>
              <a:rPr lang="nl-NL" sz="1500" dirty="0" err="1"/>
              <a:t>and</a:t>
            </a:r>
            <a:r>
              <a:rPr lang="nl-NL" sz="1500" dirty="0"/>
              <a:t> </a:t>
            </a:r>
            <a:r>
              <a:rPr lang="nl-NL" sz="1500" dirty="0" err="1"/>
              <a:t>materials</a:t>
            </a:r>
            <a:endParaRPr lang="nl-NL" sz="1500" dirty="0"/>
          </a:p>
          <a:p>
            <a:pPr marL="971550" lvl="1" indent="-571500">
              <a:lnSpc>
                <a:spcPct val="11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500" dirty="0"/>
              <a:t>Digital </a:t>
            </a:r>
            <a:r>
              <a:rPr lang="nl-NL" sz="1500" dirty="0" err="1"/>
              <a:t>and</a:t>
            </a:r>
            <a:r>
              <a:rPr lang="nl-NL" sz="1500" dirty="0"/>
              <a:t> virtual </a:t>
            </a:r>
            <a:r>
              <a:rPr lang="nl-NL" sz="1500" dirty="0" err="1"/>
              <a:t>factory</a:t>
            </a:r>
            <a:endParaRPr lang="nl-NL" sz="1500" dirty="0"/>
          </a:p>
          <a:p>
            <a:pPr marL="571500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Helvetica Light"/>
              </a:rPr>
              <a:t>ADMA Energy</a:t>
            </a: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GB" sz="1500" dirty="0"/>
              <a:t>Cost Reduction in subsea </a:t>
            </a:r>
            <a:r>
              <a:rPr lang="en-GB" sz="1500" dirty="0" smtClean="0"/>
              <a:t>environments</a:t>
            </a: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GB" sz="1500" dirty="0"/>
              <a:t>Corrosion in </a:t>
            </a:r>
            <a:r>
              <a:rPr lang="en-GB" sz="1500" dirty="0" smtClean="0"/>
              <a:t>water</a:t>
            </a: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GB" sz="1500" dirty="0"/>
              <a:t>Advanced manufacturing </a:t>
            </a:r>
            <a:r>
              <a:rPr lang="en-GB" sz="1500" dirty="0" smtClean="0"/>
              <a:t>processes</a:t>
            </a: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GB" sz="1500" dirty="0"/>
              <a:t>Composites, New Materials, and Materials </a:t>
            </a:r>
            <a:r>
              <a:rPr lang="en-GB" sz="1500" dirty="0" smtClean="0"/>
              <a:t>Testing</a:t>
            </a: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GB" sz="1500" dirty="0"/>
              <a:t>Power Transfer and </a:t>
            </a:r>
            <a:r>
              <a:rPr lang="en-GB" sz="1500" dirty="0" smtClean="0"/>
              <a:t>conversion</a:t>
            </a: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GB" sz="1500" dirty="0"/>
              <a:t>Sensing, Instrumentation and </a:t>
            </a:r>
            <a:r>
              <a:rPr lang="en-GB" sz="1500" dirty="0" smtClean="0"/>
              <a:t>Monitoring</a:t>
            </a:r>
            <a:endParaRPr lang="fr-FR" sz="1500" dirty="0">
              <a:latin typeface="Helvetica Light"/>
            </a:endParaRPr>
          </a:p>
          <a:p>
            <a:pPr marL="758601" lvl="1" indent="-758601">
              <a:lnSpc>
                <a:spcPct val="90000"/>
              </a:lnSpc>
              <a:spcBef>
                <a:spcPct val="50000"/>
              </a:spcBef>
              <a:buClr>
                <a:srgbClr val="C00000"/>
              </a:buClr>
              <a:buFont typeface="Helvetica" pitchFamily="34" charset="0"/>
              <a:buAutoNum type="arabicPeriod"/>
              <a:defRPr/>
            </a:pPr>
            <a:endParaRPr lang="fr-FR" sz="1100" dirty="0">
              <a:latin typeface="Book Antiqua" pitchFamily="18" charset="0"/>
            </a:endParaRPr>
          </a:p>
        </p:txBody>
      </p:sp>
      <p:pic>
        <p:nvPicPr>
          <p:cNvPr id="27652" name="Image 3" descr="logoreliefCMJ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330200"/>
            <a:ext cx="1516063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29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27725"/>
            <a:ext cx="6939152" cy="1894520"/>
          </a:xfrm>
        </p:spPr>
        <p:txBody>
          <a:bodyPr>
            <a:noAutofit/>
          </a:bodyPr>
          <a:lstStyle/>
          <a:p>
            <a:pPr algn="r"/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 Pilot Projects</a:t>
            </a:r>
            <a:endParaRPr lang="en-GB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39552" y="1624255"/>
            <a:ext cx="828092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</a:t>
            </a:r>
            <a:r>
              <a:rPr lang="nl-BE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industrial</a:t>
            </a:r>
            <a:r>
              <a:rPr lang="nl-BE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</a:t>
            </a:r>
            <a:r>
              <a:rPr lang="nl-BE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chains</a:t>
            </a:r>
            <a:r>
              <a:rPr lang="nl-BE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200" dirty="0" smtClean="0">
                <a:solidFill>
                  <a:srgbClr val="01458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nl-BE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accelerate</a:t>
            </a:r>
            <a:r>
              <a:rPr lang="nl-BE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market development / </a:t>
            </a:r>
            <a:r>
              <a:rPr lang="nl-BE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industry</a:t>
            </a:r>
            <a:r>
              <a:rPr lang="nl-BE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nl-BE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led cross-</a:t>
            </a:r>
            <a:r>
              <a:rPr lang="nl-BE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</a:t>
            </a:r>
            <a:r>
              <a:rPr lang="nl-BE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demonstration</a:t>
            </a:r>
            <a:r>
              <a:rPr lang="nl-BE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projects</a:t>
            </a: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endParaRPr lang="nl-BE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Pilot Projects</a:t>
            </a:r>
            <a:endParaRPr lang="nl-BE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Efficient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Sustainable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Manufacturing (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Catalonia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Lombardy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Performance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Production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3D Printing (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Flanders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Norte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South Netherlands</a:t>
            </a: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ADMA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Energy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related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Applications in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Harsh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Environments (Basque Country + Scotland)</a:t>
            </a: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Nano-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enabled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Products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Skane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Tampere)</a:t>
            </a: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Bioeconomy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Lombardy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Randstad)</a:t>
            </a:r>
            <a:endParaRPr lang="nl-BE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908175" y="476250"/>
            <a:ext cx="7056438" cy="1143000"/>
          </a:xfrm>
        </p:spPr>
        <p:txBody>
          <a:bodyPr/>
          <a:lstStyle/>
          <a:p>
            <a:pPr algn="r" eaLnBrk="1" hangingPunct="1">
              <a:defRPr/>
            </a:pPr>
            <a:r>
              <a:rPr lang="fr-BE" altLang="nl-N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Pilots &amp; </a:t>
            </a:r>
            <a:r>
              <a:rPr lang="fr-BE" altLang="nl-NL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DemoCases</a:t>
            </a:r>
            <a:r>
              <a:rPr lang="fr-BE" altLang="nl-N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 (3/3)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8642350" cy="4783137"/>
          </a:xfrm>
        </p:spPr>
        <p:txBody>
          <a:bodyPr>
            <a:normAutofit fontScale="70000" lnSpcReduction="20000"/>
          </a:bodyPr>
          <a:lstStyle/>
          <a:p>
            <a:pPr marL="571500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3800" b="1" dirty="0" err="1" smtClean="0">
                <a:solidFill>
                  <a:srgbClr val="FF0000"/>
                </a:solidFill>
                <a:latin typeface="Helvetica Light"/>
              </a:rPr>
              <a:t>BioEconomy</a:t>
            </a:r>
            <a:endParaRPr lang="en-US" sz="3800" b="1" dirty="0" smtClean="0">
              <a:solidFill>
                <a:srgbClr val="FF0000"/>
              </a:solidFill>
              <a:latin typeface="Helvetica Light"/>
            </a:endParaRP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900" dirty="0" err="1" smtClean="0"/>
              <a:t>BioBased</a:t>
            </a:r>
            <a:r>
              <a:rPr lang="nl-NL" sz="1900" dirty="0" smtClean="0"/>
              <a:t> Aromatics</a:t>
            </a:r>
            <a:endParaRPr lang="nl-NL" sz="1900" dirty="0"/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900" dirty="0" err="1" smtClean="0"/>
              <a:t>Lignocellulosic</a:t>
            </a:r>
            <a:r>
              <a:rPr lang="nl-NL" sz="1900" dirty="0" smtClean="0"/>
              <a:t> </a:t>
            </a:r>
            <a:r>
              <a:rPr lang="nl-NL" sz="1900" dirty="0" err="1" smtClean="0"/>
              <a:t>Refinery</a:t>
            </a:r>
            <a:endParaRPr lang="nl-NL" sz="1900" dirty="0"/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900" dirty="0" smtClean="0"/>
              <a:t>Biogas </a:t>
            </a:r>
            <a:r>
              <a:rPr lang="nl-NL" sz="1900" dirty="0" err="1" smtClean="0"/>
              <a:t>beyond</a:t>
            </a:r>
            <a:r>
              <a:rPr lang="nl-NL" sz="1900" dirty="0" smtClean="0"/>
              <a:t> Energy</a:t>
            </a:r>
            <a:endParaRPr lang="nl-NL" sz="1900" dirty="0"/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900" dirty="0" smtClean="0"/>
              <a:t>(Waste)Gas </a:t>
            </a:r>
            <a:r>
              <a:rPr lang="nl-NL" sz="1900" dirty="0" err="1" smtClean="0"/>
              <a:t>into</a:t>
            </a:r>
            <a:r>
              <a:rPr lang="nl-NL" sz="1900" dirty="0" smtClean="0"/>
              <a:t> Value</a:t>
            </a:r>
            <a:endParaRPr lang="nl-NL" sz="1900" dirty="0"/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900" dirty="0" smtClean="0"/>
              <a:t>Bio </a:t>
            </a:r>
            <a:r>
              <a:rPr lang="nl-NL" sz="1900" dirty="0" err="1" smtClean="0"/>
              <a:t>Aviation</a:t>
            </a:r>
            <a:r>
              <a:rPr lang="nl-NL" sz="1900" dirty="0" smtClean="0"/>
              <a:t> </a:t>
            </a:r>
            <a:r>
              <a:rPr lang="nl-NL" sz="1900" dirty="0" err="1"/>
              <a:t>F</a:t>
            </a:r>
            <a:r>
              <a:rPr lang="nl-NL" sz="1900" dirty="0" err="1" smtClean="0"/>
              <a:t>uel</a:t>
            </a:r>
            <a:endParaRPr lang="nl-NL" sz="1900" dirty="0"/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900" dirty="0" smtClean="0"/>
              <a:t>Food </a:t>
            </a:r>
            <a:r>
              <a:rPr lang="nl-NL" sz="1900" dirty="0" err="1" smtClean="0"/>
              <a:t>and</a:t>
            </a:r>
            <a:r>
              <a:rPr lang="nl-NL" sz="1900" dirty="0" smtClean="0"/>
              <a:t> Feed </a:t>
            </a:r>
            <a:r>
              <a:rPr lang="nl-NL" sz="1900" dirty="0" err="1" smtClean="0"/>
              <a:t>ingredients</a:t>
            </a:r>
            <a:r>
              <a:rPr lang="nl-NL" sz="1900" dirty="0" smtClean="0"/>
              <a:t> </a:t>
            </a:r>
            <a:r>
              <a:rPr lang="nl-NL" sz="1900" dirty="0" err="1" smtClean="0"/>
              <a:t>from</a:t>
            </a:r>
            <a:r>
              <a:rPr lang="nl-NL" sz="1900" dirty="0" smtClean="0"/>
              <a:t> </a:t>
            </a:r>
            <a:r>
              <a:rPr lang="nl-NL" sz="1900" dirty="0" err="1"/>
              <a:t>A</a:t>
            </a:r>
            <a:r>
              <a:rPr lang="nl-NL" sz="1900" dirty="0" err="1" smtClean="0"/>
              <a:t>lgae</a:t>
            </a:r>
            <a:endParaRPr lang="nl-NL" sz="1900" dirty="0"/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900" dirty="0" smtClean="0"/>
              <a:t>Food </a:t>
            </a:r>
            <a:r>
              <a:rPr lang="nl-NL" sz="1900" dirty="0" err="1" smtClean="0"/>
              <a:t>and</a:t>
            </a:r>
            <a:r>
              <a:rPr lang="nl-NL" sz="1900" dirty="0" smtClean="0"/>
              <a:t> Feed </a:t>
            </a:r>
            <a:r>
              <a:rPr lang="nl-NL" sz="1900" dirty="0" err="1"/>
              <a:t>from</a:t>
            </a:r>
            <a:r>
              <a:rPr lang="nl-NL" sz="1900" dirty="0"/>
              <a:t> </a:t>
            </a:r>
            <a:r>
              <a:rPr lang="nl-NL" sz="1900" dirty="0" smtClean="0"/>
              <a:t>Agrofood </a:t>
            </a:r>
            <a:r>
              <a:rPr lang="nl-NL" sz="1900" dirty="0"/>
              <a:t>W</a:t>
            </a:r>
            <a:r>
              <a:rPr lang="nl-NL" sz="1900" dirty="0" smtClean="0"/>
              <a:t>aste</a:t>
            </a:r>
          </a:p>
          <a:p>
            <a:pPr marL="571500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en-US" sz="3800" b="1" dirty="0" smtClean="0">
                <a:solidFill>
                  <a:srgbClr val="FF0000"/>
                </a:solidFill>
                <a:latin typeface="Helvetica Light"/>
              </a:rPr>
              <a:t>Nanotechnology</a:t>
            </a: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900" dirty="0"/>
              <a:t>Nano </a:t>
            </a:r>
            <a:r>
              <a:rPr lang="nl-NL" sz="1900" dirty="0" err="1"/>
              <a:t>wires</a:t>
            </a:r>
            <a:r>
              <a:rPr lang="nl-NL" sz="1900" dirty="0"/>
              <a:t> </a:t>
            </a:r>
            <a:r>
              <a:rPr lang="nl-NL" sz="1900" dirty="0" err="1"/>
              <a:t>for</a:t>
            </a:r>
            <a:r>
              <a:rPr lang="nl-NL" sz="1900" dirty="0"/>
              <a:t> ICT </a:t>
            </a:r>
            <a:r>
              <a:rPr lang="nl-NL" sz="1900" dirty="0" err="1"/>
              <a:t>and</a:t>
            </a:r>
            <a:r>
              <a:rPr lang="nl-NL" sz="1900" dirty="0"/>
              <a:t> energy</a:t>
            </a: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900" dirty="0" err="1"/>
              <a:t>Printed</a:t>
            </a:r>
            <a:r>
              <a:rPr lang="nl-NL" sz="1900" dirty="0"/>
              <a:t> electronics</a:t>
            </a:r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900" dirty="0" err="1"/>
              <a:t>Nanomedicine</a:t>
            </a:r>
            <a:endParaRPr lang="nl-NL" sz="1900" dirty="0"/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900" dirty="0"/>
              <a:t>Manufacturing of </a:t>
            </a:r>
            <a:r>
              <a:rPr lang="nl-NL" sz="1900" dirty="0" err="1"/>
              <a:t>nanomaterials</a:t>
            </a:r>
            <a:endParaRPr lang="nl-NL" sz="1900" dirty="0"/>
          </a:p>
          <a:p>
            <a:pPr marL="971550" lvl="1" indent="-571500">
              <a:lnSpc>
                <a:spcPct val="120000"/>
              </a:lnSpc>
              <a:spcBef>
                <a:spcPct val="50000"/>
              </a:spcBef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nl-NL" sz="1900" dirty="0" err="1"/>
              <a:t>Integrated</a:t>
            </a:r>
            <a:r>
              <a:rPr lang="nl-NL" sz="1900" dirty="0"/>
              <a:t> </a:t>
            </a:r>
            <a:r>
              <a:rPr lang="nl-NL" sz="1900" dirty="0" err="1"/>
              <a:t>nano</a:t>
            </a:r>
            <a:r>
              <a:rPr lang="nl-NL" sz="1900" dirty="0"/>
              <a:t> bio </a:t>
            </a:r>
            <a:r>
              <a:rPr lang="nl-NL" sz="1900" dirty="0" smtClean="0"/>
              <a:t>systems</a:t>
            </a:r>
            <a:endParaRPr lang="nl-NL" sz="1900" dirty="0"/>
          </a:p>
        </p:txBody>
      </p:sp>
      <p:pic>
        <p:nvPicPr>
          <p:cNvPr id="28676" name="Image 3" descr="logoreliefCMJ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330200"/>
            <a:ext cx="1516063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81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27725"/>
            <a:ext cx="6939152" cy="1894520"/>
          </a:xfrm>
        </p:spPr>
        <p:txBody>
          <a:bodyPr>
            <a:noAutofit/>
          </a:bodyPr>
          <a:lstStyle/>
          <a:p>
            <a:pPr algn="r"/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 Pilot Projects</a:t>
            </a:r>
            <a:endParaRPr lang="en-GB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39552" y="1624255"/>
            <a:ext cx="828092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</a:t>
            </a:r>
            <a:r>
              <a:rPr lang="nl-BE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DemoCases</a:t>
            </a:r>
            <a:endParaRPr lang="nl-BE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cooperation projects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between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companies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knowledge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institutes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field or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domain</a:t>
            </a:r>
          </a:p>
          <a:p>
            <a:pPr marL="1257300" lvl="2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demonstration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no research (post prototyping,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distance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market &lt;5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years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257300" lvl="2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added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compared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exists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level</a:t>
            </a:r>
          </a:p>
          <a:p>
            <a:pPr marL="1257300" lvl="2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industrial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commitment (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lead/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participate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/co-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257300" lvl="2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expected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significant impact (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economic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</a:t>
            </a:r>
            <a:r>
              <a:rPr lang="nl-B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returns)</a:t>
            </a: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European Network of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Demonstrators</a:t>
            </a:r>
            <a:endParaRPr lang="nl-B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“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off” projects / building of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VCs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pipeline of (investment) projects</a:t>
            </a:r>
          </a:p>
          <a:p>
            <a:pPr marL="342900" indent="-342900">
              <a:buClr>
                <a:srgbClr val="01458E"/>
              </a:buClr>
              <a:buFont typeface="Arial" panose="020B0604020202020204" pitchFamily="34" charset="0"/>
              <a:buChar char="•"/>
            </a:pPr>
            <a:r>
              <a:rPr lang="nl-BE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: Shared </a:t>
            </a:r>
            <a:r>
              <a:rPr lang="nl-BE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</a:t>
            </a:r>
            <a:r>
              <a:rPr lang="nl-BE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nl-BE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BE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Pilot Management </a:t>
            </a:r>
            <a:r>
              <a:rPr lang="nl-BE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</a:t>
            </a:r>
            <a:endParaRPr lang="nl-BE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coordination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work is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huge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effort,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thus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</a:t>
            </a:r>
            <a:endParaRPr lang="nl-B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 is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open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initiative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Pilot Projects even more</a:t>
            </a: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: no more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participation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contribution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management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2017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onwards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800100" lvl="1" indent="-342900">
              <a:buClr>
                <a:srgbClr val="01458E"/>
              </a:buClr>
              <a:buSzPct val="80000"/>
              <a:buFont typeface="Wingdings" panose="05000000000000000000" pitchFamily="2" charset="2"/>
              <a:buChar char="§"/>
            </a:pP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réal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region’s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own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B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organised</a:t>
            </a:r>
            <a:r>
              <a:rPr lang="nl-B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engagement</a:t>
            </a:r>
            <a:endParaRPr lang="nl-B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Clr>
                <a:srgbClr val="01458E"/>
              </a:buClr>
              <a:buSzPct val="80000"/>
            </a:pPr>
            <a:endParaRPr lang="nl-B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9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geronde rechthoek 4"/>
          <p:cNvSpPr/>
          <p:nvPr/>
        </p:nvSpPr>
        <p:spPr>
          <a:xfrm>
            <a:off x="3059832" y="332656"/>
            <a:ext cx="3096344" cy="792088"/>
          </a:xfrm>
          <a:prstGeom prst="roundRect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ASSEMBLY</a:t>
            </a:r>
            <a:endPara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3037881" y="2204864"/>
            <a:ext cx="3096344" cy="864096"/>
          </a:xfrm>
          <a:prstGeom prst="roundRect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BOARD/</a:t>
            </a:r>
          </a:p>
          <a:p>
            <a:pPr algn="ctr"/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COORDINATION GROUP</a:t>
            </a:r>
          </a:p>
          <a:p>
            <a:pPr algn="ctr"/>
            <a:r>
              <a:rPr lang="es-E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regions</a:t>
            </a:r>
            <a:endParaRPr lang="es-E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5" name="Afbeelding 4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84" y="188267"/>
            <a:ext cx="2116048" cy="1372777"/>
          </a:xfrm>
          <a:prstGeom prst="rect">
            <a:avLst/>
          </a:prstGeom>
        </p:spPr>
      </p:pic>
      <p:sp>
        <p:nvSpPr>
          <p:cNvPr id="47" name="Ovaal 46"/>
          <p:cNvSpPr/>
          <p:nvPr/>
        </p:nvSpPr>
        <p:spPr>
          <a:xfrm>
            <a:off x="414835" y="3573016"/>
            <a:ext cx="1492869" cy="155153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TG Vanguard Pilot Monitoring</a:t>
            </a:r>
          </a:p>
          <a:p>
            <a:pPr algn="ctr"/>
            <a:r>
              <a:rPr lang="nl-BE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South Netherlands</a:t>
            </a:r>
            <a:endParaRPr lang="nl-NL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Tekstvak 52"/>
          <p:cNvSpPr txBox="1"/>
          <p:nvPr/>
        </p:nvSpPr>
        <p:spPr>
          <a:xfrm>
            <a:off x="6166450" y="559423"/>
            <a:ext cx="2248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nl-NL" sz="1600" smtClean="0">
                <a:latin typeface="Tahoma" pitchFamily="34" charset="0"/>
                <a:ea typeface="Tahoma" pitchFamily="34" charset="0"/>
                <a:cs typeface="Tahoma" pitchFamily="34" charset="0"/>
              </a:rPr>
              <a:t>ll member regions </a:t>
            </a:r>
            <a:endParaRPr lang="nl-NL" sz="16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Afgeronde rechthoek 53"/>
          <p:cNvSpPr/>
          <p:nvPr/>
        </p:nvSpPr>
        <p:spPr>
          <a:xfrm>
            <a:off x="3443125" y="1128996"/>
            <a:ext cx="2287772" cy="288032"/>
          </a:xfrm>
          <a:prstGeom prst="roundRect">
            <a:avLst/>
          </a:prstGeom>
          <a:solidFill>
            <a:srgbClr val="00B0F0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Political Meeting </a:t>
            </a:r>
            <a:endParaRPr lang="es-ES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Afgeronde rechthoek 54"/>
          <p:cNvSpPr/>
          <p:nvPr/>
        </p:nvSpPr>
        <p:spPr>
          <a:xfrm>
            <a:off x="3442167" y="1417028"/>
            <a:ext cx="2287772" cy="288032"/>
          </a:xfrm>
          <a:prstGeom prst="roundRect">
            <a:avLst/>
          </a:prstGeom>
          <a:solidFill>
            <a:srgbClr val="FFFF00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Directors Meeting</a:t>
            </a:r>
            <a:endParaRPr lang="es-ES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Afgeronde rechthoek 55"/>
          <p:cNvSpPr/>
          <p:nvPr/>
        </p:nvSpPr>
        <p:spPr>
          <a:xfrm>
            <a:off x="3442167" y="1705060"/>
            <a:ext cx="2287772" cy="28803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Brussels Network Meeting</a:t>
            </a:r>
            <a:endParaRPr lang="es-ES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2" name="Rechte verbindingslijn 61"/>
          <p:cNvCxnSpPr/>
          <p:nvPr/>
        </p:nvCxnSpPr>
        <p:spPr>
          <a:xfrm>
            <a:off x="837802" y="3356992"/>
            <a:ext cx="73125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/>
          <p:cNvSpPr txBox="1"/>
          <p:nvPr/>
        </p:nvSpPr>
        <p:spPr>
          <a:xfrm>
            <a:off x="6166450" y="1124744"/>
            <a:ext cx="1717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latin typeface="Tahoma" pitchFamily="34" charset="0"/>
                <a:ea typeface="Tahoma" pitchFamily="34" charset="0"/>
                <a:cs typeface="Tahoma" pitchFamily="34" charset="0"/>
              </a:rPr>
              <a:t>Annual meeting</a:t>
            </a:r>
            <a:endParaRPr lang="nl-NL" sz="16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166450" y="1391767"/>
            <a:ext cx="1717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latin typeface="Tahoma" pitchFamily="34" charset="0"/>
                <a:ea typeface="Tahoma" pitchFamily="34" charset="0"/>
                <a:cs typeface="Tahoma" pitchFamily="34" charset="0"/>
              </a:rPr>
              <a:t>Annual meeting</a:t>
            </a:r>
            <a:endParaRPr lang="nl-NL" sz="16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156175" y="1654538"/>
            <a:ext cx="1839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latin typeface="Tahoma" pitchFamily="34" charset="0"/>
                <a:ea typeface="Tahoma" pitchFamily="34" charset="0"/>
                <a:cs typeface="Tahoma" pitchFamily="34" charset="0"/>
              </a:rPr>
              <a:t>6-8 times per year </a:t>
            </a:r>
            <a:endParaRPr lang="nl-NL" sz="16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" name="Rechte verbindingslijn met pijl 3"/>
          <p:cNvCxnSpPr/>
          <p:nvPr/>
        </p:nvCxnSpPr>
        <p:spPr>
          <a:xfrm flipV="1">
            <a:off x="4608004" y="306896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al 24"/>
          <p:cNvSpPr/>
          <p:nvPr/>
        </p:nvSpPr>
        <p:spPr>
          <a:xfrm>
            <a:off x="7025409" y="3572624"/>
            <a:ext cx="1492869" cy="155153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TG </a:t>
            </a:r>
            <a:r>
              <a:rPr lang="nl-BE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Future</a:t>
            </a:r>
            <a:r>
              <a:rPr lang="nl-BE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of Vanguard</a:t>
            </a:r>
          </a:p>
          <a:p>
            <a:pPr algn="ctr"/>
            <a:r>
              <a:rPr lang="nl-BE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Auvergne Rhône </a:t>
            </a:r>
            <a:r>
              <a:rPr lang="nl-BE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Alpes</a:t>
            </a:r>
            <a:endParaRPr lang="nl-NL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Ovaal 25"/>
          <p:cNvSpPr/>
          <p:nvPr/>
        </p:nvSpPr>
        <p:spPr>
          <a:xfrm>
            <a:off x="3747641" y="3572624"/>
            <a:ext cx="1492869" cy="155153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TG Financial </a:t>
            </a:r>
            <a:r>
              <a:rPr lang="nl-BE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Instruments</a:t>
            </a:r>
            <a:endParaRPr lang="nl-BE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nl-BE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Scotland</a:t>
            </a:r>
            <a:endParaRPr lang="nl-NL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Ovaal 26"/>
          <p:cNvSpPr/>
          <p:nvPr/>
        </p:nvSpPr>
        <p:spPr>
          <a:xfrm>
            <a:off x="5387789" y="3573016"/>
            <a:ext cx="1492869" cy="155153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TG Communication</a:t>
            </a:r>
          </a:p>
          <a:p>
            <a:pPr algn="ctr"/>
            <a:r>
              <a:rPr lang="nl-BE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Dalarna</a:t>
            </a:r>
            <a:endParaRPr lang="nl-NL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Ovaal 27"/>
          <p:cNvSpPr/>
          <p:nvPr/>
        </p:nvSpPr>
        <p:spPr>
          <a:xfrm>
            <a:off x="2060103" y="3572624"/>
            <a:ext cx="1492869" cy="1551538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TG Policy </a:t>
            </a:r>
            <a:r>
              <a:rPr lang="nl-BE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Influencing</a:t>
            </a:r>
            <a:endParaRPr lang="nl-BE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nl-BE" sz="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Wallonia</a:t>
            </a:r>
            <a:endParaRPr lang="nl-NL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>
          <a:xfrm>
            <a:off x="3037881" y="1823815"/>
            <a:ext cx="3096344" cy="957113"/>
          </a:xfrm>
          <a:prstGeom prst="roundRect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Task Group</a:t>
            </a:r>
          </a:p>
          <a:p>
            <a:pPr algn="ctr"/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Vanguard Pilot Monitoring</a:t>
            </a:r>
            <a:endPara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Ovaal 38"/>
          <p:cNvSpPr/>
          <p:nvPr/>
        </p:nvSpPr>
        <p:spPr>
          <a:xfrm>
            <a:off x="107504" y="3911094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BIO-ECONOMY Interregional cooperation on innovative use of non-food biomass  </a:t>
            </a:r>
            <a:endParaRPr lang="nl-NL" sz="11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Ovaal 39"/>
          <p:cNvSpPr/>
          <p:nvPr/>
        </p:nvSpPr>
        <p:spPr>
          <a:xfrm>
            <a:off x="1991218" y="3906079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EFFICIENT AND SUSTAINABLE MANU-FACTURING </a:t>
            </a:r>
          </a:p>
          <a:p>
            <a:pPr algn="ctr"/>
            <a:endParaRPr lang="nl-NL" sz="1100"/>
          </a:p>
          <a:p>
            <a:pPr algn="ctr"/>
            <a:endParaRPr lang="nl-NL" sz="1100"/>
          </a:p>
        </p:txBody>
      </p:sp>
      <p:sp>
        <p:nvSpPr>
          <p:cNvPr id="41" name="Ovaal 40"/>
          <p:cNvSpPr/>
          <p:nvPr/>
        </p:nvSpPr>
        <p:spPr>
          <a:xfrm>
            <a:off x="3696072" y="3901966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High performance production through 3D-PRINTING </a:t>
            </a:r>
          </a:p>
          <a:p>
            <a:pPr algn="ctr"/>
            <a:endParaRPr lang="nl-NL" sz="1100"/>
          </a:p>
        </p:txBody>
      </p:sp>
      <p:sp>
        <p:nvSpPr>
          <p:cNvPr id="42" name="Ovaal 41"/>
          <p:cNvSpPr/>
          <p:nvPr/>
        </p:nvSpPr>
        <p:spPr>
          <a:xfrm>
            <a:off x="5386412" y="3885831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Advanced manufacturing for ENERGY-RELATED APPLICATIONS in harsh environments</a:t>
            </a:r>
            <a:endParaRPr lang="nl-NL" sz="11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Ovaal 42"/>
          <p:cNvSpPr/>
          <p:nvPr/>
        </p:nvSpPr>
        <p:spPr>
          <a:xfrm>
            <a:off x="7197890" y="3876879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New NANO-ENABLED PRODUCTS </a:t>
            </a:r>
            <a:endParaRPr lang="nl-NL" sz="11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5" name="Afbeelding 4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84" y="188267"/>
            <a:ext cx="2116048" cy="1372777"/>
          </a:xfrm>
          <a:prstGeom prst="rect">
            <a:avLst/>
          </a:prstGeom>
        </p:spPr>
      </p:pic>
      <p:sp>
        <p:nvSpPr>
          <p:cNvPr id="47" name="Ovaal 46"/>
          <p:cNvSpPr/>
          <p:nvPr/>
        </p:nvSpPr>
        <p:spPr>
          <a:xfrm>
            <a:off x="414835" y="3101599"/>
            <a:ext cx="890039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Lombardy&amp; Randstad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Ovaal 47"/>
          <p:cNvSpPr/>
          <p:nvPr/>
        </p:nvSpPr>
        <p:spPr>
          <a:xfrm>
            <a:off x="2335488" y="3097634"/>
            <a:ext cx="907468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Catalonia &amp; Lombardy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Ovaal 48"/>
          <p:cNvSpPr/>
          <p:nvPr/>
        </p:nvSpPr>
        <p:spPr>
          <a:xfrm>
            <a:off x="4075411" y="3097634"/>
            <a:ext cx="837330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Flanders Norte, South-Nether-lands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Ovaal 49"/>
          <p:cNvSpPr/>
          <p:nvPr/>
        </p:nvSpPr>
        <p:spPr>
          <a:xfrm>
            <a:off x="5754216" y="3068960"/>
            <a:ext cx="936104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Basque Country, Scotland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Ovaal 50"/>
          <p:cNvSpPr/>
          <p:nvPr/>
        </p:nvSpPr>
        <p:spPr>
          <a:xfrm>
            <a:off x="7609719" y="3068960"/>
            <a:ext cx="837330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Skåne, Tampere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2" name="Rechte verbindingslijn 61"/>
          <p:cNvCxnSpPr/>
          <p:nvPr/>
        </p:nvCxnSpPr>
        <p:spPr>
          <a:xfrm>
            <a:off x="837803" y="3068960"/>
            <a:ext cx="73125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/>
          <p:cNvCxnSpPr/>
          <p:nvPr/>
        </p:nvCxnSpPr>
        <p:spPr>
          <a:xfrm flipV="1">
            <a:off x="4608004" y="278092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al 24"/>
          <p:cNvSpPr/>
          <p:nvPr/>
        </p:nvSpPr>
        <p:spPr>
          <a:xfrm>
            <a:off x="460488" y="5661248"/>
            <a:ext cx="890039" cy="864096"/>
          </a:xfrm>
          <a:prstGeom prst="ellipse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</a:t>
            </a:r>
            <a:r>
              <a:rPr lang="nl-BE" sz="1200" b="1" dirty="0" err="1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DemoCases</a:t>
            </a:r>
            <a:endParaRPr lang="nl-NL" sz="12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Ovaal 25"/>
          <p:cNvSpPr/>
          <p:nvPr/>
        </p:nvSpPr>
        <p:spPr>
          <a:xfrm>
            <a:off x="2352917" y="5661248"/>
            <a:ext cx="890039" cy="864096"/>
          </a:xfrm>
          <a:prstGeom prst="ellipse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b="1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nl-BE" sz="12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BE" sz="1200" b="1" dirty="0" err="1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DemoCases</a:t>
            </a:r>
            <a:endParaRPr lang="nl-NL" sz="12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Ovaal 26"/>
          <p:cNvSpPr/>
          <p:nvPr/>
        </p:nvSpPr>
        <p:spPr>
          <a:xfrm>
            <a:off x="4075411" y="5661248"/>
            <a:ext cx="890039" cy="864096"/>
          </a:xfrm>
          <a:prstGeom prst="ellipse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b="1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r>
              <a:rPr lang="nl-BE" sz="12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BE" sz="1200" b="1" dirty="0" err="1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DemoCases</a:t>
            </a:r>
            <a:endParaRPr lang="nl-NL" sz="12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Ovaal 27"/>
          <p:cNvSpPr/>
          <p:nvPr/>
        </p:nvSpPr>
        <p:spPr>
          <a:xfrm>
            <a:off x="5800281" y="5661248"/>
            <a:ext cx="890039" cy="864096"/>
          </a:xfrm>
          <a:prstGeom prst="ellipse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b="1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nl-BE" sz="12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BE" sz="1200" b="1" dirty="0" err="1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DemoCases</a:t>
            </a:r>
            <a:endParaRPr lang="nl-NL" sz="12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Ovaal 28"/>
          <p:cNvSpPr/>
          <p:nvPr/>
        </p:nvSpPr>
        <p:spPr>
          <a:xfrm>
            <a:off x="7557010" y="5661248"/>
            <a:ext cx="890039" cy="864096"/>
          </a:xfrm>
          <a:prstGeom prst="ellipse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200" b="1" dirty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nl-BE" sz="12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BE" sz="1200" b="1" dirty="0" err="1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DemoCases</a:t>
            </a:r>
            <a:endParaRPr lang="nl-NL" sz="12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84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>
          <a:xfrm>
            <a:off x="3037881" y="1823815"/>
            <a:ext cx="3096344" cy="957113"/>
          </a:xfrm>
          <a:prstGeom prst="roundRect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Task Group</a:t>
            </a:r>
          </a:p>
          <a:p>
            <a:pPr algn="ctr"/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Vanguard Pilot Monitoring</a:t>
            </a:r>
            <a:endPara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Ovaal 38"/>
          <p:cNvSpPr/>
          <p:nvPr/>
        </p:nvSpPr>
        <p:spPr>
          <a:xfrm>
            <a:off x="107504" y="3911094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BIO-ECONOMY Interregional cooperation on innovative use of non-food biomass  </a:t>
            </a:r>
            <a:endParaRPr lang="nl-NL" sz="11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Ovaal 39"/>
          <p:cNvSpPr/>
          <p:nvPr/>
        </p:nvSpPr>
        <p:spPr>
          <a:xfrm>
            <a:off x="1991218" y="3906079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EFFICIENT AND SUSTAINABLE MANU-FACTURING </a:t>
            </a:r>
          </a:p>
          <a:p>
            <a:pPr algn="ctr"/>
            <a:endParaRPr lang="nl-NL" sz="1100"/>
          </a:p>
          <a:p>
            <a:pPr algn="ctr"/>
            <a:endParaRPr lang="nl-NL" sz="1100"/>
          </a:p>
        </p:txBody>
      </p:sp>
      <p:sp>
        <p:nvSpPr>
          <p:cNvPr id="41" name="Ovaal 40"/>
          <p:cNvSpPr/>
          <p:nvPr/>
        </p:nvSpPr>
        <p:spPr>
          <a:xfrm>
            <a:off x="3696072" y="3901966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High performance production through 3D-PRINTING </a:t>
            </a:r>
          </a:p>
          <a:p>
            <a:pPr algn="ctr"/>
            <a:endParaRPr lang="nl-NL" sz="1100"/>
          </a:p>
        </p:txBody>
      </p:sp>
      <p:sp>
        <p:nvSpPr>
          <p:cNvPr id="42" name="Ovaal 41"/>
          <p:cNvSpPr/>
          <p:nvPr/>
        </p:nvSpPr>
        <p:spPr>
          <a:xfrm>
            <a:off x="5386412" y="3885831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Advanced manufacturing for ENERGY-RELATED APPLICATIONS in harsh environments</a:t>
            </a:r>
            <a:endParaRPr lang="nl-NL" sz="11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Ovaal 42"/>
          <p:cNvSpPr/>
          <p:nvPr/>
        </p:nvSpPr>
        <p:spPr>
          <a:xfrm>
            <a:off x="7197890" y="3876879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New NANO-ENABLED PRODUCTS </a:t>
            </a:r>
            <a:endParaRPr lang="nl-NL" sz="11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5" name="Afbeelding 4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84" y="188267"/>
            <a:ext cx="2116048" cy="1372777"/>
          </a:xfrm>
          <a:prstGeom prst="rect">
            <a:avLst/>
          </a:prstGeom>
        </p:spPr>
      </p:pic>
      <p:sp>
        <p:nvSpPr>
          <p:cNvPr id="47" name="Ovaal 46"/>
          <p:cNvSpPr/>
          <p:nvPr/>
        </p:nvSpPr>
        <p:spPr>
          <a:xfrm>
            <a:off x="414835" y="3101599"/>
            <a:ext cx="890039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Lombardy&amp; Randstad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Ovaal 47"/>
          <p:cNvSpPr/>
          <p:nvPr/>
        </p:nvSpPr>
        <p:spPr>
          <a:xfrm>
            <a:off x="2335488" y="3097634"/>
            <a:ext cx="907468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Catalonia &amp; Lombardy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Ovaal 48"/>
          <p:cNvSpPr/>
          <p:nvPr/>
        </p:nvSpPr>
        <p:spPr>
          <a:xfrm>
            <a:off x="4075411" y="3097634"/>
            <a:ext cx="837330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Flanders Norte, South-Nether-lands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Ovaal 49"/>
          <p:cNvSpPr/>
          <p:nvPr/>
        </p:nvSpPr>
        <p:spPr>
          <a:xfrm>
            <a:off x="5754216" y="3068960"/>
            <a:ext cx="936104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Basque Country, Scotland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Ovaal 50"/>
          <p:cNvSpPr/>
          <p:nvPr/>
        </p:nvSpPr>
        <p:spPr>
          <a:xfrm>
            <a:off x="7609719" y="3068960"/>
            <a:ext cx="837330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Skåne, Tampere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2" name="Rechte verbindingslijn 61"/>
          <p:cNvCxnSpPr/>
          <p:nvPr/>
        </p:nvCxnSpPr>
        <p:spPr>
          <a:xfrm>
            <a:off x="837803" y="3068960"/>
            <a:ext cx="73125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/>
          <p:cNvCxnSpPr/>
          <p:nvPr/>
        </p:nvCxnSpPr>
        <p:spPr>
          <a:xfrm flipV="1">
            <a:off x="4608004" y="278092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fgeronde rechthoek 15"/>
          <p:cNvSpPr/>
          <p:nvPr/>
        </p:nvSpPr>
        <p:spPr>
          <a:xfrm>
            <a:off x="3059832" y="332656"/>
            <a:ext cx="3096344" cy="1228388"/>
          </a:xfrm>
          <a:prstGeom prst="roundRect">
            <a:avLst/>
          </a:prstGeom>
          <a:solidFill>
            <a:srgbClr val="FFC000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S3P</a:t>
            </a:r>
          </a:p>
          <a:p>
            <a:pPr algn="ctr"/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Industry Modernisation /</a:t>
            </a:r>
            <a:r>
              <a:rPr lang="en-GB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AgriFood</a:t>
            </a:r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/Energy/...</a:t>
            </a:r>
            <a:endParaRPr lang="es-ES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1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>
          <a:xfrm>
            <a:off x="1280506" y="1823814"/>
            <a:ext cx="3096344" cy="957113"/>
          </a:xfrm>
          <a:prstGeom prst="roundRect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 Pilot Projects</a:t>
            </a:r>
          </a:p>
        </p:txBody>
      </p:sp>
      <p:sp>
        <p:nvSpPr>
          <p:cNvPr id="39" name="Ovaal 38"/>
          <p:cNvSpPr/>
          <p:nvPr/>
        </p:nvSpPr>
        <p:spPr>
          <a:xfrm>
            <a:off x="107504" y="3911094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BIO-ECONOMY Interregional cooperation on innovative use of non-food biomass  </a:t>
            </a:r>
            <a:endParaRPr lang="nl-NL" sz="11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Ovaal 39"/>
          <p:cNvSpPr/>
          <p:nvPr/>
        </p:nvSpPr>
        <p:spPr>
          <a:xfrm>
            <a:off x="1991218" y="3906079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EFFICIENT AND SUSTAINABLE MANU-FACTURING </a:t>
            </a:r>
          </a:p>
          <a:p>
            <a:pPr algn="ctr"/>
            <a:endParaRPr lang="nl-NL" sz="1100"/>
          </a:p>
          <a:p>
            <a:pPr algn="ctr"/>
            <a:endParaRPr lang="nl-NL" sz="1100"/>
          </a:p>
        </p:txBody>
      </p:sp>
      <p:sp>
        <p:nvSpPr>
          <p:cNvPr id="41" name="Ovaal 40"/>
          <p:cNvSpPr/>
          <p:nvPr/>
        </p:nvSpPr>
        <p:spPr>
          <a:xfrm>
            <a:off x="3696072" y="3901966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High performance production through 3D-PRINTING </a:t>
            </a:r>
          </a:p>
          <a:p>
            <a:pPr algn="ctr"/>
            <a:endParaRPr lang="nl-NL" sz="1100"/>
          </a:p>
        </p:txBody>
      </p:sp>
      <p:sp>
        <p:nvSpPr>
          <p:cNvPr id="42" name="Ovaal 41"/>
          <p:cNvSpPr/>
          <p:nvPr/>
        </p:nvSpPr>
        <p:spPr>
          <a:xfrm>
            <a:off x="5386412" y="3885831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Advanced manufacturing for ENERGY-RELATED APPLICATIONS in harsh environments</a:t>
            </a:r>
            <a:endParaRPr lang="nl-NL" sz="11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Ovaal 42"/>
          <p:cNvSpPr/>
          <p:nvPr/>
        </p:nvSpPr>
        <p:spPr>
          <a:xfrm>
            <a:off x="7197890" y="3876879"/>
            <a:ext cx="1596008" cy="151216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smtClean="0">
                <a:latin typeface="Tahoma" pitchFamily="34" charset="0"/>
                <a:ea typeface="Tahoma" pitchFamily="34" charset="0"/>
                <a:cs typeface="Tahoma" pitchFamily="34" charset="0"/>
              </a:rPr>
              <a:t>New NANO-ENABLED PRODUCTS </a:t>
            </a:r>
            <a:endParaRPr lang="nl-NL" sz="11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5" name="Afbeelding 4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84" y="188267"/>
            <a:ext cx="2116048" cy="1372777"/>
          </a:xfrm>
          <a:prstGeom prst="rect">
            <a:avLst/>
          </a:prstGeom>
        </p:spPr>
      </p:pic>
      <p:sp>
        <p:nvSpPr>
          <p:cNvPr id="47" name="Ovaal 46"/>
          <p:cNvSpPr/>
          <p:nvPr/>
        </p:nvSpPr>
        <p:spPr>
          <a:xfrm>
            <a:off x="414835" y="3101599"/>
            <a:ext cx="890039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Lombardy&amp; Randstad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Ovaal 47"/>
          <p:cNvSpPr/>
          <p:nvPr/>
        </p:nvSpPr>
        <p:spPr>
          <a:xfrm>
            <a:off x="2335488" y="3097634"/>
            <a:ext cx="907468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Catalonia &amp; Lombardy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Ovaal 48"/>
          <p:cNvSpPr/>
          <p:nvPr/>
        </p:nvSpPr>
        <p:spPr>
          <a:xfrm>
            <a:off x="4075411" y="3097634"/>
            <a:ext cx="837330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Flanders Norte, South-Nether-lands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Ovaal 49"/>
          <p:cNvSpPr/>
          <p:nvPr/>
        </p:nvSpPr>
        <p:spPr>
          <a:xfrm>
            <a:off x="5754216" y="3068960"/>
            <a:ext cx="936104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Basque Country, Scotland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Ovaal 50"/>
          <p:cNvSpPr/>
          <p:nvPr/>
        </p:nvSpPr>
        <p:spPr>
          <a:xfrm>
            <a:off x="7609719" y="3068960"/>
            <a:ext cx="837330" cy="864096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800" smtClean="0">
                <a:latin typeface="Tahoma" pitchFamily="34" charset="0"/>
                <a:ea typeface="Tahoma" pitchFamily="34" charset="0"/>
                <a:cs typeface="Tahoma" pitchFamily="34" charset="0"/>
              </a:rPr>
              <a:t>Skåne, Tampere </a:t>
            </a:r>
            <a:endParaRPr lang="nl-NL" sz="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2" name="Rechte verbindingslijn 61"/>
          <p:cNvCxnSpPr/>
          <p:nvPr/>
        </p:nvCxnSpPr>
        <p:spPr>
          <a:xfrm>
            <a:off x="837803" y="3068960"/>
            <a:ext cx="73125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/>
          <p:cNvCxnSpPr/>
          <p:nvPr/>
        </p:nvCxnSpPr>
        <p:spPr>
          <a:xfrm flipV="1">
            <a:off x="2249476" y="278092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fgeronde rechthoek 15"/>
          <p:cNvSpPr/>
          <p:nvPr/>
        </p:nvSpPr>
        <p:spPr>
          <a:xfrm>
            <a:off x="3059832" y="332656"/>
            <a:ext cx="3096344" cy="1228388"/>
          </a:xfrm>
          <a:prstGeom prst="roundRect">
            <a:avLst/>
          </a:prstGeom>
          <a:solidFill>
            <a:srgbClr val="FFC000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S3P</a:t>
            </a:r>
          </a:p>
          <a:p>
            <a:pPr algn="ctr"/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Industry Modernisation /</a:t>
            </a:r>
            <a:r>
              <a:rPr lang="en-GB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AgriFood</a:t>
            </a:r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/Energy/...</a:t>
            </a:r>
            <a:endParaRPr lang="es-ES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4899550" y="1823813"/>
            <a:ext cx="3096344" cy="957113"/>
          </a:xfrm>
          <a:prstGeom prst="roundRect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other Partnerships</a:t>
            </a:r>
          </a:p>
        </p:txBody>
      </p:sp>
      <p:cxnSp>
        <p:nvCxnSpPr>
          <p:cNvPr id="18" name="Rechte verbindingslijn met pijl 17"/>
          <p:cNvCxnSpPr/>
          <p:nvPr/>
        </p:nvCxnSpPr>
        <p:spPr>
          <a:xfrm flipV="1">
            <a:off x="2274432" y="1124744"/>
            <a:ext cx="633520" cy="5944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/>
          <p:nvPr/>
        </p:nvCxnSpPr>
        <p:spPr>
          <a:xfrm flipH="1" flipV="1">
            <a:off x="6447722" y="1124744"/>
            <a:ext cx="535090" cy="5685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>
            <a:stCxn id="6" idx="3"/>
            <a:endCxn id="17" idx="1"/>
          </p:cNvCxnSpPr>
          <p:nvPr/>
        </p:nvCxnSpPr>
        <p:spPr>
          <a:xfrm flipV="1">
            <a:off x="4376850" y="2302370"/>
            <a:ext cx="5227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3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27725"/>
            <a:ext cx="6939152" cy="1894520"/>
          </a:xfrm>
        </p:spPr>
        <p:txBody>
          <a:bodyPr>
            <a:noAutofit/>
          </a:bodyPr>
          <a:lstStyle/>
          <a:p>
            <a:pPr algn="r"/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 </a:t>
            </a:r>
            <a:r>
              <a:rPr lang="nl-BE" sz="28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Methodology</a:t>
            </a:r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4 step approach</a:t>
            </a:r>
            <a:endParaRPr lang="en-GB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  <p:sp>
        <p:nvSpPr>
          <p:cNvPr id="5" name="PIJL-OMLAAG 4"/>
          <p:cNvSpPr/>
          <p:nvPr/>
        </p:nvSpPr>
        <p:spPr>
          <a:xfrm>
            <a:off x="238332" y="1863512"/>
            <a:ext cx="733268" cy="4384848"/>
          </a:xfrm>
          <a:prstGeom prst="downArrow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vert="vert270" lIns="0" tIns="50800" rIns="540000" bIns="50800" spcCol="38100" anchor="ctr"/>
          <a:lstStyle/>
          <a:p>
            <a:pPr algn="ctr" defTabSz="457200" eaLnBrk="1" fontAlgn="auto" latinLnBrk="1">
              <a:lnSpc>
                <a:spcPct val="120000"/>
              </a:lnSpc>
              <a:spcBef>
                <a:spcPts val="2800"/>
              </a:spcBef>
              <a:spcAft>
                <a:spcPts val="0"/>
              </a:spcAft>
              <a:defRPr/>
            </a:pPr>
            <a:r>
              <a:rPr lang="nl-NL" sz="2800" b="1" dirty="0">
                <a:solidFill>
                  <a:srgbClr val="5B5B5A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nl-NL" sz="2800" b="1" dirty="0" smtClean="0">
                <a:solidFill>
                  <a:srgbClr val="5B5B5A"/>
                </a:solidFill>
                <a:latin typeface="Arial"/>
                <a:ea typeface="Arial"/>
                <a:cs typeface="Arial"/>
                <a:sym typeface="Arial"/>
              </a:rPr>
              <a:t>u p s c a l e</a:t>
            </a:r>
            <a:endParaRPr lang="nl-NL" sz="2800" b="1" dirty="0">
              <a:solidFill>
                <a:srgbClr val="5B5B5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16970511"/>
              </p:ext>
            </p:extLst>
          </p:nvPr>
        </p:nvGraphicFramePr>
        <p:xfrm>
          <a:off x="1167981" y="1740321"/>
          <a:ext cx="6948264" cy="4631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9" name="Groep 8"/>
          <p:cNvGrpSpPr/>
          <p:nvPr/>
        </p:nvGrpSpPr>
        <p:grpSpPr>
          <a:xfrm>
            <a:off x="8316416" y="1719641"/>
            <a:ext cx="242575" cy="1114841"/>
            <a:chOff x="0" y="2317"/>
            <a:chExt cx="2501375" cy="1114841"/>
          </a:xfrm>
        </p:grpSpPr>
        <p:sp>
          <p:nvSpPr>
            <p:cNvPr id="10" name="Afgeronde rechthoek 9"/>
            <p:cNvSpPr/>
            <p:nvPr/>
          </p:nvSpPr>
          <p:spPr>
            <a:xfrm>
              <a:off x="0" y="2317"/>
              <a:ext cx="2501375" cy="1114841"/>
            </a:xfrm>
            <a:prstGeom prst="roundRect">
              <a:avLst/>
            </a:prstGeom>
            <a:solidFill>
              <a:srgbClr val="C00000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Afgeronde rechthoek 4"/>
            <p:cNvSpPr/>
            <p:nvPr/>
          </p:nvSpPr>
          <p:spPr>
            <a:xfrm>
              <a:off x="54422" y="56739"/>
              <a:ext cx="2392531" cy="100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700" kern="1200" dirty="0"/>
            </a:p>
          </p:txBody>
        </p:sp>
      </p:grpSp>
      <p:grpSp>
        <p:nvGrpSpPr>
          <p:cNvPr id="12" name="Groep 11"/>
          <p:cNvGrpSpPr/>
          <p:nvPr/>
        </p:nvGrpSpPr>
        <p:grpSpPr>
          <a:xfrm>
            <a:off x="8727665" y="1719641"/>
            <a:ext cx="242575" cy="1114841"/>
            <a:chOff x="0" y="2317"/>
            <a:chExt cx="2501375" cy="1114841"/>
          </a:xfrm>
        </p:grpSpPr>
        <p:sp>
          <p:nvSpPr>
            <p:cNvPr id="13" name="Afgeronde rechthoek 12"/>
            <p:cNvSpPr/>
            <p:nvPr/>
          </p:nvSpPr>
          <p:spPr>
            <a:xfrm>
              <a:off x="0" y="2317"/>
              <a:ext cx="2501375" cy="1114841"/>
            </a:xfrm>
            <a:prstGeom prst="roundRect">
              <a:avLst/>
            </a:prstGeom>
            <a:noFill/>
            <a:ln w="3175">
              <a:solidFill>
                <a:srgbClr val="01458E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Afgeronde rechthoek 4"/>
            <p:cNvSpPr/>
            <p:nvPr/>
          </p:nvSpPr>
          <p:spPr>
            <a:xfrm>
              <a:off x="54422" y="56739"/>
              <a:ext cx="2392531" cy="100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700" kern="1200" dirty="0"/>
            </a:p>
          </p:txBody>
        </p:sp>
      </p:grpSp>
      <p:grpSp>
        <p:nvGrpSpPr>
          <p:cNvPr id="15" name="Groep 14"/>
          <p:cNvGrpSpPr/>
          <p:nvPr/>
        </p:nvGrpSpPr>
        <p:grpSpPr>
          <a:xfrm>
            <a:off x="8316416" y="2932460"/>
            <a:ext cx="242575" cy="1114841"/>
            <a:chOff x="0" y="2317"/>
            <a:chExt cx="2501375" cy="1114841"/>
          </a:xfrm>
        </p:grpSpPr>
        <p:sp>
          <p:nvSpPr>
            <p:cNvPr id="16" name="Afgeronde rechthoek 15"/>
            <p:cNvSpPr/>
            <p:nvPr/>
          </p:nvSpPr>
          <p:spPr>
            <a:xfrm>
              <a:off x="0" y="2317"/>
              <a:ext cx="2501375" cy="1114841"/>
            </a:xfrm>
            <a:prstGeom prst="roundRect">
              <a:avLst/>
            </a:prstGeom>
            <a:solidFill>
              <a:srgbClr val="FF0000"/>
            </a:solidFill>
            <a:ln w="3175">
              <a:solidFill>
                <a:srgbClr val="C0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Afgeronde rechthoek 4"/>
            <p:cNvSpPr/>
            <p:nvPr/>
          </p:nvSpPr>
          <p:spPr>
            <a:xfrm>
              <a:off x="54422" y="56739"/>
              <a:ext cx="2392531" cy="100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700" kern="1200" dirty="0"/>
            </a:p>
          </p:txBody>
        </p:sp>
      </p:grpSp>
      <p:grpSp>
        <p:nvGrpSpPr>
          <p:cNvPr id="18" name="Groep 17"/>
          <p:cNvGrpSpPr/>
          <p:nvPr/>
        </p:nvGrpSpPr>
        <p:grpSpPr>
          <a:xfrm>
            <a:off x="8727687" y="2932459"/>
            <a:ext cx="242575" cy="1114841"/>
            <a:chOff x="0" y="2317"/>
            <a:chExt cx="2501375" cy="1114841"/>
          </a:xfrm>
        </p:grpSpPr>
        <p:sp>
          <p:nvSpPr>
            <p:cNvPr id="19" name="Afgeronde rechthoek 18"/>
            <p:cNvSpPr/>
            <p:nvPr/>
          </p:nvSpPr>
          <p:spPr>
            <a:xfrm>
              <a:off x="0" y="2317"/>
              <a:ext cx="2501375" cy="1114841"/>
            </a:xfrm>
            <a:prstGeom prst="roundRect">
              <a:avLst/>
            </a:prstGeom>
            <a:solidFill>
              <a:srgbClr val="B7E4FF"/>
            </a:solidFill>
            <a:ln w="3175">
              <a:solidFill>
                <a:srgbClr val="01458E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Afgeronde rechthoek 4"/>
            <p:cNvSpPr/>
            <p:nvPr/>
          </p:nvSpPr>
          <p:spPr>
            <a:xfrm>
              <a:off x="54422" y="56739"/>
              <a:ext cx="2392531" cy="100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700" kern="1200" dirty="0"/>
            </a:p>
          </p:txBody>
        </p:sp>
      </p:grpSp>
      <p:grpSp>
        <p:nvGrpSpPr>
          <p:cNvPr id="21" name="Groep 20"/>
          <p:cNvGrpSpPr/>
          <p:nvPr/>
        </p:nvGrpSpPr>
        <p:grpSpPr>
          <a:xfrm>
            <a:off x="8316416" y="4125064"/>
            <a:ext cx="242575" cy="1114841"/>
            <a:chOff x="0" y="2317"/>
            <a:chExt cx="2501375" cy="1114841"/>
          </a:xfrm>
        </p:grpSpPr>
        <p:sp>
          <p:nvSpPr>
            <p:cNvPr id="22" name="Afgeronde rechthoek 21"/>
            <p:cNvSpPr/>
            <p:nvPr/>
          </p:nvSpPr>
          <p:spPr>
            <a:xfrm>
              <a:off x="0" y="2317"/>
              <a:ext cx="2501375" cy="111484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rgbClr val="C0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Afgeronde rechthoek 4"/>
            <p:cNvSpPr/>
            <p:nvPr/>
          </p:nvSpPr>
          <p:spPr>
            <a:xfrm>
              <a:off x="54422" y="56739"/>
              <a:ext cx="2392531" cy="100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700" kern="1200" dirty="0"/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8711057" y="4125064"/>
            <a:ext cx="242575" cy="1114841"/>
            <a:chOff x="0" y="2317"/>
            <a:chExt cx="2501375" cy="1114841"/>
          </a:xfrm>
        </p:grpSpPr>
        <p:sp>
          <p:nvSpPr>
            <p:cNvPr id="25" name="Afgeronde rechthoek 24"/>
            <p:cNvSpPr/>
            <p:nvPr/>
          </p:nvSpPr>
          <p:spPr>
            <a:xfrm>
              <a:off x="0" y="2317"/>
              <a:ext cx="2501375" cy="1114841"/>
            </a:xfrm>
            <a:prstGeom prst="roundRect">
              <a:avLst/>
            </a:prstGeom>
            <a:solidFill>
              <a:srgbClr val="0070C0"/>
            </a:solidFill>
            <a:ln w="3175">
              <a:solidFill>
                <a:srgbClr val="01458E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Afgeronde rechthoek 4"/>
            <p:cNvSpPr/>
            <p:nvPr/>
          </p:nvSpPr>
          <p:spPr>
            <a:xfrm>
              <a:off x="54422" y="56739"/>
              <a:ext cx="2392531" cy="100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700" kern="1200" dirty="0"/>
            </a:p>
          </p:txBody>
        </p:sp>
      </p:grpSp>
      <p:grpSp>
        <p:nvGrpSpPr>
          <p:cNvPr id="27" name="Groep 26"/>
          <p:cNvGrpSpPr/>
          <p:nvPr/>
        </p:nvGrpSpPr>
        <p:grpSpPr>
          <a:xfrm>
            <a:off x="8311139" y="5348222"/>
            <a:ext cx="242575" cy="1114841"/>
            <a:chOff x="0" y="2317"/>
            <a:chExt cx="2501375" cy="1114841"/>
          </a:xfrm>
        </p:grpSpPr>
        <p:sp>
          <p:nvSpPr>
            <p:cNvPr id="28" name="Afgeronde rechthoek 27"/>
            <p:cNvSpPr/>
            <p:nvPr/>
          </p:nvSpPr>
          <p:spPr>
            <a:xfrm>
              <a:off x="0" y="2317"/>
              <a:ext cx="2501375" cy="1114841"/>
            </a:xfrm>
            <a:prstGeom prst="roundRect">
              <a:avLst/>
            </a:prstGeom>
            <a:noFill/>
            <a:ln w="3175">
              <a:solidFill>
                <a:srgbClr val="C0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Afgeronde rechthoek 4"/>
            <p:cNvSpPr/>
            <p:nvPr/>
          </p:nvSpPr>
          <p:spPr>
            <a:xfrm>
              <a:off x="54422" y="56739"/>
              <a:ext cx="2392531" cy="100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700" kern="1200" dirty="0"/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8711391" y="5348221"/>
            <a:ext cx="242575" cy="1114841"/>
            <a:chOff x="0" y="2317"/>
            <a:chExt cx="2501375" cy="1114841"/>
          </a:xfrm>
        </p:grpSpPr>
        <p:sp>
          <p:nvSpPr>
            <p:cNvPr id="31" name="Afgeronde rechthoek 30"/>
            <p:cNvSpPr/>
            <p:nvPr/>
          </p:nvSpPr>
          <p:spPr>
            <a:xfrm>
              <a:off x="0" y="2317"/>
              <a:ext cx="2501375" cy="1114841"/>
            </a:xfrm>
            <a:prstGeom prst="roundRect">
              <a:avLst/>
            </a:prstGeom>
            <a:solidFill>
              <a:srgbClr val="0145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Afgeronde rechthoek 4"/>
            <p:cNvSpPr/>
            <p:nvPr/>
          </p:nvSpPr>
          <p:spPr>
            <a:xfrm>
              <a:off x="54422" y="56739"/>
              <a:ext cx="2392531" cy="100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51435" rIns="102870" bIns="5143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700" kern="1200" dirty="0"/>
            </a:p>
          </p:txBody>
        </p:sp>
      </p:grpSp>
      <p:sp>
        <p:nvSpPr>
          <p:cNvPr id="3" name="Toelichting met afgeronde rechthoek 2"/>
          <p:cNvSpPr/>
          <p:nvPr/>
        </p:nvSpPr>
        <p:spPr>
          <a:xfrm>
            <a:off x="6300192" y="2277061"/>
            <a:ext cx="1584176" cy="1123355"/>
          </a:xfrm>
          <a:prstGeom prst="wedgeRoundRectCallout">
            <a:avLst>
              <a:gd name="adj1" fmla="val 63824"/>
              <a:gd name="adj2" fmla="val -26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b="1" dirty="0" err="1" smtClean="0"/>
              <a:t>Industry</a:t>
            </a:r>
            <a:r>
              <a:rPr lang="nl-BE" sz="2400" b="1" dirty="0" smtClean="0"/>
              <a:t> </a:t>
            </a:r>
            <a:r>
              <a:rPr lang="nl-BE" sz="2400" b="1" dirty="0" err="1" smtClean="0"/>
              <a:t>Inspired</a:t>
            </a:r>
            <a:endParaRPr lang="nl-NL" sz="2400" b="1" dirty="0"/>
          </a:p>
        </p:txBody>
      </p:sp>
      <p:sp>
        <p:nvSpPr>
          <p:cNvPr id="33" name="Toelichting met afgeronde rechthoek 32"/>
          <p:cNvSpPr/>
          <p:nvPr/>
        </p:nvSpPr>
        <p:spPr>
          <a:xfrm>
            <a:off x="6300192" y="3789040"/>
            <a:ext cx="1584176" cy="1123355"/>
          </a:xfrm>
          <a:prstGeom prst="wedgeRoundRectCallout">
            <a:avLst>
              <a:gd name="adj1" fmla="val 63824"/>
              <a:gd name="adj2" fmla="val -26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b="1" dirty="0" err="1" smtClean="0"/>
              <a:t>Industry</a:t>
            </a:r>
            <a:r>
              <a:rPr lang="nl-BE" sz="2400" b="1" dirty="0" smtClean="0"/>
              <a:t> </a:t>
            </a:r>
            <a:r>
              <a:rPr lang="nl-BE" sz="2400" b="1" dirty="0" err="1" smtClean="0"/>
              <a:t>Driven</a:t>
            </a:r>
            <a:endParaRPr lang="nl-NL" sz="2400" b="1" dirty="0"/>
          </a:p>
        </p:txBody>
      </p:sp>
      <p:sp>
        <p:nvSpPr>
          <p:cNvPr id="34" name="Toelichting met afgeronde rechthoek 33"/>
          <p:cNvSpPr/>
          <p:nvPr/>
        </p:nvSpPr>
        <p:spPr>
          <a:xfrm>
            <a:off x="6300192" y="5239905"/>
            <a:ext cx="1584176" cy="1123355"/>
          </a:xfrm>
          <a:prstGeom prst="wedgeRoundRectCallout">
            <a:avLst>
              <a:gd name="adj1" fmla="val 63824"/>
              <a:gd name="adj2" fmla="val -263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b="1" dirty="0" err="1" smtClean="0"/>
              <a:t>Industry</a:t>
            </a:r>
            <a:r>
              <a:rPr lang="nl-BE" sz="2400" b="1" dirty="0" smtClean="0"/>
              <a:t> </a:t>
            </a:r>
            <a:r>
              <a:rPr lang="nl-BE" sz="2400" b="1" dirty="0" err="1" smtClean="0"/>
              <a:t>Owned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341654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33" grpId="0" build="allAtOnce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ttangolo 46"/>
          <p:cNvSpPr/>
          <p:nvPr/>
        </p:nvSpPr>
        <p:spPr>
          <a:xfrm>
            <a:off x="0" y="1925156"/>
            <a:ext cx="9144000" cy="40755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50" dirty="0" err="1"/>
              <a:t>TODAY’S</a:t>
            </a:r>
            <a:endParaRPr lang="it-IT" sz="1350" dirty="0"/>
          </a:p>
        </p:txBody>
      </p:sp>
      <p:sp>
        <p:nvSpPr>
          <p:cNvPr id="9" name="PIJL-OMLAAG 17"/>
          <p:cNvSpPr/>
          <p:nvPr/>
        </p:nvSpPr>
        <p:spPr>
          <a:xfrm rot="16200000">
            <a:off x="3111414" y="1904414"/>
            <a:ext cx="120398" cy="224515"/>
          </a:xfrm>
          <a:prstGeom prst="downArrow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sp>
        <p:nvSpPr>
          <p:cNvPr id="12" name="PIJL-OMLAAG 17"/>
          <p:cNvSpPr/>
          <p:nvPr/>
        </p:nvSpPr>
        <p:spPr>
          <a:xfrm rot="16200000">
            <a:off x="6885478" y="1740603"/>
            <a:ext cx="120398" cy="224515"/>
          </a:xfrm>
          <a:prstGeom prst="downArrow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sp>
        <p:nvSpPr>
          <p:cNvPr id="13" name="PIJL-OMLAAG 17"/>
          <p:cNvSpPr/>
          <p:nvPr/>
        </p:nvSpPr>
        <p:spPr>
          <a:xfrm rot="16200000">
            <a:off x="4978096" y="1917201"/>
            <a:ext cx="120398" cy="224515"/>
          </a:xfrm>
          <a:prstGeom prst="downArrow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sp>
        <p:nvSpPr>
          <p:cNvPr id="14" name="Pijl-rechts 13"/>
          <p:cNvSpPr/>
          <p:nvPr/>
        </p:nvSpPr>
        <p:spPr>
          <a:xfrm>
            <a:off x="1547665" y="2201393"/>
            <a:ext cx="6984776" cy="3549780"/>
          </a:xfrm>
          <a:prstGeom prst="rightArrow">
            <a:avLst/>
          </a:prstGeom>
          <a:gradFill flip="none" rotWithShape="1">
            <a:gsLst>
              <a:gs pos="0">
                <a:srgbClr val="FFED00">
                  <a:tint val="66000"/>
                  <a:satMod val="160000"/>
                  <a:lumMod val="28000"/>
                  <a:lumOff val="72000"/>
                </a:srgbClr>
              </a:gs>
              <a:gs pos="100000">
                <a:srgbClr val="FFED00">
                  <a:tint val="44500"/>
                  <a:satMod val="160000"/>
                  <a:lumMod val="94000"/>
                  <a:lumOff val="6000"/>
                </a:srgbClr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/>
          </a:p>
        </p:txBody>
      </p:sp>
      <p:sp>
        <p:nvSpPr>
          <p:cNvPr id="15" name="Tekstvak 14"/>
          <p:cNvSpPr txBox="1"/>
          <p:nvPr/>
        </p:nvSpPr>
        <p:spPr>
          <a:xfrm>
            <a:off x="2267745" y="3374994"/>
            <a:ext cx="5544616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950" b="1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UPSCALE</a:t>
            </a:r>
            <a:endParaRPr lang="nl-BE" sz="495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2" name="Gruppo 51"/>
          <p:cNvGrpSpPr/>
          <p:nvPr/>
        </p:nvGrpSpPr>
        <p:grpSpPr>
          <a:xfrm>
            <a:off x="191386" y="3690550"/>
            <a:ext cx="1173892" cy="768302"/>
            <a:chOff x="272766" y="1752772"/>
            <a:chExt cx="1565189" cy="1024402"/>
          </a:xfrm>
        </p:grpSpPr>
        <p:sp>
          <p:nvSpPr>
            <p:cNvPr id="3" name="Vijfhoek 2"/>
            <p:cNvSpPr/>
            <p:nvPr/>
          </p:nvSpPr>
          <p:spPr>
            <a:xfrm>
              <a:off x="335360" y="1752772"/>
              <a:ext cx="1440000" cy="720000"/>
            </a:xfrm>
            <a:prstGeom prst="homePlate">
              <a:avLst/>
            </a:pr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1350"/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272766" y="2469398"/>
              <a:ext cx="1565189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9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3D-printing</a:t>
              </a:r>
            </a:p>
          </p:txBody>
        </p:sp>
      </p:grpSp>
      <p:grpSp>
        <p:nvGrpSpPr>
          <p:cNvPr id="45" name="Gruppo 44"/>
          <p:cNvGrpSpPr/>
          <p:nvPr/>
        </p:nvGrpSpPr>
        <p:grpSpPr>
          <a:xfrm>
            <a:off x="238332" y="2222122"/>
            <a:ext cx="1175024" cy="759176"/>
            <a:chOff x="273815" y="2751813"/>
            <a:chExt cx="1566698" cy="1012235"/>
          </a:xfrm>
        </p:grpSpPr>
        <p:sp>
          <p:nvSpPr>
            <p:cNvPr id="17" name="Vijfhoek 16"/>
            <p:cNvSpPr/>
            <p:nvPr/>
          </p:nvSpPr>
          <p:spPr>
            <a:xfrm>
              <a:off x="273815" y="2751813"/>
              <a:ext cx="1440000" cy="720000"/>
            </a:xfrm>
            <a:prstGeom prst="homePlate">
              <a:avLst/>
            </a:pr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1350"/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275324" y="3456272"/>
              <a:ext cx="1565189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9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Bio-</a:t>
              </a:r>
              <a:r>
                <a:rPr lang="nl-BE" sz="9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economy</a:t>
              </a:r>
              <a:endParaRPr lang="nl-B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9" name="Gruppo 48"/>
          <p:cNvGrpSpPr/>
          <p:nvPr/>
        </p:nvGrpSpPr>
        <p:grpSpPr>
          <a:xfrm>
            <a:off x="171603" y="4439803"/>
            <a:ext cx="1173892" cy="763239"/>
            <a:chOff x="272766" y="3733270"/>
            <a:chExt cx="1565189" cy="1017652"/>
          </a:xfrm>
        </p:grpSpPr>
        <p:sp>
          <p:nvSpPr>
            <p:cNvPr id="18" name="Vijfhoek 17"/>
            <p:cNvSpPr/>
            <p:nvPr/>
          </p:nvSpPr>
          <p:spPr>
            <a:xfrm>
              <a:off x="335692" y="3733270"/>
              <a:ext cx="1440000" cy="720000"/>
            </a:xfrm>
            <a:prstGeom prst="homePlate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1350"/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272766" y="4443146"/>
              <a:ext cx="1565189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9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ADMA</a:t>
              </a:r>
              <a:r>
                <a:rPr lang="nl-BE" sz="9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-Energy</a:t>
              </a:r>
            </a:p>
          </p:txBody>
        </p:sp>
      </p:grpSp>
      <p:grpSp>
        <p:nvGrpSpPr>
          <p:cNvPr id="50" name="Gruppo 49"/>
          <p:cNvGrpSpPr/>
          <p:nvPr/>
        </p:nvGrpSpPr>
        <p:grpSpPr>
          <a:xfrm>
            <a:off x="145226" y="5183994"/>
            <a:ext cx="1343090" cy="760708"/>
            <a:chOff x="272765" y="4723519"/>
            <a:chExt cx="1790787" cy="1014277"/>
          </a:xfrm>
        </p:grpSpPr>
        <p:sp>
          <p:nvSpPr>
            <p:cNvPr id="19" name="Vijfhoek 18"/>
            <p:cNvSpPr/>
            <p:nvPr/>
          </p:nvSpPr>
          <p:spPr>
            <a:xfrm>
              <a:off x="335360" y="4723519"/>
              <a:ext cx="1440000" cy="720000"/>
            </a:xfrm>
            <a:prstGeom prst="homePlate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1350"/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272765" y="5430020"/>
              <a:ext cx="1790787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9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Nano-technology</a:t>
              </a:r>
              <a:endParaRPr lang="nl-B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51" name="Gruppo 50"/>
          <p:cNvGrpSpPr/>
          <p:nvPr/>
        </p:nvGrpSpPr>
        <p:grpSpPr>
          <a:xfrm>
            <a:off x="197981" y="2962250"/>
            <a:ext cx="1173892" cy="747349"/>
            <a:chOff x="272766" y="5713768"/>
            <a:chExt cx="1565189" cy="996465"/>
          </a:xfrm>
        </p:grpSpPr>
        <p:sp>
          <p:nvSpPr>
            <p:cNvPr id="20" name="Vijfhoek 19"/>
            <p:cNvSpPr/>
            <p:nvPr/>
          </p:nvSpPr>
          <p:spPr>
            <a:xfrm>
              <a:off x="335360" y="5713768"/>
              <a:ext cx="1440000" cy="720000"/>
            </a:xfrm>
            <a:prstGeom prst="homePlate">
              <a:avLst/>
            </a:prstGeom>
            <a:blipFill dpi="0"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sz="135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272766" y="6402457"/>
              <a:ext cx="1565189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9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ESM</a:t>
              </a:r>
              <a:endParaRPr lang="nl-BE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7" name="Afgeronde rechthoek 6"/>
          <p:cNvSpPr/>
          <p:nvPr/>
        </p:nvSpPr>
        <p:spPr>
          <a:xfrm>
            <a:off x="3360164" y="1882904"/>
            <a:ext cx="1548000" cy="324000"/>
          </a:xfrm>
          <a:prstGeom prst="roundRect">
            <a:avLst/>
          </a:prstGeom>
          <a:solidFill>
            <a:srgbClr val="24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CONNECT</a:t>
            </a:r>
          </a:p>
        </p:txBody>
      </p:sp>
      <p:sp>
        <p:nvSpPr>
          <p:cNvPr id="6" name="Afgeronde rechthoek 5"/>
          <p:cNvSpPr/>
          <p:nvPr/>
        </p:nvSpPr>
        <p:spPr>
          <a:xfrm>
            <a:off x="5238281" y="1885534"/>
            <a:ext cx="1548000" cy="324000"/>
          </a:xfrm>
          <a:prstGeom prst="roundRect">
            <a:avLst/>
          </a:prstGeom>
          <a:solidFill>
            <a:srgbClr val="24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DEMONSTRATE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7109177" y="1892209"/>
            <a:ext cx="1584000" cy="324000"/>
          </a:xfrm>
          <a:prstGeom prst="roundRect">
            <a:avLst/>
          </a:prstGeom>
          <a:solidFill>
            <a:srgbClr val="24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COMMERCIALISE</a:t>
            </a:r>
            <a:endParaRPr lang="es-E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Cilinder 25"/>
          <p:cNvSpPr/>
          <p:nvPr/>
        </p:nvSpPr>
        <p:spPr>
          <a:xfrm rot="5400000">
            <a:off x="2890030" y="2244441"/>
            <a:ext cx="147486" cy="356364"/>
          </a:xfrm>
          <a:prstGeom prst="can">
            <a:avLst/>
          </a:prstGeom>
          <a:gradFill>
            <a:gsLst>
              <a:gs pos="100000">
                <a:srgbClr val="244992"/>
              </a:gs>
              <a:gs pos="100000">
                <a:srgbClr val="FFED00">
                  <a:tint val="44500"/>
                  <a:satMod val="160000"/>
                  <a:lumMod val="94000"/>
                  <a:lumOff val="6000"/>
                </a:srgbClr>
              </a:gs>
            </a:gsLst>
            <a:lin ang="4200000" scaled="0"/>
          </a:gra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44" name="Cilinder 43"/>
          <p:cNvSpPr/>
          <p:nvPr/>
        </p:nvSpPr>
        <p:spPr>
          <a:xfrm rot="5400000">
            <a:off x="3659240" y="5475314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43" name="Cilinder 42"/>
          <p:cNvSpPr/>
          <p:nvPr/>
        </p:nvSpPr>
        <p:spPr>
          <a:xfrm rot="5400000">
            <a:off x="3141908" y="5298365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42" name="Cilinder 41"/>
          <p:cNvSpPr/>
          <p:nvPr/>
        </p:nvSpPr>
        <p:spPr>
          <a:xfrm rot="5400000">
            <a:off x="2259904" y="5170661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39" name="Cilinder 38"/>
          <p:cNvSpPr/>
          <p:nvPr/>
        </p:nvSpPr>
        <p:spPr>
          <a:xfrm rot="5400000">
            <a:off x="4778521" y="4578460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38" name="Cilinder 37"/>
          <p:cNvSpPr/>
          <p:nvPr/>
        </p:nvSpPr>
        <p:spPr>
          <a:xfrm rot="5400000">
            <a:off x="3068212" y="4430974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37" name="Cilinder 36"/>
          <p:cNvSpPr/>
          <p:nvPr/>
        </p:nvSpPr>
        <p:spPr>
          <a:xfrm rot="5400000">
            <a:off x="2591797" y="4275684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36" name="Cilinder 35"/>
          <p:cNvSpPr/>
          <p:nvPr/>
        </p:nvSpPr>
        <p:spPr>
          <a:xfrm rot="5400000">
            <a:off x="4907307" y="4054746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34" name="Cilinder 33"/>
          <p:cNvSpPr/>
          <p:nvPr/>
        </p:nvSpPr>
        <p:spPr>
          <a:xfrm rot="5400000">
            <a:off x="2963431" y="3718272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33" name="Cilinder 32"/>
          <p:cNvSpPr/>
          <p:nvPr/>
        </p:nvSpPr>
        <p:spPr>
          <a:xfrm rot="5400000">
            <a:off x="2026722" y="3549922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32" name="Cilinder 31"/>
          <p:cNvSpPr/>
          <p:nvPr/>
        </p:nvSpPr>
        <p:spPr>
          <a:xfrm rot="5400000">
            <a:off x="3784621" y="3236877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31" name="Cilinder 30"/>
          <p:cNvSpPr/>
          <p:nvPr/>
        </p:nvSpPr>
        <p:spPr>
          <a:xfrm rot="5400000">
            <a:off x="5382593" y="3089391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29" name="Cilinder 28"/>
          <p:cNvSpPr/>
          <p:nvPr/>
        </p:nvSpPr>
        <p:spPr>
          <a:xfrm rot="5400000">
            <a:off x="2660215" y="2793647"/>
            <a:ext cx="147486" cy="356364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27" name="Cilinder 26"/>
          <p:cNvSpPr/>
          <p:nvPr/>
        </p:nvSpPr>
        <p:spPr>
          <a:xfrm rot="5400000">
            <a:off x="4893427" y="2415722"/>
            <a:ext cx="137988" cy="299278"/>
          </a:xfrm>
          <a:prstGeom prst="can">
            <a:avLst/>
          </a:prstGeom>
          <a:solidFill>
            <a:srgbClr val="244992"/>
          </a:solidFill>
          <a:ln>
            <a:solidFill>
              <a:srgbClr val="24499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350">
              <a:solidFill>
                <a:srgbClr val="244992"/>
              </a:solidFill>
            </a:endParaRPr>
          </a:p>
        </p:txBody>
      </p:sp>
      <p:sp>
        <p:nvSpPr>
          <p:cNvPr id="46" name="Afgeronde rechthoek 45"/>
          <p:cNvSpPr/>
          <p:nvPr/>
        </p:nvSpPr>
        <p:spPr>
          <a:xfrm>
            <a:off x="1442767" y="1877392"/>
            <a:ext cx="1548000" cy="324000"/>
          </a:xfrm>
          <a:prstGeom prst="roundRect">
            <a:avLst/>
          </a:prstGeom>
          <a:solidFill>
            <a:srgbClr val="24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05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</a:t>
            </a:r>
            <a:endParaRPr lang="nl-BE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Segnaposto numero diapositiva 40"/>
          <p:cNvSpPr>
            <a:spLocks noGrp="1"/>
          </p:cNvSpPr>
          <p:nvPr>
            <p:ph type="sldNum" sz="quarter" idx="12"/>
          </p:nvPr>
        </p:nvSpPr>
        <p:spPr>
          <a:xfrm>
            <a:off x="8468300" y="5662014"/>
            <a:ext cx="560070" cy="273844"/>
          </a:xfrm>
        </p:spPr>
        <p:txBody>
          <a:bodyPr/>
          <a:lstStyle/>
          <a:p>
            <a:fld id="{7A2952F7-C8A3-48ED-B3C8-8C388C8A5932}" type="slidenum">
              <a:rPr lang="nl-NL" smtClean="0"/>
              <a:pPr/>
              <a:t>9</a:t>
            </a:fld>
            <a:endParaRPr lang="nl-NL" dirty="0"/>
          </a:p>
        </p:txBody>
      </p:sp>
      <p:sp>
        <p:nvSpPr>
          <p:cNvPr id="48" name="Rettangolo 47"/>
          <p:cNvSpPr/>
          <p:nvPr/>
        </p:nvSpPr>
        <p:spPr>
          <a:xfrm>
            <a:off x="5173980" y="1792661"/>
            <a:ext cx="1645920" cy="407418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-IT" sz="1350" b="1" dirty="0" err="1">
                <a:solidFill>
                  <a:srgbClr val="C00000"/>
                </a:solidFill>
              </a:rPr>
              <a:t>TODAY’S</a:t>
            </a:r>
            <a:r>
              <a:rPr lang="it-IT" sz="1350" b="1" dirty="0">
                <a:solidFill>
                  <a:srgbClr val="C00000"/>
                </a:solidFill>
              </a:rPr>
              <a:t> CHALLENGE</a:t>
            </a:r>
          </a:p>
          <a:p>
            <a:pPr algn="ctr"/>
            <a:endParaRPr lang="it-IT" sz="1350" b="1" dirty="0">
              <a:solidFill>
                <a:srgbClr val="C00000"/>
              </a:solidFill>
            </a:endParaRPr>
          </a:p>
          <a:p>
            <a:pPr algn="ctr"/>
            <a:endParaRPr lang="it-IT" sz="1350" b="1" dirty="0">
              <a:solidFill>
                <a:srgbClr val="C00000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16-17 November Kick-off Event of the Smart Specialisation Platform on Industrial Modernization</a:t>
            </a:r>
            <a:endParaRPr lang="nl-NL"/>
          </a:p>
        </p:txBody>
      </p:sp>
      <p:pic>
        <p:nvPicPr>
          <p:cNvPr id="54" name="Afbeelding 5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520" y="188640"/>
            <a:ext cx="1753934" cy="1137857"/>
          </a:xfrm>
          <a:prstGeom prst="rect">
            <a:avLst/>
          </a:prstGeom>
        </p:spPr>
      </p:pic>
      <p:sp>
        <p:nvSpPr>
          <p:cNvPr id="55" name="Titel 1"/>
          <p:cNvSpPr txBox="1">
            <a:spLocks/>
          </p:cNvSpPr>
          <p:nvPr/>
        </p:nvSpPr>
        <p:spPr>
          <a:xfrm>
            <a:off x="1763688" y="27725"/>
            <a:ext cx="6939152" cy="18945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nl-BE" sz="2800" b="1" dirty="0" smtClean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nl-BE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 </a:t>
            </a:r>
            <a:r>
              <a:rPr lang="nl-BE" sz="2800" b="1" dirty="0" err="1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Methodology</a:t>
            </a:r>
            <a:r>
              <a:rPr lang="nl-BE" sz="2800" b="1" dirty="0" smtClean="0">
                <a:solidFill>
                  <a:srgbClr val="2449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4 step approach</a:t>
            </a:r>
            <a:endParaRPr lang="en-GB" sz="2800" b="1" dirty="0">
              <a:solidFill>
                <a:srgbClr val="2449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07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20469 -4.4444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0.36649 -0.00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16" y="-9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6024E-6 -2.22222E-6 L 0.25592 -0.001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-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12E-6 -3.7037E-6 L 0.14723 -0.002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-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0.20729 0.0013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65" y="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0.28611 0.002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6" y="9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0.21962 -0.0013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72" y="-6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27465 0.0027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33" y="13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646E-6 -3.7037E-6 L 0.10232 -0.0013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17495E-7 -1.85185E-6 L 0.14436 0.0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603E-6 7.40741E-7 L 0.20671 -0.0034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-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67 0.00115 L 0.26373 0.0011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4" grpId="0" animBg="1"/>
      <p:bldP spid="43" grpId="0" animBg="1"/>
      <p:bldP spid="42" grpId="0" animBg="1"/>
      <p:bldP spid="39" grpId="0" animBg="1"/>
      <p:bldP spid="38" grpId="0" animBg="1"/>
      <p:bldP spid="37" grpId="0" animBg="1"/>
      <p:bldP spid="36" grpId="0" animBg="1"/>
      <p:bldP spid="34" grpId="0" animBg="1"/>
      <p:bldP spid="33" grpId="0" animBg="1"/>
      <p:bldP spid="32" grpId="0" animBg="1"/>
      <p:bldP spid="31" grpId="0" animBg="1"/>
      <p:bldP spid="29" grpId="0" animBg="1"/>
      <p:bldP spid="27" grpId="0" animBg="1"/>
      <p:bldP spid="48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09d3652-7c76-4e6a-a296-562aaaabe861"/>
    <ic87718ad82b40faa6042e0cd091f066 xmlns="ce43227f-91ab-4765-a534-665353308704">
      <Terms xmlns="http://schemas.microsoft.com/office/infopath/2007/PartnerControls"/>
    </ic87718ad82b40faa6042e0cd091f066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DD5D2BE7A79948AD1A1C4ADD86096C" ma:contentTypeVersion="2" ma:contentTypeDescription="Een nieuw document maken." ma:contentTypeScope="" ma:versionID="7b5edf3b555a15a578479f68d1be523b">
  <xsd:schema xmlns:xsd="http://www.w3.org/2001/XMLSchema" xmlns:xs="http://www.w3.org/2001/XMLSchema" xmlns:p="http://schemas.microsoft.com/office/2006/metadata/properties" xmlns:ns2="409d3652-7c76-4e6a-a296-562aaaabe861" xmlns:ns3="ce43227f-91ab-4765-a534-665353308704" targetNamespace="http://schemas.microsoft.com/office/2006/metadata/properties" ma:root="true" ma:fieldsID="8610cd7f51adc9ed0a2445afe4644184" ns2:_="" ns3:_="">
    <xsd:import namespace="409d3652-7c76-4e6a-a296-562aaaabe861"/>
    <xsd:import namespace="ce43227f-91ab-4765-a534-665353308704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ic87718ad82b40faa6042e0cd091f06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9d3652-7c76-4e6a-a296-562aaaabe861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ce7db809-9430-455c-b654-988aab8e217f}" ma:internalName="TaxCatchAll" ma:showField="CatchAllData" ma:web="409d3652-7c76-4e6a-a296-562aaaabe8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ce7db809-9430-455c-b654-988aab8e217f}" ma:internalName="TaxCatchAllLabel" ma:readOnly="true" ma:showField="CatchAllDataLabel" ma:web="409d3652-7c76-4e6a-a296-562aaaabe8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43227f-91ab-4765-a534-665353308704" elementFormDefault="qualified">
    <xsd:import namespace="http://schemas.microsoft.com/office/2006/documentManagement/types"/>
    <xsd:import namespace="http://schemas.microsoft.com/office/infopath/2007/PartnerControls"/>
    <xsd:element name="ic87718ad82b40faa6042e0cd091f066" ma:index="11" nillable="true" ma:taxonomy="true" ma:internalName="ic87718ad82b40faa6042e0cd091f066" ma:taxonomyFieldName="Trefwoorden" ma:displayName="Trefwoorden" ma:default="" ma:fieldId="{2c87718a-d82b-40fa-a604-2e0cd091f066}" ma:taxonomyMulti="true" ma:sspId="e72cec57-dc3f-4e2d-aa58-787a1f1f7a49" ma:termSetId="937ea8a3-e0c8-424c-a4f1-400cd79c470e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BA72CB-FA7A-4F18-BC94-49DA54B95170}">
  <ds:schemaRefs>
    <ds:schemaRef ds:uri="http://schemas.microsoft.com/office/2006/documentManagement/types"/>
    <ds:schemaRef ds:uri="http://purl.org/dc/elements/1.1/"/>
    <ds:schemaRef ds:uri="ce43227f-91ab-4765-a534-665353308704"/>
    <ds:schemaRef ds:uri="http://schemas.openxmlformats.org/package/2006/metadata/core-properties"/>
    <ds:schemaRef ds:uri="409d3652-7c76-4e6a-a296-562aaaabe861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6504F8-886F-4A10-AD32-79FFA47769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D84585-9369-4BD0-B8C0-A0D9140232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9d3652-7c76-4e6a-a296-562aaaabe861"/>
    <ds:schemaRef ds:uri="ce43227f-91ab-4765-a534-6653533087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6260</TotalTime>
  <Words>1348</Words>
  <Application>Microsoft Office PowerPoint</Application>
  <PresentationFormat>Diavoorstelling (4:3)</PresentationFormat>
  <Paragraphs>333</Paragraphs>
  <Slides>20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10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31" baseType="lpstr">
      <vt:lpstr>Arial</vt:lpstr>
      <vt:lpstr>Book Antiqua</vt:lpstr>
      <vt:lpstr>Calibri</vt:lpstr>
      <vt:lpstr>Calibri Light</vt:lpstr>
      <vt:lpstr>Helvetica</vt:lpstr>
      <vt:lpstr>Helvetica Light</vt:lpstr>
      <vt:lpstr>Lucida Sans Unicode</vt:lpstr>
      <vt:lpstr>Tahoma</vt:lpstr>
      <vt:lpstr>Times New Roman</vt:lpstr>
      <vt:lpstr>Wingdings</vt:lpstr>
      <vt:lpstr>Kantoorthema</vt:lpstr>
      <vt:lpstr>PowerPoint-presentatie</vt:lpstr>
      <vt:lpstr>VI Pilot Projects</vt:lpstr>
      <vt:lpstr>VI Pilot Projects</vt:lpstr>
      <vt:lpstr>PowerPoint-presentatie</vt:lpstr>
      <vt:lpstr>PowerPoint-presentatie</vt:lpstr>
      <vt:lpstr>PowerPoint-presentatie</vt:lpstr>
      <vt:lpstr>PowerPoint-presentatie</vt:lpstr>
      <vt:lpstr>VI Methodology – 4 step approach</vt:lpstr>
      <vt:lpstr>PowerPoint-presentatie</vt:lpstr>
      <vt:lpstr>projects/activities per Pilot phase</vt:lpstr>
      <vt:lpstr>PowerPoint-presentatie</vt:lpstr>
      <vt:lpstr>Funding &amp; Investment Needs</vt:lpstr>
      <vt:lpstr>Funding &amp; Investment Needs</vt:lpstr>
      <vt:lpstr>Different Investment Needs</vt:lpstr>
      <vt:lpstr>PowerPoint-presentatie</vt:lpstr>
      <vt:lpstr>PowerPoint-presentatie</vt:lpstr>
      <vt:lpstr>PowerPoint-presentatie</vt:lpstr>
      <vt:lpstr>Pilots &amp; DemoCases (1/3)</vt:lpstr>
      <vt:lpstr>Pilots &amp; DemoCases (2/3)</vt:lpstr>
      <vt:lpstr>Pilots &amp; DemoCases (3/3)</vt:lpstr>
    </vt:vector>
  </TitlesOfParts>
  <Company>Vlaamse Overheid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Larosse</dc:creator>
  <cp:lastModifiedBy>Wim</cp:lastModifiedBy>
  <cp:revision>216</cp:revision>
  <dcterms:created xsi:type="dcterms:W3CDTF">2015-01-20T09:08:31Z</dcterms:created>
  <dcterms:modified xsi:type="dcterms:W3CDTF">2016-12-06T12:53:41Z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0x0101009BDD5D2BE7A79948AD1A1C4ADD86096C</vt:lpwstr>
  </property>
  <property fmtid="{D5CDD505-2E9C-101B-9397-08002B2CF9AE}" pid="3" name="_NewReviewCycle">
    <vt:lpwstr/>
  </property>
  <property fmtid="{D5CDD505-2E9C-101B-9397-08002B2CF9AE}" pid="4" name="Trefwoorden">
    <vt:lpwstr/>
  </property>
</Properties>
</file>