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5" r:id="rId2"/>
    <p:sldId id="384" r:id="rId3"/>
    <p:sldId id="425" r:id="rId4"/>
    <p:sldId id="397" r:id="rId5"/>
    <p:sldId id="410" r:id="rId6"/>
    <p:sldId id="426" r:id="rId7"/>
    <p:sldId id="427" r:id="rId8"/>
    <p:sldId id="422" r:id="rId9"/>
    <p:sldId id="414" r:id="rId10"/>
    <p:sldId id="415" r:id="rId11"/>
    <p:sldId id="413" r:id="rId12"/>
    <p:sldId id="389" r:id="rId13"/>
    <p:sldId id="416" r:id="rId14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99"/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8" autoAdjust="0"/>
    <p:restoredTop sz="80817" autoAdjust="0"/>
  </p:normalViewPr>
  <p:slideViewPr>
    <p:cSldViewPr>
      <p:cViewPr>
        <p:scale>
          <a:sx n="75" d="100"/>
          <a:sy n="75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569DAAD-1495-4287-BED7-2F68EA642505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182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06C4A7E-E930-443C-89AC-A47B8487A5BA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628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896" indent="-28679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368" indent="-229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466" indent="-229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561" indent="-2297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906" indent="-229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5249" indent="-229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1592" indent="-229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7936" indent="-2297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BE191-2979-4204-A971-AA1142AAE787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C436ED-1D31-4599-986D-400F3070CF5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26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026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674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A75E505-9BD6-4D2C-94AA-18B844577AEB}" type="slidenum">
              <a:rPr lang="en-GB" altLang="en-US"/>
              <a:pPr/>
              <a:t>‹N›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D71F-1308-425C-BDCC-B6089AC96D3E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39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80C0E-4531-417C-A9D4-C3CE5B1A6F7C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2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F09BB-3B1F-49D4-9136-165EF3B490FD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87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DCDBD-AD27-43D6-8901-B000EE5A5BC8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54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D549-6F40-4BB6-B751-69130545A53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47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18831-E558-4AAE-A179-899AA9CBA1A9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637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52B54-AB92-4689-BAD4-846C1F36780A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8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6EC36-765C-4A5B-B505-8CB2735ABDCA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09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4F511-B2E0-4F5B-B7B1-B24980CF672A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47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2EA1-E7D7-4640-8000-874E9ECF2F41}" type="slidenum">
              <a:rPr lang="en-GB" altLang="en-US"/>
              <a:pPr/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14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A674EDE-B1FA-409C-9ECD-2730A2AC875B}" type="slidenum">
              <a:rPr lang="en-GB" altLang="en-US"/>
              <a:pPr/>
              <a:t>‹N›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hesiondata.ec.europa.eu/" TargetMode="External"/><Relationship Id="rId2" Type="http://schemas.openxmlformats.org/officeDocument/2006/relationships/hyperlink" Target="http://ec.europa.eu/regional_policy/en/policy/evaluations/data-for-research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485950"/>
            <a:ext cx="9144000" cy="2951162"/>
          </a:xfrm>
        </p:spPr>
        <p:txBody>
          <a:bodyPr/>
          <a:lstStyle/>
          <a:p>
            <a:pPr marL="0" indent="0" algn="ctr" eaLnBrk="1" hangingPunct="1"/>
            <a:r>
              <a:rPr lang="pl-PL" altLang="en-US" sz="3600" dirty="0" smtClean="0">
                <a:latin typeface="Arial" charset="0"/>
              </a:rPr>
              <a:t>			</a:t>
            </a:r>
            <a:br>
              <a:rPr lang="pl-PL" altLang="en-US" sz="3600" dirty="0" smtClean="0">
                <a:latin typeface="Arial" charset="0"/>
              </a:rPr>
            </a:br>
            <a:r>
              <a:rPr lang="pl-PL" altLang="en-US" sz="3600" dirty="0" smtClean="0">
                <a:latin typeface="Arial" charset="0"/>
              </a:rPr>
              <a:t/>
            </a:r>
            <a:br>
              <a:rPr lang="pl-PL" altLang="en-US" sz="3600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/>
            </a:r>
            <a:br>
              <a:rPr lang="fr-BE" altLang="en-US" sz="3600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EC Support for </a:t>
            </a:r>
            <a:br>
              <a:rPr lang="fr-BE" altLang="en-US" sz="3600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Smart </a:t>
            </a:r>
            <a:r>
              <a:rPr lang="fr-BE" altLang="en-US" sz="3600" dirty="0" err="1" smtClean="0">
                <a:latin typeface="Arial" charset="0"/>
              </a:rPr>
              <a:t>Specialisation</a:t>
            </a:r>
            <a:r>
              <a:rPr lang="fr-BE" altLang="en-US" sz="3600" dirty="0" smtClean="0">
                <a:latin typeface="Arial" charset="0"/>
              </a:rPr>
              <a:t> Platform </a:t>
            </a:r>
            <a:br>
              <a:rPr lang="fr-BE" altLang="en-US" sz="3600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Agri-Food: </a:t>
            </a:r>
            <a:r>
              <a:rPr lang="fr-BE" altLang="en-US" sz="3600" dirty="0">
                <a:latin typeface="Arial" charset="0"/>
              </a:rPr>
              <a:t/>
            </a:r>
            <a:br>
              <a:rPr lang="fr-BE" altLang="en-US" sz="3600" dirty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/>
            </a:r>
            <a:br>
              <a:rPr lang="fr-BE" altLang="en-US" sz="3600" dirty="0" smtClean="0">
                <a:latin typeface="Arial" charset="0"/>
              </a:rPr>
            </a:br>
            <a:r>
              <a:rPr lang="fr-BE" altLang="en-US" sz="2800" dirty="0" smtClean="0">
                <a:latin typeface="Arial" charset="0"/>
              </a:rPr>
              <a:t>Kick-Off Event </a:t>
            </a:r>
            <a:br>
              <a:rPr lang="fr-BE" altLang="en-US" sz="2800" dirty="0" smtClean="0">
                <a:latin typeface="Arial" charset="0"/>
              </a:rPr>
            </a:br>
            <a:r>
              <a:rPr lang="fr-BE" altLang="en-US" sz="2800" dirty="0" smtClean="0">
                <a:latin typeface="Arial" charset="0"/>
              </a:rPr>
              <a:t> </a:t>
            </a:r>
            <a:r>
              <a:rPr lang="fr-BE" altLang="en-US" sz="3600" u="sng" dirty="0" smtClean="0">
                <a:latin typeface="Arial" charset="0"/>
              </a:rPr>
              <a:t/>
            </a:r>
            <a:br>
              <a:rPr lang="fr-BE" altLang="en-US" sz="3600" u="sng" dirty="0" smtClean="0">
                <a:latin typeface="Arial" charset="0"/>
              </a:rPr>
            </a:br>
            <a:r>
              <a:rPr lang="fr-BE" altLang="en-US" sz="3600" u="sng" dirty="0" smtClean="0">
                <a:latin typeface="Arial" charset="0"/>
              </a:rPr>
              <a:t/>
            </a:r>
            <a:br>
              <a:rPr lang="fr-BE" altLang="en-US" sz="3600" u="sng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	</a:t>
            </a:r>
            <a:endParaRPr lang="en-GB" altLang="en-US" sz="2400" u="sng" dirty="0" smtClean="0">
              <a:latin typeface="Arial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7774" y="5480992"/>
            <a:ext cx="5976938" cy="1079995"/>
          </a:xfrm>
        </p:spPr>
        <p:txBody>
          <a:bodyPr/>
          <a:lstStyle/>
          <a:p>
            <a:pPr eaLnBrk="1" hangingPunct="1"/>
            <a:r>
              <a:rPr lang="es-ES" altLang="en-US" sz="2000" i="1" dirty="0" smtClean="0">
                <a:latin typeface="Arial" charset="0"/>
              </a:rPr>
              <a:t>Florence, 6-7 </a:t>
            </a:r>
            <a:r>
              <a:rPr lang="es-ES" altLang="en-US" sz="2000" i="1" dirty="0" err="1" smtClean="0">
                <a:latin typeface="Arial" charset="0"/>
              </a:rPr>
              <a:t>December</a:t>
            </a:r>
            <a:endParaRPr lang="es-ES" altLang="en-US" sz="2000" i="1" dirty="0" smtClean="0">
              <a:latin typeface="Arial" charset="0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6699250" y="461963"/>
            <a:ext cx="1079500" cy="376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167062" y="4077073"/>
            <a:ext cx="59769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endParaRPr lang="fr-BE" sz="2400" b="0" dirty="0" smtClean="0"/>
          </a:p>
          <a:p>
            <a:pPr algn="r" eaLnBrk="1" hangingPunct="1"/>
            <a:r>
              <a:rPr lang="fr-BE" sz="2400" b="0" dirty="0" smtClean="0"/>
              <a:t>Jan Larosse</a:t>
            </a:r>
            <a:endParaRPr lang="en-GB" sz="2000" b="0" dirty="0"/>
          </a:p>
          <a:p>
            <a:pPr algn="r" eaLnBrk="1" hangingPunct="1"/>
            <a:r>
              <a:rPr lang="en-GB" sz="2000" b="0" dirty="0" smtClean="0"/>
              <a:t>Competence Centre </a:t>
            </a:r>
            <a:br>
              <a:rPr lang="en-GB" sz="2000" b="0" dirty="0" smtClean="0"/>
            </a:br>
            <a:r>
              <a:rPr lang="en-GB" sz="2000" b="0" dirty="0" smtClean="0"/>
              <a:t>'Smart </a:t>
            </a:r>
            <a:r>
              <a:rPr lang="en-GB" sz="2000" b="0" dirty="0"/>
              <a:t>&amp; Sustainable </a:t>
            </a:r>
            <a:r>
              <a:rPr lang="pl-PL" sz="2000" b="0" dirty="0"/>
              <a:t>G</a:t>
            </a:r>
            <a:r>
              <a:rPr lang="en-GB" sz="2000" b="0" dirty="0" err="1" smtClean="0"/>
              <a:t>rowth</a:t>
            </a:r>
            <a:r>
              <a:rPr lang="en-GB" sz="2000" b="0" dirty="0" smtClean="0"/>
              <a:t>'</a:t>
            </a:r>
            <a:endParaRPr lang="fr-BE" sz="2000" b="0" dirty="0" smtClean="0"/>
          </a:p>
          <a:p>
            <a:pPr algn="r" eaLnBrk="1" hangingPunct="1"/>
            <a:r>
              <a:rPr lang="en-GB" sz="2000" b="0" dirty="0" smtClean="0"/>
              <a:t>DG </a:t>
            </a:r>
            <a:r>
              <a:rPr lang="en-GB" sz="2000" b="0" dirty="0" err="1" smtClean="0"/>
              <a:t>Regio</a:t>
            </a:r>
            <a:r>
              <a:rPr lang="en-GB" sz="2000" b="0" dirty="0" smtClean="0"/>
              <a:t> - </a:t>
            </a:r>
            <a:r>
              <a:rPr lang="pl-PL" sz="2000" b="0" dirty="0" err="1" smtClean="0"/>
              <a:t>European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Commission</a:t>
            </a:r>
            <a:endParaRPr lang="es-ES" altLang="en-US" sz="2000" kern="0" dirty="0" smtClean="0"/>
          </a:p>
          <a:p>
            <a:pPr algn="r" eaLnBrk="1" hangingPunct="1"/>
            <a:endParaRPr lang="pl-PL" altLang="en-US" sz="1400" i="1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323528" y="2132856"/>
            <a:ext cx="8928223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AMI-</a:t>
            </a:r>
            <a:r>
              <a:rPr lang="fr-BE" dirty="0" err="1" smtClean="0"/>
              <a:t>list</a:t>
            </a:r>
            <a:r>
              <a:rPr lang="fr-BE" dirty="0" smtClean="0"/>
              <a:t>: Pool of Experts for </a:t>
            </a:r>
            <a:r>
              <a:rPr lang="fr-BE" dirty="0" err="1" smtClean="0"/>
              <a:t>cohesion</a:t>
            </a:r>
            <a:r>
              <a:rPr lang="fr-BE" dirty="0" smtClean="0"/>
              <a:t> </a:t>
            </a:r>
            <a:r>
              <a:rPr lang="fr-BE" dirty="0" err="1" smtClean="0"/>
              <a:t>policy</a:t>
            </a:r>
            <a:r>
              <a:rPr lang="fr-BE" dirty="0" smtClean="0"/>
              <a:t> (</a:t>
            </a:r>
            <a:r>
              <a:rPr lang="fr-BE" dirty="0" err="1" smtClean="0"/>
              <a:t>incl</a:t>
            </a:r>
            <a:r>
              <a:rPr lang="fr-BE" dirty="0" smtClean="0"/>
              <a:t> R&amp;I):</a:t>
            </a:r>
          </a:p>
          <a:p>
            <a:pPr marL="400050" lvl="2" indent="0"/>
            <a:r>
              <a:rPr lang="fr-BE" sz="1600" dirty="0" err="1" smtClean="0"/>
              <a:t>Advise</a:t>
            </a:r>
            <a:r>
              <a:rPr lang="fr-BE" sz="1600" dirty="0" smtClean="0"/>
              <a:t> on </a:t>
            </a:r>
            <a:r>
              <a:rPr lang="fr-BE" sz="1600" dirty="0" err="1"/>
              <a:t>S</a:t>
            </a:r>
            <a:r>
              <a:rPr lang="fr-BE" sz="1600" dirty="0" err="1" smtClean="0"/>
              <a:t>coping</a:t>
            </a:r>
            <a:r>
              <a:rPr lang="fr-BE" sz="1600" dirty="0" smtClean="0"/>
              <a:t> Notes; on </a:t>
            </a:r>
            <a:r>
              <a:rPr lang="fr-BE" sz="1600" dirty="0" err="1" smtClean="0"/>
              <a:t>Mapping</a:t>
            </a:r>
            <a:r>
              <a:rPr lang="fr-BE" sz="1600" dirty="0" smtClean="0"/>
              <a:t>; … </a:t>
            </a:r>
          </a:p>
          <a:p>
            <a:pPr marL="400050" lvl="2" indent="0"/>
            <a:r>
              <a:rPr lang="fr-BE" dirty="0" smtClean="0"/>
              <a:t> </a:t>
            </a:r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err="1" smtClean="0"/>
              <a:t>Taiex</a:t>
            </a:r>
            <a:r>
              <a:rPr lang="fr-BE" dirty="0" smtClean="0"/>
              <a:t>: </a:t>
            </a:r>
            <a:r>
              <a:rPr lang="fr-BE" dirty="0" err="1" smtClean="0"/>
              <a:t>Technical</a:t>
            </a:r>
            <a:r>
              <a:rPr lang="fr-BE" dirty="0" smtClean="0"/>
              <a:t> </a:t>
            </a:r>
            <a:r>
              <a:rPr lang="fr-BE" dirty="0" err="1" smtClean="0"/>
              <a:t>Assistence</a:t>
            </a:r>
            <a:r>
              <a:rPr lang="fr-BE" dirty="0" smtClean="0"/>
              <a:t> and Information Exchange for Peer 2 Peer exchange </a:t>
            </a:r>
            <a:r>
              <a:rPr lang="fr-BE" dirty="0" err="1" smtClean="0"/>
              <a:t>among</a:t>
            </a:r>
            <a:r>
              <a:rPr lang="fr-BE" dirty="0" smtClean="0"/>
              <a:t> </a:t>
            </a:r>
            <a:r>
              <a:rPr lang="fr-BE" dirty="0" err="1" smtClean="0"/>
              <a:t>Managing</a:t>
            </a:r>
            <a:r>
              <a:rPr lang="fr-BE" dirty="0" smtClean="0"/>
              <a:t> </a:t>
            </a:r>
            <a:r>
              <a:rPr lang="fr-BE" dirty="0" err="1" smtClean="0"/>
              <a:t>Authorities</a:t>
            </a:r>
            <a:r>
              <a:rPr lang="fr-BE" dirty="0" smtClean="0"/>
              <a:t> 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600" dirty="0" smtClean="0"/>
              <a:t>Expert Missions; 2. </a:t>
            </a:r>
            <a:r>
              <a:rPr lang="fr-BE" sz="1600" dirty="0" err="1" smtClean="0"/>
              <a:t>Study</a:t>
            </a:r>
            <a:r>
              <a:rPr lang="fr-BE" sz="1600" dirty="0" smtClean="0"/>
              <a:t> </a:t>
            </a:r>
            <a:r>
              <a:rPr lang="fr-BE" sz="1600" dirty="0" err="1" smtClean="0"/>
              <a:t>visits</a:t>
            </a:r>
            <a:r>
              <a:rPr lang="fr-BE" sz="1600" dirty="0" smtClean="0"/>
              <a:t>; 3. Workshops</a:t>
            </a:r>
          </a:p>
          <a:p>
            <a:pPr marL="857250" lvl="2" indent="-457200">
              <a:buFont typeface="+mj-lt"/>
              <a:buAutoNum type="arabicPeriod"/>
            </a:pPr>
            <a:endParaRPr lang="fr-BE" dirty="0" smtClean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JASPERS: Joint Assistance to Support </a:t>
            </a:r>
            <a:r>
              <a:rPr lang="fr-BE" dirty="0" err="1" smtClean="0"/>
              <a:t>Projects</a:t>
            </a:r>
            <a:r>
              <a:rPr lang="fr-BE" dirty="0" smtClean="0"/>
              <a:t> in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Regions</a:t>
            </a:r>
            <a:r>
              <a:rPr lang="fr-BE" dirty="0" smtClean="0"/>
              <a:t> </a:t>
            </a:r>
            <a:r>
              <a:rPr lang="fr-BE" sz="1600" dirty="0" smtClean="0"/>
              <a:t>(for </a:t>
            </a:r>
            <a:r>
              <a:rPr lang="fr-BE" sz="1600" dirty="0" err="1" smtClean="0"/>
              <a:t>preparing</a:t>
            </a:r>
            <a:r>
              <a:rPr lang="fr-BE" sz="1600" dirty="0" smtClean="0"/>
              <a:t> 'major </a:t>
            </a:r>
            <a:r>
              <a:rPr lang="fr-BE" sz="1600" dirty="0" err="1" smtClean="0"/>
              <a:t>projects</a:t>
            </a:r>
            <a:r>
              <a:rPr lang="fr-BE" sz="1600" dirty="0" smtClean="0"/>
              <a:t>'/ Financial Instruments)</a:t>
            </a:r>
            <a:br>
              <a:rPr lang="fr-BE" sz="1600" dirty="0" smtClean="0"/>
            </a:br>
            <a:endParaRPr lang="fr-BE" sz="1600" dirty="0" smtClean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Administrative Agreement </a:t>
            </a:r>
            <a:r>
              <a:rPr lang="fr-BE" dirty="0" err="1" smtClean="0"/>
              <a:t>with</a:t>
            </a:r>
            <a:r>
              <a:rPr lang="fr-BE" dirty="0" smtClean="0"/>
              <a:t> DG JRC for S3 Platform:</a:t>
            </a:r>
          </a:p>
          <a:p>
            <a:pPr marL="400050" lvl="2" indent="0"/>
            <a:r>
              <a:rPr lang="fr-BE" sz="1600" dirty="0" smtClean="0"/>
              <a:t>Support for </a:t>
            </a:r>
            <a:r>
              <a:rPr lang="fr-BE" sz="1600" dirty="0" err="1" smtClean="0"/>
              <a:t>implementation</a:t>
            </a:r>
            <a:r>
              <a:rPr lang="fr-BE" sz="1600" dirty="0" smtClean="0"/>
              <a:t> phase: </a:t>
            </a:r>
            <a:r>
              <a:rPr lang="fr-BE" sz="1600" dirty="0" err="1" smtClean="0"/>
              <a:t>capacity</a:t>
            </a:r>
            <a:r>
              <a:rPr lang="fr-BE" sz="1600" dirty="0" smtClean="0"/>
              <a:t> building and focus on </a:t>
            </a:r>
            <a:r>
              <a:rPr lang="fr-BE" sz="1600" dirty="0" err="1" smtClean="0"/>
              <a:t>Thematic</a:t>
            </a:r>
            <a:r>
              <a:rPr lang="fr-BE" sz="1600" dirty="0" smtClean="0"/>
              <a:t> Smart </a:t>
            </a:r>
            <a:r>
              <a:rPr lang="fr-BE" sz="1600" dirty="0" err="1" smtClean="0"/>
              <a:t>Specialisation</a:t>
            </a:r>
            <a:r>
              <a:rPr lang="fr-BE" sz="1600" dirty="0" smtClean="0"/>
              <a:t> </a:t>
            </a:r>
            <a:r>
              <a:rPr lang="fr-BE" sz="1600" dirty="0" err="1" smtClean="0"/>
              <a:t>Platforms</a:t>
            </a:r>
            <a:r>
              <a:rPr lang="fr-BE" sz="1600" dirty="0" smtClean="0"/>
              <a:t>!</a:t>
            </a:r>
          </a:p>
          <a:p>
            <a:pPr marL="0" lvl="1" indent="0">
              <a:buClrTx/>
              <a:buNone/>
            </a:pPr>
            <a:endParaRPr lang="fr-BE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39850"/>
            <a:ext cx="7200800" cy="936625"/>
          </a:xfrm>
        </p:spPr>
        <p:txBody>
          <a:bodyPr/>
          <a:lstStyle/>
          <a:p>
            <a:r>
              <a:rPr lang="en-GB" sz="3200" dirty="0" smtClean="0"/>
              <a:t>Support Instruments by DG </a:t>
            </a:r>
            <a:r>
              <a:rPr lang="en-GB" sz="3200" dirty="0" err="1" smtClean="0"/>
              <a:t>Regio</a:t>
            </a:r>
            <a:r>
              <a:rPr lang="en-GB" sz="3200" dirty="0" smtClean="0"/>
              <a:t>: Technical Support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85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39850"/>
            <a:ext cx="7200800" cy="936625"/>
          </a:xfrm>
        </p:spPr>
        <p:txBody>
          <a:bodyPr/>
          <a:lstStyle/>
          <a:p>
            <a:r>
              <a:rPr lang="en-GB" sz="3200" dirty="0" smtClean="0"/>
              <a:t>Support by other DGs</a:t>
            </a: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323528" y="2204864"/>
            <a:ext cx="8928223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>
              <a:buClrTx/>
              <a:buFont typeface="+mj-lt"/>
              <a:buAutoNum type="arabicPeriod"/>
            </a:pPr>
            <a:r>
              <a:rPr lang="fr-BE" sz="2000" b="1" i="0" dirty="0" smtClean="0"/>
              <a:t>DG GROW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b="1" dirty="0" err="1" smtClean="0"/>
              <a:t>European</a:t>
            </a:r>
            <a:r>
              <a:rPr lang="fr-BE" b="1" dirty="0" smtClean="0"/>
              <a:t> </a:t>
            </a:r>
            <a:r>
              <a:rPr lang="fr-BE" b="1" dirty="0" err="1" smtClean="0"/>
              <a:t>Strategic</a:t>
            </a:r>
            <a:r>
              <a:rPr lang="fr-BE" b="1" dirty="0" smtClean="0"/>
              <a:t> Cluster </a:t>
            </a:r>
            <a:r>
              <a:rPr lang="fr-BE" b="1" dirty="0" err="1" smtClean="0"/>
              <a:t>Partnerships</a:t>
            </a:r>
            <a:r>
              <a:rPr lang="fr-BE" b="1" dirty="0" smtClean="0"/>
              <a:t> for Smart </a:t>
            </a:r>
            <a:r>
              <a:rPr lang="fr-BE" b="1" dirty="0" err="1" smtClean="0"/>
              <a:t>Specialisation</a:t>
            </a:r>
            <a:r>
              <a:rPr lang="fr-BE" b="1" dirty="0" smtClean="0"/>
              <a:t> </a:t>
            </a:r>
            <a:r>
              <a:rPr lang="fr-BE" b="1" dirty="0" err="1" smtClean="0"/>
              <a:t>Investments</a:t>
            </a:r>
            <a:endParaRPr lang="fr-BE" b="1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BE" b="1" i="0" dirty="0" smtClean="0"/>
              <a:t>COSME – </a:t>
            </a:r>
            <a:r>
              <a:rPr lang="fr-BE" b="1" i="0" dirty="0" err="1" smtClean="0"/>
              <a:t>e.g</a:t>
            </a:r>
            <a:r>
              <a:rPr lang="fr-BE" b="1" i="0" dirty="0" smtClean="0"/>
              <a:t>. </a:t>
            </a:r>
            <a:r>
              <a:rPr lang="fr-BE" b="1" i="0" dirty="0" err="1" smtClean="0"/>
              <a:t>Watify</a:t>
            </a:r>
            <a:r>
              <a:rPr lang="fr-BE" b="1" i="0" dirty="0" smtClean="0"/>
              <a:t> (support for </a:t>
            </a:r>
            <a:r>
              <a:rPr lang="fr-BE" b="1" i="0" dirty="0" err="1" smtClean="0"/>
              <a:t>matchmaking</a:t>
            </a:r>
            <a:r>
              <a:rPr lang="fr-BE" b="1" i="0" dirty="0" smtClean="0"/>
              <a:t> </a:t>
            </a:r>
            <a:r>
              <a:rPr lang="fr-BE" b="1" i="0" dirty="0" err="1" smtClean="0"/>
              <a:t>between</a:t>
            </a:r>
            <a:r>
              <a:rPr lang="fr-BE" b="1" i="0" dirty="0" smtClean="0"/>
              <a:t> </a:t>
            </a:r>
            <a:r>
              <a:rPr lang="fr-BE" b="1" i="0" dirty="0" err="1" smtClean="0"/>
              <a:t>regions</a:t>
            </a:r>
            <a:r>
              <a:rPr lang="fr-BE" b="1" i="0" dirty="0" smtClean="0"/>
              <a:t> for digital </a:t>
            </a:r>
          </a:p>
          <a:p>
            <a:pPr marL="400050" lvl="2" indent="0"/>
            <a:r>
              <a:rPr lang="fr-BE" b="1" dirty="0" smtClean="0"/>
              <a:t>	</a:t>
            </a:r>
            <a:r>
              <a:rPr lang="fr-BE" b="1" dirty="0" err="1" smtClean="0"/>
              <a:t>entrepreneurship</a:t>
            </a:r>
            <a:endParaRPr lang="fr-BE" b="1" dirty="0" smtClean="0"/>
          </a:p>
          <a:p>
            <a:pPr marL="400050" lvl="2" indent="0"/>
            <a:r>
              <a:rPr lang="fr-BE" b="1" dirty="0" smtClean="0"/>
              <a:t>3. 	</a:t>
            </a:r>
            <a:r>
              <a:rPr lang="fr-BE" b="1" dirty="0" err="1" smtClean="0"/>
              <a:t>European</a:t>
            </a:r>
            <a:r>
              <a:rPr lang="fr-BE" b="1" dirty="0" smtClean="0"/>
              <a:t> Enterprise Network (EEN) – </a:t>
            </a:r>
            <a:r>
              <a:rPr lang="fr-BE" b="1" dirty="0" err="1" smtClean="0"/>
              <a:t>matchmaking</a:t>
            </a:r>
            <a:r>
              <a:rPr lang="fr-BE" b="1" dirty="0" smtClean="0"/>
              <a:t> support</a:t>
            </a:r>
          </a:p>
          <a:p>
            <a:pPr marL="400050" lvl="2" indent="0"/>
            <a:endParaRPr lang="fr-BE" b="1" i="0" dirty="0"/>
          </a:p>
          <a:p>
            <a:pPr marL="342900" lvl="1" indent="-342900">
              <a:buFont typeface="+mj-lt"/>
              <a:buAutoNum type="arabicPeriod"/>
            </a:pPr>
            <a:r>
              <a:rPr lang="fr-BE" sz="2000" dirty="0" smtClean="0"/>
              <a:t>DG CNECT: </a:t>
            </a:r>
            <a:r>
              <a:rPr lang="fr-BE" sz="1400" dirty="0" smtClean="0"/>
              <a:t>Digital Innovation Hubs</a:t>
            </a:r>
          </a:p>
          <a:p>
            <a:pPr marL="342900" lvl="1" indent="-342900">
              <a:buFont typeface="+mj-lt"/>
              <a:buAutoNum type="arabicPeriod"/>
            </a:pPr>
            <a:r>
              <a:rPr lang="fr-BE" sz="2000" dirty="0" smtClean="0"/>
              <a:t>DG EAC – EIT: </a:t>
            </a:r>
            <a:r>
              <a:rPr lang="fr-BE" sz="1400" b="1" i="0" dirty="0" err="1" smtClean="0"/>
              <a:t>Knowledge</a:t>
            </a:r>
            <a:r>
              <a:rPr lang="fr-BE" sz="1400" b="1" i="0" dirty="0" smtClean="0"/>
              <a:t> and Innovation </a:t>
            </a:r>
            <a:r>
              <a:rPr lang="fr-BE" sz="1400" b="1" i="0" dirty="0" err="1" smtClean="0"/>
              <a:t>Community</a:t>
            </a:r>
            <a:r>
              <a:rPr lang="fr-BE" sz="1400" b="1" i="0" dirty="0" smtClean="0"/>
              <a:t> (KIC) Food</a:t>
            </a:r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DG EMPL: </a:t>
            </a:r>
            <a:r>
              <a:rPr lang="fr-BE" sz="1400" b="1" dirty="0" err="1" smtClean="0"/>
              <a:t>Skills</a:t>
            </a:r>
            <a:r>
              <a:rPr lang="fr-BE" sz="1400" b="1" dirty="0" smtClean="0"/>
              <a:t> </a:t>
            </a:r>
            <a:r>
              <a:rPr lang="fr-BE" sz="1400" b="1" dirty="0"/>
              <a:t>Agenda</a:t>
            </a:r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DG Mare: </a:t>
            </a:r>
            <a:r>
              <a:rPr lang="fr-BE" sz="1400" b="1" dirty="0" err="1" smtClean="0"/>
              <a:t>Demonstrations</a:t>
            </a:r>
            <a:endParaRPr lang="fr-BE" sz="1400" dirty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475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454150"/>
            <a:ext cx="6337300" cy="792163"/>
          </a:xfrm>
        </p:spPr>
        <p:txBody>
          <a:bodyPr/>
          <a:lstStyle/>
          <a:p>
            <a:pPr indent="0" algn="ctr" eaLnBrk="1" hangingPunct="1"/>
            <a:r>
              <a:rPr lang="en-GB" altLang="en-US" sz="2000" smtClean="0">
                <a:solidFill>
                  <a:srgbClr val="C00000"/>
                </a:solidFill>
              </a:rPr>
              <a:t>Questions and Answers</a:t>
            </a:r>
          </a:p>
        </p:txBody>
      </p:sp>
      <p:sp>
        <p:nvSpPr>
          <p:cNvPr id="471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632D81-855E-45AD-B9EE-77B3991E71B8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08" name="Picture 5" descr="Discussion 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276475"/>
            <a:ext cx="54737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2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56CDC2-56A6-4667-9C50-5E0D2F0341EA}" type="slidenum">
              <a:rPr lang="en-GB" altLang="en-US" sz="1400" i="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GB" altLang="en-US" sz="1400" i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650" y="1387475"/>
            <a:ext cx="5187950" cy="5447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BE" sz="2400" b="1" dirty="0" err="1" smtClean="0"/>
              <a:t>Combining</a:t>
            </a:r>
            <a:r>
              <a:rPr lang="fr-BE" sz="2400" b="1" dirty="0" smtClean="0"/>
              <a:t> </a:t>
            </a:r>
            <a:r>
              <a:rPr lang="fr-BE" sz="2400" b="1" dirty="0"/>
              <a:t>i</a:t>
            </a:r>
            <a:r>
              <a:rPr lang="fr-BE" sz="2400" b="1" dirty="0" smtClean="0"/>
              <a:t>nstruments to </a:t>
            </a:r>
            <a:r>
              <a:rPr lang="fr-BE" sz="2400" b="1" dirty="0" err="1" smtClean="0"/>
              <a:t>accelerate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investments</a:t>
            </a:r>
            <a:r>
              <a:rPr lang="fr-BE" sz="2400" b="1" dirty="0" smtClean="0"/>
              <a:t> in </a:t>
            </a:r>
            <a:r>
              <a:rPr lang="fr-BE" sz="2400" b="1" dirty="0" err="1" smtClean="0"/>
              <a:t>promising</a:t>
            </a:r>
            <a:r>
              <a:rPr lang="fr-BE" sz="2400" b="1" dirty="0" smtClean="0"/>
              <a:t> Agro-Food areas</a:t>
            </a:r>
          </a:p>
          <a:p>
            <a:pPr>
              <a:defRPr/>
            </a:pPr>
            <a:endParaRPr lang="fr-BE" sz="2400" b="1" dirty="0"/>
          </a:p>
          <a:p>
            <a:pPr>
              <a:defRPr/>
            </a:pPr>
            <a:r>
              <a:rPr lang="fr-BE" sz="2400" b="1" dirty="0" smtClean="0"/>
              <a:t>S3 Platform </a:t>
            </a:r>
            <a:r>
              <a:rPr lang="fr-BE" sz="2400" b="1" dirty="0" err="1" smtClean="0"/>
              <a:t>will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facilitate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work</a:t>
            </a:r>
            <a:r>
              <a:rPr lang="fr-BE" sz="2400" b="1" dirty="0" smtClean="0"/>
              <a:t> flow; </a:t>
            </a:r>
            <a:r>
              <a:rPr lang="fr-BE" sz="2400" b="1" dirty="0" err="1" smtClean="0"/>
              <a:t>partnerships</a:t>
            </a:r>
            <a:r>
              <a:rPr lang="fr-BE" sz="2400" b="1" dirty="0" smtClean="0"/>
              <a:t> are self-</a:t>
            </a:r>
            <a:r>
              <a:rPr lang="fr-BE" sz="2400" b="1" dirty="0" err="1" smtClean="0"/>
              <a:t>organising</a:t>
            </a:r>
            <a:endParaRPr lang="fr-BE" sz="2400" b="1" dirty="0" smtClean="0"/>
          </a:p>
          <a:p>
            <a:pPr>
              <a:defRPr/>
            </a:pPr>
            <a:endParaRPr lang="fr-BE" sz="2400" b="1" dirty="0"/>
          </a:p>
          <a:p>
            <a:pPr>
              <a:defRPr/>
            </a:pPr>
            <a:r>
              <a:rPr lang="fr-BE" sz="2400" b="1" dirty="0" err="1" smtClean="0"/>
              <a:t>Structured</a:t>
            </a:r>
            <a:r>
              <a:rPr lang="fr-BE" sz="2400" b="1" dirty="0" smtClean="0"/>
              <a:t> dialogue </a:t>
            </a:r>
            <a:r>
              <a:rPr lang="fr-BE" sz="2400" b="1" dirty="0" err="1" smtClean="0"/>
              <a:t>between</a:t>
            </a:r>
            <a:r>
              <a:rPr lang="fr-BE" sz="2400" b="1" dirty="0" smtClean="0"/>
              <a:t> the </a:t>
            </a:r>
            <a:r>
              <a:rPr lang="fr-BE" sz="2400" b="1" dirty="0" err="1" smtClean="0"/>
              <a:t>partnerships</a:t>
            </a:r>
            <a:r>
              <a:rPr lang="fr-BE" sz="2400" b="1" dirty="0" smtClean="0"/>
              <a:t> and the EC services</a:t>
            </a:r>
          </a:p>
          <a:p>
            <a:pPr>
              <a:defRPr/>
            </a:pPr>
            <a:endParaRPr lang="fr-BE" sz="2400" b="1" dirty="0"/>
          </a:p>
          <a:p>
            <a:pPr>
              <a:defRPr/>
            </a:pPr>
            <a:endParaRPr lang="fr-BE" sz="2000" b="1" dirty="0"/>
          </a:p>
          <a:p>
            <a:pPr>
              <a:defRPr/>
            </a:pPr>
            <a:r>
              <a:rPr lang="fr-BE" sz="2000" b="1" i="1" dirty="0" smtClean="0"/>
              <a:t>First Meeting of </a:t>
            </a:r>
            <a:r>
              <a:rPr lang="fr-BE" sz="2000" b="1" i="1" dirty="0" err="1" smtClean="0"/>
              <a:t>Steering</a:t>
            </a:r>
            <a:r>
              <a:rPr lang="fr-BE" sz="2000" b="1" i="1" dirty="0" smtClean="0"/>
              <a:t> Group</a:t>
            </a:r>
          </a:p>
          <a:p>
            <a:pPr>
              <a:defRPr/>
            </a:pPr>
            <a:r>
              <a:rPr lang="fr-BE" sz="2000" b="1" i="1" dirty="0" smtClean="0"/>
              <a:t>End of </a:t>
            </a:r>
            <a:r>
              <a:rPr lang="fr-BE" sz="2000" b="1" i="1" dirty="0" err="1" smtClean="0"/>
              <a:t>January</a:t>
            </a:r>
            <a:endParaRPr lang="en-GB" sz="2000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388" y="1339850"/>
            <a:ext cx="9217025" cy="500063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kern="0" dirty="0" smtClean="0"/>
          </a:p>
        </p:txBody>
      </p:sp>
      <p:sp>
        <p:nvSpPr>
          <p:cNvPr id="36869" name="Rectangle 1"/>
          <p:cNvSpPr>
            <a:spLocks noChangeArrowheads="1"/>
          </p:cNvSpPr>
          <p:nvPr/>
        </p:nvSpPr>
        <p:spPr bwMode="auto">
          <a:xfrm>
            <a:off x="247650" y="375376"/>
            <a:ext cx="84913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3000" b="1" i="0" dirty="0" smtClean="0">
                <a:solidFill>
                  <a:schemeClr val="bg1"/>
                </a:solidFill>
              </a:rPr>
              <a:t>Support in </a:t>
            </a:r>
            <a:r>
              <a:rPr lang="de-DE" altLang="en-US" sz="3000" b="1" i="0" dirty="0" err="1" smtClean="0">
                <a:solidFill>
                  <a:schemeClr val="bg1"/>
                </a:solidFill>
              </a:rPr>
              <a:t>practice</a:t>
            </a:r>
            <a:endParaRPr lang="en-GB" altLang="en-US" sz="3000" b="1" i="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084168" y="1317625"/>
            <a:ext cx="2735982" cy="4758531"/>
            <a:chOff x="-202054" y="-253306"/>
            <a:chExt cx="3508205" cy="6169192"/>
          </a:xfrm>
        </p:grpSpPr>
        <p:sp>
          <p:nvSpPr>
            <p:cNvPr id="36872" name="Down Arrow 7"/>
            <p:cNvSpPr>
              <a:spLocks noChangeArrowheads="1"/>
            </p:cNvSpPr>
            <p:nvPr/>
          </p:nvSpPr>
          <p:spPr bwMode="auto">
            <a:xfrm>
              <a:off x="1256801" y="-158128"/>
              <a:ext cx="504056" cy="4513823"/>
            </a:xfrm>
            <a:prstGeom prst="downArrow">
              <a:avLst>
                <a:gd name="adj1" fmla="val 50000"/>
                <a:gd name="adj2" fmla="val 49999"/>
              </a:avLst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bg1"/>
                </a:buClr>
                <a:buChar char="•"/>
                <a:defRPr sz="2400" i="1">
                  <a:solidFill>
                    <a:srgbClr val="0F5494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9FBA"/>
                </a:buClr>
                <a:buChar char="•"/>
                <a:defRPr sz="2000" b="1">
                  <a:solidFill>
                    <a:srgbClr val="0F5494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rgbClr val="0F5494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alt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4704" y="3231972"/>
              <a:ext cx="1876437" cy="735458"/>
            </a:xfrm>
            <a:prstGeom prst="roundRect">
              <a:avLst/>
            </a:prstGeom>
            <a:solidFill>
              <a:srgbClr val="00CC66">
                <a:alpha val="74902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>
                  <a:solidFill>
                    <a:srgbClr val="000000"/>
                  </a:solidFill>
                  <a:ea typeface="MS Mincho"/>
                  <a:cs typeface="Times New Roman"/>
                </a:rPr>
                <a:t>Business Plan &amp;</a:t>
              </a:r>
              <a:endParaRPr lang="en-GB" sz="1200">
                <a:latin typeface="Times New Roman"/>
                <a:ea typeface="MS Mincho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en-GB" sz="900" b="1">
                  <a:solidFill>
                    <a:srgbClr val="000000"/>
                  </a:solidFill>
                  <a:ea typeface="MS Mincho"/>
                  <a:cs typeface="Times New Roman"/>
                </a:rPr>
                <a:t>Funding Mix</a:t>
              </a:r>
              <a:endParaRPr lang="en-GB" sz="1200">
                <a:latin typeface="Times New Roman"/>
                <a:ea typeface="MS Mincho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-148111" y="4442807"/>
              <a:ext cx="3350230" cy="147307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rgbClr val="000000"/>
                  </a:solidFill>
                  <a:ea typeface="MS Mincho"/>
                  <a:cs typeface="Times New Roman"/>
                </a:rPr>
                <a:t>Investment Projects</a:t>
              </a:r>
              <a:endParaRPr lang="en-GB" sz="1200" dirty="0">
                <a:latin typeface="Times New Roman"/>
                <a:ea typeface="MS Mincho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Demonstrators</a:t>
              </a:r>
              <a:endParaRPr lang="en-GB" sz="1100" dirty="0">
                <a:ea typeface="Calibri"/>
                <a:cs typeface="Times New Roman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Bundled small projects</a:t>
              </a:r>
              <a:endParaRPr lang="en-GB" sz="1100" dirty="0">
                <a:ea typeface="Calibri"/>
                <a:cs typeface="Times New Roman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Single  cross-regional large scale project</a:t>
              </a:r>
              <a:endParaRPr lang="en-GB" sz="1100" dirty="0">
                <a:ea typeface="Calibri"/>
                <a:cs typeface="Times New Roman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Large individual projects</a:t>
              </a:r>
              <a:endParaRPr lang="en-GB" sz="1100" dirty="0">
                <a:ea typeface="Calibri"/>
                <a:cs typeface="Times New Roman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64704" y="1183612"/>
              <a:ext cx="1876437" cy="112481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89804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srgbClr val="000000"/>
                  </a:solidFill>
                  <a:ea typeface="MS Mincho"/>
                  <a:cs typeface="Times New Roman"/>
                </a:rPr>
                <a:t>Mapping of competences &amp; matching of business opportunities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-202054" y="-253306"/>
              <a:ext cx="3508205" cy="5061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100" b="1" dirty="0">
                  <a:solidFill>
                    <a:srgbClr val="000000"/>
                  </a:solidFill>
                  <a:ea typeface="MS Mincho"/>
                  <a:cs typeface="Times New Roman"/>
                </a:rPr>
                <a:t>Thematic Area for </a:t>
              </a:r>
              <a:r>
                <a:rPr lang="en-GB" sz="1100" b="1" dirty="0" err="1" smtClean="0">
                  <a:solidFill>
                    <a:srgbClr val="000000"/>
                  </a:solidFill>
                  <a:ea typeface="MS Mincho"/>
                  <a:cs typeface="Times New Roman"/>
                </a:rPr>
                <a:t>Agri</a:t>
              </a:r>
              <a:r>
                <a:rPr lang="en-GB" sz="1100" b="1" dirty="0" smtClean="0">
                  <a:solidFill>
                    <a:srgbClr val="000000"/>
                  </a:solidFill>
                  <a:ea typeface="MS Mincho"/>
                  <a:cs typeface="Times New Roman"/>
                </a:rPr>
                <a:t>-Food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0610" y="2365610"/>
              <a:ext cx="1876437" cy="698684"/>
            </a:xfrm>
            <a:prstGeom prst="roundRect">
              <a:avLst/>
            </a:prstGeom>
            <a:solidFill>
              <a:srgbClr val="00B0F0">
                <a:alpha val="89804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 dirty="0" smtClean="0">
                  <a:solidFill>
                    <a:srgbClr val="000000"/>
                  </a:solidFill>
                  <a:ea typeface="MS Mincho"/>
                  <a:cs typeface="Times New Roman"/>
                </a:rPr>
                <a:t>Business </a:t>
              </a:r>
              <a:r>
                <a:rPr lang="en-GB" sz="900" b="1" dirty="0">
                  <a:solidFill>
                    <a:srgbClr val="000000"/>
                  </a:solidFill>
                  <a:ea typeface="MS Mincho"/>
                  <a:cs typeface="Times New Roman"/>
                </a:rPr>
                <a:t>cooperation and design of projects 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6657934" y="1793876"/>
            <a:ext cx="1487611" cy="585788"/>
          </a:xfrm>
          <a:prstGeom prst="roundRect">
            <a:avLst/>
          </a:prstGeom>
          <a:solidFill>
            <a:srgbClr val="92D05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 smtClean="0">
                <a:solidFill>
                  <a:srgbClr val="000000"/>
                </a:solidFill>
                <a:ea typeface="MS Mincho"/>
                <a:cs typeface="Times New Roman"/>
              </a:rPr>
              <a:t>Scoping </a:t>
            </a:r>
            <a:br>
              <a:rPr lang="en-GB" sz="900" b="1" dirty="0" smtClean="0">
                <a:solidFill>
                  <a:srgbClr val="000000"/>
                </a:solidFill>
                <a:ea typeface="MS Mincho"/>
                <a:cs typeface="Times New Roman"/>
              </a:rPr>
            </a:br>
            <a:r>
              <a:rPr lang="en-GB" sz="900" b="1" dirty="0" smtClean="0">
                <a:solidFill>
                  <a:srgbClr val="000000"/>
                </a:solidFill>
                <a:ea typeface="MS Mincho"/>
                <a:cs typeface="Times New Roman"/>
              </a:rPr>
              <a:t>Common vision &amp; roadmap</a:t>
            </a:r>
            <a:endParaRPr lang="en-GB" sz="1200" dirty="0"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225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39850"/>
            <a:ext cx="7992888" cy="936625"/>
          </a:xfrm>
        </p:spPr>
        <p:txBody>
          <a:bodyPr/>
          <a:lstStyle/>
          <a:p>
            <a:pPr lvl="1" algn="ctr"/>
            <a:r>
              <a:rPr lang="fr-BE" dirty="0"/>
              <a:t>S3P </a:t>
            </a:r>
            <a:r>
              <a:rPr lang="fr-BE" dirty="0" smtClean="0"/>
              <a:t>Agri-Food</a:t>
            </a:r>
            <a:br>
              <a:rPr lang="fr-BE" dirty="0" smtClean="0"/>
            </a:br>
            <a:r>
              <a:rPr lang="fr-BE" dirty="0" err="1" smtClean="0"/>
              <a:t>Working</a:t>
            </a:r>
            <a:r>
              <a:rPr lang="fr-BE" dirty="0" smtClean="0"/>
              <a:t> Arrangements: </a:t>
            </a:r>
            <a:r>
              <a:rPr lang="fr-BE" dirty="0" err="1" smtClean="0"/>
              <a:t>Overview</a:t>
            </a: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323529" y="2204864"/>
            <a:ext cx="8352928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57250" lvl="2" indent="-457200">
              <a:buFont typeface="+mj-lt"/>
              <a:buAutoNum type="arabicPeriod"/>
            </a:pPr>
            <a:endParaRPr lang="fr-BE" dirty="0" smtClean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err="1" smtClean="0"/>
              <a:t>Guiding</a:t>
            </a:r>
            <a:r>
              <a:rPr lang="fr-BE" dirty="0" smtClean="0"/>
              <a:t> </a:t>
            </a:r>
            <a:r>
              <a:rPr lang="fr-BE" dirty="0" err="1" smtClean="0"/>
              <a:t>principles</a:t>
            </a:r>
            <a:endParaRPr lang="fr-BE" dirty="0" smtClean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err="1" smtClean="0"/>
              <a:t>Work</a:t>
            </a:r>
            <a:r>
              <a:rPr lang="fr-BE" dirty="0" smtClean="0"/>
              <a:t> Flow to </a:t>
            </a:r>
            <a:r>
              <a:rPr lang="fr-BE" dirty="0" err="1" smtClean="0"/>
              <a:t>enable</a:t>
            </a:r>
            <a:r>
              <a:rPr lang="fr-BE" dirty="0" smtClean="0"/>
              <a:t> </a:t>
            </a:r>
            <a:r>
              <a:rPr lang="fr-BE" dirty="0" err="1" smtClean="0"/>
              <a:t>partnerships</a:t>
            </a:r>
            <a:r>
              <a:rPr lang="fr-BE" dirty="0" smtClean="0"/>
              <a:t> in </a:t>
            </a:r>
            <a:r>
              <a:rPr lang="fr-BE" dirty="0" err="1" smtClean="0"/>
              <a:t>thematic</a:t>
            </a:r>
            <a:r>
              <a:rPr lang="fr-BE" dirty="0" smtClean="0"/>
              <a:t> areas</a:t>
            </a:r>
          </a:p>
          <a:p>
            <a:pPr marL="457200" lvl="1" indent="-457200">
              <a:buFont typeface="+mj-lt"/>
              <a:buAutoNum type="arabicPeriod"/>
            </a:pPr>
            <a:r>
              <a:rPr lang="fr-BE" dirty="0" smtClean="0"/>
              <a:t>How </a:t>
            </a:r>
            <a:r>
              <a:rPr lang="fr-BE" dirty="0" err="1" smtClean="0"/>
              <a:t>can</a:t>
            </a:r>
            <a:r>
              <a:rPr lang="fr-BE" dirty="0" smtClean="0"/>
              <a:t> a </a:t>
            </a:r>
            <a:r>
              <a:rPr lang="fr-BE" dirty="0" err="1" smtClean="0"/>
              <a:t>Region</a:t>
            </a:r>
            <a:r>
              <a:rPr lang="fr-BE" dirty="0" smtClean="0"/>
              <a:t> </a:t>
            </a:r>
            <a:r>
              <a:rPr lang="fr-BE" dirty="0" err="1" smtClean="0"/>
              <a:t>participate</a:t>
            </a:r>
            <a:r>
              <a:rPr lang="fr-BE" dirty="0" smtClean="0"/>
              <a:t>?  </a:t>
            </a:r>
          </a:p>
          <a:p>
            <a:pPr marL="457200" lvl="1" indent="-457200">
              <a:buFont typeface="+mj-lt"/>
              <a:buAutoNum type="arabicPeriod"/>
            </a:pPr>
            <a:r>
              <a:rPr lang="fr-BE" dirty="0" err="1" smtClean="0"/>
              <a:t>Governance</a:t>
            </a:r>
            <a:r>
              <a:rPr lang="fr-BE" dirty="0" smtClean="0"/>
              <a:t> ('joint initiative')</a:t>
            </a:r>
          </a:p>
          <a:p>
            <a:pPr marL="457200" lvl="1" indent="-457200">
              <a:buFont typeface="+mj-lt"/>
              <a:buAutoNum type="arabicPeriod"/>
            </a:pPr>
            <a:r>
              <a:rPr lang="fr-BE" dirty="0" smtClean="0"/>
              <a:t>Support by the </a:t>
            </a:r>
            <a:r>
              <a:rPr lang="fr-BE" dirty="0" err="1" smtClean="0"/>
              <a:t>European</a:t>
            </a:r>
            <a:r>
              <a:rPr lang="fr-BE" dirty="0" smtClean="0"/>
              <a:t> Commission:</a:t>
            </a:r>
            <a:endParaRPr lang="fr-BE" dirty="0"/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Support by DG </a:t>
            </a:r>
            <a:r>
              <a:rPr lang="fr-BE" sz="1800" dirty="0" err="1" smtClean="0"/>
              <a:t>Regio</a:t>
            </a:r>
            <a:endParaRPr lang="fr-BE" sz="1800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Support by DG Agri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Support by DG RTD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Support by DG JRC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Support by </a:t>
            </a:r>
            <a:r>
              <a:rPr lang="fr-BE" sz="1800" dirty="0" err="1" smtClean="0"/>
              <a:t>other</a:t>
            </a:r>
            <a:r>
              <a:rPr lang="fr-BE" sz="1800" dirty="0" smtClean="0"/>
              <a:t> </a:t>
            </a:r>
            <a:r>
              <a:rPr lang="fr-BE" sz="1800" dirty="0" err="1" smtClean="0"/>
              <a:t>DGs</a:t>
            </a:r>
            <a:endParaRPr lang="fr-BE" sz="1800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sz="20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76655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Guiding</a:t>
            </a:r>
            <a:r>
              <a:rPr lang="fr-BE" dirty="0" smtClean="0"/>
              <a:t> </a:t>
            </a:r>
            <a:r>
              <a:rPr lang="fr-BE" dirty="0" err="1" smtClean="0"/>
              <a:t>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/>
              <a:t>Open, inclusive and transparent </a:t>
            </a:r>
            <a:r>
              <a:rPr lang="en-GB" i="0" dirty="0" smtClean="0"/>
              <a:t>partnership approach </a:t>
            </a:r>
            <a:r>
              <a:rPr lang="en-GB" i="0" dirty="0"/>
              <a:t>for </a:t>
            </a:r>
            <a:r>
              <a:rPr lang="en-GB" b="1" i="0" dirty="0"/>
              <a:t>any committed </a:t>
            </a:r>
            <a:r>
              <a:rPr lang="en-GB" i="0" dirty="0"/>
              <a:t>European </a:t>
            </a:r>
            <a:r>
              <a:rPr lang="en-GB" i="0" dirty="0" smtClean="0"/>
              <a:t>Region </a:t>
            </a:r>
            <a:endParaRPr lang="en-GB" i="0" dirty="0"/>
          </a:p>
          <a:p>
            <a:r>
              <a:rPr lang="en-GB" i="0" dirty="0" smtClean="0"/>
              <a:t>• work </a:t>
            </a:r>
            <a:r>
              <a:rPr lang="en-GB" i="0" dirty="0"/>
              <a:t>with </a:t>
            </a:r>
            <a:r>
              <a:rPr lang="en-GB" b="1" i="0" dirty="0"/>
              <a:t>clusters</a:t>
            </a:r>
            <a:r>
              <a:rPr lang="en-GB" i="0" dirty="0"/>
              <a:t> and other </a:t>
            </a:r>
            <a:r>
              <a:rPr lang="en-GB" i="0" dirty="0" smtClean="0"/>
              <a:t>intermediaries</a:t>
            </a:r>
            <a:br>
              <a:rPr lang="en-GB" i="0" dirty="0" smtClean="0"/>
            </a:br>
            <a:r>
              <a:rPr lang="en-GB" i="0" dirty="0" smtClean="0"/>
              <a:t>(triple helix /SME platforms) </a:t>
            </a:r>
            <a:endParaRPr lang="en-GB" i="0" dirty="0"/>
          </a:p>
          <a:p>
            <a:r>
              <a:rPr lang="en-GB" i="0" dirty="0"/>
              <a:t>• involve </a:t>
            </a:r>
            <a:r>
              <a:rPr lang="en-GB" b="1" i="0" dirty="0"/>
              <a:t>EU value chains </a:t>
            </a:r>
            <a:r>
              <a:rPr lang="en-GB" i="0" dirty="0"/>
              <a:t>and other interregional business networks </a:t>
            </a:r>
          </a:p>
          <a:p>
            <a:r>
              <a:rPr lang="en-GB" i="0" dirty="0"/>
              <a:t>• generate a </a:t>
            </a:r>
            <a:r>
              <a:rPr lang="en-GB" b="1" i="0" dirty="0"/>
              <a:t>pipeline of investment projects </a:t>
            </a:r>
            <a:r>
              <a:rPr lang="en-GB" i="0" dirty="0"/>
              <a:t>in </a:t>
            </a:r>
            <a:r>
              <a:rPr lang="en-GB" b="1" i="0" dirty="0" smtClean="0"/>
              <a:t>targeted</a:t>
            </a:r>
            <a:r>
              <a:rPr lang="en-GB" i="0" dirty="0" smtClean="0"/>
              <a:t> smart </a:t>
            </a:r>
            <a:r>
              <a:rPr lang="en-GB" i="0" dirty="0"/>
              <a:t>specialisation </a:t>
            </a:r>
            <a:r>
              <a:rPr lang="en-GB" b="1" i="0" dirty="0"/>
              <a:t>thematic areas</a:t>
            </a:r>
            <a:r>
              <a:rPr lang="en-GB" i="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6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56CDC2-56A6-4667-9C50-5E0D2F0341EA}" type="slidenum">
              <a:rPr lang="en-GB" altLang="en-US" sz="1400" i="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n-US" sz="1400" i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650" y="1803303"/>
            <a:ext cx="5187950" cy="47089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fr-BE" sz="2000" b="1" dirty="0" err="1" smtClean="0"/>
              <a:t>Scoping</a:t>
            </a:r>
            <a:r>
              <a:rPr lang="fr-BE" sz="2000" b="1" dirty="0" smtClean="0"/>
              <a:t> Note</a:t>
            </a:r>
            <a:br>
              <a:rPr lang="fr-BE" sz="2000" b="1" dirty="0" smtClean="0"/>
            </a:br>
            <a:r>
              <a:rPr lang="fr-BE" sz="2000" dirty="0" smtClean="0"/>
              <a:t>To </a:t>
            </a:r>
            <a:r>
              <a:rPr lang="fr-BE" sz="2000" dirty="0" err="1" smtClean="0"/>
              <a:t>establish</a:t>
            </a:r>
            <a:r>
              <a:rPr lang="fr-BE" sz="2000" dirty="0" smtClean="0"/>
              <a:t> a </a:t>
            </a:r>
            <a:r>
              <a:rPr lang="fr-BE" sz="2000" u="sng" dirty="0" err="1" smtClean="0"/>
              <a:t>partnership</a:t>
            </a:r>
            <a:r>
              <a:rPr lang="fr-BE" sz="2000" dirty="0" smtClean="0"/>
              <a:t> in a </a:t>
            </a:r>
            <a:r>
              <a:rPr lang="fr-BE" sz="2000" dirty="0" err="1" smtClean="0"/>
              <a:t>targeted</a:t>
            </a:r>
            <a:r>
              <a:rPr lang="fr-BE" sz="2000" dirty="0" smtClean="0"/>
              <a:t> </a:t>
            </a:r>
            <a:r>
              <a:rPr lang="fr-BE" sz="2000" dirty="0" err="1" smtClean="0"/>
              <a:t>thematic</a:t>
            </a:r>
            <a:r>
              <a:rPr lang="fr-BE" sz="2000" dirty="0" smtClean="0"/>
              <a:t> area</a:t>
            </a:r>
            <a:endParaRPr lang="fr-BE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fr-BE" sz="20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fr-BE" sz="2000" b="1" dirty="0" err="1" smtClean="0"/>
              <a:t>Mapping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Exercise</a:t>
            </a:r>
            <a:r>
              <a:rPr lang="fr-BE" sz="2000" b="1" dirty="0"/>
              <a:t/>
            </a:r>
            <a:br>
              <a:rPr lang="fr-BE" sz="2000" b="1" dirty="0"/>
            </a:br>
            <a:r>
              <a:rPr lang="fr-BE" sz="2000" dirty="0" err="1" smtClean="0"/>
              <a:t>Targeting</a:t>
            </a:r>
            <a:r>
              <a:rPr lang="fr-BE" sz="2000" dirty="0" smtClean="0"/>
              <a:t> </a:t>
            </a:r>
            <a:r>
              <a:rPr lang="fr-BE" sz="2000" dirty="0" err="1" smtClean="0"/>
              <a:t>specific</a:t>
            </a:r>
            <a:r>
              <a:rPr lang="fr-BE" sz="2000" dirty="0" smtClean="0"/>
              <a:t> </a:t>
            </a:r>
            <a:r>
              <a:rPr lang="fr-BE" sz="2000" u="sng" dirty="0" smtClean="0"/>
              <a:t>value </a:t>
            </a:r>
            <a:r>
              <a:rPr lang="fr-BE" sz="2000" u="sng" dirty="0" err="1" smtClean="0"/>
              <a:t>chains</a:t>
            </a:r>
            <a:r>
              <a:rPr lang="fr-BE" sz="2000" dirty="0" smtClean="0"/>
              <a:t>: identification of business and </a:t>
            </a:r>
            <a:r>
              <a:rPr lang="fr-BE" sz="2000" dirty="0" err="1" smtClean="0"/>
              <a:t>research</a:t>
            </a:r>
            <a:r>
              <a:rPr lang="fr-BE" sz="2000" dirty="0" smtClean="0"/>
              <a:t> </a:t>
            </a:r>
            <a:r>
              <a:rPr lang="fr-BE" sz="2000" u="sng" dirty="0" err="1" smtClean="0"/>
              <a:t>actors</a:t>
            </a:r>
            <a:r>
              <a:rPr lang="fr-BE" sz="2000" dirty="0" smtClean="0"/>
              <a:t> and of innovation support </a:t>
            </a:r>
            <a:r>
              <a:rPr lang="fr-BE" sz="2000" u="sng" dirty="0" smtClean="0"/>
              <a:t>infrastructure</a:t>
            </a:r>
            <a:endParaRPr lang="fr-BE" sz="2000" u="sng" dirty="0"/>
          </a:p>
          <a:p>
            <a:pPr marL="457200" indent="-457200">
              <a:buFont typeface="+mj-lt"/>
              <a:buAutoNum type="arabicPeriod"/>
              <a:defRPr/>
            </a:pPr>
            <a:endParaRPr lang="fr-BE" sz="2000" b="1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fr-BE" sz="2000" b="1" dirty="0" err="1" smtClean="0"/>
              <a:t>Matchmaking</a:t>
            </a:r>
            <a:r>
              <a:rPr lang="fr-BE" sz="2000" b="1" dirty="0" smtClean="0"/>
              <a:t> Events </a:t>
            </a:r>
            <a:br>
              <a:rPr lang="fr-BE" sz="2000" b="1" dirty="0" smtClean="0"/>
            </a:br>
            <a:r>
              <a:rPr lang="fr-BE" sz="2000" dirty="0" err="1" smtClean="0"/>
              <a:t>Bringing</a:t>
            </a:r>
            <a:r>
              <a:rPr lang="fr-BE" sz="2000" dirty="0" smtClean="0"/>
              <a:t> </a:t>
            </a:r>
            <a:r>
              <a:rPr lang="fr-BE" sz="2000" dirty="0" err="1" smtClean="0"/>
              <a:t>targeted</a:t>
            </a:r>
            <a:r>
              <a:rPr lang="fr-BE" sz="2000" dirty="0" smtClean="0"/>
              <a:t> </a:t>
            </a:r>
            <a:r>
              <a:rPr lang="fr-BE" sz="2000" dirty="0" err="1" smtClean="0"/>
              <a:t>actors</a:t>
            </a:r>
            <a:r>
              <a:rPr lang="fr-BE" sz="2000" dirty="0" smtClean="0"/>
              <a:t> </a:t>
            </a:r>
            <a:r>
              <a:rPr lang="fr-BE" sz="2000" dirty="0" err="1" smtClean="0"/>
              <a:t>together</a:t>
            </a:r>
            <a:endParaRPr lang="fr-BE" sz="2000" b="1" dirty="0" smtClean="0"/>
          </a:p>
          <a:p>
            <a:pPr marL="457200" indent="-457200">
              <a:buFont typeface="+mj-lt"/>
              <a:buAutoNum type="arabicPeriod"/>
              <a:defRPr/>
            </a:pPr>
            <a:endParaRPr lang="fr-BE" sz="2000" b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fr-BE" sz="2000" b="1" dirty="0" err="1" smtClean="0"/>
              <a:t>Preparing</a:t>
            </a:r>
            <a:r>
              <a:rPr lang="fr-BE" sz="2000" b="1" dirty="0" smtClean="0"/>
              <a:t> &amp; </a:t>
            </a:r>
            <a:r>
              <a:rPr lang="fr-BE" sz="2000" b="1" dirty="0" err="1" smtClean="0"/>
              <a:t>implementing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investment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projects</a:t>
            </a:r>
            <a:endParaRPr lang="en-GB" sz="20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388" y="1339850"/>
            <a:ext cx="9217025" cy="500063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kern="0" dirty="0" smtClean="0"/>
          </a:p>
        </p:txBody>
      </p:sp>
      <p:sp>
        <p:nvSpPr>
          <p:cNvPr id="36869" name="Rectangle 1"/>
          <p:cNvSpPr>
            <a:spLocks noChangeArrowheads="1"/>
          </p:cNvSpPr>
          <p:nvPr/>
        </p:nvSpPr>
        <p:spPr bwMode="auto">
          <a:xfrm>
            <a:off x="395536" y="1206373"/>
            <a:ext cx="84913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3000" b="1" i="0" dirty="0" smtClean="0">
                <a:solidFill>
                  <a:srgbClr val="7030A0"/>
                </a:solidFill>
              </a:rPr>
              <a:t>Work </a:t>
            </a:r>
            <a:r>
              <a:rPr lang="de-DE" altLang="en-US" sz="3000" b="1" i="0" dirty="0" err="1" smtClean="0">
                <a:solidFill>
                  <a:srgbClr val="7030A0"/>
                </a:solidFill>
              </a:rPr>
              <a:t>flow</a:t>
            </a:r>
            <a:r>
              <a:rPr lang="de-DE" altLang="en-US" sz="3000" b="1" i="0" dirty="0" smtClean="0">
                <a:solidFill>
                  <a:srgbClr val="7030A0"/>
                </a:solidFill>
              </a:rPr>
              <a:t> in an </a:t>
            </a:r>
            <a:r>
              <a:rPr lang="de-DE" altLang="en-US" sz="3000" b="1" i="0" dirty="0" err="1" smtClean="0">
                <a:solidFill>
                  <a:srgbClr val="7030A0"/>
                </a:solidFill>
              </a:rPr>
              <a:t>investment</a:t>
            </a:r>
            <a:r>
              <a:rPr lang="de-DE" altLang="en-US" sz="3000" b="1" i="0" dirty="0" smtClean="0">
                <a:solidFill>
                  <a:srgbClr val="7030A0"/>
                </a:solidFill>
              </a:rPr>
              <a:t> </a:t>
            </a:r>
            <a:r>
              <a:rPr lang="de-DE" altLang="en-US" sz="3000" b="1" i="0" dirty="0" err="1" smtClean="0">
                <a:solidFill>
                  <a:srgbClr val="7030A0"/>
                </a:solidFill>
              </a:rPr>
              <a:t>pipeline</a:t>
            </a:r>
            <a:r>
              <a:rPr lang="de-DE" altLang="en-US" sz="3000" b="1" i="0" dirty="0" smtClean="0">
                <a:solidFill>
                  <a:srgbClr val="7030A0"/>
                </a:solidFill>
              </a:rPr>
              <a:t>:</a:t>
            </a:r>
            <a:endParaRPr lang="en-GB" altLang="en-US" sz="3000" b="1" i="0" dirty="0">
              <a:solidFill>
                <a:srgbClr val="7030A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003035" y="1868265"/>
            <a:ext cx="2735982" cy="4758531"/>
            <a:chOff x="-202054" y="-253306"/>
            <a:chExt cx="3508205" cy="6169192"/>
          </a:xfrm>
        </p:grpSpPr>
        <p:sp>
          <p:nvSpPr>
            <p:cNvPr id="36872" name="Down Arrow 7"/>
            <p:cNvSpPr>
              <a:spLocks noChangeArrowheads="1"/>
            </p:cNvSpPr>
            <p:nvPr/>
          </p:nvSpPr>
          <p:spPr bwMode="auto">
            <a:xfrm>
              <a:off x="1256801" y="-158128"/>
              <a:ext cx="504056" cy="4513823"/>
            </a:xfrm>
            <a:prstGeom prst="downArrow">
              <a:avLst>
                <a:gd name="adj1" fmla="val 50000"/>
                <a:gd name="adj2" fmla="val 49999"/>
              </a:avLst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bg1"/>
                </a:buClr>
                <a:buChar char="•"/>
                <a:defRPr sz="2400" i="1">
                  <a:solidFill>
                    <a:srgbClr val="0F5494"/>
                  </a:solidFill>
                  <a:latin typeface="Verdan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9FBA"/>
                </a:buClr>
                <a:buChar char="•"/>
                <a:defRPr sz="2000" b="1">
                  <a:solidFill>
                    <a:srgbClr val="0F5494"/>
                  </a:solidFill>
                  <a:latin typeface="Verdana" pitchFamily="34" charset="0"/>
                </a:defRPr>
              </a:lvl2pPr>
              <a:lvl3pPr marL="1143000" indent="-228600">
                <a:spcBef>
                  <a:spcPct val="20000"/>
                </a:spcBef>
                <a:defRPr sz="1400">
                  <a:solidFill>
                    <a:srgbClr val="0F5494"/>
                  </a:solidFill>
                  <a:latin typeface="Verdana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altLang="en-US" sz="1800" i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64704" y="3231972"/>
              <a:ext cx="1876437" cy="735458"/>
            </a:xfrm>
            <a:prstGeom prst="roundRect">
              <a:avLst/>
            </a:prstGeom>
            <a:solidFill>
              <a:srgbClr val="00CC66">
                <a:alpha val="74902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srgbClr val="000000"/>
                  </a:solidFill>
                  <a:ea typeface="MS Mincho"/>
                  <a:cs typeface="Times New Roman"/>
                </a:rPr>
                <a:t>Business Plan &amp;</a:t>
              </a:r>
              <a:endParaRPr lang="en-GB" sz="1200" dirty="0">
                <a:latin typeface="Times New Roman"/>
                <a:ea typeface="MS Mincho"/>
              </a:endParaRPr>
            </a:p>
            <a:p>
              <a:pPr algn="ctr"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srgbClr val="000000"/>
                  </a:solidFill>
                  <a:ea typeface="MS Mincho"/>
                  <a:cs typeface="Times New Roman"/>
                </a:rPr>
                <a:t>Funding Mix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-148111" y="4442807"/>
              <a:ext cx="3350230" cy="1473079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rgbClr val="000000"/>
                  </a:solidFill>
                  <a:ea typeface="MS Mincho"/>
                  <a:cs typeface="Times New Roman"/>
                </a:rPr>
                <a:t>Investment Projects</a:t>
              </a:r>
              <a:endParaRPr lang="en-GB" sz="1200" dirty="0">
                <a:latin typeface="Times New Roman"/>
                <a:ea typeface="MS Mincho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Demonstrators</a:t>
              </a:r>
              <a:endParaRPr lang="en-GB" sz="1100" dirty="0">
                <a:ea typeface="Calibri"/>
                <a:cs typeface="Times New Roman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Bundled small projects</a:t>
              </a:r>
              <a:endParaRPr lang="en-GB" sz="1100" dirty="0">
                <a:ea typeface="Calibri"/>
                <a:cs typeface="Times New Roman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Single  cross-regional large scale project</a:t>
              </a:r>
              <a:endParaRPr lang="en-GB" sz="1100" dirty="0">
                <a:ea typeface="Calibri"/>
                <a:cs typeface="Times New Roman"/>
              </a:endParaRPr>
            </a:p>
            <a:p>
              <a:pPr marL="342900" indent="-342900">
                <a:lnSpc>
                  <a:spcPct val="115000"/>
                </a:lnSpc>
                <a:spcAft>
                  <a:spcPts val="0"/>
                </a:spcAft>
                <a:buFont typeface="Arial"/>
                <a:buChar char="•"/>
                <a:defRPr/>
              </a:pPr>
              <a:r>
                <a:rPr lang="en-GB" sz="900" dirty="0">
                  <a:solidFill>
                    <a:srgbClr val="000000"/>
                  </a:solidFill>
                  <a:ea typeface="Calibri"/>
                  <a:cs typeface="Times New Roman"/>
                </a:rPr>
                <a:t>Large individual projects</a:t>
              </a:r>
              <a:endParaRPr lang="en-GB" sz="1100" dirty="0">
                <a:ea typeface="Calibri"/>
                <a:cs typeface="Times New Roman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64704" y="1183612"/>
              <a:ext cx="1876437" cy="112481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89804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 dirty="0">
                  <a:solidFill>
                    <a:srgbClr val="000000"/>
                  </a:solidFill>
                  <a:ea typeface="MS Mincho"/>
                  <a:cs typeface="Times New Roman"/>
                </a:rPr>
                <a:t>Mapping of competences &amp; matching of business opportunities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-202054" y="-253306"/>
              <a:ext cx="3508205" cy="50616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1100" b="1" dirty="0">
                  <a:solidFill>
                    <a:srgbClr val="000000"/>
                  </a:solidFill>
                  <a:ea typeface="MS Mincho"/>
                  <a:cs typeface="Times New Roman"/>
                </a:rPr>
                <a:t>Thematic Area for </a:t>
              </a:r>
              <a:r>
                <a:rPr lang="en-GB" sz="1100" b="1" dirty="0" err="1" smtClean="0">
                  <a:solidFill>
                    <a:srgbClr val="000000"/>
                  </a:solidFill>
                  <a:ea typeface="MS Mincho"/>
                  <a:cs typeface="Times New Roman"/>
                </a:rPr>
                <a:t>Agri</a:t>
              </a:r>
              <a:r>
                <a:rPr lang="en-GB" sz="1100" b="1" dirty="0" smtClean="0">
                  <a:solidFill>
                    <a:srgbClr val="000000"/>
                  </a:solidFill>
                  <a:ea typeface="MS Mincho"/>
                  <a:cs typeface="Times New Roman"/>
                </a:rPr>
                <a:t>-Food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70610" y="2365610"/>
              <a:ext cx="1876437" cy="698684"/>
            </a:xfrm>
            <a:prstGeom prst="roundRect">
              <a:avLst/>
            </a:prstGeom>
            <a:solidFill>
              <a:srgbClr val="00B0F0">
                <a:alpha val="89804"/>
              </a:srgbClr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en-GB" sz="900" b="1" dirty="0" smtClean="0">
                  <a:solidFill>
                    <a:srgbClr val="000000"/>
                  </a:solidFill>
                  <a:ea typeface="MS Mincho"/>
                  <a:cs typeface="Times New Roman"/>
                </a:rPr>
                <a:t>Business </a:t>
              </a:r>
              <a:r>
                <a:rPr lang="en-GB" sz="900" b="1" dirty="0">
                  <a:solidFill>
                    <a:srgbClr val="000000"/>
                  </a:solidFill>
                  <a:ea typeface="MS Mincho"/>
                  <a:cs typeface="Times New Roman"/>
                </a:rPr>
                <a:t>cooperation and design of projects </a:t>
              </a:r>
              <a:endParaRPr lang="en-GB" sz="1200" dirty="0">
                <a:latin typeface="Times New Roman"/>
                <a:ea typeface="MS Mincho"/>
              </a:endParaRPr>
            </a:p>
          </p:txBody>
        </p:sp>
      </p:grpSp>
      <p:sp>
        <p:nvSpPr>
          <p:cNvPr id="14" name="Rounded Rectangle 13"/>
          <p:cNvSpPr/>
          <p:nvPr/>
        </p:nvSpPr>
        <p:spPr bwMode="auto">
          <a:xfrm>
            <a:off x="6576801" y="2301556"/>
            <a:ext cx="1487611" cy="585788"/>
          </a:xfrm>
          <a:prstGeom prst="roundRect">
            <a:avLst/>
          </a:prstGeom>
          <a:solidFill>
            <a:srgbClr val="92D050">
              <a:alpha val="9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GB" sz="900" b="1" dirty="0" smtClean="0">
                <a:solidFill>
                  <a:srgbClr val="000000"/>
                </a:solidFill>
                <a:ea typeface="MS Mincho"/>
                <a:cs typeface="Times New Roman"/>
              </a:rPr>
              <a:t>Scoping </a:t>
            </a:r>
            <a:br>
              <a:rPr lang="en-GB" sz="900" b="1" dirty="0" smtClean="0">
                <a:solidFill>
                  <a:srgbClr val="000000"/>
                </a:solidFill>
                <a:ea typeface="MS Mincho"/>
                <a:cs typeface="Times New Roman"/>
              </a:rPr>
            </a:br>
            <a:r>
              <a:rPr lang="en-GB" sz="900" b="1" dirty="0" smtClean="0">
                <a:solidFill>
                  <a:srgbClr val="000000"/>
                </a:solidFill>
                <a:ea typeface="MS Mincho"/>
                <a:cs typeface="Times New Roman"/>
              </a:rPr>
              <a:t>Common vision &amp; roadmap</a:t>
            </a:r>
            <a:endParaRPr lang="en-GB" sz="1200" dirty="0">
              <a:latin typeface="Times New Roman"/>
              <a:ea typeface="MS Mincho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5580112" y="4862435"/>
            <a:ext cx="1224136" cy="801945"/>
          </a:xfrm>
          <a:prstGeom prst="ellipse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6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Calls!</a:t>
            </a:r>
            <a:endParaRPr kumimoji="0" lang="en-GB" sz="16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39850"/>
            <a:ext cx="7200800" cy="936625"/>
          </a:xfrm>
        </p:spPr>
        <p:txBody>
          <a:bodyPr/>
          <a:lstStyle/>
          <a:p>
            <a:r>
              <a:rPr lang="en-GB" sz="3200" dirty="0" smtClean="0"/>
              <a:t>How can regions join?</a:t>
            </a: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323529" y="2204864"/>
            <a:ext cx="8820472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>
              <a:buClrTx/>
              <a:buNone/>
            </a:pPr>
            <a:r>
              <a:rPr lang="fr-BE" dirty="0" err="1" smtClean="0"/>
              <a:t>Any</a:t>
            </a:r>
            <a:r>
              <a:rPr lang="fr-BE" dirty="0" smtClean="0"/>
              <a:t>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region</a:t>
            </a:r>
            <a:r>
              <a:rPr lang="fr-BE" dirty="0" smtClean="0"/>
              <a:t> </a:t>
            </a:r>
            <a:r>
              <a:rPr lang="fr-BE" dirty="0" err="1" smtClean="0"/>
              <a:t>can</a:t>
            </a:r>
            <a:r>
              <a:rPr lang="fr-BE" dirty="0" smtClean="0"/>
              <a:t> </a:t>
            </a:r>
            <a:r>
              <a:rPr lang="fr-BE" dirty="0" err="1" smtClean="0"/>
              <a:t>become</a:t>
            </a:r>
            <a:r>
              <a:rPr lang="fr-BE" dirty="0" smtClean="0"/>
              <a:t> </a:t>
            </a:r>
            <a:r>
              <a:rPr lang="fr-BE" dirty="0" err="1" smtClean="0"/>
              <a:t>member</a:t>
            </a:r>
            <a:r>
              <a:rPr lang="fr-BE" dirty="0" smtClean="0"/>
              <a:t> of a '</a:t>
            </a:r>
            <a:r>
              <a:rPr lang="fr-BE" dirty="0" err="1" smtClean="0"/>
              <a:t>partnership</a:t>
            </a:r>
            <a:r>
              <a:rPr lang="fr-BE" dirty="0" smtClean="0"/>
              <a:t>'</a:t>
            </a:r>
          </a:p>
          <a:p>
            <a:pPr marL="0" lvl="1" indent="0">
              <a:buClrTx/>
              <a:buNone/>
            </a:pPr>
            <a:r>
              <a:rPr lang="fr-BE" sz="2000" b="1" i="0" dirty="0" err="1" smtClean="0"/>
              <a:t>that</a:t>
            </a:r>
            <a:r>
              <a:rPr lang="fr-BE" sz="2000" b="1" i="0" dirty="0" smtClean="0"/>
              <a:t> </a:t>
            </a:r>
            <a:r>
              <a:rPr lang="fr-BE" sz="2000" b="1" i="0" dirty="0" err="1" smtClean="0"/>
              <a:t>is</a:t>
            </a:r>
            <a:r>
              <a:rPr lang="fr-BE" sz="2000" b="1" i="0" dirty="0" smtClean="0"/>
              <a:t> </a:t>
            </a:r>
            <a:r>
              <a:rPr lang="fr-BE" sz="2000" b="1" i="0" dirty="0" err="1" smtClean="0"/>
              <a:t>targeting</a:t>
            </a:r>
            <a:r>
              <a:rPr lang="fr-BE" sz="2000" b="1" i="0" dirty="0" smtClean="0"/>
              <a:t> R&amp;I </a:t>
            </a:r>
            <a:r>
              <a:rPr lang="fr-BE" sz="2000" b="1" i="0" dirty="0" err="1" smtClean="0"/>
              <a:t>investments</a:t>
            </a:r>
            <a:r>
              <a:rPr lang="fr-BE" sz="2000" b="1" i="0" dirty="0" smtClean="0"/>
              <a:t> in a </a:t>
            </a:r>
            <a:r>
              <a:rPr lang="fr-BE" sz="2000" b="1" i="0" dirty="0" err="1" smtClean="0"/>
              <a:t>common</a:t>
            </a:r>
            <a:r>
              <a:rPr lang="fr-BE" sz="2000" b="1" i="0" dirty="0" smtClean="0"/>
              <a:t> focus area:</a:t>
            </a:r>
          </a:p>
          <a:p>
            <a:pPr marL="0" lvl="1" indent="0">
              <a:buClrTx/>
              <a:buNone/>
            </a:pPr>
            <a:r>
              <a:rPr lang="fr-BE" sz="2000" b="1" i="0" dirty="0" smtClean="0"/>
              <a:t> </a:t>
            </a:r>
            <a:endParaRPr lang="fr-BE" sz="2000" b="1" i="0" dirty="0"/>
          </a:p>
          <a:p>
            <a:pPr marL="457200" lvl="1" indent="-457200">
              <a:buClrTx/>
              <a:buAutoNum type="arabicPeriod"/>
            </a:pPr>
            <a:r>
              <a:rPr lang="fr-BE" dirty="0" smtClean="0"/>
              <a:t>As a '</a:t>
            </a:r>
            <a:r>
              <a:rPr lang="fr-BE" dirty="0" err="1" smtClean="0"/>
              <a:t>leading</a:t>
            </a:r>
            <a:r>
              <a:rPr lang="fr-BE" dirty="0" smtClean="0"/>
              <a:t> </a:t>
            </a:r>
            <a:r>
              <a:rPr lang="fr-BE" dirty="0" err="1" smtClean="0"/>
              <a:t>region</a:t>
            </a:r>
            <a:r>
              <a:rPr lang="fr-BE" dirty="0" smtClean="0"/>
              <a:t>' (</a:t>
            </a:r>
            <a:r>
              <a:rPr lang="fr-BE" dirty="0" err="1" smtClean="0"/>
              <a:t>political</a:t>
            </a:r>
            <a:r>
              <a:rPr lang="fr-BE" dirty="0" smtClean="0"/>
              <a:t> </a:t>
            </a:r>
            <a:r>
              <a:rPr lang="fr-BE" dirty="0" err="1" smtClean="0"/>
              <a:t>commitment</a:t>
            </a:r>
            <a:r>
              <a:rPr lang="fr-BE" dirty="0" smtClean="0"/>
              <a:t>)</a:t>
            </a:r>
          </a:p>
          <a:p>
            <a:pPr marL="857250" lvl="2" indent="-457200">
              <a:buAutoNum type="arabicPeriod"/>
            </a:pPr>
            <a:r>
              <a:rPr lang="fr-BE" sz="1800" dirty="0" err="1"/>
              <a:t>Being</a:t>
            </a:r>
            <a:r>
              <a:rPr lang="fr-BE" sz="1800" dirty="0"/>
              <a:t> a EU </a:t>
            </a:r>
            <a:r>
              <a:rPr lang="fr-BE" sz="1800" dirty="0" smtClean="0"/>
              <a:t>28 </a:t>
            </a:r>
            <a:r>
              <a:rPr lang="fr-BE" sz="1800" dirty="0" err="1"/>
              <a:t>region</a:t>
            </a:r>
            <a:endParaRPr lang="fr-BE" sz="1800" dirty="0"/>
          </a:p>
          <a:p>
            <a:pPr marL="857250" lvl="2" indent="-457200">
              <a:buAutoNum type="arabicPeriod"/>
            </a:pPr>
            <a:r>
              <a:rPr lang="fr-BE" sz="1800" dirty="0" err="1"/>
              <a:t>Having</a:t>
            </a:r>
            <a:r>
              <a:rPr lang="fr-BE" sz="1800" dirty="0"/>
              <a:t> the </a:t>
            </a:r>
            <a:r>
              <a:rPr lang="fr-BE" sz="1800" dirty="0" err="1"/>
              <a:t>thematic</a:t>
            </a:r>
            <a:r>
              <a:rPr lang="fr-BE" sz="1800" dirty="0"/>
              <a:t> focus area as RIS3 </a:t>
            </a:r>
            <a:r>
              <a:rPr lang="fr-BE" sz="1800" dirty="0" err="1"/>
              <a:t>priority</a:t>
            </a:r>
            <a:endParaRPr lang="fr-BE" sz="1800" dirty="0"/>
          </a:p>
          <a:p>
            <a:pPr marL="857250" lvl="2" indent="-457200">
              <a:buAutoNum type="arabicPeriod"/>
            </a:pPr>
            <a:r>
              <a:rPr lang="fr-BE" sz="1800" dirty="0" err="1"/>
              <a:t>Committing</a:t>
            </a:r>
            <a:r>
              <a:rPr lang="fr-BE" sz="1800" dirty="0"/>
              <a:t> to support the '</a:t>
            </a:r>
            <a:r>
              <a:rPr lang="fr-BE" sz="1800" dirty="0" err="1"/>
              <a:t>set-up</a:t>
            </a:r>
            <a:r>
              <a:rPr lang="fr-BE" sz="1800" dirty="0"/>
              <a:t>' </a:t>
            </a:r>
            <a:r>
              <a:rPr lang="fr-BE" sz="1800" dirty="0" err="1"/>
              <a:t>costs</a:t>
            </a:r>
            <a:r>
              <a:rPr lang="fr-BE" sz="1800" dirty="0"/>
              <a:t> of the </a:t>
            </a:r>
            <a:r>
              <a:rPr lang="fr-BE" sz="1800" dirty="0" err="1"/>
              <a:t>partnership</a:t>
            </a:r>
            <a:endParaRPr lang="fr-BE" sz="1800" b="1" dirty="0"/>
          </a:p>
          <a:p>
            <a:pPr marL="457200" lvl="1" indent="-457200">
              <a:buClrTx/>
              <a:buAutoNum type="arabicPeriod"/>
            </a:pPr>
            <a:r>
              <a:rPr lang="fr-BE" dirty="0" smtClean="0"/>
              <a:t>As </a:t>
            </a:r>
            <a:r>
              <a:rPr lang="fr-BE" dirty="0"/>
              <a:t>a </a:t>
            </a:r>
            <a:r>
              <a:rPr lang="fr-BE" dirty="0" smtClean="0"/>
              <a:t>'participant </a:t>
            </a:r>
            <a:r>
              <a:rPr lang="fr-BE" dirty="0" err="1" smtClean="0"/>
              <a:t>region</a:t>
            </a:r>
            <a:r>
              <a:rPr lang="fr-BE" dirty="0" smtClean="0"/>
              <a:t>' (</a:t>
            </a:r>
            <a:r>
              <a:rPr lang="fr-BE" dirty="0" err="1" smtClean="0"/>
              <a:t>implementation</a:t>
            </a:r>
            <a:r>
              <a:rPr lang="fr-BE" dirty="0" smtClean="0"/>
              <a:t> </a:t>
            </a:r>
            <a:r>
              <a:rPr lang="fr-BE" dirty="0" err="1" smtClean="0"/>
              <a:t>commitment</a:t>
            </a:r>
            <a:r>
              <a:rPr lang="fr-BE" dirty="0" smtClean="0"/>
              <a:t>)</a:t>
            </a:r>
          </a:p>
          <a:p>
            <a:pPr marL="857250" lvl="2" indent="-457200">
              <a:buAutoNum type="arabicPeriod"/>
            </a:pPr>
            <a:r>
              <a:rPr lang="fr-BE" sz="1800" dirty="0" err="1" smtClean="0"/>
              <a:t>Being</a:t>
            </a:r>
            <a:r>
              <a:rPr lang="fr-BE" sz="1800" dirty="0" smtClean="0"/>
              <a:t> a </a:t>
            </a:r>
            <a:r>
              <a:rPr lang="fr-BE" sz="1800" dirty="0" err="1" smtClean="0"/>
              <a:t>European</a:t>
            </a:r>
            <a:r>
              <a:rPr lang="fr-BE" sz="1800" dirty="0" smtClean="0"/>
              <a:t> </a:t>
            </a:r>
            <a:r>
              <a:rPr lang="fr-BE" sz="1800" dirty="0" err="1" smtClean="0"/>
              <a:t>region</a:t>
            </a:r>
            <a:endParaRPr lang="fr-BE" sz="1800" dirty="0" smtClean="0"/>
          </a:p>
          <a:p>
            <a:pPr marL="857250" lvl="2" indent="-457200">
              <a:buAutoNum type="arabicPeriod"/>
            </a:pPr>
            <a:r>
              <a:rPr lang="fr-BE" sz="1800" dirty="0" err="1" smtClean="0"/>
              <a:t>Engaging</a:t>
            </a:r>
            <a:r>
              <a:rPr lang="fr-BE" sz="1800" dirty="0" smtClean="0"/>
              <a:t> to support </a:t>
            </a:r>
            <a:r>
              <a:rPr lang="fr-BE" sz="1800" dirty="0" err="1" smtClean="0"/>
              <a:t>partnering</a:t>
            </a:r>
            <a:r>
              <a:rPr lang="fr-BE" sz="1800" dirty="0" smtClean="0"/>
              <a:t> via </a:t>
            </a:r>
            <a:r>
              <a:rPr lang="fr-BE" sz="1800" dirty="0" err="1" smtClean="0"/>
              <a:t>mobilising</a:t>
            </a:r>
            <a:r>
              <a:rPr lang="fr-BE" sz="1800" dirty="0" smtClean="0"/>
              <a:t> local cluster organisations (or </a:t>
            </a:r>
            <a:r>
              <a:rPr lang="fr-BE" sz="1800" dirty="0" err="1" smtClean="0"/>
              <a:t>other</a:t>
            </a:r>
            <a:r>
              <a:rPr lang="fr-BE" sz="1800" dirty="0" smtClean="0"/>
              <a:t> </a:t>
            </a:r>
            <a:r>
              <a:rPr lang="fr-BE" sz="1800" dirty="0" err="1" smtClean="0"/>
              <a:t>intermediaries</a:t>
            </a:r>
            <a:r>
              <a:rPr lang="fr-BE" sz="1800" dirty="0" smtClean="0"/>
              <a:t>) and business</a:t>
            </a:r>
          </a:p>
          <a:p>
            <a:pPr marL="857250" lvl="2" indent="-457200">
              <a:buAutoNum type="arabicPeriod"/>
            </a:pPr>
            <a:r>
              <a:rPr lang="fr-BE" sz="1800" dirty="0" err="1" smtClean="0"/>
              <a:t>Ready</a:t>
            </a:r>
            <a:r>
              <a:rPr lang="fr-BE" sz="1800" dirty="0" smtClean="0"/>
              <a:t> to commit </a:t>
            </a:r>
            <a:r>
              <a:rPr lang="fr-BE" sz="1800" dirty="0" err="1" smtClean="0"/>
              <a:t>funds</a:t>
            </a:r>
            <a:r>
              <a:rPr lang="fr-BE" sz="1800" dirty="0" smtClean="0"/>
              <a:t> for good </a:t>
            </a:r>
            <a:r>
              <a:rPr lang="fr-BE" sz="1800" dirty="0" err="1" smtClean="0"/>
              <a:t>projects</a:t>
            </a:r>
            <a:r>
              <a:rPr lang="fr-BE" sz="1800" dirty="0" smtClean="0"/>
              <a:t>!</a:t>
            </a:r>
          </a:p>
          <a:p>
            <a:pPr marL="0" lvl="1" indent="0">
              <a:buClrTx/>
              <a:buNone/>
            </a:pPr>
            <a:r>
              <a:rPr lang="fr-BE" dirty="0"/>
              <a:t>	</a:t>
            </a:r>
            <a:endParaRPr lang="fr-BE" sz="2000" b="1" i="0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sz="2000" b="1" i="0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sz="2000" b="1" i="0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sz="20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38475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496944" cy="936625"/>
          </a:xfrm>
        </p:spPr>
        <p:txBody>
          <a:bodyPr/>
          <a:lstStyle/>
          <a:p>
            <a:r>
              <a:rPr lang="en-GB" sz="3200" dirty="0" smtClean="0"/>
              <a:t>Governance of the thematic area: </a:t>
            </a: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143001" y="2204864"/>
            <a:ext cx="8749479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BE" sz="2400" dirty="0" err="1" smtClean="0"/>
              <a:t>Partnerships</a:t>
            </a:r>
            <a:r>
              <a:rPr lang="fr-BE" sz="2400" dirty="0" smtClean="0"/>
              <a:t>: composition</a:t>
            </a:r>
            <a:r>
              <a:rPr lang="fr-BE" sz="2600" dirty="0" smtClean="0"/>
              <a:t> 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u="sng" dirty="0" smtClean="0"/>
              <a:t>Co-lead</a:t>
            </a:r>
            <a:r>
              <a:rPr lang="fr-BE" sz="1800" dirty="0" smtClean="0"/>
              <a:t> </a:t>
            </a:r>
            <a:r>
              <a:rPr lang="fr-BE" sz="1800" dirty="0" err="1"/>
              <a:t>regions</a:t>
            </a:r>
            <a:r>
              <a:rPr lang="fr-BE" sz="1800" dirty="0"/>
              <a:t> </a:t>
            </a:r>
            <a:r>
              <a:rPr lang="fr-BE" sz="1800" dirty="0" smtClean="0"/>
              <a:t>(=</a:t>
            </a:r>
            <a:r>
              <a:rPr lang="fr-BE" sz="1800" dirty="0" err="1" smtClean="0"/>
              <a:t>strong</a:t>
            </a:r>
            <a:r>
              <a:rPr lang="fr-BE" sz="1800" dirty="0" smtClean="0"/>
              <a:t> </a:t>
            </a:r>
            <a:r>
              <a:rPr lang="fr-BE" sz="1800" dirty="0" err="1" smtClean="0"/>
              <a:t>political</a:t>
            </a:r>
            <a:r>
              <a:rPr lang="fr-BE" sz="1800" dirty="0" smtClean="0"/>
              <a:t> </a:t>
            </a:r>
            <a:r>
              <a:rPr lang="fr-BE" sz="1800" dirty="0" err="1" smtClean="0"/>
              <a:t>commitment</a:t>
            </a:r>
            <a:r>
              <a:rPr lang="fr-BE" sz="1800" dirty="0" smtClean="0"/>
              <a:t>); </a:t>
            </a:r>
            <a:br>
              <a:rPr lang="fr-BE" sz="1800" dirty="0" smtClean="0"/>
            </a:br>
            <a:r>
              <a:rPr lang="fr-BE" sz="1800" dirty="0" smtClean="0"/>
              <a:t>min 2 </a:t>
            </a:r>
            <a:r>
              <a:rPr lang="fr-BE" sz="1800" dirty="0" err="1" smtClean="0"/>
              <a:t>is</a:t>
            </a:r>
            <a:r>
              <a:rPr lang="fr-BE" sz="1800" dirty="0" smtClean="0"/>
              <a:t> </a:t>
            </a:r>
            <a:r>
              <a:rPr lang="fr-BE" sz="1800" dirty="0" err="1" smtClean="0"/>
              <a:t>preferable</a:t>
            </a:r>
            <a:r>
              <a:rPr lang="fr-BE" sz="1800" dirty="0" smtClean="0"/>
              <a:t>; </a:t>
            </a:r>
            <a:r>
              <a:rPr lang="fr-BE" sz="1800" dirty="0" err="1" smtClean="0"/>
              <a:t>leading-regions</a:t>
            </a:r>
            <a:r>
              <a:rPr lang="fr-BE" sz="1800" dirty="0" smtClean="0"/>
              <a:t> </a:t>
            </a:r>
            <a:r>
              <a:rPr lang="fr-BE" sz="1800" dirty="0"/>
              <a:t>have to </a:t>
            </a:r>
            <a:r>
              <a:rPr lang="fr-BE" sz="1800" dirty="0" err="1" smtClean="0"/>
              <a:t>bring</a:t>
            </a:r>
            <a:r>
              <a:rPr lang="fr-BE" sz="1800" dirty="0" smtClean="0"/>
              <a:t> </a:t>
            </a:r>
            <a:r>
              <a:rPr lang="fr-BE" sz="1800" dirty="0"/>
              <a:t>a </a:t>
            </a:r>
            <a:r>
              <a:rPr lang="fr-BE" sz="1800" dirty="0" err="1"/>
              <a:t>unifying</a:t>
            </a:r>
            <a:r>
              <a:rPr lang="fr-BE" sz="1800" dirty="0"/>
              <a:t> vision (in </a:t>
            </a:r>
            <a:r>
              <a:rPr lang="fr-BE" sz="1800" dirty="0" smtClean="0"/>
              <a:t>the </a:t>
            </a:r>
            <a:r>
              <a:rPr lang="fr-BE" sz="1800" dirty="0" err="1" smtClean="0"/>
              <a:t>scoping</a:t>
            </a:r>
            <a:r>
              <a:rPr lang="fr-BE" sz="1800" dirty="0" smtClean="0"/>
              <a:t> </a:t>
            </a:r>
            <a:r>
              <a:rPr lang="fr-BE" sz="1800" dirty="0"/>
              <a:t>document</a:t>
            </a:r>
            <a:r>
              <a:rPr lang="fr-BE" sz="1800" dirty="0" smtClean="0"/>
              <a:t>);</a:t>
            </a:r>
            <a:endParaRPr lang="fr-BE" sz="1800" dirty="0"/>
          </a:p>
          <a:p>
            <a:pPr marL="857250" lvl="2" indent="-457200">
              <a:buFont typeface="+mj-lt"/>
              <a:buAutoNum type="arabicPeriod"/>
            </a:pPr>
            <a:r>
              <a:rPr lang="fr-BE" sz="1800" u="sng" dirty="0" smtClean="0"/>
              <a:t>Active</a:t>
            </a:r>
            <a:r>
              <a:rPr lang="fr-BE" sz="1800" dirty="0" smtClean="0"/>
              <a:t> participant </a:t>
            </a:r>
            <a:r>
              <a:rPr lang="fr-BE" sz="1800" dirty="0" err="1" smtClean="0"/>
              <a:t>regions</a:t>
            </a:r>
            <a:r>
              <a:rPr lang="fr-BE" sz="1800" dirty="0" smtClean="0"/>
              <a:t> (=</a:t>
            </a:r>
            <a:r>
              <a:rPr lang="fr-BE" sz="1800" dirty="0" err="1"/>
              <a:t>mobilising</a:t>
            </a:r>
            <a:r>
              <a:rPr lang="fr-BE" sz="1800" dirty="0"/>
              <a:t> </a:t>
            </a:r>
            <a:r>
              <a:rPr lang="fr-BE" sz="1800" dirty="0" err="1"/>
              <a:t>stakeholders</a:t>
            </a:r>
            <a:r>
              <a:rPr lang="fr-BE" sz="1800" dirty="0"/>
              <a:t> / cluster organisations in the focus area</a:t>
            </a:r>
            <a:r>
              <a:rPr lang="fr-BE" sz="1800" dirty="0" smtClean="0"/>
              <a:t>); </a:t>
            </a:r>
            <a:r>
              <a:rPr lang="fr-BE" sz="1800" dirty="0" err="1" smtClean="0"/>
              <a:t>starting</a:t>
            </a:r>
            <a:r>
              <a:rPr lang="fr-BE" sz="1800" dirty="0" smtClean="0"/>
              <a:t> </a:t>
            </a:r>
            <a:r>
              <a:rPr lang="fr-BE" sz="1800" dirty="0" err="1" smtClean="0"/>
              <a:t>with</a:t>
            </a:r>
            <a:r>
              <a:rPr lang="fr-BE" sz="1800" dirty="0" smtClean="0"/>
              <a:t> minimum 3;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Open </a:t>
            </a:r>
            <a:r>
              <a:rPr lang="fr-BE" sz="1800" dirty="0"/>
              <a:t>to all active </a:t>
            </a:r>
            <a:r>
              <a:rPr lang="fr-BE" sz="1800" dirty="0" err="1"/>
              <a:t>regions</a:t>
            </a:r>
            <a:r>
              <a:rPr lang="fr-BE" sz="1800" dirty="0"/>
              <a:t> and </a:t>
            </a:r>
            <a:r>
              <a:rPr lang="fr-BE" sz="1800" dirty="0" err="1"/>
              <a:t>their</a:t>
            </a:r>
            <a:r>
              <a:rPr lang="fr-BE" sz="1800" dirty="0"/>
              <a:t> innovation </a:t>
            </a:r>
            <a:r>
              <a:rPr lang="fr-BE" sz="1800" dirty="0" err="1" smtClean="0"/>
              <a:t>actors</a:t>
            </a:r>
            <a:r>
              <a:rPr lang="fr-BE" sz="1800" dirty="0" smtClean="0"/>
              <a:t> (=</a:t>
            </a:r>
            <a:r>
              <a:rPr lang="fr-BE" sz="1800" dirty="0" err="1" smtClean="0"/>
              <a:t>critical</a:t>
            </a:r>
            <a:r>
              <a:rPr lang="fr-BE" sz="1800" dirty="0" smtClean="0"/>
              <a:t> mass in the Value Chain).</a:t>
            </a:r>
            <a:endParaRPr lang="fr-BE" sz="1800" dirty="0"/>
          </a:p>
          <a:p>
            <a:pPr marL="342900" lvl="1" indent="-342900">
              <a:buClrTx/>
            </a:pPr>
            <a:r>
              <a:rPr lang="fr-BE" sz="2400" dirty="0" err="1" smtClean="0"/>
              <a:t>Partnerships</a:t>
            </a:r>
            <a:r>
              <a:rPr lang="fr-BE" sz="2400" dirty="0" smtClean="0"/>
              <a:t>: mission</a:t>
            </a:r>
            <a:endParaRPr lang="fr-BE" sz="2400" dirty="0"/>
          </a:p>
          <a:p>
            <a:pPr marL="400050" lvl="2" indent="0"/>
            <a:r>
              <a:rPr lang="fr-BE" sz="1800" dirty="0" smtClean="0"/>
              <a:t>Engage </a:t>
            </a:r>
            <a:r>
              <a:rPr lang="fr-BE" sz="1800" dirty="0" err="1" smtClean="0"/>
              <a:t>regional</a:t>
            </a:r>
            <a:r>
              <a:rPr lang="fr-BE" sz="1800" dirty="0" smtClean="0"/>
              <a:t> </a:t>
            </a:r>
            <a:r>
              <a:rPr lang="fr-BE" sz="1800" u="sng" dirty="0" smtClean="0"/>
              <a:t>S3 </a:t>
            </a:r>
            <a:r>
              <a:rPr lang="fr-BE" sz="1800" u="sng" dirty="0" err="1" smtClean="0"/>
              <a:t>investments</a:t>
            </a:r>
            <a:r>
              <a:rPr lang="fr-BE" sz="1800" dirty="0" smtClean="0"/>
              <a:t> in (joint </a:t>
            </a:r>
            <a:r>
              <a:rPr lang="fr-BE" sz="1800" dirty="0" err="1" smtClean="0"/>
              <a:t>demonstration</a:t>
            </a:r>
            <a:r>
              <a:rPr lang="fr-BE" sz="1800" dirty="0" smtClean="0"/>
              <a:t>) </a:t>
            </a:r>
            <a:r>
              <a:rPr lang="fr-BE" sz="1800" dirty="0" err="1" smtClean="0"/>
              <a:t>projects</a:t>
            </a:r>
            <a:r>
              <a:rPr lang="fr-BE" sz="1800" dirty="0" smtClean="0"/>
              <a:t> </a:t>
            </a:r>
          </a:p>
          <a:p>
            <a:pPr marL="400050" lvl="2" indent="0"/>
            <a:r>
              <a:rPr lang="fr-BE" sz="1800" dirty="0" smtClean="0"/>
              <a:t>to </a:t>
            </a:r>
            <a:r>
              <a:rPr lang="fr-BE" sz="1800" dirty="0" err="1" smtClean="0"/>
              <a:t>enhance</a:t>
            </a:r>
            <a:r>
              <a:rPr lang="fr-BE" sz="1800" dirty="0" smtClean="0"/>
              <a:t> </a:t>
            </a:r>
            <a:r>
              <a:rPr lang="fr-BE" sz="1800" u="sng" dirty="0" err="1" smtClean="0"/>
              <a:t>private</a:t>
            </a:r>
            <a:r>
              <a:rPr lang="fr-BE" sz="1800" u="sng" dirty="0" smtClean="0"/>
              <a:t> </a:t>
            </a:r>
            <a:r>
              <a:rPr lang="fr-BE" sz="1800" u="sng" dirty="0" err="1" smtClean="0"/>
              <a:t>investments</a:t>
            </a:r>
            <a:r>
              <a:rPr lang="fr-BE" sz="1800" dirty="0" smtClean="0"/>
              <a:t> in the </a:t>
            </a:r>
            <a:r>
              <a:rPr lang="fr-BE" sz="1800" dirty="0" err="1" smtClean="0"/>
              <a:t>thematic</a:t>
            </a:r>
            <a:r>
              <a:rPr lang="fr-BE" sz="1800" dirty="0" smtClean="0"/>
              <a:t> </a:t>
            </a:r>
            <a:r>
              <a:rPr lang="fr-BE" sz="1800" u="sng" dirty="0" smtClean="0"/>
              <a:t>focus area </a:t>
            </a:r>
          </a:p>
          <a:p>
            <a:pPr marL="400050" lvl="2" indent="0"/>
            <a:r>
              <a:rPr lang="fr-BE" sz="1800" dirty="0" err="1" smtClean="0"/>
              <a:t>through</a:t>
            </a:r>
            <a:r>
              <a:rPr lang="fr-BE" sz="1800" dirty="0" smtClean="0"/>
              <a:t> </a:t>
            </a:r>
            <a:r>
              <a:rPr lang="fr-BE" sz="1800" dirty="0" err="1" smtClean="0"/>
              <a:t>promoting</a:t>
            </a:r>
            <a:r>
              <a:rPr lang="fr-BE" sz="1800" dirty="0" smtClean="0"/>
              <a:t> new (</a:t>
            </a:r>
            <a:r>
              <a:rPr lang="fr-BE" sz="1800" dirty="0" err="1" smtClean="0"/>
              <a:t>interregional</a:t>
            </a:r>
            <a:r>
              <a:rPr lang="fr-BE" sz="1800" dirty="0" smtClean="0"/>
              <a:t>) agro-</a:t>
            </a:r>
            <a:r>
              <a:rPr lang="fr-BE" sz="1800" dirty="0" err="1" smtClean="0"/>
              <a:t>food</a:t>
            </a:r>
            <a:r>
              <a:rPr lang="fr-BE" sz="1800" dirty="0" smtClean="0"/>
              <a:t> value </a:t>
            </a:r>
            <a:r>
              <a:rPr lang="fr-BE" sz="1800" dirty="0" err="1" smtClean="0"/>
              <a:t>chains</a:t>
            </a:r>
            <a:endParaRPr lang="fr-BE" sz="1800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sz="20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38528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339850"/>
            <a:ext cx="7200800" cy="936625"/>
          </a:xfrm>
        </p:spPr>
        <p:txBody>
          <a:bodyPr/>
          <a:lstStyle/>
          <a:p>
            <a:r>
              <a:rPr lang="en-GB" sz="3200" dirty="0" smtClean="0"/>
              <a:t>Governance of the Platform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143001" y="2204864"/>
            <a:ext cx="8749479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>
              <a:buClrTx/>
              <a:buFont typeface="+mj-lt"/>
              <a:buAutoNum type="arabicPeriod"/>
            </a:pPr>
            <a:r>
              <a:rPr lang="fr-BE" sz="2400" dirty="0" smtClean="0"/>
              <a:t>Joint Initiative </a:t>
            </a:r>
            <a:r>
              <a:rPr lang="fr-BE" sz="2400" dirty="0" err="1" smtClean="0"/>
              <a:t>with</a:t>
            </a:r>
            <a:r>
              <a:rPr lang="fr-BE" sz="2400" dirty="0" smtClean="0"/>
              <a:t> </a:t>
            </a:r>
            <a:r>
              <a:rPr lang="fr-BE" sz="2400" dirty="0" err="1" smtClean="0"/>
              <a:t>three</a:t>
            </a:r>
            <a:r>
              <a:rPr lang="fr-BE" sz="2400" dirty="0" smtClean="0"/>
              <a:t> components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/>
              <a:t>S3 Platform (</a:t>
            </a:r>
            <a:r>
              <a:rPr lang="fr-BE" sz="1800" dirty="0" err="1"/>
              <a:t>Seville</a:t>
            </a:r>
            <a:r>
              <a:rPr lang="fr-BE" sz="1800" dirty="0"/>
              <a:t>) as </a:t>
            </a:r>
            <a:r>
              <a:rPr lang="fr-BE" sz="1800" dirty="0" err="1"/>
              <a:t>operational</a:t>
            </a:r>
            <a:r>
              <a:rPr lang="fr-BE" sz="1800" dirty="0"/>
              <a:t> hub 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err="1"/>
              <a:t>Partnerships</a:t>
            </a:r>
            <a:r>
              <a:rPr lang="fr-BE" sz="1800" dirty="0"/>
              <a:t> </a:t>
            </a:r>
            <a:r>
              <a:rPr lang="fr-BE" sz="1800" dirty="0" smtClean="0"/>
              <a:t>– active components: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smtClean="0"/>
              <a:t>EC-services</a:t>
            </a:r>
            <a:r>
              <a:rPr lang="fr-BE" sz="1800" dirty="0"/>
              <a:t>: all </a:t>
            </a:r>
            <a:r>
              <a:rPr lang="fr-BE" sz="1800" dirty="0" err="1"/>
              <a:t>DGs</a:t>
            </a:r>
            <a:r>
              <a:rPr lang="fr-BE" sz="1800" dirty="0"/>
              <a:t> </a:t>
            </a:r>
            <a:r>
              <a:rPr lang="fr-BE" sz="1800" dirty="0" err="1"/>
              <a:t>that</a:t>
            </a:r>
            <a:r>
              <a:rPr lang="fr-BE" sz="1800" dirty="0"/>
              <a:t> </a:t>
            </a:r>
            <a:r>
              <a:rPr lang="fr-BE" sz="1800" dirty="0" err="1"/>
              <a:t>can</a:t>
            </a:r>
            <a:r>
              <a:rPr lang="fr-BE" sz="1800" dirty="0"/>
              <a:t> </a:t>
            </a:r>
            <a:r>
              <a:rPr lang="fr-BE" sz="1800" dirty="0" err="1"/>
              <a:t>contribute</a:t>
            </a:r>
            <a:r>
              <a:rPr lang="fr-BE" sz="1800" dirty="0"/>
              <a:t> support (synergies</a:t>
            </a:r>
            <a:r>
              <a:rPr lang="fr-BE" sz="1800" dirty="0" smtClean="0"/>
              <a:t>) DG AGRI, RTD, </a:t>
            </a:r>
            <a:r>
              <a:rPr lang="fr-BE" sz="1800" dirty="0" err="1" smtClean="0"/>
              <a:t>Regio</a:t>
            </a:r>
            <a:r>
              <a:rPr lang="fr-BE" sz="1800" dirty="0" smtClean="0"/>
              <a:t>, JRC  (not </a:t>
            </a:r>
            <a:r>
              <a:rPr lang="fr-BE" sz="1800" dirty="0" err="1"/>
              <a:t>limited</a:t>
            </a:r>
            <a:r>
              <a:rPr lang="fr-BE" sz="1800" dirty="0"/>
              <a:t>) </a:t>
            </a:r>
          </a:p>
          <a:p>
            <a:pPr marL="457200" lvl="1" indent="-457200">
              <a:buFont typeface="+mj-lt"/>
              <a:buAutoNum type="arabicPeriod"/>
            </a:pPr>
            <a:r>
              <a:rPr lang="fr-BE" sz="2400" dirty="0" err="1" smtClean="0"/>
              <a:t>Steering</a:t>
            </a:r>
            <a:r>
              <a:rPr lang="fr-BE" sz="2400" dirty="0" smtClean="0"/>
              <a:t> </a:t>
            </a:r>
            <a:r>
              <a:rPr lang="fr-BE" sz="2400" dirty="0"/>
              <a:t>Group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800" dirty="0" err="1"/>
              <a:t>Composed</a:t>
            </a:r>
            <a:r>
              <a:rPr lang="fr-BE" sz="1800" dirty="0"/>
              <a:t> of </a:t>
            </a:r>
            <a:r>
              <a:rPr lang="fr-BE" sz="1800" dirty="0" err="1"/>
              <a:t>leading</a:t>
            </a:r>
            <a:r>
              <a:rPr lang="fr-BE" sz="1800" dirty="0"/>
              <a:t> </a:t>
            </a:r>
            <a:r>
              <a:rPr lang="fr-BE" sz="1800" dirty="0" err="1"/>
              <a:t>DGs</a:t>
            </a:r>
            <a:r>
              <a:rPr lang="fr-BE" sz="1800" dirty="0"/>
              <a:t> and </a:t>
            </a:r>
            <a:r>
              <a:rPr lang="fr-BE" sz="1800" dirty="0" err="1"/>
              <a:t>leading</a:t>
            </a:r>
            <a:r>
              <a:rPr lang="fr-BE" sz="1800" dirty="0"/>
              <a:t> </a:t>
            </a:r>
            <a:r>
              <a:rPr lang="fr-BE" sz="1800" dirty="0" err="1"/>
              <a:t>regions</a:t>
            </a:r>
            <a:r>
              <a:rPr lang="fr-BE" sz="1800" dirty="0"/>
              <a:t> (</a:t>
            </a:r>
            <a:r>
              <a:rPr lang="fr-BE" sz="1800" dirty="0" err="1"/>
              <a:t>representing</a:t>
            </a:r>
            <a:r>
              <a:rPr lang="fr-BE" sz="1800" dirty="0"/>
              <a:t> </a:t>
            </a:r>
            <a:r>
              <a:rPr lang="fr-BE" sz="1800" dirty="0" err="1"/>
              <a:t>partnerships</a:t>
            </a:r>
            <a:r>
              <a:rPr lang="fr-BE" sz="1800" dirty="0" smtClean="0"/>
              <a:t>)</a:t>
            </a:r>
            <a:endParaRPr lang="fr-BE" sz="1800" dirty="0"/>
          </a:p>
          <a:p>
            <a:pPr marL="857250" lvl="2" indent="-457200">
              <a:buFont typeface="+mj-lt"/>
              <a:buAutoNum type="arabicPeriod"/>
            </a:pPr>
            <a:r>
              <a:rPr lang="fr-BE" sz="1800" dirty="0"/>
              <a:t>Monitoring of </a:t>
            </a:r>
            <a:r>
              <a:rPr lang="fr-BE" sz="1800" dirty="0" err="1"/>
              <a:t>progress</a:t>
            </a:r>
            <a:r>
              <a:rPr lang="fr-BE" sz="1800" dirty="0"/>
              <a:t> of the </a:t>
            </a:r>
            <a:r>
              <a:rPr lang="fr-BE" sz="1800" dirty="0" err="1"/>
              <a:t>partnerships</a:t>
            </a:r>
            <a:r>
              <a:rPr lang="fr-BE" sz="1800" dirty="0"/>
              <a:t> &amp; </a:t>
            </a:r>
            <a:r>
              <a:rPr lang="fr-BE" sz="1800" dirty="0" err="1"/>
              <a:t>problem</a:t>
            </a:r>
            <a:r>
              <a:rPr lang="fr-BE" sz="1800" dirty="0"/>
              <a:t> </a:t>
            </a:r>
            <a:r>
              <a:rPr lang="fr-BE" sz="1800" dirty="0" err="1"/>
              <a:t>solving</a:t>
            </a:r>
            <a:r>
              <a:rPr lang="fr-BE" sz="1800" dirty="0"/>
              <a:t> in the </a:t>
            </a:r>
            <a:r>
              <a:rPr lang="fr-BE" sz="1800" dirty="0" err="1"/>
              <a:t>investment</a:t>
            </a:r>
            <a:r>
              <a:rPr lang="fr-BE" sz="1800" dirty="0"/>
              <a:t> pipeline.</a:t>
            </a:r>
            <a:br>
              <a:rPr lang="fr-BE" sz="1800" dirty="0"/>
            </a:br>
            <a:r>
              <a:rPr lang="fr-BE" sz="1800" dirty="0" err="1"/>
              <a:t>Managing</a:t>
            </a:r>
            <a:r>
              <a:rPr lang="fr-BE" sz="1800" dirty="0"/>
              <a:t> synergies </a:t>
            </a:r>
            <a:r>
              <a:rPr lang="fr-BE" sz="1800" dirty="0" err="1"/>
              <a:t>with</a:t>
            </a:r>
            <a:r>
              <a:rPr lang="fr-BE" sz="1800" dirty="0"/>
              <a:t> </a:t>
            </a:r>
            <a:r>
              <a:rPr lang="fr-BE" sz="1800" dirty="0" err="1"/>
              <a:t>other</a:t>
            </a:r>
            <a:r>
              <a:rPr lang="fr-BE" sz="1800" dirty="0"/>
              <a:t> initiatives;</a:t>
            </a:r>
            <a:br>
              <a:rPr lang="fr-BE" sz="1800" dirty="0"/>
            </a:br>
            <a:r>
              <a:rPr lang="fr-BE" sz="1800" dirty="0" err="1"/>
              <a:t>Structured</a:t>
            </a:r>
            <a:r>
              <a:rPr lang="fr-BE" sz="1800" dirty="0"/>
              <a:t> dialogue EC- </a:t>
            </a:r>
            <a:r>
              <a:rPr lang="fr-BE" sz="1800" dirty="0" err="1"/>
              <a:t>committed</a:t>
            </a:r>
            <a:r>
              <a:rPr lang="fr-BE" sz="1800" dirty="0"/>
              <a:t> </a:t>
            </a:r>
            <a:r>
              <a:rPr lang="fr-BE" sz="1800" dirty="0" err="1" smtClean="0"/>
              <a:t>regions</a:t>
            </a:r>
            <a:endParaRPr lang="fr-BE" sz="1800" dirty="0"/>
          </a:p>
          <a:p>
            <a:pPr marL="857250" lvl="2" indent="-457200">
              <a:buFont typeface="+mj-lt"/>
              <a:buAutoNum type="arabicPeriod"/>
            </a:pPr>
            <a:r>
              <a:rPr lang="fr-BE" sz="1800" dirty="0"/>
              <a:t>Co-</a:t>
            </a:r>
            <a:r>
              <a:rPr lang="fr-BE" sz="1800" dirty="0" err="1"/>
              <a:t>organising</a:t>
            </a:r>
            <a:r>
              <a:rPr lang="fr-BE" sz="1800" dirty="0"/>
              <a:t> joint </a:t>
            </a:r>
            <a:r>
              <a:rPr lang="fr-BE" sz="1800" dirty="0" err="1"/>
              <a:t>events</a:t>
            </a:r>
            <a:r>
              <a:rPr lang="fr-BE" sz="1800" dirty="0"/>
              <a:t>; cross-</a:t>
            </a:r>
            <a:r>
              <a:rPr lang="fr-BE" sz="1800" dirty="0" err="1"/>
              <a:t>partnership</a:t>
            </a:r>
            <a:r>
              <a:rPr lang="fr-BE" sz="1800" dirty="0"/>
              <a:t> </a:t>
            </a:r>
            <a:r>
              <a:rPr lang="fr-BE" sz="1800" dirty="0" err="1"/>
              <a:t>learning</a:t>
            </a:r>
            <a:endParaRPr lang="fr-BE" sz="1800" dirty="0"/>
          </a:p>
          <a:p>
            <a:pPr marL="0" lvl="1" indent="0">
              <a:buClrTx/>
              <a:buNone/>
            </a:pPr>
            <a:endParaRPr lang="fr-BE" dirty="0"/>
          </a:p>
          <a:p>
            <a:pPr marL="400050" lvl="2" indent="0"/>
            <a:endParaRPr lang="fr-BE" sz="2000" dirty="0" smtClean="0"/>
          </a:p>
          <a:p>
            <a:pPr marL="457200" lvl="1" indent="-457200">
              <a:buClrTx/>
              <a:buFont typeface="+mj-lt"/>
              <a:buAutoNum type="arabicPeriod"/>
            </a:pPr>
            <a:endParaRPr lang="fr-BE" sz="2000" b="1" i="0" dirty="0" smtClean="0"/>
          </a:p>
        </p:txBody>
      </p:sp>
    </p:spTree>
    <p:extLst>
      <p:ext uri="{BB962C8B-B14F-4D97-AF65-F5344CB8AC3E}">
        <p14:creationId xmlns:p14="http://schemas.microsoft.com/office/powerpoint/2010/main" val="38528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6"/>
          <p:cNvSpPr/>
          <p:nvPr/>
        </p:nvSpPr>
        <p:spPr bwMode="auto">
          <a:xfrm>
            <a:off x="3750349" y="3356992"/>
            <a:ext cx="4032448" cy="2252130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868143" y="2132856"/>
            <a:ext cx="3176669" cy="4487523"/>
          </a:xfrm>
          <a:prstGeom prst="roundRect">
            <a:avLst/>
          </a:prstGeom>
          <a:noFill/>
          <a:ln w="25400" cap="flat" cmpd="sng" algn="ctr">
            <a:solidFill>
              <a:schemeClr val="accent5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algn="ctr"/>
            <a:r>
              <a:rPr lang="en-GB" sz="1100" b="1" dirty="0" smtClean="0">
                <a:solidFill>
                  <a:schemeClr val="tx1"/>
                </a:solidFill>
              </a:rPr>
              <a:t>Smart Specialisation </a:t>
            </a:r>
          </a:p>
          <a:p>
            <a:pPr marL="3175" algn="ctr"/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*</a:t>
            </a:r>
          </a:p>
          <a:p>
            <a:pPr marL="3175" algn="ctr"/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Key Facts</a:t>
            </a: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100" dirty="0" smtClean="0">
              <a:solidFill>
                <a:schemeClr val="tx1"/>
              </a:solidFill>
            </a:endParaRPr>
          </a:p>
          <a:p>
            <a:pPr marL="3175"/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121</a:t>
            </a:r>
            <a:r>
              <a:rPr kumimoji="0" lang="en-GB" sz="11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 </a:t>
            </a:r>
            <a:r>
              <a:rPr kumimoji="0" lang="en-GB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national/regional strategies tailored to specific strengths and </a:t>
            </a:r>
            <a:r>
              <a:rPr lang="en-GB" sz="1100" dirty="0" smtClean="0">
                <a:solidFill>
                  <a:schemeClr val="tx1"/>
                </a:solidFill>
              </a:rPr>
              <a:t>potentials new growth dynamics and a transformation of EU economies towards innovation driven growth</a:t>
            </a:r>
            <a:endParaRPr kumimoji="0" lang="en-GB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175"/>
            <a:r>
              <a:rPr lang="en-GB" sz="1100" dirty="0" smtClean="0">
                <a:solidFill>
                  <a:schemeClr val="tx1"/>
                </a:solidFill>
              </a:rPr>
              <a:t>Mobilising up to </a:t>
            </a:r>
            <a:r>
              <a:rPr lang="en-GB" sz="1100" b="1" dirty="0" smtClean="0">
                <a:solidFill>
                  <a:srgbClr val="C00000"/>
                </a:solidFill>
              </a:rPr>
              <a:t>€ 250 billion</a:t>
            </a:r>
            <a:r>
              <a:rPr lang="en-GB" sz="1100" dirty="0" smtClean="0">
                <a:solidFill>
                  <a:schemeClr val="tx1"/>
                </a:solidFill>
              </a:rPr>
              <a:t>:</a:t>
            </a:r>
          </a:p>
          <a:p>
            <a:pPr marL="174625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European Structural and Investment Funds</a:t>
            </a:r>
          </a:p>
          <a:p>
            <a:pPr marL="174625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National &amp; regional public funds </a:t>
            </a:r>
          </a:p>
          <a:p>
            <a:pPr marL="174625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Private investments</a:t>
            </a:r>
          </a:p>
          <a:p>
            <a:pPr marL="174625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Horizon2020, COSME …</a:t>
            </a:r>
          </a:p>
          <a:p>
            <a:pPr marL="174625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EFSI</a:t>
            </a:r>
          </a:p>
          <a:p>
            <a:pPr marL="3175"/>
            <a:endParaRPr lang="en-GB" sz="1100" dirty="0" smtClean="0">
              <a:solidFill>
                <a:schemeClr val="tx1"/>
              </a:solidFill>
            </a:endParaRPr>
          </a:p>
          <a:p>
            <a:pPr marL="3175"/>
            <a:r>
              <a:rPr lang="pl-PL" sz="1100" b="1" dirty="0" err="1" smtClean="0">
                <a:solidFill>
                  <a:srgbClr val="C00000"/>
                </a:solidFill>
              </a:rPr>
              <a:t>Projects</a:t>
            </a:r>
            <a:r>
              <a:rPr lang="pl-PL" sz="1100" b="1" dirty="0" smtClean="0">
                <a:solidFill>
                  <a:srgbClr val="C00000"/>
                </a:solidFill>
              </a:rPr>
              <a:t> </a:t>
            </a:r>
            <a:r>
              <a:rPr lang="pl-PL" sz="1100" b="1" dirty="0" err="1" smtClean="0">
                <a:solidFill>
                  <a:srgbClr val="C00000"/>
                </a:solidFill>
              </a:rPr>
              <a:t>are</a:t>
            </a:r>
            <a:r>
              <a:rPr lang="pl-PL" sz="1100" b="1" dirty="0" smtClean="0">
                <a:solidFill>
                  <a:srgbClr val="C00000"/>
                </a:solidFill>
              </a:rPr>
              <a:t> </a:t>
            </a:r>
            <a:r>
              <a:rPr lang="pl-PL" sz="1100" b="1" dirty="0" err="1" smtClean="0">
                <a:solidFill>
                  <a:srgbClr val="C00000"/>
                </a:solidFill>
              </a:rPr>
              <a:t>now</a:t>
            </a:r>
            <a:r>
              <a:rPr lang="pl-PL" sz="1100" b="1" dirty="0" smtClean="0">
                <a:solidFill>
                  <a:srgbClr val="C00000"/>
                </a:solidFill>
              </a:rPr>
              <a:t> </a:t>
            </a:r>
            <a:r>
              <a:rPr lang="pl-PL" sz="1100" b="1" dirty="0" err="1" smtClean="0">
                <a:solidFill>
                  <a:srgbClr val="C00000"/>
                </a:solidFill>
              </a:rPr>
              <a:t>being</a:t>
            </a:r>
            <a:r>
              <a:rPr lang="pl-PL" sz="1100" b="1" dirty="0" smtClean="0">
                <a:solidFill>
                  <a:srgbClr val="C00000"/>
                </a:solidFill>
              </a:rPr>
              <a:t> </a:t>
            </a:r>
            <a:r>
              <a:rPr lang="pl-PL" sz="1100" b="1" dirty="0" err="1" smtClean="0">
                <a:solidFill>
                  <a:srgbClr val="C00000"/>
                </a:solidFill>
              </a:rPr>
              <a:t>launched</a:t>
            </a:r>
            <a:r>
              <a:rPr lang="pl-PL" sz="1100" b="1" dirty="0" smtClean="0">
                <a:solidFill>
                  <a:srgbClr val="C00000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like</a:t>
            </a:r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testing</a:t>
            </a:r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facilities</a:t>
            </a:r>
            <a:r>
              <a:rPr lang="pl-PL" sz="1100" dirty="0" smtClean="0">
                <a:solidFill>
                  <a:schemeClr val="tx1"/>
                </a:solidFill>
              </a:rPr>
              <a:t>, </a:t>
            </a:r>
            <a:r>
              <a:rPr lang="pl-PL" sz="1100" dirty="0" err="1" smtClean="0">
                <a:solidFill>
                  <a:schemeClr val="tx1"/>
                </a:solidFill>
              </a:rPr>
              <a:t>incubators</a:t>
            </a:r>
            <a:r>
              <a:rPr lang="pl-PL" sz="1100" dirty="0" smtClean="0">
                <a:solidFill>
                  <a:schemeClr val="tx1"/>
                </a:solidFill>
              </a:rPr>
              <a:t>, </a:t>
            </a:r>
            <a:r>
              <a:rPr lang="pl-PL" sz="1100" dirty="0" err="1" smtClean="0">
                <a:solidFill>
                  <a:schemeClr val="tx1"/>
                </a:solidFill>
              </a:rPr>
              <a:t>technological</a:t>
            </a:r>
            <a:r>
              <a:rPr lang="pl-PL" sz="1100" dirty="0" smtClean="0">
                <a:solidFill>
                  <a:schemeClr val="tx1"/>
                </a:solidFill>
              </a:rPr>
              <a:t> transfer </a:t>
            </a:r>
            <a:r>
              <a:rPr lang="pl-PL" sz="1100" dirty="0" err="1" smtClean="0">
                <a:solidFill>
                  <a:schemeClr val="tx1"/>
                </a:solidFill>
              </a:rPr>
              <a:t>offices</a:t>
            </a:r>
            <a:r>
              <a:rPr lang="pl-PL" sz="1100" dirty="0" smtClean="0">
                <a:solidFill>
                  <a:schemeClr val="tx1"/>
                </a:solidFill>
              </a:rPr>
              <a:t>, </a:t>
            </a:r>
            <a:r>
              <a:rPr lang="pl-PL" sz="1100" dirty="0" err="1" smtClean="0">
                <a:solidFill>
                  <a:schemeClr val="tx1"/>
                </a:solidFill>
              </a:rPr>
              <a:t>research</a:t>
            </a:r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infrastructures</a:t>
            </a:r>
            <a:r>
              <a:rPr lang="pl-PL" sz="1100" dirty="0" smtClean="0">
                <a:solidFill>
                  <a:schemeClr val="tx1"/>
                </a:solidFill>
              </a:rPr>
              <a:t>, pilot </a:t>
            </a:r>
            <a:r>
              <a:rPr lang="pl-PL" sz="1100" dirty="0" err="1" smtClean="0">
                <a:solidFill>
                  <a:schemeClr val="tx1"/>
                </a:solidFill>
              </a:rPr>
              <a:t>plants</a:t>
            </a:r>
            <a:r>
              <a:rPr lang="pl-PL" sz="1100" dirty="0" smtClean="0">
                <a:solidFill>
                  <a:schemeClr val="tx1"/>
                </a:solidFill>
              </a:rPr>
              <a:t>, </a:t>
            </a:r>
            <a:r>
              <a:rPr lang="pl-PL" sz="1100" dirty="0" err="1" smtClean="0">
                <a:solidFill>
                  <a:schemeClr val="tx1"/>
                </a:solidFill>
              </a:rPr>
              <a:t>crowd-sourcing</a:t>
            </a:r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platforms</a:t>
            </a:r>
            <a:r>
              <a:rPr lang="pl-PL" sz="1100" dirty="0" smtClean="0">
                <a:solidFill>
                  <a:schemeClr val="tx1"/>
                </a:solidFill>
              </a:rPr>
              <a:t>, </a:t>
            </a:r>
            <a:r>
              <a:rPr lang="pl-PL" sz="1100" dirty="0" err="1" smtClean="0">
                <a:solidFill>
                  <a:schemeClr val="tx1"/>
                </a:solidFill>
              </a:rPr>
              <a:t>cluster</a:t>
            </a:r>
            <a:r>
              <a:rPr lang="pl-PL" sz="1100" dirty="0" smtClean="0">
                <a:solidFill>
                  <a:schemeClr val="tx1"/>
                </a:solidFill>
              </a:rPr>
              <a:t> services, </a:t>
            </a:r>
            <a:r>
              <a:rPr lang="pl-PL" sz="1100" dirty="0" err="1" smtClean="0">
                <a:solidFill>
                  <a:schemeClr val="tx1"/>
                </a:solidFill>
              </a:rPr>
              <a:t>collaborative</a:t>
            </a:r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err="1" smtClean="0">
                <a:solidFill>
                  <a:schemeClr val="tx1"/>
                </a:solidFill>
              </a:rPr>
              <a:t>spaces</a:t>
            </a:r>
            <a:r>
              <a:rPr lang="en-GB" sz="1100" dirty="0" smtClean="0">
                <a:solidFill>
                  <a:schemeClr val="tx1"/>
                </a:solidFill>
              </a:rPr>
              <a:t>, etc.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175"/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636" y="6420325"/>
            <a:ext cx="3942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en-US" sz="1000" i="0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Source</a:t>
            </a:r>
            <a:r>
              <a:rPr lang="en-GB" altLang="en-US" sz="1000" i="0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: </a:t>
            </a:r>
            <a:r>
              <a:rPr lang="en-GB" altLang="en-US" sz="1000" i="0" dirty="0" smtClean="0">
                <a:solidFill>
                  <a:schemeClr val="tx1"/>
                </a:solidFill>
                <a:latin typeface="EC Square Sans Cond Pro" panose="020B0506040000020004" pitchFamily="34" charset="0"/>
                <a:hlinkClick r:id="rId2"/>
              </a:rPr>
              <a:t>http://ec.europa.eu/regional_policy/en/policy/evaluations/data-for-research</a:t>
            </a:r>
            <a:endParaRPr lang="en-GB" altLang="en-US" sz="1000" i="0" dirty="0" smtClean="0">
              <a:solidFill>
                <a:schemeClr val="tx1"/>
              </a:solidFill>
              <a:latin typeface="EC Square Sans Cond Pro" panose="020B0506040000020004" pitchFamily="34" charset="0"/>
            </a:endParaRPr>
          </a:p>
          <a:p>
            <a:r>
              <a:rPr lang="de-DE" sz="1000" dirty="0" err="1">
                <a:solidFill>
                  <a:schemeClr val="tx1"/>
                </a:solidFill>
                <a:latin typeface="EC Square Sans Cond Pro" panose="020B0506040000020004" pitchFamily="34" charset="0"/>
              </a:rPr>
              <a:t>a</a:t>
            </a:r>
            <a:r>
              <a:rPr lang="de-DE" sz="1000" dirty="0" err="1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nd</a:t>
            </a:r>
            <a:r>
              <a:rPr lang="de-DE" sz="1000" dirty="0">
                <a:solidFill>
                  <a:schemeClr val="tx1"/>
                </a:solidFill>
                <a:latin typeface="EC Square Sans Cond Pro" panose="020B0506040000020004" pitchFamily="34" charset="0"/>
              </a:rPr>
              <a:t>: </a:t>
            </a:r>
            <a:r>
              <a:rPr lang="de-DE" sz="1000" dirty="0">
                <a:solidFill>
                  <a:schemeClr val="tx1"/>
                </a:solidFill>
                <a:latin typeface="EC Square Sans Cond Pro" panose="020B0506040000020004" pitchFamily="34" charset="0"/>
                <a:hlinkClick r:id="rId3"/>
              </a:rPr>
              <a:t>https://cohesiondata.ec.europa.eu</a:t>
            </a:r>
            <a:r>
              <a:rPr lang="de-DE" sz="1000" dirty="0" smtClean="0">
                <a:solidFill>
                  <a:schemeClr val="tx1"/>
                </a:solidFill>
                <a:latin typeface="EC Square Sans Cond Pro" panose="020B0506040000020004" pitchFamily="34" charset="0"/>
                <a:hlinkClick r:id="rId3"/>
              </a:rPr>
              <a:t>/</a:t>
            </a:r>
            <a:r>
              <a:rPr lang="de-DE" sz="1000" dirty="0" smtClean="0">
                <a:solidFill>
                  <a:schemeClr val="tx1"/>
                </a:solidFill>
                <a:latin typeface="EC Square Sans Cond Pro" panose="020B0506040000020004" pitchFamily="34" charset="0"/>
              </a:rPr>
              <a:t> </a:t>
            </a:r>
            <a:endParaRPr lang="en-GB" sz="1000" dirty="0">
              <a:latin typeface="EC Square Sans Cond Pro" panose="020B05060400000200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99188" y="1305083"/>
            <a:ext cx="9044812" cy="936625"/>
          </a:xfrm>
          <a:prstGeom prst="rect">
            <a:avLst/>
          </a:prstGeom>
        </p:spPr>
        <p:txBody>
          <a:bodyPr/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fr-BE" altLang="en-US" sz="2400" i="1" kern="0" dirty="0" err="1" smtClean="0">
                <a:latin typeface="+mn-lt"/>
                <a:ea typeface="+mn-ea"/>
                <a:cs typeface="+mn-cs"/>
              </a:rPr>
              <a:t>Implementing</a:t>
            </a:r>
            <a:r>
              <a:rPr lang="fr-BE" altLang="en-US" sz="2400" i="1" kern="0" dirty="0" smtClean="0">
                <a:latin typeface="+mn-lt"/>
                <a:ea typeface="+mn-ea"/>
                <a:cs typeface="+mn-cs"/>
              </a:rPr>
              <a:t> RIS3 to </a:t>
            </a:r>
            <a:r>
              <a:rPr lang="fr-BE" altLang="en-US" sz="2400" i="1" kern="0" dirty="0" err="1" smtClean="0">
                <a:latin typeface="+mn-lt"/>
                <a:ea typeface="+mn-ea"/>
                <a:cs typeface="+mn-cs"/>
              </a:rPr>
              <a:t>leverage</a:t>
            </a:r>
            <a:r>
              <a:rPr lang="fr-BE" altLang="en-US" sz="2400" i="1" kern="0" dirty="0" smtClean="0">
                <a:latin typeface="+mn-lt"/>
                <a:ea typeface="+mn-ea"/>
                <a:cs typeface="+mn-cs"/>
              </a:rPr>
              <a:t> transformation in </a:t>
            </a:r>
            <a:r>
              <a:rPr lang="fr-BE" altLang="en-US" sz="2400" i="1" kern="0" dirty="0" err="1" smtClean="0">
                <a:latin typeface="+mn-lt"/>
                <a:ea typeface="+mn-ea"/>
                <a:cs typeface="+mn-cs"/>
              </a:rPr>
              <a:t>European</a:t>
            </a:r>
            <a:r>
              <a:rPr lang="fr-BE" altLang="en-US" sz="2400" i="1" kern="0" dirty="0" smtClean="0">
                <a:latin typeface="+mn-lt"/>
                <a:ea typeface="+mn-ea"/>
                <a:cs typeface="+mn-cs"/>
              </a:rPr>
              <a:t> value </a:t>
            </a:r>
            <a:r>
              <a:rPr lang="fr-BE" altLang="en-US" sz="2400" i="1" kern="0" dirty="0" err="1" smtClean="0">
                <a:latin typeface="+mn-lt"/>
                <a:ea typeface="+mn-ea"/>
                <a:cs typeface="+mn-cs"/>
              </a:rPr>
              <a:t>chains</a:t>
            </a:r>
            <a:endParaRPr lang="en-US" altLang="en-US" sz="2400" i="1" kern="0" dirty="0">
              <a:latin typeface="+mn-lt"/>
              <a:ea typeface="+mn-ea"/>
              <a:cs typeface="+mn-cs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4322445" cy="3615055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15616" y="116632"/>
            <a:ext cx="7200800" cy="936625"/>
          </a:xfrm>
          <a:prstGeom prst="rect">
            <a:avLst/>
          </a:prstGeom>
        </p:spPr>
        <p:txBody>
          <a:bodyPr/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sz="3200" kern="0" smtClean="0">
                <a:solidFill>
                  <a:schemeClr val="bg1"/>
                </a:solidFill>
              </a:rPr>
              <a:t>Support by DG Regio</a:t>
            </a:r>
            <a:r>
              <a:rPr lang="en-GB" sz="2400" kern="0" smtClean="0">
                <a:solidFill>
                  <a:schemeClr val="bg1"/>
                </a:solidFill>
              </a:rPr>
              <a:t/>
            </a:r>
            <a:br>
              <a:rPr lang="en-GB" sz="2400" kern="0" smtClean="0">
                <a:solidFill>
                  <a:schemeClr val="bg1"/>
                </a:solidFill>
              </a:rPr>
            </a:br>
            <a:endParaRPr lang="en-US" altLang="en-US" sz="2400" i="1" kern="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6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323529" y="2204864"/>
            <a:ext cx="8568952" cy="363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Policy: </a:t>
            </a:r>
            <a:r>
              <a:rPr lang="fr-BE" dirty="0" err="1" smtClean="0"/>
              <a:t>Regional</a:t>
            </a:r>
            <a:r>
              <a:rPr lang="fr-BE" dirty="0" smtClean="0"/>
              <a:t> </a:t>
            </a:r>
            <a:r>
              <a:rPr lang="fr-BE" u="sng" dirty="0" smtClean="0"/>
              <a:t>and</a:t>
            </a:r>
            <a:r>
              <a:rPr lang="fr-BE" dirty="0" smtClean="0"/>
              <a:t> </a:t>
            </a:r>
            <a:r>
              <a:rPr lang="fr-BE" dirty="0" err="1" smtClean="0"/>
              <a:t>Urban</a:t>
            </a:r>
            <a:r>
              <a:rPr lang="fr-BE" dirty="0" smtClean="0"/>
              <a:t> </a:t>
            </a:r>
            <a:r>
              <a:rPr lang="fr-BE" dirty="0" err="1" smtClean="0"/>
              <a:t>Policies</a:t>
            </a:r>
            <a:r>
              <a:rPr lang="fr-BE" dirty="0" smtClean="0"/>
              <a:t> </a:t>
            </a:r>
            <a:r>
              <a:rPr lang="fr-BE" sz="1600" dirty="0" smtClean="0"/>
              <a:t>(</a:t>
            </a:r>
            <a:r>
              <a:rPr lang="fr-BE" sz="1600" dirty="0" err="1" smtClean="0"/>
              <a:t>integrative</a:t>
            </a:r>
            <a:r>
              <a:rPr lang="fr-BE" sz="1600" dirty="0" smtClean="0"/>
              <a:t> </a:t>
            </a:r>
            <a:r>
              <a:rPr lang="fr-BE" sz="1600" dirty="0" err="1" smtClean="0"/>
              <a:t>approach</a:t>
            </a:r>
            <a:r>
              <a:rPr lang="fr-BE" sz="1600" dirty="0" smtClean="0"/>
              <a:t> for </a:t>
            </a:r>
            <a:r>
              <a:rPr lang="fr-BE" sz="1600" dirty="0" err="1" smtClean="0"/>
              <a:t>societal</a:t>
            </a:r>
            <a:r>
              <a:rPr lang="fr-BE" sz="1600" dirty="0" smtClean="0"/>
              <a:t> challenges; solution </a:t>
            </a:r>
            <a:r>
              <a:rPr lang="fr-BE" sz="1600" dirty="0" err="1" smtClean="0"/>
              <a:t>driven</a:t>
            </a:r>
            <a:r>
              <a:rPr lang="fr-BE" sz="1600" dirty="0" smtClean="0"/>
              <a:t>)</a:t>
            </a:r>
          </a:p>
          <a:p>
            <a:pPr marL="400050" lvl="2" indent="0"/>
            <a:r>
              <a:rPr lang="fr-BE" dirty="0" smtClean="0"/>
              <a:t>Direct support: </a:t>
            </a:r>
            <a:r>
              <a:rPr lang="fr-BE" dirty="0" err="1" smtClean="0"/>
              <a:t>Urban</a:t>
            </a:r>
            <a:r>
              <a:rPr lang="fr-BE" dirty="0" smtClean="0"/>
              <a:t> </a:t>
            </a:r>
            <a:r>
              <a:rPr lang="fr-BE" dirty="0" err="1" smtClean="0"/>
              <a:t>Innovative</a:t>
            </a:r>
            <a:r>
              <a:rPr lang="fr-BE" dirty="0" smtClean="0"/>
              <a:t> Actions Initiative (371 </a:t>
            </a:r>
            <a:r>
              <a:rPr lang="fr-BE" dirty="0" err="1" smtClean="0"/>
              <a:t>mio</a:t>
            </a:r>
            <a:r>
              <a:rPr lang="fr-BE" dirty="0" smtClean="0"/>
              <a:t> euro)</a:t>
            </a:r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err="1" smtClean="0"/>
              <a:t>Developing</a:t>
            </a:r>
            <a:r>
              <a:rPr lang="fr-BE" dirty="0" smtClean="0"/>
              <a:t> the Smart </a:t>
            </a:r>
            <a:r>
              <a:rPr lang="fr-BE" dirty="0" err="1"/>
              <a:t>S</a:t>
            </a:r>
            <a:r>
              <a:rPr lang="fr-BE" dirty="0" err="1" smtClean="0"/>
              <a:t>pecialisation</a:t>
            </a:r>
            <a:r>
              <a:rPr lang="fr-BE" dirty="0" smtClean="0"/>
              <a:t> </a:t>
            </a:r>
            <a:r>
              <a:rPr lang="fr-BE" dirty="0" err="1" smtClean="0"/>
              <a:t>approach</a:t>
            </a:r>
            <a:endParaRPr lang="fr-BE" dirty="0" smtClean="0"/>
          </a:p>
          <a:p>
            <a:pPr marL="857250" lvl="2" indent="-457200">
              <a:buFont typeface="+mj-lt"/>
              <a:buAutoNum type="arabicPeriod"/>
            </a:pPr>
            <a:r>
              <a:rPr lang="fr-BE" sz="1600" dirty="0" smtClean="0"/>
              <a:t>S3 </a:t>
            </a:r>
            <a:r>
              <a:rPr lang="fr-BE" sz="1600" dirty="0" err="1" smtClean="0"/>
              <a:t>Steering</a:t>
            </a:r>
            <a:r>
              <a:rPr lang="fr-BE" sz="1600" dirty="0" smtClean="0"/>
              <a:t> Team: </a:t>
            </a:r>
            <a:r>
              <a:rPr lang="fr-BE" sz="1600" dirty="0" err="1" smtClean="0"/>
              <a:t>aligning</a:t>
            </a:r>
            <a:r>
              <a:rPr lang="fr-BE" sz="1600" dirty="0" smtClean="0"/>
              <a:t> </a:t>
            </a:r>
            <a:r>
              <a:rPr lang="fr-BE" sz="1600" dirty="0" err="1" smtClean="0"/>
              <a:t>within</a:t>
            </a:r>
            <a:r>
              <a:rPr lang="fr-BE" sz="1600" dirty="0" smtClean="0"/>
              <a:t> the Commission 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600" dirty="0" smtClean="0"/>
              <a:t>S3 Communication in May 2017 (</a:t>
            </a:r>
            <a:r>
              <a:rPr lang="fr-BE" sz="1600" dirty="0" err="1" smtClean="0"/>
              <a:t>featuring</a:t>
            </a:r>
            <a:r>
              <a:rPr lang="fr-BE" sz="1600" dirty="0" smtClean="0"/>
              <a:t> </a:t>
            </a:r>
            <a:r>
              <a:rPr lang="fr-BE" sz="1600" dirty="0" err="1" smtClean="0"/>
              <a:t>interregional</a:t>
            </a:r>
            <a:r>
              <a:rPr lang="fr-BE" sz="1600" dirty="0" smtClean="0"/>
              <a:t> </a:t>
            </a:r>
            <a:r>
              <a:rPr lang="fr-BE" sz="1600" dirty="0" err="1" smtClean="0"/>
              <a:t>cooperation</a:t>
            </a:r>
            <a:r>
              <a:rPr lang="fr-BE" sz="1600" dirty="0" smtClean="0"/>
              <a:t>)</a:t>
            </a:r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err="1" smtClean="0"/>
              <a:t>Shared</a:t>
            </a:r>
            <a:r>
              <a:rPr lang="fr-BE" dirty="0" smtClean="0"/>
              <a:t> Management: Monitoring </a:t>
            </a:r>
            <a:r>
              <a:rPr lang="fr-BE" dirty="0" err="1" smtClean="0"/>
              <a:t>Committees</a:t>
            </a:r>
            <a:r>
              <a:rPr lang="fr-BE" dirty="0" smtClean="0"/>
              <a:t> </a:t>
            </a:r>
            <a:r>
              <a:rPr lang="fr-BE" dirty="0" err="1" smtClean="0"/>
              <a:t>OPs</a:t>
            </a:r>
            <a:endParaRPr lang="fr-BE" dirty="0" smtClean="0"/>
          </a:p>
          <a:p>
            <a:pPr marL="400050" lvl="2" indent="0"/>
            <a:r>
              <a:rPr lang="fr-BE" dirty="0" smtClean="0"/>
              <a:t>Coaching </a:t>
            </a:r>
            <a:r>
              <a:rPr lang="fr-BE" dirty="0" err="1" smtClean="0"/>
              <a:t>role</a:t>
            </a:r>
            <a:r>
              <a:rPr lang="fr-BE" dirty="0" smtClean="0"/>
              <a:t> (Article 70) / RIS3 </a:t>
            </a:r>
            <a:r>
              <a:rPr lang="fr-BE" dirty="0" err="1" smtClean="0"/>
              <a:t>Mid-Term</a:t>
            </a:r>
            <a:r>
              <a:rPr lang="fr-BE" dirty="0" smtClean="0"/>
              <a:t> </a:t>
            </a:r>
            <a:r>
              <a:rPr lang="fr-BE" dirty="0" err="1" smtClean="0"/>
              <a:t>Review</a:t>
            </a:r>
            <a:r>
              <a:rPr lang="fr-BE" dirty="0" smtClean="0"/>
              <a:t> 2017-18</a:t>
            </a:r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 smtClean="0"/>
              <a:t>Territorial </a:t>
            </a:r>
            <a:r>
              <a:rPr lang="fr-BE" dirty="0" err="1" smtClean="0"/>
              <a:t>cooperation</a:t>
            </a:r>
            <a:r>
              <a:rPr lang="fr-BE" dirty="0" smtClean="0"/>
              <a:t> </a:t>
            </a:r>
            <a:r>
              <a:rPr lang="fr-BE" dirty="0" err="1" smtClean="0"/>
              <a:t>policies</a:t>
            </a:r>
            <a:r>
              <a:rPr lang="fr-BE" dirty="0" smtClean="0"/>
              <a:t> (</a:t>
            </a:r>
            <a:r>
              <a:rPr lang="fr-BE" dirty="0" err="1" smtClean="0"/>
              <a:t>levels</a:t>
            </a:r>
            <a:r>
              <a:rPr lang="fr-BE" dirty="0" smtClean="0"/>
              <a:t> of </a:t>
            </a:r>
            <a:r>
              <a:rPr lang="fr-BE" dirty="0" err="1" smtClean="0"/>
              <a:t>proximity</a:t>
            </a:r>
            <a:r>
              <a:rPr lang="fr-BE" dirty="0" smtClean="0"/>
              <a:t>)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600" dirty="0" smtClean="0"/>
              <a:t>Macro-</a:t>
            </a:r>
            <a:r>
              <a:rPr lang="fr-BE" sz="1600" dirty="0" err="1" smtClean="0"/>
              <a:t>regional</a:t>
            </a:r>
            <a:r>
              <a:rPr lang="fr-BE" sz="1600" dirty="0" smtClean="0"/>
              <a:t> </a:t>
            </a:r>
            <a:r>
              <a:rPr lang="fr-BE" sz="1600" dirty="0" err="1"/>
              <a:t>strategies</a:t>
            </a:r>
            <a:r>
              <a:rPr lang="fr-BE" sz="1600" dirty="0"/>
              <a:t> (</a:t>
            </a:r>
            <a:r>
              <a:rPr lang="fr-BE" sz="1600" dirty="0" err="1"/>
              <a:t>Baltic</a:t>
            </a:r>
            <a:r>
              <a:rPr lang="fr-BE" sz="1600" dirty="0"/>
              <a:t>/</a:t>
            </a:r>
            <a:r>
              <a:rPr lang="fr-BE" sz="1600" dirty="0" err="1"/>
              <a:t>Donau</a:t>
            </a:r>
            <a:r>
              <a:rPr lang="fr-BE" sz="1600" dirty="0"/>
              <a:t>/Alpine..): </a:t>
            </a:r>
            <a:r>
              <a:rPr lang="fr-BE" sz="1600" dirty="0" err="1"/>
              <a:t>towards</a:t>
            </a:r>
            <a:r>
              <a:rPr lang="fr-BE" sz="1600" dirty="0"/>
              <a:t> joint </a:t>
            </a:r>
            <a:r>
              <a:rPr lang="fr-BE" sz="1600" dirty="0" err="1" smtClean="0"/>
              <a:t>programming</a:t>
            </a:r>
            <a:endParaRPr lang="fr-BE" sz="1600" dirty="0"/>
          </a:p>
          <a:p>
            <a:pPr marL="857250" lvl="2" indent="-457200">
              <a:buFont typeface="+mj-lt"/>
              <a:buAutoNum type="arabicPeriod"/>
            </a:pPr>
            <a:r>
              <a:rPr lang="fr-BE" sz="1600" dirty="0" err="1"/>
              <a:t>Interreg</a:t>
            </a:r>
            <a:r>
              <a:rPr lang="fr-BE" sz="1600" dirty="0"/>
              <a:t> A (</a:t>
            </a:r>
            <a:r>
              <a:rPr lang="fr-BE" sz="1600" dirty="0" smtClean="0"/>
              <a:t>cross-border </a:t>
            </a:r>
            <a:r>
              <a:rPr lang="fr-BE" sz="1600" dirty="0" err="1" smtClean="0"/>
              <a:t>projects</a:t>
            </a:r>
            <a:r>
              <a:rPr lang="fr-BE" sz="1600" dirty="0" smtClean="0"/>
              <a:t>) </a:t>
            </a:r>
            <a:r>
              <a:rPr lang="fr-BE" sz="1600" dirty="0"/>
              <a:t>&amp; B (15 </a:t>
            </a:r>
            <a:r>
              <a:rPr lang="fr-BE" sz="1600" dirty="0" smtClean="0"/>
              <a:t>transnational </a:t>
            </a:r>
            <a:r>
              <a:rPr lang="fr-BE" sz="1600" dirty="0" err="1" smtClean="0"/>
              <a:t>projects</a:t>
            </a:r>
            <a:r>
              <a:rPr lang="fr-BE" sz="1600" dirty="0" smtClean="0"/>
              <a:t> </a:t>
            </a:r>
            <a:r>
              <a:rPr lang="fr-BE" sz="1600" dirty="0" err="1" smtClean="0"/>
              <a:t>in</a:t>
            </a:r>
            <a:r>
              <a:rPr lang="fr-BE" sz="1600" dirty="0" smtClean="0"/>
              <a:t> 15 areas -  2,1 </a:t>
            </a:r>
            <a:r>
              <a:rPr lang="fr-BE" sz="1600" dirty="0" err="1"/>
              <a:t>bn</a:t>
            </a:r>
            <a:r>
              <a:rPr lang="fr-BE" sz="1600" dirty="0"/>
              <a:t>)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sz="1600" dirty="0" err="1"/>
              <a:t>Interreg</a:t>
            </a:r>
            <a:r>
              <a:rPr lang="fr-BE" sz="1600" dirty="0"/>
              <a:t> Europe: </a:t>
            </a:r>
            <a:r>
              <a:rPr lang="fr-BE" sz="1600" dirty="0" err="1"/>
              <a:t>Projects</a:t>
            </a:r>
            <a:r>
              <a:rPr lang="fr-BE" sz="1600" dirty="0"/>
              <a:t> </a:t>
            </a:r>
            <a:r>
              <a:rPr lang="fr-BE" sz="1600" dirty="0" smtClean="0"/>
              <a:t>(Call March 2017) &amp; Policy Learning Platform </a:t>
            </a:r>
            <a:endParaRPr lang="fr-BE" sz="1600" dirty="0"/>
          </a:p>
          <a:p>
            <a:pPr marL="457200" lvl="1" indent="-457200">
              <a:buClrTx/>
              <a:buFont typeface="+mj-lt"/>
              <a:buAutoNum type="arabicPeriod"/>
            </a:pPr>
            <a:endParaRPr lang="fr-BE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24744"/>
            <a:ext cx="8496944" cy="936625"/>
          </a:xfrm>
        </p:spPr>
        <p:txBody>
          <a:bodyPr/>
          <a:lstStyle/>
          <a:p>
            <a:r>
              <a:rPr lang="en-GB" sz="3200" dirty="0" smtClean="0"/>
              <a:t>Support Instruments by DG </a:t>
            </a:r>
            <a:r>
              <a:rPr lang="en-GB" sz="3200" dirty="0" err="1" smtClean="0"/>
              <a:t>Regio</a:t>
            </a:r>
            <a:r>
              <a:rPr lang="en-GB" sz="3200" dirty="0" smtClean="0"/>
              <a:t>: Political support</a:t>
            </a:r>
            <a:endParaRPr lang="en-US" altLang="en-US" sz="2400" i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3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13340</TotalTime>
  <Words>738</Words>
  <Application>Microsoft Office PowerPoint</Application>
  <PresentationFormat>Presentazione su schermo (4:3)</PresentationFormat>
  <Paragraphs>165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Blank</vt:lpstr>
      <vt:lpstr>      EC Support for  Smart Specialisation Platform  Agri-Food:   Kick-Off Event      </vt:lpstr>
      <vt:lpstr>S3P Agri-Food Working Arrangements: Overview</vt:lpstr>
      <vt:lpstr>Guiding principles</vt:lpstr>
      <vt:lpstr>Presentazione standard di PowerPoint</vt:lpstr>
      <vt:lpstr>How can regions join?</vt:lpstr>
      <vt:lpstr>Governance of the thematic area: </vt:lpstr>
      <vt:lpstr>Governance of the Platform </vt:lpstr>
      <vt:lpstr>Presentazione standard di PowerPoint</vt:lpstr>
      <vt:lpstr>Support Instruments by DG Regio: Political support</vt:lpstr>
      <vt:lpstr>Support Instruments by DG Regio: Technical Support </vt:lpstr>
      <vt:lpstr>Support by other DGs</vt:lpstr>
      <vt:lpstr>Questions and Answers</vt:lpstr>
      <vt:lpstr>Presentazione standard di PowerPoint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ZALOKAR Spela (REGIO)</dc:creator>
  <cp:lastModifiedBy>Ospite</cp:lastModifiedBy>
  <cp:revision>271</cp:revision>
  <cp:lastPrinted>2016-12-05T17:43:06Z</cp:lastPrinted>
  <dcterms:created xsi:type="dcterms:W3CDTF">2016-05-25T13:00:33Z</dcterms:created>
  <dcterms:modified xsi:type="dcterms:W3CDTF">2016-12-06T16:19:06Z</dcterms:modified>
</cp:coreProperties>
</file>