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diagrams/colors1.xml" ContentType="application/vnd.openxmlformats-officedocument.drawingml.diagramColors+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quickStyle1.xml" ContentType="application/vnd.openxmlformats-officedocument.drawingml.diagramStyle+xml"/>
  <Override PartName="/ppt/theme/theme3.xml" ContentType="application/vnd.openxmlformats-officedocument.them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13"/>
  </p:notesMasterIdLst>
  <p:handoutMasterIdLst>
    <p:handoutMasterId r:id="rId14"/>
  </p:handoutMasterIdLst>
  <p:sldIdLst>
    <p:sldId id="256" r:id="rId2"/>
    <p:sldId id="412" r:id="rId3"/>
    <p:sldId id="361" r:id="rId4"/>
    <p:sldId id="425" r:id="rId5"/>
    <p:sldId id="422" r:id="rId6"/>
    <p:sldId id="423" r:id="rId7"/>
    <p:sldId id="421" r:id="rId8"/>
    <p:sldId id="416" r:id="rId9"/>
    <p:sldId id="417" r:id="rId10"/>
    <p:sldId id="420" r:id="rId11"/>
    <p:sldId id="419" r:id="rId12"/>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xmlns="" xmlns:p="http://schemas.openxmlformats.org/presentationml/2006/main" xmlns:r="http://schemas.openxmlformats.org/officeDocument/2006/relationships" xmlns:a="http://schemas.openxmlformats.org/drawingml/2006/main">
        <p15:guide id="1" orient="horz" pos="1071" userDrawn="1">
          <p15:clr>
            <a:srgbClr val="A4A3A4"/>
          </p15:clr>
        </p15:guide>
        <p15:guide id="2" pos="249">
          <p15:clr>
            <a:srgbClr val="A4A3A4"/>
          </p15:clr>
        </p15:guide>
        <p15:guide id="3" pos="295">
          <p15:clr>
            <a:srgbClr val="A4A3A4"/>
          </p15:clr>
        </p15:guide>
      </p15:sldGuideLst>
    </p:ext>
    <p:ext uri="{2D200454-40CA-4A62-9FC3-DE9A4176ACB9}">
      <p15:notesGuideLst xmlns:p15="http://schemas.microsoft.com/office/powerpoint/2012/main" xmlns="" xmlns:p="http://schemas.openxmlformats.org/presentationml/2006/main" xmlns:r="http://schemas.openxmlformats.org/officeDocument/2006/relationships" xmlns:a="http://schemas.openxmlformats.org/drawingml/2006/main">
        <p15:guide id="1" orient="horz" pos="2907" userDrawn="1">
          <p15:clr>
            <a:srgbClr val="A4A3A4"/>
          </p15:clr>
        </p15:guide>
        <p15:guide id="2" pos="2182" userDrawn="1">
          <p15:clr>
            <a:srgbClr val="A4A3A4"/>
          </p15:clr>
        </p15:guide>
        <p15:guide id="3" orient="horz" pos="2933" userDrawn="1">
          <p15:clr>
            <a:srgbClr val="A4A3A4"/>
          </p15:clr>
        </p15:guide>
        <p15:guide id="4" pos="2211" userDrawn="1">
          <p15:clr>
            <a:srgbClr val="A4A3A4"/>
          </p15:clr>
        </p15:guide>
        <p15:guide id="5" orient="horz" pos="2901" userDrawn="1">
          <p15:clr>
            <a:srgbClr val="A4A3A4"/>
          </p15:clr>
        </p15:guide>
        <p15:guide id="6" orient="horz" pos="2928" userDrawn="1">
          <p15:clr>
            <a:srgbClr val="A4A3A4"/>
          </p15:clr>
        </p15:guide>
        <p15:guide id="7" pos="2180" userDrawn="1">
          <p15:clr>
            <a:srgbClr val="A4A3A4"/>
          </p15:clr>
        </p15:guide>
        <p15:guide id="8"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F5494"/>
    <a:srgbClr val="236281"/>
    <a:srgbClr val="9229A7"/>
    <a:srgbClr val="75F236"/>
    <a:srgbClr val="9CA004"/>
    <a:srgbClr val="42A400"/>
    <a:srgbClr val="3166CF"/>
    <a:srgbClr val="FFD624"/>
    <a:srgbClr val="E29ACF"/>
    <a:srgbClr val="2D5EC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131" autoAdjust="0"/>
    <p:restoredTop sz="83671" autoAdjust="0"/>
  </p:normalViewPr>
  <p:slideViewPr>
    <p:cSldViewPr>
      <p:cViewPr>
        <p:scale>
          <a:sx n="60" d="100"/>
          <a:sy n="60" d="100"/>
        </p:scale>
        <p:origin x="-3880" y="-1520"/>
      </p:cViewPr>
      <p:guideLst>
        <p:guide orient="horz" pos="1071"/>
        <p:guide pos="24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20" d="100"/>
        <a:sy n="120" d="100"/>
      </p:scale>
      <p:origin x="0" y="3936"/>
    </p:cViewPr>
  </p:sorterViewPr>
  <p:notesViewPr>
    <p:cSldViewPr>
      <p:cViewPr varScale="1">
        <p:scale>
          <a:sx n="82" d="100"/>
          <a:sy n="82" d="100"/>
        </p:scale>
        <p:origin x="-3960" y="-90"/>
      </p:cViewPr>
      <p:guideLst>
        <p:guide orient="horz" pos="3110"/>
        <p:guide orient="horz" pos="3137"/>
        <p:guide orient="horz" pos="3103"/>
        <p:guide orient="horz" pos="3132"/>
        <p:guide pos="2118"/>
        <p:guide pos="2147"/>
        <p:guide pos="2116"/>
        <p:guide pos="2144"/>
      </p:guideLst>
    </p:cSldViewPr>
  </p:notes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02AED-11B9-4ADA-B0A9-03F4462FE2E7}" type="doc">
      <dgm:prSet loTypeId="urn:microsoft.com/office/officeart/2005/8/layout/pyramid1" loCatId="pyramid" qsTypeId="urn:microsoft.com/office/officeart/2005/8/quickstyle/simple1" qsCatId="simple" csTypeId="urn:microsoft.com/office/officeart/2005/8/colors/accent2_5" csCatId="accent2" phldr="1"/>
      <dgm:spPr/>
    </dgm:pt>
    <dgm:pt modelId="{41065C35-141D-4482-A61B-D70DCD9BC53E}">
      <dgm:prSet phldrT="[Text]" custT="1"/>
      <dgm:spPr>
        <a:solidFill>
          <a:srgbClr val="92D050">
            <a:alpha val="90000"/>
          </a:srgbClr>
        </a:solidFill>
      </dgm:spPr>
      <dgm:t>
        <a:bodyPr/>
        <a:lstStyle/>
        <a:p>
          <a:pPr>
            <a:spcAft>
              <a:spcPts val="0"/>
            </a:spcAft>
          </a:pPr>
          <a:endParaRPr lang="en-GB" sz="1000" b="1" dirty="0">
            <a:solidFill>
              <a:schemeClr val="tx1"/>
            </a:solidFill>
            <a:effectLst/>
          </a:endParaRPr>
        </a:p>
      </dgm:t>
    </dgm:pt>
    <dgm:pt modelId="{119D41AA-2E1B-4CD4-B1EE-9AA9D74ABEA2}" type="parTrans" cxnId="{261910A8-8631-47C7-8C0F-72E0D236C0FC}">
      <dgm:prSet/>
      <dgm:spPr/>
      <dgm:t>
        <a:bodyPr/>
        <a:lstStyle/>
        <a:p>
          <a:endParaRPr lang="en-GB"/>
        </a:p>
      </dgm:t>
    </dgm:pt>
    <dgm:pt modelId="{16BF01F3-2B21-4FB5-BAF8-E3A40EC8F8F9}" type="sibTrans" cxnId="{261910A8-8631-47C7-8C0F-72E0D236C0FC}">
      <dgm:prSet/>
      <dgm:spPr/>
      <dgm:t>
        <a:bodyPr/>
        <a:lstStyle/>
        <a:p>
          <a:endParaRPr lang="en-GB"/>
        </a:p>
      </dgm:t>
    </dgm:pt>
    <dgm:pt modelId="{5F3D633B-552B-4E62-BA1F-2C8B1336EFC9}">
      <dgm:prSet phldrT="[Text]" custT="1"/>
      <dgm:spPr>
        <a:solidFill>
          <a:srgbClr val="CC0000">
            <a:alpha val="49804"/>
          </a:srgbClr>
        </a:solidFill>
      </dgm:spPr>
      <dgm:t>
        <a:bodyPr/>
        <a:lstStyle/>
        <a:p>
          <a:r>
            <a:rPr lang="en-GB" sz="1200" b="1" baseline="0" noProof="0" dirty="0" smtClean="0">
              <a:solidFill>
                <a:schemeClr val="tx1"/>
              </a:solidFill>
              <a:effectLst/>
            </a:rPr>
            <a:t>Rejected</a:t>
          </a:r>
          <a:r>
            <a:rPr lang="en-GB" sz="1200" b="1" baseline="0" dirty="0" smtClean="0">
              <a:solidFill>
                <a:schemeClr val="tx1"/>
              </a:solidFill>
              <a:effectLst/>
            </a:rPr>
            <a:t>: not ready for funding</a:t>
          </a:r>
          <a:endParaRPr lang="en-GB" sz="1200" b="1" baseline="0" dirty="0">
            <a:solidFill>
              <a:schemeClr val="tx1"/>
            </a:solidFill>
            <a:effectLst/>
          </a:endParaRPr>
        </a:p>
      </dgm:t>
    </dgm:pt>
    <dgm:pt modelId="{8F646572-31B9-4452-B235-59393FEB82A9}" type="parTrans" cxnId="{E124DA83-54BB-4503-B0D7-401D450F2218}">
      <dgm:prSet/>
      <dgm:spPr/>
      <dgm:t>
        <a:bodyPr/>
        <a:lstStyle/>
        <a:p>
          <a:endParaRPr lang="en-GB"/>
        </a:p>
      </dgm:t>
    </dgm:pt>
    <dgm:pt modelId="{5B857C78-42C6-4207-82E7-7C618725AC37}" type="sibTrans" cxnId="{E124DA83-54BB-4503-B0D7-401D450F2218}">
      <dgm:prSet/>
      <dgm:spPr/>
      <dgm:t>
        <a:bodyPr/>
        <a:lstStyle/>
        <a:p>
          <a:endParaRPr lang="en-GB"/>
        </a:p>
      </dgm:t>
    </dgm:pt>
    <dgm:pt modelId="{FC5FA769-D0DB-40CA-9D00-C6A01192858A}">
      <dgm:prSet phldrT="[Text]" custT="1"/>
      <dgm:spPr>
        <a:pattFill prst="pct60">
          <a:fgClr>
            <a:srgbClr val="FFCC66"/>
          </a:fgClr>
          <a:bgClr>
            <a:schemeClr val="bg1"/>
          </a:bgClr>
        </a:pattFill>
        <a:ln w="57150">
          <a:solidFill>
            <a:schemeClr val="tx1"/>
          </a:solidFill>
        </a:ln>
        <a:effectLst>
          <a:outerShdw blurRad="50800" dist="50800" dir="5400000" algn="ctr" rotWithShape="0">
            <a:srgbClr val="000000">
              <a:alpha val="61000"/>
            </a:srgbClr>
          </a:outerShdw>
        </a:effectLst>
      </dgm:spPr>
      <dgm:t>
        <a:bodyPr/>
        <a:lstStyle/>
        <a:p>
          <a:r>
            <a:rPr lang="en-GB" altLang="en-US" sz="1150" b="1" noProof="0" dirty="0" smtClean="0">
              <a:solidFill>
                <a:srgbClr val="FF0000"/>
              </a:solidFill>
            </a:rPr>
            <a:t>Meriting funding</a:t>
          </a:r>
          <a:endParaRPr lang="en-GB" sz="1150" noProof="0" dirty="0"/>
        </a:p>
      </dgm:t>
    </dgm:pt>
    <dgm:pt modelId="{0F592BD9-4D90-4F06-8962-A6B9E4F0E9E3}" type="sibTrans" cxnId="{C33E5738-AD0B-4F36-A8A4-222CEF4C9CAC}">
      <dgm:prSet/>
      <dgm:spPr/>
      <dgm:t>
        <a:bodyPr/>
        <a:lstStyle/>
        <a:p>
          <a:endParaRPr lang="en-GB"/>
        </a:p>
      </dgm:t>
    </dgm:pt>
    <dgm:pt modelId="{E0038C9A-64E8-4FD1-9C2A-E6F76B2D591C}" type="parTrans" cxnId="{C33E5738-AD0B-4F36-A8A4-222CEF4C9CAC}">
      <dgm:prSet/>
      <dgm:spPr/>
      <dgm:t>
        <a:bodyPr/>
        <a:lstStyle/>
        <a:p>
          <a:endParaRPr lang="en-GB"/>
        </a:p>
      </dgm:t>
    </dgm:pt>
    <dgm:pt modelId="{487E7016-F0A8-4BBE-B0AF-BAAA544C00E7}" type="pres">
      <dgm:prSet presAssocID="{FC202AED-11B9-4ADA-B0A9-03F4462FE2E7}" presName="Name0" presStyleCnt="0">
        <dgm:presLayoutVars>
          <dgm:dir/>
          <dgm:animLvl val="lvl"/>
          <dgm:resizeHandles val="exact"/>
        </dgm:presLayoutVars>
      </dgm:prSet>
      <dgm:spPr/>
    </dgm:pt>
    <dgm:pt modelId="{BC05616B-37E8-4891-B814-1067E4412E5A}" type="pres">
      <dgm:prSet presAssocID="{41065C35-141D-4482-A61B-D70DCD9BC53E}" presName="Name8" presStyleCnt="0"/>
      <dgm:spPr/>
    </dgm:pt>
    <dgm:pt modelId="{1B5E2AF6-4FF1-43C6-841D-50C23DC62526}" type="pres">
      <dgm:prSet presAssocID="{41065C35-141D-4482-A61B-D70DCD9BC53E}" presName="level" presStyleLbl="node1" presStyleIdx="0" presStyleCnt="3" custScaleY="15933" custLinFactNeighborX="2171" custLinFactNeighborY="1501">
        <dgm:presLayoutVars>
          <dgm:chMax val="1"/>
          <dgm:bulletEnabled val="1"/>
        </dgm:presLayoutVars>
      </dgm:prSet>
      <dgm:spPr/>
      <dgm:t>
        <a:bodyPr/>
        <a:lstStyle/>
        <a:p>
          <a:endParaRPr lang="en-GB"/>
        </a:p>
      </dgm:t>
    </dgm:pt>
    <dgm:pt modelId="{F22DDEF1-B712-4D1A-B4C7-DD3DEA633F6F}" type="pres">
      <dgm:prSet presAssocID="{41065C35-141D-4482-A61B-D70DCD9BC53E}" presName="levelTx" presStyleLbl="revTx" presStyleIdx="0" presStyleCnt="0">
        <dgm:presLayoutVars>
          <dgm:chMax val="1"/>
          <dgm:bulletEnabled val="1"/>
        </dgm:presLayoutVars>
      </dgm:prSet>
      <dgm:spPr/>
      <dgm:t>
        <a:bodyPr/>
        <a:lstStyle/>
        <a:p>
          <a:endParaRPr lang="en-GB"/>
        </a:p>
      </dgm:t>
    </dgm:pt>
    <dgm:pt modelId="{A8AD0EC4-E3A8-4999-A057-85D585DC1375}" type="pres">
      <dgm:prSet presAssocID="{FC5FA769-D0DB-40CA-9D00-C6A01192858A}" presName="Name8" presStyleCnt="0"/>
      <dgm:spPr/>
    </dgm:pt>
    <dgm:pt modelId="{1B09DC76-B15B-41FA-AABD-AC73DC6392D0}" type="pres">
      <dgm:prSet presAssocID="{FC5FA769-D0DB-40CA-9D00-C6A01192858A}" presName="level" presStyleLbl="node1" presStyleIdx="1" presStyleCnt="3" custScaleX="97025" custScaleY="27150" custLinFactNeighborX="2356" custLinFactNeighborY="333">
        <dgm:presLayoutVars>
          <dgm:chMax val="1"/>
          <dgm:bulletEnabled val="1"/>
        </dgm:presLayoutVars>
      </dgm:prSet>
      <dgm:spPr/>
      <dgm:t>
        <a:bodyPr/>
        <a:lstStyle/>
        <a:p>
          <a:endParaRPr lang="en-GB"/>
        </a:p>
      </dgm:t>
    </dgm:pt>
    <dgm:pt modelId="{A7524E8C-BDBD-49E2-A462-2A62E551F35F}" type="pres">
      <dgm:prSet presAssocID="{FC5FA769-D0DB-40CA-9D00-C6A01192858A}" presName="levelTx" presStyleLbl="revTx" presStyleIdx="0" presStyleCnt="0">
        <dgm:presLayoutVars>
          <dgm:chMax val="1"/>
          <dgm:bulletEnabled val="1"/>
        </dgm:presLayoutVars>
      </dgm:prSet>
      <dgm:spPr/>
      <dgm:t>
        <a:bodyPr/>
        <a:lstStyle/>
        <a:p>
          <a:endParaRPr lang="en-GB"/>
        </a:p>
      </dgm:t>
    </dgm:pt>
    <dgm:pt modelId="{04E25B3D-6B13-401B-841F-7E05408A468A}" type="pres">
      <dgm:prSet presAssocID="{5F3D633B-552B-4E62-BA1F-2C8B1336EFC9}" presName="Name8" presStyleCnt="0"/>
      <dgm:spPr/>
    </dgm:pt>
    <dgm:pt modelId="{FD8F5735-8054-41E8-891D-F6860123D5CC}" type="pres">
      <dgm:prSet presAssocID="{5F3D633B-552B-4E62-BA1F-2C8B1336EFC9}" presName="level" presStyleLbl="node1" presStyleIdx="2" presStyleCnt="3" custScaleY="55544" custLinFactNeighborX="44" custLinFactNeighborY="26005">
        <dgm:presLayoutVars>
          <dgm:chMax val="1"/>
          <dgm:bulletEnabled val="1"/>
        </dgm:presLayoutVars>
      </dgm:prSet>
      <dgm:spPr/>
      <dgm:t>
        <a:bodyPr/>
        <a:lstStyle/>
        <a:p>
          <a:endParaRPr lang="en-GB"/>
        </a:p>
      </dgm:t>
    </dgm:pt>
    <dgm:pt modelId="{B46C3717-7746-4E63-8265-D6FFBE563D3C}" type="pres">
      <dgm:prSet presAssocID="{5F3D633B-552B-4E62-BA1F-2C8B1336EFC9}" presName="levelTx" presStyleLbl="revTx" presStyleIdx="0" presStyleCnt="0">
        <dgm:presLayoutVars>
          <dgm:chMax val="1"/>
          <dgm:bulletEnabled val="1"/>
        </dgm:presLayoutVars>
      </dgm:prSet>
      <dgm:spPr/>
      <dgm:t>
        <a:bodyPr/>
        <a:lstStyle/>
        <a:p>
          <a:endParaRPr lang="en-GB"/>
        </a:p>
      </dgm:t>
    </dgm:pt>
  </dgm:ptLst>
  <dgm:cxnLst>
    <dgm:cxn modelId="{57F7CC6A-EA53-4994-9F32-02D252E4E200}" type="presOf" srcId="{41065C35-141D-4482-A61B-D70DCD9BC53E}" destId="{F22DDEF1-B712-4D1A-B4C7-DD3DEA633F6F}" srcOrd="1" destOrd="0" presId="urn:microsoft.com/office/officeart/2005/8/layout/pyramid1"/>
    <dgm:cxn modelId="{07F43340-661D-4C42-A0F8-D80FC454ADD9}" type="presOf" srcId="{5F3D633B-552B-4E62-BA1F-2C8B1336EFC9}" destId="{B46C3717-7746-4E63-8265-D6FFBE563D3C}" srcOrd="1" destOrd="0" presId="urn:microsoft.com/office/officeart/2005/8/layout/pyramid1"/>
    <dgm:cxn modelId="{2170DC5A-ED59-4DA6-A7A9-16A45FD144E6}" type="presOf" srcId="{FC5FA769-D0DB-40CA-9D00-C6A01192858A}" destId="{1B09DC76-B15B-41FA-AABD-AC73DC6392D0}" srcOrd="0" destOrd="0" presId="urn:microsoft.com/office/officeart/2005/8/layout/pyramid1"/>
    <dgm:cxn modelId="{DAC88E53-702E-43F2-A65B-D8510750D966}" type="presOf" srcId="{FC202AED-11B9-4ADA-B0A9-03F4462FE2E7}" destId="{487E7016-F0A8-4BBE-B0AF-BAAA544C00E7}" srcOrd="0" destOrd="0" presId="urn:microsoft.com/office/officeart/2005/8/layout/pyramid1"/>
    <dgm:cxn modelId="{71B0CAAB-ACCC-4E37-8A44-7CB51E700C80}" type="presOf" srcId="{5F3D633B-552B-4E62-BA1F-2C8B1336EFC9}" destId="{FD8F5735-8054-41E8-891D-F6860123D5CC}" srcOrd="0" destOrd="0" presId="urn:microsoft.com/office/officeart/2005/8/layout/pyramid1"/>
    <dgm:cxn modelId="{E124DA83-54BB-4503-B0D7-401D450F2218}" srcId="{FC202AED-11B9-4ADA-B0A9-03F4462FE2E7}" destId="{5F3D633B-552B-4E62-BA1F-2C8B1336EFC9}" srcOrd="2" destOrd="0" parTransId="{8F646572-31B9-4452-B235-59393FEB82A9}" sibTransId="{5B857C78-42C6-4207-82E7-7C618725AC37}"/>
    <dgm:cxn modelId="{2843035B-AB63-4A92-9457-A20112387BD6}" type="presOf" srcId="{41065C35-141D-4482-A61B-D70DCD9BC53E}" destId="{1B5E2AF6-4FF1-43C6-841D-50C23DC62526}" srcOrd="0" destOrd="0" presId="urn:microsoft.com/office/officeart/2005/8/layout/pyramid1"/>
    <dgm:cxn modelId="{CE184FBB-D70A-417F-A67C-27512C640F3E}" type="presOf" srcId="{FC5FA769-D0DB-40CA-9D00-C6A01192858A}" destId="{A7524E8C-BDBD-49E2-A462-2A62E551F35F}" srcOrd="1" destOrd="0" presId="urn:microsoft.com/office/officeart/2005/8/layout/pyramid1"/>
    <dgm:cxn modelId="{261910A8-8631-47C7-8C0F-72E0D236C0FC}" srcId="{FC202AED-11B9-4ADA-B0A9-03F4462FE2E7}" destId="{41065C35-141D-4482-A61B-D70DCD9BC53E}" srcOrd="0" destOrd="0" parTransId="{119D41AA-2E1B-4CD4-B1EE-9AA9D74ABEA2}" sibTransId="{16BF01F3-2B21-4FB5-BAF8-E3A40EC8F8F9}"/>
    <dgm:cxn modelId="{C33E5738-AD0B-4F36-A8A4-222CEF4C9CAC}" srcId="{FC202AED-11B9-4ADA-B0A9-03F4462FE2E7}" destId="{FC5FA769-D0DB-40CA-9D00-C6A01192858A}" srcOrd="1" destOrd="0" parTransId="{E0038C9A-64E8-4FD1-9C2A-E6F76B2D591C}" sibTransId="{0F592BD9-4D90-4F06-8962-A6B9E4F0E9E3}"/>
    <dgm:cxn modelId="{6294FC67-209E-49B1-B4EA-839CF2110955}" type="presParOf" srcId="{487E7016-F0A8-4BBE-B0AF-BAAA544C00E7}" destId="{BC05616B-37E8-4891-B814-1067E4412E5A}" srcOrd="0" destOrd="0" presId="urn:microsoft.com/office/officeart/2005/8/layout/pyramid1"/>
    <dgm:cxn modelId="{6F0DC339-7733-4A81-8499-22F90B924BA4}" type="presParOf" srcId="{BC05616B-37E8-4891-B814-1067E4412E5A}" destId="{1B5E2AF6-4FF1-43C6-841D-50C23DC62526}" srcOrd="0" destOrd="0" presId="urn:microsoft.com/office/officeart/2005/8/layout/pyramid1"/>
    <dgm:cxn modelId="{E604AC0B-EA72-48C6-8F88-9F65465ED396}" type="presParOf" srcId="{BC05616B-37E8-4891-B814-1067E4412E5A}" destId="{F22DDEF1-B712-4D1A-B4C7-DD3DEA633F6F}" srcOrd="1" destOrd="0" presId="urn:microsoft.com/office/officeart/2005/8/layout/pyramid1"/>
    <dgm:cxn modelId="{2AE94C8A-9DD9-4831-829B-E2027DEEB69A}" type="presParOf" srcId="{487E7016-F0A8-4BBE-B0AF-BAAA544C00E7}" destId="{A8AD0EC4-E3A8-4999-A057-85D585DC1375}" srcOrd="1" destOrd="0" presId="urn:microsoft.com/office/officeart/2005/8/layout/pyramid1"/>
    <dgm:cxn modelId="{DDAB77B1-488F-43EB-AB25-2D4E57C9A161}" type="presParOf" srcId="{A8AD0EC4-E3A8-4999-A057-85D585DC1375}" destId="{1B09DC76-B15B-41FA-AABD-AC73DC6392D0}" srcOrd="0" destOrd="0" presId="urn:microsoft.com/office/officeart/2005/8/layout/pyramid1"/>
    <dgm:cxn modelId="{DE42E199-5571-42CC-BE1C-5AAA2576E4C8}" type="presParOf" srcId="{A8AD0EC4-E3A8-4999-A057-85D585DC1375}" destId="{A7524E8C-BDBD-49E2-A462-2A62E551F35F}" srcOrd="1" destOrd="0" presId="urn:microsoft.com/office/officeart/2005/8/layout/pyramid1"/>
    <dgm:cxn modelId="{FE8FD4A0-28F3-4D3A-81FC-8DD17BBB0363}" type="presParOf" srcId="{487E7016-F0A8-4BBE-B0AF-BAAA544C00E7}" destId="{04E25B3D-6B13-401B-841F-7E05408A468A}" srcOrd="2" destOrd="0" presId="urn:microsoft.com/office/officeart/2005/8/layout/pyramid1"/>
    <dgm:cxn modelId="{226086B2-A0C2-4854-9450-C3321C06862F}" type="presParOf" srcId="{04E25B3D-6B13-401B-841F-7E05408A468A}" destId="{FD8F5735-8054-41E8-891D-F6860123D5CC}" srcOrd="0" destOrd="0" presId="urn:microsoft.com/office/officeart/2005/8/layout/pyramid1"/>
    <dgm:cxn modelId="{1FCE53D2-2308-4C4F-897B-D4682E5CFDA1}" type="presParOf" srcId="{04E25B3D-6B13-401B-841F-7E05408A468A}" destId="{B46C3717-7746-4E63-8265-D6FFBE563D3C}"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5E2AF6-4FF1-43C6-841D-50C23DC62526}">
      <dsp:nvSpPr>
        <dsp:cNvPr id="0" name=""/>
        <dsp:cNvSpPr/>
      </dsp:nvSpPr>
      <dsp:spPr>
        <a:xfrm>
          <a:off x="889439" y="188851"/>
          <a:ext cx="870540" cy="126805"/>
        </a:xfrm>
        <a:prstGeom prst="trapezoid">
          <a:avLst>
            <a:gd name="adj" fmla="val 54691"/>
          </a:avLst>
        </a:prstGeom>
        <a:solidFill>
          <a:srgbClr val="92D050">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ts val="0"/>
            </a:spcAft>
          </a:pPr>
          <a:endParaRPr lang="en-GB" sz="1000" b="1" kern="1200" dirty="0">
            <a:solidFill>
              <a:schemeClr val="tx1"/>
            </a:solidFill>
            <a:effectLst/>
          </a:endParaRPr>
        </a:p>
      </dsp:txBody>
      <dsp:txXfrm>
        <a:off x="889439" y="188851"/>
        <a:ext cx="870540" cy="126805"/>
      </dsp:txXfrm>
    </dsp:sp>
    <dsp:sp modelId="{1B09DC76-B15B-41FA-AABD-AC73DC6392D0}">
      <dsp:nvSpPr>
        <dsp:cNvPr id="0" name=""/>
        <dsp:cNvSpPr/>
      </dsp:nvSpPr>
      <dsp:spPr>
        <a:xfrm>
          <a:off x="476289" y="975422"/>
          <a:ext cx="1689282" cy="216077"/>
        </a:xfrm>
        <a:prstGeom prst="trapezoid">
          <a:avLst>
            <a:gd name="adj" fmla="val 54691"/>
          </a:avLst>
        </a:prstGeom>
        <a:pattFill prst="pct60">
          <a:fgClr>
            <a:srgbClr val="FFCC66"/>
          </a:fgClr>
          <a:bgClr>
            <a:schemeClr val="bg1"/>
          </a:bgClr>
        </a:pattFill>
        <a:ln w="57150" cap="flat" cmpd="sng" algn="ctr">
          <a:solidFill>
            <a:schemeClr val="tx1"/>
          </a:solidFill>
          <a:prstDash val="solid"/>
        </a:ln>
        <a:effectLst>
          <a:outerShdw blurRad="50800" dist="50800" dir="5400000" algn="ctr" rotWithShape="0">
            <a:srgbClr val="000000">
              <a:alpha val="61000"/>
            </a:srgb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11175">
            <a:lnSpc>
              <a:spcPct val="90000"/>
            </a:lnSpc>
            <a:spcBef>
              <a:spcPct val="0"/>
            </a:spcBef>
            <a:spcAft>
              <a:spcPct val="35000"/>
            </a:spcAft>
          </a:pPr>
          <a:r>
            <a:rPr lang="en-GB" altLang="en-US" sz="1150" b="1" kern="1200" noProof="0" dirty="0" smtClean="0">
              <a:solidFill>
                <a:srgbClr val="FF0000"/>
              </a:solidFill>
            </a:rPr>
            <a:t>Meriting funding</a:t>
          </a:r>
          <a:endParaRPr lang="en-GB" sz="1150" kern="1200" noProof="0" dirty="0"/>
        </a:p>
      </dsp:txBody>
      <dsp:txXfrm>
        <a:off x="771914" y="975422"/>
        <a:ext cx="1098033" cy="216077"/>
      </dsp:txXfrm>
    </dsp:sp>
    <dsp:sp modelId="{FD8F5735-8054-41E8-891D-F6860123D5CC}">
      <dsp:nvSpPr>
        <dsp:cNvPr id="0" name=""/>
        <dsp:cNvSpPr/>
      </dsp:nvSpPr>
      <dsp:spPr>
        <a:xfrm>
          <a:off x="0" y="1945543"/>
          <a:ext cx="2611620" cy="442056"/>
        </a:xfrm>
        <a:prstGeom prst="trapezoid">
          <a:avLst>
            <a:gd name="adj" fmla="val 54691"/>
          </a:avLst>
        </a:prstGeom>
        <a:solidFill>
          <a:srgbClr val="CC0000">
            <a:alpha val="4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b="1" kern="1200" baseline="0" noProof="0" dirty="0" smtClean="0">
              <a:solidFill>
                <a:schemeClr val="tx1"/>
              </a:solidFill>
              <a:effectLst/>
            </a:rPr>
            <a:t>Rejected</a:t>
          </a:r>
          <a:r>
            <a:rPr lang="en-GB" sz="1200" b="1" kern="1200" baseline="0" dirty="0" smtClean="0">
              <a:solidFill>
                <a:schemeClr val="tx1"/>
              </a:solidFill>
              <a:effectLst/>
            </a:rPr>
            <a:t>: not ready for funding</a:t>
          </a:r>
          <a:endParaRPr lang="en-GB" sz="1200" b="1" kern="1200" baseline="0" dirty="0">
            <a:solidFill>
              <a:schemeClr val="tx1"/>
            </a:solidFill>
            <a:effectLst/>
          </a:endParaRPr>
        </a:p>
      </dsp:txBody>
      <dsp:txXfrm>
        <a:off x="457033" y="1945543"/>
        <a:ext cx="1697553" cy="442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9841" cy="4977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5" y="1"/>
            <a:ext cx="2949841" cy="4977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52"/>
            <a:ext cx="2949841" cy="4977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5" y="9444752"/>
            <a:ext cx="2949841" cy="4977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b" anchorCtr="0" compatLnSpc="1">
            <a:prstTxWarp prst="textNoShape">
              <a:avLst/>
            </a:prstTxWarp>
          </a:bodyPr>
          <a:lstStyle>
            <a:lvl1pPr algn="r">
              <a:defRPr>
                <a:solidFill>
                  <a:schemeClr val="tx1"/>
                </a:solidFill>
                <a:latin typeface="Arial" charset="0"/>
              </a:defRPr>
            </a:lvl1pPr>
          </a:lstStyle>
          <a:p>
            <a:fld id="{E58F385D-3DB3-457F-9EFC-607B4101FBFE}"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97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9841" cy="4977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5" y="1"/>
            <a:ext cx="2949841" cy="4977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val="1"/>
            </a:ext>
          </a:extLst>
        </p:spPr>
      </p:sp>
      <p:sp>
        <p:nvSpPr>
          <p:cNvPr id="36869" name="Rectangle 5"/>
          <p:cNvSpPr>
            <a:spLocks noGrp="1" noChangeArrowheads="1"/>
          </p:cNvSpPr>
          <p:nvPr>
            <p:ph type="body" sz="quarter" idx="3"/>
          </p:nvPr>
        </p:nvSpPr>
        <p:spPr bwMode="auto">
          <a:xfrm>
            <a:off x="266222" y="4608763"/>
            <a:ext cx="6346114" cy="508602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36870" name="Rectangle 6"/>
          <p:cNvSpPr>
            <a:spLocks noGrp="1" noChangeArrowheads="1"/>
          </p:cNvSpPr>
          <p:nvPr>
            <p:ph type="ftr" sz="quarter" idx="4"/>
          </p:nvPr>
        </p:nvSpPr>
        <p:spPr bwMode="auto">
          <a:xfrm>
            <a:off x="0" y="9444752"/>
            <a:ext cx="2949841" cy="4977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5" y="9444752"/>
            <a:ext cx="2949841" cy="4977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2370" tIns="46186" rIns="92370" bIns="46186" numCol="1" anchor="b" anchorCtr="0" compatLnSpc="1">
            <a:prstTxWarp prst="textNoShape">
              <a:avLst/>
            </a:prstTxWarp>
          </a:bodyPr>
          <a:lstStyle>
            <a:lvl1pPr algn="r">
              <a:defRPr>
                <a:solidFill>
                  <a:schemeClr val="tx1"/>
                </a:solidFill>
                <a:latin typeface="Arial" charset="0"/>
              </a:defRPr>
            </a:lvl1pPr>
          </a:lstStyle>
          <a:p>
            <a:fld id="{F41D4AD5-795A-4C8E-907D-EFFAB9F421D6}"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01527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c.europa.eu/programmes/horizon2020/en/h2020-section/societal-challenge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endParaRPr lang="en-GB" sz="1100" dirty="0"/>
          </a:p>
        </p:txBody>
      </p:sp>
      <p:sp>
        <p:nvSpPr>
          <p:cNvPr id="4" name="Slide Number Placeholder 3"/>
          <p:cNvSpPr>
            <a:spLocks noGrp="1"/>
          </p:cNvSpPr>
          <p:nvPr>
            <p:ph type="sldNum" sz="quarter" idx="10"/>
          </p:nvPr>
        </p:nvSpPr>
        <p:spPr/>
        <p:txBody>
          <a:bodyPr/>
          <a:lstStyle/>
          <a:p>
            <a:fld id="{F41D4AD5-795A-4C8E-907D-EFFAB9F421D6}" type="slidenum">
              <a:rPr lang="en-GB" altLang="en-US" smtClean="0"/>
              <a:pPr/>
              <a:t>1</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3445724"/>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overall objective of the study is to map the intended priorities and activities of EU Member States (MS) and regions with regard to research and innovation (R&amp;I) on </a:t>
            </a:r>
            <a:r>
              <a:rPr lang="en-GB" sz="1200" kern="1200" dirty="0" err="1" smtClean="0">
                <a:solidFill>
                  <a:schemeClr val="tx1"/>
                </a:solidFill>
                <a:effectLst/>
                <a:latin typeface="Arial" charset="0"/>
                <a:ea typeface="+mn-ea"/>
                <a:cs typeface="+mn-cs"/>
              </a:rPr>
              <a:t>Bioeconomy</a:t>
            </a:r>
            <a:r>
              <a:rPr lang="en-GB" sz="1200" kern="1200" dirty="0" smtClean="0">
                <a:solidFill>
                  <a:schemeClr val="tx1"/>
                </a:solidFill>
                <a:effectLst/>
                <a:latin typeface="Arial" charset="0"/>
                <a:ea typeface="+mn-ea"/>
                <a:cs typeface="+mn-cs"/>
              </a:rPr>
              <a:t>, according to the current national or regional Smart Specialisation Strategies (RIS3) and programmes supported by the European Structural and Investment Funds (ESIF) for 2014-2020. </a:t>
            </a:r>
          </a:p>
          <a:p>
            <a:r>
              <a:rPr lang="en-GB" sz="1200" kern="1200" dirty="0" smtClean="0">
                <a:solidFill>
                  <a:schemeClr val="tx1"/>
                </a:solidFill>
                <a:effectLst/>
                <a:latin typeface="Arial" charset="0"/>
                <a:ea typeface="+mn-ea"/>
                <a:cs typeface="+mn-cs"/>
              </a:rPr>
              <a:t>This information will help to define similarities, commonalities and specificities among the regions in the European Union, to identify and describe successful regional initiatives with a potential to be transferred to other regions as well as bottlenecks and gaps. </a:t>
            </a:r>
          </a:p>
          <a:p>
            <a:r>
              <a:rPr lang="en-GB" sz="1200" kern="1200" dirty="0" smtClean="0">
                <a:solidFill>
                  <a:schemeClr val="tx1"/>
                </a:solidFill>
                <a:effectLst/>
                <a:latin typeface="Arial" charset="0"/>
                <a:ea typeface="+mn-ea"/>
                <a:cs typeface="+mn-cs"/>
              </a:rPr>
              <a:t>In general, the study will produce conclusions and policy recommendations that will serve the Commission and regional policy-makers as an evidence-base for future policies and initiatives strengthening the </a:t>
            </a:r>
            <a:r>
              <a:rPr lang="en-GB" sz="1200" kern="1200" dirty="0" err="1" smtClean="0">
                <a:solidFill>
                  <a:schemeClr val="tx1"/>
                </a:solidFill>
                <a:effectLst/>
                <a:latin typeface="Arial" charset="0"/>
                <a:ea typeface="+mn-ea"/>
                <a:cs typeface="+mn-cs"/>
              </a:rPr>
              <a:t>Bioeconomy</a:t>
            </a:r>
            <a:r>
              <a:rPr lang="en-GB" sz="1200" kern="1200" smtClean="0">
                <a:solidFill>
                  <a:schemeClr val="tx1"/>
                </a:solidFill>
                <a:effectLst/>
                <a:latin typeface="Arial" charset="0"/>
                <a:ea typeface="+mn-ea"/>
                <a:cs typeface="+mn-cs"/>
              </a:rPr>
              <a:t>. </a:t>
            </a:r>
          </a:p>
          <a:p>
            <a:endParaRPr lang="en-GB" dirty="0"/>
          </a:p>
        </p:txBody>
      </p:sp>
      <p:sp>
        <p:nvSpPr>
          <p:cNvPr id="4" name="Slide Number Placeholder 3"/>
          <p:cNvSpPr>
            <a:spLocks noGrp="1"/>
          </p:cNvSpPr>
          <p:nvPr>
            <p:ph type="sldNum" sz="quarter" idx="10"/>
          </p:nvPr>
        </p:nvSpPr>
        <p:spPr/>
        <p:txBody>
          <a:bodyPr/>
          <a:lstStyle/>
          <a:p>
            <a:fld id="{406C4A7E-E930-443C-89AC-A47B8487A5BA}" type="slidenum">
              <a:rPr lang="en-GB" altLang="en-US" smtClean="0"/>
              <a:pPr/>
              <a:t>10</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74390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Timeline</a:t>
            </a:r>
            <a:r>
              <a:rPr lang="fr-BE" dirty="0" smtClean="0"/>
              <a:t> </a:t>
            </a:r>
            <a:r>
              <a:rPr lang="fr-BE" dirty="0" err="1" smtClean="0"/>
              <a:t>postponed</a:t>
            </a:r>
            <a:r>
              <a:rPr lang="fr-BE" dirty="0" smtClean="0"/>
              <a:t>: </a:t>
            </a:r>
            <a:r>
              <a:rPr lang="fr-BE" dirty="0" err="1" smtClean="0"/>
              <a:t>inception</a:t>
            </a:r>
            <a:r>
              <a:rPr lang="fr-BE" dirty="0" smtClean="0"/>
              <a:t> report</a:t>
            </a:r>
            <a:r>
              <a:rPr lang="fr-BE" baseline="0" dirty="0" smtClean="0"/>
              <a:t> Q1 17; </a:t>
            </a:r>
            <a:r>
              <a:rPr lang="fr-BE" baseline="0" dirty="0" err="1" smtClean="0"/>
              <a:t>progress</a:t>
            </a:r>
            <a:r>
              <a:rPr lang="fr-BE" baseline="0" dirty="0" smtClean="0"/>
              <a:t> report  Q3 17, final report Q4 17.</a:t>
            </a:r>
            <a:endParaRPr lang="fr-BE" dirty="0" smtClean="0"/>
          </a:p>
          <a:p>
            <a:endParaRPr lang="fr-BE" dirty="0" smtClean="0"/>
          </a:p>
          <a:p>
            <a:r>
              <a:rPr lang="fr-BE" dirty="0" smtClean="0"/>
              <a:t>AF value</a:t>
            </a:r>
            <a:r>
              <a:rPr lang="fr-BE" baseline="0" dirty="0" smtClean="0"/>
              <a:t> </a:t>
            </a:r>
            <a:r>
              <a:rPr lang="fr-BE" baseline="0" dirty="0" err="1" smtClean="0"/>
              <a:t>chain</a:t>
            </a:r>
            <a:r>
              <a:rPr lang="fr-BE" baseline="0" dirty="0" smtClean="0"/>
              <a:t> </a:t>
            </a:r>
            <a:r>
              <a:rPr lang="fr-BE" baseline="0" dirty="0" err="1" smtClean="0"/>
              <a:t>is</a:t>
            </a:r>
            <a:r>
              <a:rPr lang="fr-BE" baseline="0" dirty="0" smtClean="0"/>
              <a:t> </a:t>
            </a:r>
            <a:r>
              <a:rPr lang="fr-BE" baseline="0" dirty="0" err="1" smtClean="0"/>
              <a:t>facing</a:t>
            </a:r>
            <a:r>
              <a:rPr lang="fr-BE" baseline="0" dirty="0" smtClean="0"/>
              <a:t> </a:t>
            </a:r>
            <a:r>
              <a:rPr lang="fr-BE" baseline="0" dirty="0" err="1" smtClean="0"/>
              <a:t>access</a:t>
            </a:r>
            <a:r>
              <a:rPr lang="fr-BE" baseline="0" dirty="0" smtClean="0"/>
              <a:t>-to-finance challenges</a:t>
            </a:r>
          </a:p>
          <a:p>
            <a:endParaRPr lang="fr-BE" baseline="0" dirty="0" smtClean="0"/>
          </a:p>
          <a:p>
            <a:pPr defTabSz="924093"/>
            <a:r>
              <a:rPr lang="en-GB" dirty="0" err="1" smtClean="0"/>
              <a:t>InnovFin</a:t>
            </a:r>
            <a:r>
              <a:rPr lang="en-GB" dirty="0" smtClean="0"/>
              <a:t> Advisory aims to improve the bankability and investment-readiness of large projects that need substantial, long-term investments. It will also provide advice to improve the conditions for access to risk finance for R&amp;I through horizontal activities such as sector studies, criteria reports and better information tools. The main clients foreseen are promoters of large R&amp;I projects that meet </a:t>
            </a:r>
            <a:r>
              <a:rPr lang="en-GB" dirty="0" smtClean="0">
                <a:hlinkClick r:id="rId3"/>
              </a:rPr>
              <a:t>Horizon 2020's Societal Challenges</a:t>
            </a:r>
            <a:r>
              <a:rPr lang="en-GB" dirty="0" smtClean="0"/>
              <a:t>.</a:t>
            </a:r>
          </a:p>
          <a:p>
            <a:endParaRPr lang="en-GB" dirty="0"/>
          </a:p>
        </p:txBody>
      </p:sp>
      <p:sp>
        <p:nvSpPr>
          <p:cNvPr id="4" name="Slide Number Placeholder 3"/>
          <p:cNvSpPr>
            <a:spLocks noGrp="1"/>
          </p:cNvSpPr>
          <p:nvPr>
            <p:ph type="sldNum" sz="quarter" idx="10"/>
          </p:nvPr>
        </p:nvSpPr>
        <p:spPr/>
        <p:txBody>
          <a:bodyPr/>
          <a:lstStyle/>
          <a:p>
            <a:fld id="{406C4A7E-E930-443C-89AC-A47B8487A5BA}" type="slidenum">
              <a:rPr lang="en-GB" altLang="en-US" smtClean="0"/>
              <a:pPr/>
              <a:t>11</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74390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F41D4AD5-795A-4C8E-907D-EFFAB9F421D6}" type="slidenum">
              <a:rPr lang="en-GB" altLang="en-US" smtClean="0"/>
              <a:pPr/>
              <a:t>2</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452624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algn="just" eaLnBrk="1" hangingPunct="1">
              <a:lnSpc>
                <a:spcPct val="150000"/>
              </a:lnSpc>
            </a:pPr>
            <a:endParaRPr lang="en-US" altLang="en-US" sz="1600" dirty="0"/>
          </a:p>
        </p:txBody>
      </p:sp>
      <p:sp>
        <p:nvSpPr>
          <p:cNvPr id="30724" name="Slide Number Placeholder 3"/>
          <p:cNvSpPr>
            <a:spLocks noGrp="1"/>
          </p:cNvSpPr>
          <p:nvPr>
            <p:ph type="sldNum" sz="quarter" idx="5"/>
          </p:nvPr>
        </p:nvSpPr>
        <p:spPr/>
        <p:txBody>
          <a:bodyPr/>
          <a:lstStyle>
            <a:lvl1pPr eaLnBrk="0" hangingPunct="0">
              <a:defRPr sz="1200">
                <a:solidFill>
                  <a:srgbClr val="0F5494"/>
                </a:solidFill>
                <a:latin typeface="Verdana" pitchFamily="34" charset="0"/>
              </a:defRPr>
            </a:lvl1pPr>
            <a:lvl2pPr marL="751995" indent="-289230" eaLnBrk="0" hangingPunct="0">
              <a:defRPr sz="1200">
                <a:solidFill>
                  <a:srgbClr val="0F5494"/>
                </a:solidFill>
                <a:latin typeface="Verdana" pitchFamily="34" charset="0"/>
              </a:defRPr>
            </a:lvl2pPr>
            <a:lvl3pPr marL="1156915" indent="-231384" eaLnBrk="0" hangingPunct="0">
              <a:defRPr sz="1200">
                <a:solidFill>
                  <a:srgbClr val="0F5494"/>
                </a:solidFill>
                <a:latin typeface="Verdana" pitchFamily="34" charset="0"/>
              </a:defRPr>
            </a:lvl3pPr>
            <a:lvl4pPr marL="1619684" indent="-231384" eaLnBrk="0" hangingPunct="0">
              <a:defRPr sz="1200">
                <a:solidFill>
                  <a:srgbClr val="0F5494"/>
                </a:solidFill>
                <a:latin typeface="Verdana" pitchFamily="34" charset="0"/>
              </a:defRPr>
            </a:lvl4pPr>
            <a:lvl5pPr marL="2082447" indent="-231384" eaLnBrk="0" hangingPunct="0">
              <a:defRPr sz="1200">
                <a:solidFill>
                  <a:srgbClr val="0F5494"/>
                </a:solidFill>
                <a:latin typeface="Verdana" pitchFamily="34" charset="0"/>
              </a:defRPr>
            </a:lvl5pPr>
            <a:lvl6pPr marL="2545212" indent="-231384" eaLnBrk="0" fontAlgn="base" hangingPunct="0">
              <a:spcBef>
                <a:spcPct val="0"/>
              </a:spcBef>
              <a:spcAft>
                <a:spcPct val="0"/>
              </a:spcAft>
              <a:defRPr sz="1200">
                <a:solidFill>
                  <a:srgbClr val="0F5494"/>
                </a:solidFill>
                <a:latin typeface="Verdana" pitchFamily="34" charset="0"/>
              </a:defRPr>
            </a:lvl6pPr>
            <a:lvl7pPr marL="3007980" indent="-231384" eaLnBrk="0" fontAlgn="base" hangingPunct="0">
              <a:spcBef>
                <a:spcPct val="0"/>
              </a:spcBef>
              <a:spcAft>
                <a:spcPct val="0"/>
              </a:spcAft>
              <a:defRPr sz="1200">
                <a:solidFill>
                  <a:srgbClr val="0F5494"/>
                </a:solidFill>
                <a:latin typeface="Verdana" pitchFamily="34" charset="0"/>
              </a:defRPr>
            </a:lvl7pPr>
            <a:lvl8pPr marL="3470746" indent="-231384" eaLnBrk="0" fontAlgn="base" hangingPunct="0">
              <a:spcBef>
                <a:spcPct val="0"/>
              </a:spcBef>
              <a:spcAft>
                <a:spcPct val="0"/>
              </a:spcAft>
              <a:defRPr sz="1200">
                <a:solidFill>
                  <a:srgbClr val="0F5494"/>
                </a:solidFill>
                <a:latin typeface="Verdana" pitchFamily="34" charset="0"/>
              </a:defRPr>
            </a:lvl8pPr>
            <a:lvl9pPr marL="3933512" indent="-231384" eaLnBrk="0" fontAlgn="base" hangingPunct="0">
              <a:spcBef>
                <a:spcPct val="0"/>
              </a:spcBef>
              <a:spcAft>
                <a:spcPct val="0"/>
              </a:spcAft>
              <a:defRPr sz="1200">
                <a:solidFill>
                  <a:srgbClr val="0F5494"/>
                </a:solidFill>
                <a:latin typeface="Verdana" pitchFamily="34" charset="0"/>
              </a:defRPr>
            </a:lvl9pPr>
          </a:lstStyle>
          <a:p>
            <a:pPr eaLnBrk="1" hangingPunct="1">
              <a:defRPr/>
            </a:pPr>
            <a:fld id="{D0EBB13C-49E2-403A-8FB0-85C7E805A2CE}" type="slidenum">
              <a:rPr lang="en-GB" altLang="en-US" smtClean="0">
                <a:solidFill>
                  <a:schemeClr val="tx1"/>
                </a:solidFill>
                <a:latin typeface="Arial" charset="0"/>
              </a:rPr>
              <a:pPr eaLnBrk="1" hangingPunct="1">
                <a:defRPr/>
              </a:pPr>
              <a:t>3</a:t>
            </a:fld>
            <a:endParaRPr lang="en-GB" altLang="en-US" smtClean="0">
              <a:solidFill>
                <a:schemeClr val="tx1"/>
              </a:solidFill>
              <a:latin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846502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754" indent="-288754" algn="just" defTabSz="923808">
              <a:lnSpc>
                <a:spcPct val="150000"/>
              </a:lnSpc>
              <a:buFont typeface="Arial" panose="020B0604020202020204" pitchFamily="34" charset="0"/>
              <a:buChar char="•"/>
            </a:pPr>
            <a:r>
              <a:rPr lang="en-GB" sz="1400" dirty="0"/>
              <a:t>EU key funder of research and innovation. HORIZON 2020 a multi-annual programme that covers the period 2014-2020 and has approximately EUR 80 billion at its disposal. </a:t>
            </a:r>
            <a:r>
              <a:rPr lang="en-GB" sz="1400" b="1" dirty="0"/>
              <a:t>Open to the world - participation</a:t>
            </a:r>
            <a:r>
              <a:rPr lang="en-GB" sz="1400" dirty="0"/>
              <a:t>.   </a:t>
            </a:r>
            <a:r>
              <a:rPr lang="en-GB" altLang="en-US" sz="1400" dirty="0"/>
              <a:t>3 pillars:</a:t>
            </a:r>
          </a:p>
          <a:p>
            <a:pPr marL="0" lvl="1" algn="just">
              <a:lnSpc>
                <a:spcPct val="150000"/>
              </a:lnSpc>
              <a:buClr>
                <a:srgbClr val="00B0F0"/>
              </a:buClr>
            </a:pPr>
            <a:r>
              <a:rPr lang="en-GB" altLang="en-US" sz="1400" dirty="0"/>
              <a:t>1) </a:t>
            </a:r>
            <a:r>
              <a:rPr lang="en-GB" altLang="en-US" sz="1400" b="1" dirty="0"/>
              <a:t>Support for "Excellent Science" </a:t>
            </a:r>
            <a:r>
              <a:rPr lang="en-GB" altLang="en-US" sz="1400" dirty="0"/>
              <a:t>– including grants for individual researchers from the European Research Council and Marie </a:t>
            </a:r>
            <a:r>
              <a:rPr lang="en-GB" altLang="en-US" sz="1400" dirty="0" err="1"/>
              <a:t>Skłodowska</a:t>
            </a:r>
            <a:r>
              <a:rPr lang="en-GB" altLang="en-US" sz="1400" dirty="0"/>
              <a:t>-Curie fellowships (formerly known as Marie Curie fellowships);</a:t>
            </a:r>
          </a:p>
          <a:p>
            <a:pPr marL="0" lvl="1" algn="just">
              <a:lnSpc>
                <a:spcPct val="150000"/>
              </a:lnSpc>
              <a:buClr>
                <a:srgbClr val="00B0F0"/>
              </a:buClr>
            </a:pPr>
            <a:r>
              <a:rPr lang="en-GB" altLang="en-US" sz="1400" dirty="0"/>
              <a:t>2) </a:t>
            </a:r>
            <a:r>
              <a:rPr lang="en-GB" altLang="en-US" sz="1400" b="1" dirty="0"/>
              <a:t>Support for "Industrial Leadership" </a:t>
            </a:r>
            <a:r>
              <a:rPr lang="en-GB" altLang="en-US" sz="1400" dirty="0"/>
              <a:t>– including grants for small and medium-sized enterprises and indirect finance for companies through the European Investment Bank and other financial intermediaries; stimulating private R&amp;I funding</a:t>
            </a:r>
          </a:p>
          <a:p>
            <a:pPr marL="0" lvl="1" algn="just">
              <a:lnSpc>
                <a:spcPct val="150000"/>
              </a:lnSpc>
              <a:buClr>
                <a:srgbClr val="00B0F0"/>
              </a:buClr>
            </a:pPr>
            <a:r>
              <a:rPr lang="en-GB" altLang="en-US" sz="1400" dirty="0"/>
              <a:t>3) </a:t>
            </a:r>
            <a:r>
              <a:rPr lang="en-GB" altLang="en-US" sz="1400" b="1" dirty="0"/>
              <a:t>Support for research to tackle "societal challenges“;</a:t>
            </a:r>
            <a:r>
              <a:rPr lang="en-GB" altLang="en-US" sz="1400" dirty="0"/>
              <a:t> this is the biggest part, and within that </a:t>
            </a:r>
            <a:r>
              <a:rPr lang="en-GB" altLang="en-US" sz="1400" b="1" dirty="0"/>
              <a:t>3.7 </a:t>
            </a:r>
            <a:r>
              <a:rPr lang="en-GB" altLang="en-US" sz="1400" b="1" dirty="0" err="1"/>
              <a:t>bln</a:t>
            </a:r>
            <a:r>
              <a:rPr lang="en-GB" altLang="en-US" sz="1400" b="1" dirty="0"/>
              <a:t> EUR is spent over 7 years on </a:t>
            </a:r>
            <a:r>
              <a:rPr lang="en-GB" sz="1400" b="1" dirty="0"/>
              <a:t>food and nutrition (through societal challenge 2)</a:t>
            </a:r>
          </a:p>
          <a:p>
            <a:pPr marL="288754" lvl="1" indent="-288754" algn="just">
              <a:lnSpc>
                <a:spcPct val="150000"/>
              </a:lnSpc>
              <a:buClr>
                <a:srgbClr val="00B0F0"/>
              </a:buClr>
              <a:buFont typeface="Arial" panose="020B0604020202020204" pitchFamily="34" charset="0"/>
              <a:buChar char="•"/>
            </a:pPr>
            <a:r>
              <a:rPr lang="en-GB" sz="1400" b="1" dirty="0"/>
              <a:t>How does it work: participants/consortia develop proposals in reply to calls for proposals; proposals are selected for funding based on peer-review evaluation by independent expert evaluators and they are granted in maximum 8 months.</a:t>
            </a:r>
          </a:p>
        </p:txBody>
      </p:sp>
      <p:sp>
        <p:nvSpPr>
          <p:cNvPr id="4" name="Slide Number Placeholder 3"/>
          <p:cNvSpPr>
            <a:spLocks noGrp="1"/>
          </p:cNvSpPr>
          <p:nvPr>
            <p:ph type="sldNum" sz="quarter" idx="10"/>
          </p:nvPr>
        </p:nvSpPr>
        <p:spPr/>
        <p:txBody>
          <a:bodyPr/>
          <a:lstStyle/>
          <a:p>
            <a:fld id="{F41D4AD5-795A-4C8E-907D-EFFAB9F421D6}" type="slidenum">
              <a:rPr lang="en-GB" altLang="en-US" smtClean="0"/>
              <a:pPr/>
              <a:t>4</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1682651"/>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i="1" dirty="0" smtClean="0"/>
              <a:t>ANNEX I  to Common Provisions Regulation: </a:t>
            </a:r>
            <a:r>
              <a:rPr lang="en-GB" b="1" dirty="0" smtClean="0"/>
              <a:t>COMMON STRATEGIC FRAMEWORK </a:t>
            </a:r>
            <a:endParaRPr lang="en-GB" dirty="0" smtClean="0"/>
          </a:p>
          <a:p>
            <a:pPr eaLnBrk="1" fontAlgn="auto" hangingPunct="1">
              <a:spcBef>
                <a:spcPts val="0"/>
              </a:spcBef>
              <a:spcAft>
                <a:spcPts val="0"/>
              </a:spcAft>
              <a:defRPr/>
            </a:pPr>
            <a:r>
              <a:rPr lang="en-GB" b="1" dirty="0" smtClean="0"/>
              <a:t>4. COORDINATION AND SYNERGIES BETWEEN ESI FUNDS AND OTHER UNION POLICIES AND INSTRUMENTS </a:t>
            </a:r>
          </a:p>
          <a:p>
            <a:pPr eaLnBrk="1" fontAlgn="auto" hangingPunct="1">
              <a:spcBef>
                <a:spcPts val="0"/>
              </a:spcBef>
              <a:spcAft>
                <a:spcPts val="0"/>
              </a:spcAft>
              <a:defRPr/>
            </a:pPr>
            <a:r>
              <a:rPr lang="en-GB" u="sng" dirty="0" smtClean="0"/>
              <a:t>4.3 Horizon 2020 and other centrally managed Union programmes in the areas of research and innovation </a:t>
            </a:r>
          </a:p>
          <a:p>
            <a:pPr eaLnBrk="1" fontAlgn="auto" hangingPunct="1">
              <a:spcBef>
                <a:spcPts val="0"/>
              </a:spcBef>
              <a:spcAft>
                <a:spcPts val="0"/>
              </a:spcAft>
              <a:defRPr/>
            </a:pPr>
            <a:endParaRPr lang="en-GB" dirty="0" smtClean="0"/>
          </a:p>
          <a:p>
            <a:pPr eaLnBrk="1" fontAlgn="auto" hangingPunct="1">
              <a:spcBef>
                <a:spcPts val="0"/>
              </a:spcBef>
              <a:spcAft>
                <a:spcPts val="0"/>
              </a:spcAft>
              <a:defRPr/>
            </a:pPr>
            <a:r>
              <a:rPr lang="en-GB" dirty="0" smtClean="0"/>
              <a:t>2. Member States shall develop national and/or regional </a:t>
            </a:r>
            <a:r>
              <a:rPr lang="en-GB" b="1" dirty="0" smtClean="0"/>
              <a:t>'smart specialisation' strategies </a:t>
            </a:r>
            <a:r>
              <a:rPr lang="en-GB" dirty="0" smtClean="0"/>
              <a:t>in line with the National Reform Programme, where appropriate. Such strategies may take the form of or be included in a national or a regional </a:t>
            </a:r>
            <a:r>
              <a:rPr lang="en-GB" b="1" dirty="0" smtClean="0"/>
              <a:t>research and innovation strategic policy framework for 'smart specialisation</a:t>
            </a:r>
            <a:r>
              <a:rPr lang="en-GB" dirty="0" smtClean="0"/>
              <a:t>'. Smart specialisation strategies shall be developed through involving national or regional managing authorities and stakeholders such as universities and other higher education institutions, industry and social partners in </a:t>
            </a:r>
            <a:r>
              <a:rPr lang="en-GB" dirty="0" err="1" smtClean="0"/>
              <a:t>an</a:t>
            </a:r>
            <a:r>
              <a:rPr lang="en-GB" b="1" dirty="0" err="1" smtClean="0"/>
              <a:t>entrepreneurial</a:t>
            </a:r>
            <a:r>
              <a:rPr lang="en-GB" b="1" dirty="0" smtClean="0"/>
              <a:t> discovery process</a:t>
            </a:r>
            <a:r>
              <a:rPr lang="en-GB" dirty="0" smtClean="0"/>
              <a:t>. The authorities directly concerned by Horizon 2020 shall be closely associated with that process. </a:t>
            </a:r>
            <a:r>
              <a:rPr lang="en-GB" b="1" dirty="0" smtClean="0"/>
              <a:t>Smart specialisation strategies shall include</a:t>
            </a:r>
            <a:r>
              <a:rPr lang="en-GB" dirty="0" smtClean="0"/>
              <a:t>:</a:t>
            </a:r>
          </a:p>
          <a:p>
            <a:pPr lvl="1" eaLnBrk="1" fontAlgn="auto" hangingPunct="1">
              <a:spcBef>
                <a:spcPts val="0"/>
              </a:spcBef>
              <a:spcAft>
                <a:spcPts val="0"/>
              </a:spcAft>
              <a:defRPr/>
            </a:pPr>
            <a:r>
              <a:rPr lang="en-GB" dirty="0" smtClean="0"/>
              <a:t>(a) "Upstream actions" to prepare regional R&amp;I players to participate in Horizon 2020 ("stairways to excellence") to be developed, where necessary, through capacity- building. Communication and cooperation between Horizon 2020 national contact points and managing authorities of the ESI Funds shall be strengthened. </a:t>
            </a:r>
          </a:p>
          <a:p>
            <a:pPr lvl="1" eaLnBrk="1" fontAlgn="auto" hangingPunct="1">
              <a:spcBef>
                <a:spcPts val="0"/>
              </a:spcBef>
              <a:spcAft>
                <a:spcPts val="0"/>
              </a:spcAft>
              <a:defRPr/>
            </a:pPr>
            <a:r>
              <a:rPr lang="en-GB" dirty="0" smtClean="0"/>
              <a:t>(b) "Downstream actions" to provide the means to exploit and diffuse R&amp;I results, stemming from Horizon 2020 and preceding programmes, into the market with particular emphasis on creating an innovation-friendly environment for business and industry, including SMEs and in line with the priorities identified for the territories in the relevant smart specialisation strategy. </a:t>
            </a:r>
          </a:p>
          <a:p>
            <a:pPr eaLnBrk="1" fontAlgn="auto" hangingPunct="1">
              <a:spcBef>
                <a:spcPts val="0"/>
              </a:spcBef>
              <a:spcAft>
                <a:spcPts val="0"/>
              </a:spcAft>
              <a:defRPr/>
            </a:pPr>
            <a:r>
              <a:rPr lang="en-GB" dirty="0" smtClean="0"/>
              <a:t>3. Member States shall encourage the use of the provisions in this Regulation that </a:t>
            </a:r>
            <a:r>
              <a:rPr lang="en-GB" b="1" dirty="0" smtClean="0"/>
              <a:t>allow the ESI Funds to be combined with resources under Horizon 2020 </a:t>
            </a:r>
            <a:r>
              <a:rPr lang="en-GB" dirty="0" smtClean="0"/>
              <a:t>in the relevant programmes used to implement parts of the strategies referred to in point 2. Joint support shall be provided to national and regional authorities for the </a:t>
            </a:r>
            <a:r>
              <a:rPr lang="en-GB" b="1" dirty="0" smtClean="0"/>
              <a:t>design and implementation of such strategies</a:t>
            </a:r>
            <a:r>
              <a:rPr lang="en-GB" dirty="0" smtClean="0"/>
              <a:t>, to identify opportunities for </a:t>
            </a:r>
            <a:r>
              <a:rPr lang="en-GB" b="1" dirty="0" smtClean="0"/>
              <a:t>joint financing </a:t>
            </a:r>
            <a:r>
              <a:rPr lang="en-GB" dirty="0" smtClean="0"/>
              <a:t>of R&amp;I infrastructures of European interest, the promotion of </a:t>
            </a:r>
            <a:r>
              <a:rPr lang="en-GB" b="1" dirty="0" smtClean="0"/>
              <a:t>international collaboration</a:t>
            </a:r>
            <a:r>
              <a:rPr lang="en-GB" dirty="0" smtClean="0"/>
              <a:t>, methodological support through </a:t>
            </a:r>
            <a:r>
              <a:rPr lang="en-GB" b="1" dirty="0" smtClean="0"/>
              <a:t>peer reviews, exchange of good practice, and training </a:t>
            </a:r>
            <a:r>
              <a:rPr lang="en-GB" dirty="0" smtClean="0"/>
              <a:t>throughout regions. </a:t>
            </a:r>
          </a:p>
          <a:p>
            <a:pPr eaLnBrk="1" fontAlgn="auto" hangingPunct="1">
              <a:spcBef>
                <a:spcPts val="0"/>
              </a:spcBef>
              <a:spcAft>
                <a:spcPts val="0"/>
              </a:spcAft>
              <a:defRPr/>
            </a:pPr>
            <a:r>
              <a:rPr lang="en-GB" dirty="0" smtClean="0"/>
              <a:t>4. Member States and, where appropriate under Article 4(4), regions, shall consider additional measures aimed at unlocking their potential for excellence in R&amp;I, in a manner that is complementary to and creates synergies with Horizon 2020, in particular through joint funding. Those measures shall consist of: </a:t>
            </a:r>
          </a:p>
          <a:p>
            <a:pPr lvl="1" eaLnBrk="1" fontAlgn="auto" hangingPunct="1">
              <a:spcBef>
                <a:spcPts val="0"/>
              </a:spcBef>
              <a:spcAft>
                <a:spcPts val="0"/>
              </a:spcAft>
              <a:defRPr/>
            </a:pPr>
            <a:r>
              <a:rPr lang="en-GB" dirty="0" smtClean="0"/>
              <a:t>(a) </a:t>
            </a:r>
            <a:r>
              <a:rPr lang="en-GB" b="1" dirty="0" smtClean="0"/>
              <a:t>linking excellent research institutions </a:t>
            </a:r>
            <a:r>
              <a:rPr lang="en-GB" dirty="0" smtClean="0"/>
              <a:t>and less developed regions as well as low- performing Research, Development and Innovation (RDI) Member States and regions to create new or upgrade existing centres of excellence in less developed regions as well as in low-performing RDI Member States and regions; </a:t>
            </a:r>
          </a:p>
          <a:p>
            <a:pPr lvl="1" eaLnBrk="1" fontAlgn="auto" hangingPunct="1">
              <a:spcBef>
                <a:spcPts val="0"/>
              </a:spcBef>
              <a:spcAft>
                <a:spcPts val="0"/>
              </a:spcAft>
              <a:defRPr/>
            </a:pPr>
            <a:r>
              <a:rPr lang="en-GB" dirty="0" smtClean="0"/>
              <a:t>(b) building links in less developed regions as well as in low-performing RDI Member States and regions between </a:t>
            </a:r>
            <a:r>
              <a:rPr lang="en-GB" b="1" dirty="0" smtClean="0"/>
              <a:t>innovative clusters of recognised excellence</a:t>
            </a:r>
            <a:r>
              <a:rPr lang="en-GB" dirty="0" smtClean="0"/>
              <a:t>; </a:t>
            </a:r>
          </a:p>
          <a:p>
            <a:pPr lvl="1" eaLnBrk="1" fontAlgn="auto" hangingPunct="1">
              <a:spcBef>
                <a:spcPts val="0"/>
              </a:spcBef>
              <a:spcAft>
                <a:spcPts val="0"/>
              </a:spcAft>
              <a:defRPr/>
            </a:pPr>
            <a:r>
              <a:rPr lang="en-GB" dirty="0" smtClean="0"/>
              <a:t>(c) establishing "</a:t>
            </a:r>
            <a:r>
              <a:rPr lang="en-GB" b="1" dirty="0" smtClean="0"/>
              <a:t>ERA Chairs</a:t>
            </a:r>
            <a:r>
              <a:rPr lang="en-GB" dirty="0" smtClean="0"/>
              <a:t>" to attract outstanding academics, in particular to less developed regions and low- performing RDI Member States and regions; </a:t>
            </a:r>
          </a:p>
          <a:p>
            <a:pPr lvl="1" eaLnBrk="1" fontAlgn="auto" hangingPunct="1">
              <a:spcBef>
                <a:spcPts val="0"/>
              </a:spcBef>
              <a:spcAft>
                <a:spcPts val="0"/>
              </a:spcAft>
              <a:defRPr/>
            </a:pPr>
            <a:r>
              <a:rPr lang="en-GB" dirty="0" smtClean="0"/>
              <a:t>(d) supporting </a:t>
            </a:r>
            <a:r>
              <a:rPr lang="en-GB" b="1" dirty="0" smtClean="0"/>
              <a:t>access to international networks </a:t>
            </a:r>
            <a:r>
              <a:rPr lang="en-GB" dirty="0" smtClean="0"/>
              <a:t>for researchers and innovators who lack sufficient involvement in the European Research Area (ERA) or are from less developed regions or low-performing RDI Member States and regions; </a:t>
            </a:r>
          </a:p>
          <a:p>
            <a:pPr lvl="1" eaLnBrk="1" fontAlgn="auto" hangingPunct="1">
              <a:spcBef>
                <a:spcPts val="0"/>
              </a:spcBef>
              <a:spcAft>
                <a:spcPts val="0"/>
              </a:spcAft>
              <a:defRPr/>
            </a:pPr>
            <a:r>
              <a:rPr lang="en-GB" dirty="0" smtClean="0"/>
              <a:t>(e) contributing as appropriate to the </a:t>
            </a:r>
            <a:r>
              <a:rPr lang="en-GB" b="1" dirty="0" smtClean="0"/>
              <a:t>European Innovation Partnerships</a:t>
            </a:r>
            <a:r>
              <a:rPr lang="en-GB" dirty="0" smtClean="0"/>
              <a:t>; </a:t>
            </a:r>
          </a:p>
          <a:p>
            <a:pPr lvl="1" eaLnBrk="1" fontAlgn="auto" hangingPunct="1">
              <a:spcBef>
                <a:spcPts val="0"/>
              </a:spcBef>
              <a:spcAft>
                <a:spcPts val="0"/>
              </a:spcAft>
              <a:defRPr/>
            </a:pPr>
            <a:r>
              <a:rPr lang="en-GB" dirty="0" smtClean="0"/>
              <a:t>(f) preparing national institutions and/or clusters of excellence for participation in the </a:t>
            </a:r>
            <a:r>
              <a:rPr lang="en-GB" b="1" dirty="0" smtClean="0"/>
              <a:t>Knowledge and Innovation Communities </a:t>
            </a:r>
            <a:r>
              <a:rPr lang="en-GB" dirty="0" smtClean="0"/>
              <a:t>(KICs) of the European Institute of Innovation and Technology (EIT); and </a:t>
            </a:r>
          </a:p>
          <a:p>
            <a:pPr lvl="1" eaLnBrk="1" fontAlgn="auto" hangingPunct="1">
              <a:spcBef>
                <a:spcPts val="0"/>
              </a:spcBef>
              <a:spcAft>
                <a:spcPts val="0"/>
              </a:spcAft>
              <a:defRPr/>
            </a:pPr>
            <a:r>
              <a:rPr lang="en-GB" dirty="0" smtClean="0"/>
              <a:t>(g) hosting high-quality </a:t>
            </a:r>
            <a:r>
              <a:rPr lang="en-GB" b="1" dirty="0" smtClean="0"/>
              <a:t>international researcher mobility programmes </a:t>
            </a:r>
            <a:r>
              <a:rPr lang="en-GB" dirty="0" smtClean="0"/>
              <a:t>with co-funding from the "Marie </a:t>
            </a:r>
            <a:r>
              <a:rPr lang="en-GB" dirty="0" err="1" smtClean="0"/>
              <a:t>Sklodowska</a:t>
            </a:r>
            <a:r>
              <a:rPr lang="en-GB" dirty="0" smtClean="0"/>
              <a:t>-Curie Actions". </a:t>
            </a:r>
          </a:p>
          <a:p>
            <a:pPr eaLnBrk="1" fontAlgn="auto" hangingPunct="1">
              <a:spcBef>
                <a:spcPts val="0"/>
              </a:spcBef>
              <a:spcAft>
                <a:spcPts val="0"/>
              </a:spcAft>
              <a:defRPr/>
            </a:pPr>
            <a:r>
              <a:rPr lang="en-GB" dirty="0" smtClean="0"/>
              <a:t>Member States shall endeavour to use where appropriate, and in accordance with </a:t>
            </a:r>
            <a:r>
              <a:rPr lang="en-GB" b="1" dirty="0" smtClean="0"/>
              <a:t>Article 70, the flexibility to support operations outside the programme area</a:t>
            </a:r>
            <a:r>
              <a:rPr lang="en-GB" dirty="0" smtClean="0"/>
              <a:t>, with a level of investment sufficient to attain a critical mass, in order to implement the measures referred to in the first subparagraph as effectively as possible. </a:t>
            </a:r>
          </a:p>
          <a:p>
            <a:pPr eaLnBrk="1" fontAlgn="auto" hangingPunct="1">
              <a:spcBef>
                <a:spcPts val="0"/>
              </a:spcBef>
              <a:spcAft>
                <a:spcPts val="0"/>
              </a:spcAft>
              <a:defRPr/>
            </a:pPr>
            <a:endParaRPr lang="de-DE" dirty="0" smtClean="0"/>
          </a:p>
          <a:p>
            <a:pPr eaLnBrk="1" fontAlgn="auto" hangingPunct="1">
              <a:spcBef>
                <a:spcPts val="0"/>
              </a:spcBef>
              <a:spcAft>
                <a:spcPts val="0"/>
              </a:spcAft>
              <a:defRPr/>
            </a:pPr>
            <a:r>
              <a:rPr lang="en-GB" dirty="0" smtClean="0"/>
              <a:t>7.2 </a:t>
            </a:r>
            <a:r>
              <a:rPr lang="en-GB" dirty="0" err="1" smtClean="0"/>
              <a:t>Cross-border</a:t>
            </a:r>
            <a:r>
              <a:rPr lang="en-GB" dirty="0" smtClean="0"/>
              <a:t>, transnational and interregional cooperation under the ERDF</a:t>
            </a:r>
          </a:p>
          <a:p>
            <a:pPr marL="228559" indent="-228559" eaLnBrk="1" fontAlgn="auto" hangingPunct="1">
              <a:spcBef>
                <a:spcPts val="0"/>
              </a:spcBef>
              <a:spcAft>
                <a:spcPts val="0"/>
              </a:spcAft>
              <a:buFontTx/>
              <a:buAutoNum type="arabicPeriod"/>
              <a:defRPr/>
            </a:pPr>
            <a:r>
              <a:rPr lang="en-GB" dirty="0" smtClean="0"/>
              <a:t>Member States and regions shall seek to make use of cooperation to achieve critical mass, inter alia, in the field of ICT and research and innovation, and also to promote the development of joint smart specialisation approaches and partnerships among educational institutions. Interregional cooperation shall, where appropriate, include fostering cooperation between innovative research-intensive clusters and exchanges between research institutions taking into consideration the experience of "Regions of Knowledge" and "Research Potential in Convergence and Outermost Regions" under the Seventh Framework Programme for Research.</a:t>
            </a:r>
          </a:p>
          <a:p>
            <a:pPr marL="228559" indent="-228559" eaLnBrk="1" fontAlgn="auto" hangingPunct="1">
              <a:spcBef>
                <a:spcPts val="0"/>
              </a:spcBef>
              <a:spcAft>
                <a:spcPts val="0"/>
              </a:spcAft>
              <a:buFontTx/>
              <a:buAutoNum type="arabicPeriod"/>
              <a:defRPr/>
            </a:pPr>
            <a:r>
              <a:rPr lang="en-GB" dirty="0" smtClean="0"/>
              <a:t>2. Member States and regions shall, in the areas concerned, seek to draw on </a:t>
            </a:r>
            <a:r>
              <a:rPr lang="en-GB" dirty="0" err="1" smtClean="0"/>
              <a:t>cross-border</a:t>
            </a:r>
            <a:r>
              <a:rPr lang="en-GB" dirty="0" smtClean="0"/>
              <a:t> and transnational cooperation to:</a:t>
            </a:r>
          </a:p>
          <a:p>
            <a:pPr eaLnBrk="1" fontAlgn="auto" hangingPunct="1">
              <a:spcBef>
                <a:spcPts val="0"/>
              </a:spcBef>
              <a:spcAft>
                <a:spcPts val="0"/>
              </a:spcAft>
              <a:defRPr/>
            </a:pPr>
            <a:r>
              <a:rPr lang="en-GB" dirty="0" smtClean="0"/>
              <a:t>(a) …</a:t>
            </a:r>
          </a:p>
          <a:p>
            <a:pPr eaLnBrk="1" fontAlgn="auto" hangingPunct="1">
              <a:spcBef>
                <a:spcPts val="0"/>
              </a:spcBef>
              <a:spcAft>
                <a:spcPts val="0"/>
              </a:spcAft>
              <a:defRPr/>
            </a:pPr>
            <a:r>
              <a:rPr lang="en-GB" dirty="0" smtClean="0"/>
              <a:t>(b) exploit the </a:t>
            </a:r>
            <a:r>
              <a:rPr lang="en-GB" b="1" dirty="0" smtClean="0"/>
              <a:t>economies of scale </a:t>
            </a:r>
            <a:r>
              <a:rPr lang="en-GB" dirty="0" smtClean="0"/>
              <a:t>that can be achieved, in particular with regard to investment related to the shared use of common public services;</a:t>
            </a:r>
          </a:p>
          <a:p>
            <a:pPr eaLnBrk="1" fontAlgn="auto" hangingPunct="1">
              <a:spcBef>
                <a:spcPts val="0"/>
              </a:spcBef>
              <a:spcAft>
                <a:spcPts val="0"/>
              </a:spcAft>
              <a:defRPr/>
            </a:pPr>
            <a:r>
              <a:rPr lang="en-GB" dirty="0" smtClean="0"/>
              <a:t>(c) promote coherent planning and development of </a:t>
            </a:r>
            <a:r>
              <a:rPr lang="en-GB" dirty="0" err="1" smtClean="0"/>
              <a:t>cross-border</a:t>
            </a:r>
            <a:r>
              <a:rPr lang="en-GB" dirty="0" smtClean="0"/>
              <a:t> network infrastructure, ..;</a:t>
            </a:r>
          </a:p>
          <a:p>
            <a:pPr eaLnBrk="1" fontAlgn="auto" hangingPunct="1">
              <a:spcBef>
                <a:spcPts val="0"/>
              </a:spcBef>
              <a:spcAft>
                <a:spcPts val="0"/>
              </a:spcAft>
              <a:defRPr/>
            </a:pPr>
            <a:r>
              <a:rPr lang="en-GB" dirty="0" smtClean="0"/>
              <a:t>(d) achieve </a:t>
            </a:r>
            <a:r>
              <a:rPr lang="en-GB" b="1" dirty="0" smtClean="0"/>
              <a:t>critical mass</a:t>
            </a:r>
            <a:r>
              <a:rPr lang="en-GB" dirty="0" smtClean="0"/>
              <a:t>, particularly in the field of research and innovation and ICT, education and in relation to measures improving the competitiveness of SMEs;</a:t>
            </a:r>
          </a:p>
          <a:p>
            <a:pPr eaLnBrk="1" fontAlgn="auto" hangingPunct="1">
              <a:spcBef>
                <a:spcPts val="0"/>
              </a:spcBef>
              <a:spcAft>
                <a:spcPts val="0"/>
              </a:spcAft>
              <a:defRPr/>
            </a:pPr>
            <a:r>
              <a:rPr lang="en-GB" dirty="0" smtClean="0"/>
              <a:t>(e) strengthen </a:t>
            </a:r>
            <a:r>
              <a:rPr lang="en-GB" dirty="0" err="1" smtClean="0"/>
              <a:t>cross-border</a:t>
            </a:r>
            <a:r>
              <a:rPr lang="en-GB" dirty="0" smtClean="0"/>
              <a:t> labour market services to foster the mobility of workers across borders;</a:t>
            </a:r>
          </a:p>
          <a:p>
            <a:pPr eaLnBrk="1" fontAlgn="auto" hangingPunct="1">
              <a:spcBef>
                <a:spcPts val="0"/>
              </a:spcBef>
              <a:spcAft>
                <a:spcPts val="0"/>
              </a:spcAft>
              <a:defRPr/>
            </a:pPr>
            <a:r>
              <a:rPr lang="en-GB" dirty="0" smtClean="0"/>
              <a:t>(f) improve </a:t>
            </a:r>
            <a:r>
              <a:rPr lang="en-GB" b="1" dirty="0" err="1" smtClean="0"/>
              <a:t>cross-border</a:t>
            </a:r>
            <a:r>
              <a:rPr lang="en-GB" b="1" dirty="0" smtClean="0"/>
              <a:t> governance</a:t>
            </a:r>
            <a:r>
              <a:rPr lang="en-GB" dirty="0" smtClean="0"/>
              <a:t>.</a:t>
            </a:r>
            <a:endParaRPr lang="en-GB" dirty="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7C3B71D-08C4-44A8-9F16-5A81F509E5EB}" type="slidenum">
              <a:rPr lang="en-GB" altLang="en-US" smtClean="0">
                <a:solidFill>
                  <a:srgbClr val="000000"/>
                </a:solidFill>
                <a:latin typeface="Calibri" pitchFamily="34" charset="0"/>
              </a:rPr>
              <a:pPr eaLnBrk="1" hangingPunct="1">
                <a:spcBef>
                  <a:spcPct val="0"/>
                </a:spcBef>
              </a:pPr>
              <a:t>5</a:t>
            </a:fld>
            <a:endParaRPr lang="en-GB" alt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41D4AD5-795A-4C8E-907D-EFFAB9F421D6}" type="slidenum">
              <a:rPr lang="en-GB" altLang="en-US" smtClean="0"/>
              <a:pPr/>
              <a:t>6</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750472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54185" y="9444749"/>
            <a:ext cx="2949840" cy="49776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lIns="91369" tIns="45684" rIns="91369" bIns="45684" anchor="b"/>
          <a:lstStyle>
            <a:lvl1pPr eaLnBrk="0" hangingPunct="0">
              <a:defRPr sz="7600" b="1">
                <a:solidFill>
                  <a:srgbClr val="FFD624"/>
                </a:solidFill>
                <a:latin typeface="Verdana" pitchFamily="34" charset="0"/>
              </a:defRPr>
            </a:lvl1pPr>
            <a:lvl2pPr marL="742950" indent="-285750" eaLnBrk="0" hangingPunct="0">
              <a:defRPr sz="7600" b="1">
                <a:solidFill>
                  <a:srgbClr val="FFD624"/>
                </a:solidFill>
                <a:latin typeface="Verdana" pitchFamily="34" charset="0"/>
              </a:defRPr>
            </a:lvl2pPr>
            <a:lvl3pPr marL="1143000" indent="-228600" eaLnBrk="0" hangingPunct="0">
              <a:defRPr sz="7600" b="1">
                <a:solidFill>
                  <a:srgbClr val="FFD624"/>
                </a:solidFill>
                <a:latin typeface="Verdana" pitchFamily="34" charset="0"/>
              </a:defRPr>
            </a:lvl3pPr>
            <a:lvl4pPr marL="1600200" indent="-228600" eaLnBrk="0" hangingPunct="0">
              <a:defRPr sz="7600" b="1">
                <a:solidFill>
                  <a:srgbClr val="FFD624"/>
                </a:solidFill>
                <a:latin typeface="Verdana" pitchFamily="34" charset="0"/>
              </a:defRPr>
            </a:lvl4pPr>
            <a:lvl5pPr marL="2057400" indent="-228600" eaLnBrk="0" hangingPunct="0">
              <a:defRPr sz="7600" b="1">
                <a:solidFill>
                  <a:srgbClr val="FFD624"/>
                </a:solidFill>
                <a:latin typeface="Verdana" pitchFamily="34" charset="0"/>
              </a:defRPr>
            </a:lvl5pPr>
            <a:lvl6pPr marL="2514600" indent="-228600" eaLnBrk="0" fontAlgn="base" hangingPunct="0">
              <a:spcBef>
                <a:spcPct val="0"/>
              </a:spcBef>
              <a:spcAft>
                <a:spcPct val="0"/>
              </a:spcAft>
              <a:defRPr sz="7600" b="1">
                <a:solidFill>
                  <a:srgbClr val="FFD624"/>
                </a:solidFill>
                <a:latin typeface="Verdana" pitchFamily="34" charset="0"/>
              </a:defRPr>
            </a:lvl6pPr>
            <a:lvl7pPr marL="2971800" indent="-228600" eaLnBrk="0" fontAlgn="base" hangingPunct="0">
              <a:spcBef>
                <a:spcPct val="0"/>
              </a:spcBef>
              <a:spcAft>
                <a:spcPct val="0"/>
              </a:spcAft>
              <a:defRPr sz="7600" b="1">
                <a:solidFill>
                  <a:srgbClr val="FFD624"/>
                </a:solidFill>
                <a:latin typeface="Verdana" pitchFamily="34" charset="0"/>
              </a:defRPr>
            </a:lvl7pPr>
            <a:lvl8pPr marL="3429000" indent="-228600" eaLnBrk="0" fontAlgn="base" hangingPunct="0">
              <a:spcBef>
                <a:spcPct val="0"/>
              </a:spcBef>
              <a:spcAft>
                <a:spcPct val="0"/>
              </a:spcAft>
              <a:defRPr sz="7600" b="1">
                <a:solidFill>
                  <a:srgbClr val="FFD624"/>
                </a:solidFill>
                <a:latin typeface="Verdana" pitchFamily="34" charset="0"/>
              </a:defRPr>
            </a:lvl8pPr>
            <a:lvl9pPr marL="3886200" indent="-228600" eaLnBrk="0" fontAlgn="base" hangingPunct="0">
              <a:spcBef>
                <a:spcPct val="0"/>
              </a:spcBef>
              <a:spcAft>
                <a:spcPct val="0"/>
              </a:spcAft>
              <a:defRPr sz="7600" b="1">
                <a:solidFill>
                  <a:srgbClr val="FFD624"/>
                </a:solidFill>
                <a:latin typeface="Verdana" pitchFamily="34" charset="0"/>
              </a:defRPr>
            </a:lvl9pPr>
          </a:lstStyle>
          <a:p>
            <a:pPr algn="r" eaLnBrk="1" hangingPunct="1">
              <a:buClr>
                <a:srgbClr val="FFFFFF"/>
              </a:buClr>
              <a:defRPr/>
            </a:pPr>
            <a:fld id="{9DDD30A1-E815-47AE-A277-305A99F80E6F}" type="slidenum">
              <a:rPr lang="en-GB" sz="1200" b="0">
                <a:solidFill>
                  <a:srgbClr val="000000"/>
                </a:solidFill>
                <a:latin typeface="Arial" pitchFamily="34" charset="0"/>
                <a:ea typeface="MS PGothic" pitchFamily="34" charset="-128"/>
                <a:cs typeface="Arial" pitchFamily="34" charset="0"/>
              </a:rPr>
              <a:pPr algn="r" eaLnBrk="1" hangingPunct="1">
                <a:buClr>
                  <a:srgbClr val="FFFFFF"/>
                </a:buClr>
                <a:defRPr/>
              </a:pPr>
              <a:t>7</a:t>
            </a:fld>
            <a:endParaRPr lang="en-GB" sz="1200" b="0">
              <a:solidFill>
                <a:srgbClr val="000000"/>
              </a:solidFill>
              <a:latin typeface="Arial" pitchFamily="34" charset="0"/>
              <a:ea typeface="MS PGothic" pitchFamily="34" charset="-128"/>
              <a:cs typeface="Arial" pitchFamily="34" charset="0"/>
            </a:endParaRPr>
          </a:p>
        </p:txBody>
      </p:sp>
      <p:sp>
        <p:nvSpPr>
          <p:cNvPr id="217091" name="Rectangle 2"/>
          <p:cNvSpPr>
            <a:spLocks noGrp="1" noRot="1" noChangeAspect="1" noChangeArrowheads="1" noTextEdit="1"/>
          </p:cNvSpPr>
          <p:nvPr>
            <p:ph type="sldImg"/>
          </p:nvPr>
        </p:nvSpPr>
        <p:spPr bwMode="auto">
          <a:xfrm>
            <a:off x="919163" y="747713"/>
            <a:ext cx="4959350" cy="3719512"/>
          </a:xfrm>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17092" name="Rectangle 3"/>
          <p:cNvSpPr>
            <a:spLocks noGrp="1" noChangeArrowheads="1"/>
          </p:cNvSpPr>
          <p:nvPr>
            <p:ph type="body" idx="1"/>
          </p:nvPr>
        </p:nvSpPr>
        <p:spPr bwMode="auto">
          <a:xfrm>
            <a:off x="907523" y="4721579"/>
            <a:ext cx="4985802" cy="4470312"/>
          </a:xfr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r>
              <a:rPr lang="en-GB" altLang="en-US" u="sng" smtClean="0"/>
              <a:t>SEAL OF EXCELLENCE CERTIFICATE:</a:t>
            </a:r>
          </a:p>
          <a:p>
            <a:r>
              <a:rPr lang="en-GB" altLang="en-US" smtClean="0"/>
              <a:t>Main message: PROPOSAL SUCCESSFUL IN HIGH COMPETITION – MERITING FUNDING</a:t>
            </a:r>
          </a:p>
          <a:p>
            <a:r>
              <a:rPr lang="en-GB" altLang="en-US" smtClean="0"/>
              <a:t>Basic data on proposal (proposal number, title, call topic, applicant, legal name and address)</a:t>
            </a:r>
          </a:p>
          <a:p>
            <a:r>
              <a:rPr lang="en-GB" altLang="en-US" smtClean="0"/>
              <a:t>SIGNED BY BOTH COMMISSIONERS</a:t>
            </a:r>
          </a:p>
          <a:p>
            <a:r>
              <a:rPr lang="en-GB" altLang="en-US" smtClean="0"/>
              <a:t>The accompanying letter will indicate that:</a:t>
            </a:r>
          </a:p>
          <a:p>
            <a:r>
              <a:rPr lang="en-GB" altLang="en-US" smtClean="0"/>
              <a:t>the certificate can be used to get in contact with other funding bodies to explore other funding possibilities, as for instance from national/regional Managing Authorities of the Structural Funds (hyperlink to a website to find the relevant Managing Authority)</a:t>
            </a:r>
          </a:p>
          <a:p>
            <a:endParaRPr lang="en-GB" altLang="en-US" smtClean="0"/>
          </a:p>
          <a:p>
            <a:endParaRPr lang="en-GB" altLang="en-US" smtClean="0"/>
          </a:p>
          <a:p>
            <a:r>
              <a:rPr lang="en-GB" altLang="en-US" smtClean="0"/>
              <a:t>REGIONS / MEMBER STATES willing to support </a:t>
            </a:r>
          </a:p>
          <a:p>
            <a:r>
              <a:rPr lang="en-GB" altLang="en-US" smtClean="0"/>
              <a:t>'SEAL OF EXCELLENCE' proposals</a:t>
            </a:r>
          </a:p>
          <a:p>
            <a:endParaRPr lang="en-GB" altLang="en-US" smtClean="0"/>
          </a:p>
          <a:p>
            <a:r>
              <a:rPr lang="en-GB" altLang="en-US" smtClean="0"/>
              <a:t>BENEFITS:</a:t>
            </a:r>
          </a:p>
          <a:p>
            <a:r>
              <a:rPr lang="en-GB" altLang="en-US" smtClean="0"/>
              <a:t> </a:t>
            </a:r>
          </a:p>
          <a:p>
            <a:r>
              <a:rPr lang="en-GB" altLang="en-US" smtClean="0"/>
              <a:t>FULLY EXPLOIT HIGH QUALITY EVALUATION PROCESS</a:t>
            </a:r>
          </a:p>
          <a:p>
            <a:r>
              <a:rPr lang="en-GB" altLang="en-US" smtClean="0"/>
              <a:t>USE RESOURCES EFFICIENTLY IN A PERIOD OF SCARCE RESOURCES </a:t>
            </a:r>
          </a:p>
          <a:p>
            <a:r>
              <a:rPr lang="en-GB" altLang="en-US" smtClean="0"/>
              <a:t>GAIN TIME </a:t>
            </a:r>
          </a:p>
          <a:p>
            <a:r>
              <a:rPr lang="en-GB" altLang="en-US" smtClean="0"/>
              <a:t>INCREASE R&amp;I PERFORMANCE AND IMPACT IN THE TERRITORY</a:t>
            </a:r>
          </a:p>
          <a:p>
            <a:r>
              <a:rPr lang="en-GB" altLang="en-US" smtClean="0"/>
              <a:t>MAXIMIZED IF 'AUTOMATIC FUNDING'</a:t>
            </a:r>
          </a:p>
          <a:p>
            <a:endParaRPr lang="en-GB" altLang="en-US" smtClean="0"/>
          </a:p>
          <a:p>
            <a:r>
              <a:rPr lang="en-GB" altLang="en-US" smtClean="0"/>
              <a:t>598 (41%) proposals above threshold not funded - phase 1</a:t>
            </a:r>
          </a:p>
          <a:p>
            <a:r>
              <a:rPr lang="en-GB" altLang="en-US" smtClean="0"/>
              <a:t>684 (76%) proposals above threshold not funded  - phase 2</a:t>
            </a:r>
          </a:p>
          <a:p>
            <a:endParaRPr lang="en-GB" altLang="en-US" smtClean="0"/>
          </a:p>
          <a:p>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7617" indent="-285570">
              <a:spcBef>
                <a:spcPct val="30000"/>
              </a:spcBef>
              <a:defRPr sz="1200">
                <a:solidFill>
                  <a:schemeClr val="tx1"/>
                </a:solidFill>
                <a:latin typeface="Calibri" pitchFamily="34" charset="0"/>
                <a:ea typeface="MS PGothic" pitchFamily="34" charset="-128"/>
              </a:defRPr>
            </a:lvl2pPr>
            <a:lvl3pPr marL="1151907" indent="-227815">
              <a:spcBef>
                <a:spcPct val="30000"/>
              </a:spcBef>
              <a:defRPr sz="1200">
                <a:solidFill>
                  <a:schemeClr val="tx1"/>
                </a:solidFill>
                <a:latin typeface="Calibri" pitchFamily="34" charset="0"/>
                <a:ea typeface="MS PGothic" pitchFamily="34" charset="-128"/>
              </a:defRPr>
            </a:lvl3pPr>
            <a:lvl4pPr marL="1613953" indent="-227815">
              <a:spcBef>
                <a:spcPct val="30000"/>
              </a:spcBef>
              <a:defRPr sz="1200">
                <a:solidFill>
                  <a:schemeClr val="tx1"/>
                </a:solidFill>
                <a:latin typeface="Calibri" pitchFamily="34" charset="0"/>
                <a:ea typeface="MS PGothic" pitchFamily="34" charset="-128"/>
              </a:defRPr>
            </a:lvl4pPr>
            <a:lvl5pPr marL="2076000" indent="-227815">
              <a:spcBef>
                <a:spcPct val="30000"/>
              </a:spcBef>
              <a:defRPr sz="1200">
                <a:solidFill>
                  <a:schemeClr val="tx1"/>
                </a:solidFill>
                <a:latin typeface="Calibri" pitchFamily="34" charset="0"/>
                <a:ea typeface="MS PGothic" pitchFamily="34" charset="-128"/>
              </a:defRPr>
            </a:lvl5pPr>
            <a:lvl6pPr marL="2538046" indent="-227815"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00092" indent="-22781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62139" indent="-22781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24185" indent="-22781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806BFD7-7DDA-4113-A016-E336B227D419}" type="slidenum">
              <a:rPr lang="en-GB" altLang="en-US" sz="1100"/>
              <a:pPr>
                <a:spcBef>
                  <a:spcPct val="0"/>
                </a:spcBef>
              </a:pPr>
              <a:t>8</a:t>
            </a:fld>
            <a:endParaRPr lang="en-GB" altLang="en-US"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GB" b="0" dirty="0" smtClean="0"/>
              <a:t>- Sustaining regional actors' participation at H2020</a:t>
            </a:r>
          </a:p>
          <a:p>
            <a:pPr marL="346535" lvl="1" indent="-346535">
              <a:buFontTx/>
              <a:buChar char="-"/>
            </a:pPr>
            <a:r>
              <a:rPr lang="en-GB" b="0" dirty="0" smtClean="0"/>
              <a:t>Encouraging entrepreneurial initiatives based on project results</a:t>
            </a:r>
          </a:p>
          <a:p>
            <a:pPr marL="346535" lvl="1" indent="-346535">
              <a:buFontTx/>
              <a:buChar char="-"/>
            </a:pPr>
            <a:r>
              <a:rPr lang="en-GB" b="0" dirty="0" smtClean="0"/>
              <a:t>"Recovery" of well ranked unfinanced </a:t>
            </a:r>
            <a:r>
              <a:rPr lang="en-GB" b="0" dirty="0" smtClean="0"/>
              <a:t>proposals</a:t>
            </a:r>
          </a:p>
          <a:p>
            <a:pPr marL="346535" lvl="1" indent="-346535">
              <a:buFontTx/>
              <a:buChar char="-"/>
            </a:pPr>
            <a:endParaRPr lang="en-GB" b="0" dirty="0" smtClean="0"/>
          </a:p>
          <a:p>
            <a:pPr marL="346535" lvl="1" indent="-346535">
              <a:buFontTx/>
              <a:buChar char="-"/>
            </a:pPr>
            <a:r>
              <a:rPr lang="en-US" sz="1200" kern="1200" dirty="0" smtClean="0">
                <a:solidFill>
                  <a:schemeClr val="tx1"/>
                </a:solidFill>
                <a:latin typeface="Arial" charset="0"/>
                <a:ea typeface="+mn-ea"/>
                <a:cs typeface="+mn-cs"/>
              </a:rPr>
              <a:t>I would suggest that you only add after "…to identify most promising sectors, investment needs and operational actions along relevant value chains for circular economy".</a:t>
            </a:r>
            <a:endParaRPr lang="en-GB" b="0" dirty="0" smtClean="0"/>
          </a:p>
        </p:txBody>
      </p:sp>
      <p:sp>
        <p:nvSpPr>
          <p:cNvPr id="4" name="Slide Number Placeholder 3"/>
          <p:cNvSpPr>
            <a:spLocks noGrp="1"/>
          </p:cNvSpPr>
          <p:nvPr>
            <p:ph type="sldNum" sz="quarter" idx="10"/>
          </p:nvPr>
        </p:nvSpPr>
        <p:spPr/>
        <p:txBody>
          <a:bodyPr/>
          <a:lstStyle/>
          <a:p>
            <a:fld id="{406C4A7E-E930-443C-89AC-A47B8487A5BA}" type="slidenum">
              <a:rPr lang="en-GB" altLang="en-US" smtClean="0"/>
              <a:pPr/>
              <a:t>9</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743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D1A0E9CA-929B-4470-86E2-3FA73BF5DF02}" type="slidenum">
              <a:rPr lang="en-GB" altLang="en-US"/>
              <a:pPr/>
              <a:t>‹#›</a:t>
            </a:fld>
            <a:endParaRPr lang="en-GB" altLang="en-US"/>
          </a:p>
        </p:txBody>
      </p:sp>
      <p:sp>
        <p:nvSpPr>
          <p:cNvPr id="7" name="Rectangle 6"/>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4F842B8-5046-44AC-9FB1-BDA7963ACA7B}"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E8762BF-0021-4886-8859-91F475086BA4}"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20723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08C99180-B4D3-411E-9097-15C2FDA1878C}"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579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34792F0-B7CF-4D38-A83C-1EB7AC68B1AF}"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253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D83D493-0494-4501-B8AC-686065FB7F44}"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933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113675FF-D212-4B29-8A26-2E4814A84F72}"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953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961B9A8-8CBF-4232-8BD9-207BE2E492F7}"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541502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1E374BA-9E79-4F5C-ADFE-2BA6CA612625}"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285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ED37D48-A0E8-49C2-A42E-173CA746AA4D}"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588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9BD2592-793A-440A-90EA-4DE12810FB71}" type="slidenum">
              <a:rPr lang="en-GB" altLang="en-US"/>
              <a:pPr/>
              <a:t>‹#›</a:t>
            </a:fld>
            <a:endParaRPr lang="en-GB" alt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63701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EACD4586-4F78-4CED-8504-44BCB0C1C1C8}" type="slidenum">
              <a:rPr lang="en-GB" altLang="en-US"/>
              <a:pPr/>
              <a:t>‹#›</a:t>
            </a:fld>
            <a:endParaRPr lang="en-GB" altLang="en-US"/>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7638" y="258763"/>
            <a:ext cx="1436687" cy="100488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eib.org/products/blending/innovfin/products/advisory.htm"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s://ec.europa.eu/research/regions/index.cfm?pg=publications"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6" name="Rectangle 6"/>
          <p:cNvSpPr>
            <a:spLocks noGrp="1" noChangeArrowheads="1"/>
          </p:cNvSpPr>
          <p:nvPr>
            <p:ph type="subTitle" idx="1"/>
          </p:nvPr>
        </p:nvSpPr>
        <p:spPr>
          <a:xfrm>
            <a:off x="223664" y="1477652"/>
            <a:ext cx="8676456" cy="1476512"/>
          </a:xfrm>
        </p:spPr>
        <p:txBody>
          <a:bodyPr/>
          <a:lstStyle/>
          <a:p>
            <a:pPr algn="ctr"/>
            <a:r>
              <a:rPr lang="en-GB" sz="2400" dirty="0" smtClean="0">
                <a:effectLst>
                  <a:outerShdw blurRad="38100" dist="38100" dir="2700000" algn="tl">
                    <a:srgbClr val="000000">
                      <a:alpha val="43137"/>
                    </a:srgbClr>
                  </a:outerShdw>
                </a:effectLst>
              </a:rPr>
              <a:t>DG RTD support: FOOD 2030 and the Smart Specialisation Platform for </a:t>
            </a:r>
            <a:r>
              <a:rPr lang="en-GB" sz="2400" dirty="0" err="1" smtClean="0">
                <a:effectLst>
                  <a:outerShdw blurRad="38100" dist="38100" dir="2700000" algn="tl">
                    <a:srgbClr val="000000">
                      <a:alpha val="43137"/>
                    </a:srgbClr>
                  </a:outerShdw>
                </a:effectLst>
              </a:rPr>
              <a:t>Agri</a:t>
            </a:r>
            <a:r>
              <a:rPr lang="en-GB" sz="2400" dirty="0" smtClean="0">
                <a:effectLst>
                  <a:outerShdw blurRad="38100" dist="38100" dir="2700000" algn="tl">
                    <a:srgbClr val="000000">
                      <a:alpha val="43137"/>
                    </a:srgbClr>
                  </a:outerShdw>
                </a:effectLst>
              </a:rPr>
              <a:t>-Food</a:t>
            </a:r>
            <a:endParaRPr lang="en-GB" sz="2400"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45396" y="2484264"/>
            <a:ext cx="2233405" cy="2236440"/>
          </a:xfrm>
          <a:prstGeom prst="rect">
            <a:avLst/>
          </a:prstGeom>
        </p:spPr>
      </p:pic>
      <p:sp>
        <p:nvSpPr>
          <p:cNvPr id="4" name="Rectangle 6"/>
          <p:cNvSpPr txBox="1">
            <a:spLocks noChangeArrowheads="1"/>
          </p:cNvSpPr>
          <p:nvPr/>
        </p:nvSpPr>
        <p:spPr bwMode="auto">
          <a:xfrm>
            <a:off x="5868144" y="5769608"/>
            <a:ext cx="3024336" cy="101219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fr-BE" sz="1400" kern="0" dirty="0" smtClean="0">
                <a:effectLst>
                  <a:outerShdw blurRad="38100" dist="38100" dir="2700000" algn="tl">
                    <a:srgbClr val="000000">
                      <a:alpha val="43137"/>
                    </a:srgbClr>
                  </a:outerShdw>
                </a:effectLst>
              </a:rPr>
              <a:t>Alexandra TUIJTELAARS</a:t>
            </a:r>
            <a:endParaRPr lang="fr-BE" sz="1400" kern="0" dirty="0">
              <a:effectLst>
                <a:outerShdw blurRad="38100" dist="38100" dir="2700000" algn="tl">
                  <a:srgbClr val="000000">
                    <a:alpha val="43137"/>
                  </a:srgbClr>
                </a:outerShdw>
              </a:effectLst>
            </a:endParaRPr>
          </a:p>
          <a:p>
            <a:r>
              <a:rPr lang="fr-BE" sz="1400" b="0" kern="0" dirty="0">
                <a:effectLst>
                  <a:outerShdw blurRad="38100" dist="38100" dir="2700000" algn="tl">
                    <a:srgbClr val="000000">
                      <a:alpha val="43137"/>
                    </a:srgbClr>
                  </a:outerShdw>
                </a:effectLst>
              </a:rPr>
              <a:t>European Commission</a:t>
            </a:r>
          </a:p>
          <a:p>
            <a:r>
              <a:rPr lang="fr-BE" sz="1400" b="0" kern="0" dirty="0" smtClean="0">
                <a:effectLst>
                  <a:outerShdw blurRad="38100" dist="38100" dir="2700000" algn="tl">
                    <a:srgbClr val="000000">
                      <a:alpha val="43137"/>
                    </a:srgbClr>
                  </a:outerShdw>
                </a:effectLst>
              </a:rPr>
              <a:t>DG </a:t>
            </a:r>
            <a:r>
              <a:rPr lang="fr-BE" sz="1400" b="0" kern="0" dirty="0">
                <a:effectLst>
                  <a:outerShdw blurRad="38100" dist="38100" dir="2700000" algn="tl">
                    <a:srgbClr val="000000">
                      <a:alpha val="43137"/>
                    </a:srgbClr>
                  </a:outerShdw>
                </a:effectLst>
              </a:rPr>
              <a:t>Research &amp; </a:t>
            </a:r>
            <a:r>
              <a:rPr lang="fr-BE" sz="1400" b="0" kern="0" dirty="0" smtClean="0">
                <a:effectLst>
                  <a:outerShdw blurRad="38100" dist="38100" dir="2700000" algn="tl">
                    <a:srgbClr val="000000">
                      <a:alpha val="43137"/>
                    </a:srgbClr>
                  </a:outerShdw>
                </a:effectLst>
              </a:rPr>
              <a:t>Innovation</a:t>
            </a:r>
          </a:p>
        </p:txBody>
      </p:sp>
      <p:sp>
        <p:nvSpPr>
          <p:cNvPr id="5" name="Text Box 75"/>
          <p:cNvSpPr txBox="1">
            <a:spLocks noChangeArrowheads="1"/>
          </p:cNvSpPr>
          <p:nvPr/>
        </p:nvSpPr>
        <p:spPr bwMode="auto">
          <a:xfrm>
            <a:off x="179512" y="6245225"/>
            <a:ext cx="3179762" cy="3365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lvl1pPr marL="3175" eaLnBrk="0" hangingPunct="0">
              <a:defRPr sz="1000">
                <a:solidFill>
                  <a:srgbClr val="0F5494"/>
                </a:solidFill>
                <a:latin typeface="Verdana" pitchFamily="34" charset="0"/>
                <a:cs typeface="Arial" charset="0"/>
              </a:defRPr>
            </a:lvl1pPr>
            <a:lvl2pPr marL="742950" indent="-285750" eaLnBrk="0" hangingPunct="0">
              <a:defRPr sz="1000">
                <a:solidFill>
                  <a:srgbClr val="0F5494"/>
                </a:solidFill>
                <a:latin typeface="Verdana" pitchFamily="34" charset="0"/>
                <a:cs typeface="Arial" charset="0"/>
              </a:defRPr>
            </a:lvl2pPr>
            <a:lvl3pPr marL="1143000" indent="-228600" eaLnBrk="0" hangingPunct="0">
              <a:defRPr sz="1000">
                <a:solidFill>
                  <a:srgbClr val="0F5494"/>
                </a:solidFill>
                <a:latin typeface="Verdana" pitchFamily="34" charset="0"/>
                <a:cs typeface="Arial" charset="0"/>
              </a:defRPr>
            </a:lvl3pPr>
            <a:lvl4pPr marL="1600200" indent="-228600" eaLnBrk="0" hangingPunct="0">
              <a:defRPr sz="1000">
                <a:solidFill>
                  <a:srgbClr val="0F5494"/>
                </a:solidFill>
                <a:latin typeface="Verdana" pitchFamily="34" charset="0"/>
                <a:cs typeface="Arial" charset="0"/>
              </a:defRPr>
            </a:lvl4pPr>
            <a:lvl5pPr marL="2057400" indent="-228600" eaLnBrk="0" hangingPunct="0">
              <a:defRPr sz="1000">
                <a:solidFill>
                  <a:srgbClr val="0F5494"/>
                </a:solidFill>
                <a:latin typeface="Verdana" pitchFamily="34" charset="0"/>
                <a:cs typeface="Arial" charset="0"/>
              </a:defRPr>
            </a:lvl5pPr>
            <a:lvl6pPr marL="2514600" indent="-228600" eaLnBrk="0" fontAlgn="base" hangingPunct="0">
              <a:spcBef>
                <a:spcPct val="0"/>
              </a:spcBef>
              <a:spcAft>
                <a:spcPct val="0"/>
              </a:spcAft>
              <a:defRPr sz="1000">
                <a:solidFill>
                  <a:srgbClr val="0F5494"/>
                </a:solidFill>
                <a:latin typeface="Verdana" pitchFamily="34" charset="0"/>
                <a:cs typeface="Arial" charset="0"/>
              </a:defRPr>
            </a:lvl6pPr>
            <a:lvl7pPr marL="2971800" indent="-228600" eaLnBrk="0" fontAlgn="base" hangingPunct="0">
              <a:spcBef>
                <a:spcPct val="0"/>
              </a:spcBef>
              <a:spcAft>
                <a:spcPct val="0"/>
              </a:spcAft>
              <a:defRPr sz="1000">
                <a:solidFill>
                  <a:srgbClr val="0F5494"/>
                </a:solidFill>
                <a:latin typeface="Verdana" pitchFamily="34" charset="0"/>
                <a:cs typeface="Arial" charset="0"/>
              </a:defRPr>
            </a:lvl7pPr>
            <a:lvl8pPr marL="3429000" indent="-228600" eaLnBrk="0" fontAlgn="base" hangingPunct="0">
              <a:spcBef>
                <a:spcPct val="0"/>
              </a:spcBef>
              <a:spcAft>
                <a:spcPct val="0"/>
              </a:spcAft>
              <a:defRPr sz="1000">
                <a:solidFill>
                  <a:srgbClr val="0F5494"/>
                </a:solidFill>
                <a:latin typeface="Verdana" pitchFamily="34" charset="0"/>
                <a:cs typeface="Arial" charset="0"/>
              </a:defRPr>
            </a:lvl8pPr>
            <a:lvl9pPr marL="3886200" indent="-228600" eaLnBrk="0" fontAlgn="base" hangingPunct="0">
              <a:spcBef>
                <a:spcPct val="0"/>
              </a:spcBef>
              <a:spcAft>
                <a:spcPct val="0"/>
              </a:spcAft>
              <a:defRPr sz="1000">
                <a:solidFill>
                  <a:srgbClr val="0F5494"/>
                </a:solidFill>
                <a:latin typeface="Verdana" pitchFamily="34" charset="0"/>
                <a:cs typeface="Arial" charset="0"/>
              </a:defRPr>
            </a:lvl9pPr>
          </a:lstStyle>
          <a:p>
            <a:pPr algn="just" eaLnBrk="1" hangingPunct="1"/>
            <a:r>
              <a:rPr lang="en-GB" sz="800" b="0" dirty="0" smtClean="0">
                <a:solidFill>
                  <a:schemeClr val="bg1"/>
                </a:solidFill>
              </a:rPr>
              <a:t>This presentation shall neither be binding nor construed </a:t>
            </a:r>
          </a:p>
          <a:p>
            <a:pPr algn="just" eaLnBrk="1" hangingPunct="1"/>
            <a:r>
              <a:rPr lang="en-GB" sz="800" b="0" dirty="0" smtClean="0">
                <a:solidFill>
                  <a:schemeClr val="bg1"/>
                </a:solidFill>
              </a:rPr>
              <a:t>as constituting commitment by the European Commission</a:t>
            </a:r>
          </a:p>
        </p:txBody>
      </p:sp>
      <p:sp>
        <p:nvSpPr>
          <p:cNvPr id="7" name="Rectangle 6"/>
          <p:cNvSpPr txBox="1">
            <a:spLocks noChangeArrowheads="1"/>
          </p:cNvSpPr>
          <p:nvPr/>
        </p:nvSpPr>
        <p:spPr bwMode="auto">
          <a:xfrm>
            <a:off x="226244" y="4394696"/>
            <a:ext cx="8676456" cy="14765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endParaRPr lang="en-GB" sz="2400" kern="0" dirty="0" smtClean="0">
              <a:effectLst>
                <a:outerShdw blurRad="38100" dist="38100" dir="2700000" algn="tl">
                  <a:srgbClr val="000000">
                    <a:alpha val="43137"/>
                  </a:srgbClr>
                </a:outerShdw>
              </a:effectLst>
            </a:endParaRPr>
          </a:p>
          <a:p>
            <a:pPr algn="ctr"/>
            <a:r>
              <a:rPr lang="en-GB" sz="2400" kern="0" dirty="0" smtClean="0">
                <a:effectLst>
                  <a:outerShdw blurRad="38100" dist="38100" dir="2700000" algn="tl">
                    <a:srgbClr val="000000">
                      <a:alpha val="43137"/>
                    </a:srgbClr>
                  </a:outerShdw>
                </a:effectLst>
              </a:rPr>
              <a:t>Kick-off meeting S3P-AF</a:t>
            </a:r>
          </a:p>
          <a:p>
            <a:pPr algn="ctr"/>
            <a:r>
              <a:rPr lang="fr-BE" sz="1800" kern="0" dirty="0" smtClean="0">
                <a:effectLst>
                  <a:outerShdw blurRad="38100" dist="38100" dir="2700000" algn="tl">
                    <a:srgbClr val="000000">
                      <a:alpha val="43137"/>
                    </a:srgbClr>
                  </a:outerShdw>
                </a:effectLst>
              </a:rPr>
              <a:t>Florence, </a:t>
            </a:r>
            <a:r>
              <a:rPr lang="en-GB" sz="1800" kern="0" dirty="0" smtClean="0">
                <a:effectLst>
                  <a:outerShdw blurRad="38100" dist="38100" dir="2700000" algn="tl">
                    <a:srgbClr val="000000">
                      <a:alpha val="43137"/>
                    </a:srgbClr>
                  </a:outerShdw>
                </a:effectLst>
              </a:rPr>
              <a:t>6-7 December 2016</a:t>
            </a:r>
            <a:endParaRPr lang="en-GB" sz="1800" kern="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536" y="1339850"/>
            <a:ext cx="8496944" cy="936625"/>
          </a:xfrm>
        </p:spPr>
        <p:txBody>
          <a:bodyPr/>
          <a:lstStyle/>
          <a:p>
            <a:pPr marL="0" lvl="1" indent="0"/>
            <a:r>
              <a:rPr lang="fr-BE" dirty="0" smtClean="0"/>
              <a:t/>
            </a:r>
            <a:br>
              <a:rPr lang="fr-BE" dirty="0" smtClean="0"/>
            </a:br>
            <a:r>
              <a:rPr lang="fr-BE" dirty="0" smtClean="0"/>
              <a:t/>
            </a:r>
            <a:br>
              <a:rPr lang="fr-BE" dirty="0" smtClean="0"/>
            </a:br>
            <a:r>
              <a:rPr lang="fr-BE" sz="2400" dirty="0" smtClean="0"/>
              <a:t>RTD Study '</a:t>
            </a:r>
            <a:r>
              <a:rPr lang="en-GB" sz="2400" dirty="0"/>
              <a:t>Mapping of EU Member States'/regions R&amp;I plans and Strategies for Smart Specialisation (RIS3) on </a:t>
            </a:r>
            <a:r>
              <a:rPr lang="en-GB" sz="2400" dirty="0" err="1" smtClean="0"/>
              <a:t>Bioeconomy</a:t>
            </a:r>
            <a:r>
              <a:rPr lang="en-GB" sz="2400" dirty="0" smtClean="0"/>
              <a:t>'</a:t>
            </a:r>
            <a:endParaRPr lang="fr-BE" sz="2400" dirty="0"/>
          </a:p>
        </p:txBody>
      </p:sp>
      <p:sp>
        <p:nvSpPr>
          <p:cNvPr id="4" name="Content Placeholder 2"/>
          <p:cNvSpPr>
            <a:spLocks noGrp="1"/>
          </p:cNvSpPr>
          <p:nvPr>
            <p:ph idx="1"/>
          </p:nvPr>
        </p:nvSpPr>
        <p:spPr bwMode="auto">
          <a:xfrm>
            <a:off x="323528" y="2204864"/>
            <a:ext cx="8928223" cy="36337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457200" lvl="1" indent="-457200">
              <a:buClrTx/>
              <a:buFont typeface="+mj-lt"/>
              <a:buAutoNum type="arabicPeriod"/>
            </a:pPr>
            <a:endParaRPr lang="fr-BE" dirty="0" smtClean="0"/>
          </a:p>
          <a:p>
            <a:pPr marL="457200" lvl="1" indent="-457200">
              <a:buClrTx/>
              <a:buFont typeface="+mj-lt"/>
              <a:buAutoNum type="arabicPeriod"/>
            </a:pPr>
            <a:endParaRPr lang="fr-BE" dirty="0" smtClean="0"/>
          </a:p>
          <a:p>
            <a:pPr marL="457200" lvl="1" indent="-457200">
              <a:buClrTx/>
              <a:buFont typeface="+mj-lt"/>
              <a:buAutoNum type="arabicPeriod"/>
            </a:pPr>
            <a:endParaRPr lang="fr-BE" sz="500" dirty="0"/>
          </a:p>
          <a:p>
            <a:pPr marL="0" lvl="1" indent="0">
              <a:buClrTx/>
              <a:buNone/>
            </a:pPr>
            <a:r>
              <a:rPr lang="en-GB" b="0" dirty="0" smtClean="0"/>
              <a:t>Including agro-food as thematic focus</a:t>
            </a:r>
          </a:p>
          <a:p>
            <a:pPr marL="0" lvl="1" indent="0">
              <a:buClrTx/>
              <a:buNone/>
            </a:pPr>
            <a:endParaRPr lang="en-GB" b="0" dirty="0" smtClean="0"/>
          </a:p>
          <a:p>
            <a:pPr marL="0" lvl="1" indent="0">
              <a:buClrTx/>
              <a:buNone/>
            </a:pPr>
            <a:r>
              <a:rPr lang="en-GB" b="0" dirty="0" smtClean="0"/>
              <a:t>Task </a:t>
            </a:r>
            <a:r>
              <a:rPr lang="en-GB" b="0" dirty="0"/>
              <a:t>1 </a:t>
            </a:r>
            <a:r>
              <a:rPr lang="en-GB" b="0" dirty="0" smtClean="0"/>
              <a:t>Data </a:t>
            </a:r>
            <a:r>
              <a:rPr lang="en-GB" b="0" dirty="0"/>
              <a:t>gathering and desk review of RIS3 strategies </a:t>
            </a:r>
            <a:r>
              <a:rPr lang="en-GB" b="0" dirty="0" smtClean="0"/>
              <a:t>EU-28 </a:t>
            </a:r>
          </a:p>
          <a:p>
            <a:pPr marL="0" lvl="1" indent="0">
              <a:buClrTx/>
              <a:buNone/>
            </a:pPr>
            <a:endParaRPr lang="en-GB" sz="500" b="0" dirty="0" smtClean="0"/>
          </a:p>
          <a:p>
            <a:pPr marL="0" lvl="1" indent="0">
              <a:buClrTx/>
              <a:buNone/>
            </a:pPr>
            <a:r>
              <a:rPr lang="en-GB" b="0" dirty="0" smtClean="0"/>
              <a:t>Task </a:t>
            </a:r>
            <a:r>
              <a:rPr lang="en-GB" b="0" dirty="0"/>
              <a:t>2 </a:t>
            </a:r>
            <a:r>
              <a:rPr lang="en-GB" b="0" dirty="0" smtClean="0"/>
              <a:t>Data analysis</a:t>
            </a:r>
            <a:endParaRPr lang="en-GB" b="0" dirty="0"/>
          </a:p>
          <a:p>
            <a:pPr marL="0" lvl="1" indent="0">
              <a:buClrTx/>
              <a:buNone/>
            </a:pPr>
            <a:endParaRPr lang="en-GB" sz="500" b="0" dirty="0" smtClean="0"/>
          </a:p>
          <a:p>
            <a:pPr marL="0" lvl="1" indent="0">
              <a:buClrTx/>
              <a:buNone/>
            </a:pPr>
            <a:r>
              <a:rPr lang="en-GB" b="0" dirty="0" smtClean="0"/>
              <a:t>Task </a:t>
            </a:r>
            <a:r>
              <a:rPr lang="en-GB" b="0" dirty="0"/>
              <a:t>3 </a:t>
            </a:r>
            <a:r>
              <a:rPr lang="en-GB" b="0" dirty="0" smtClean="0"/>
              <a:t>Case </a:t>
            </a:r>
            <a:r>
              <a:rPr lang="en-GB" b="0" dirty="0"/>
              <a:t>study </a:t>
            </a:r>
            <a:r>
              <a:rPr lang="en-GB" b="0" dirty="0" smtClean="0"/>
              <a:t>analysis</a:t>
            </a:r>
            <a:endParaRPr lang="en-GB" b="0" dirty="0"/>
          </a:p>
          <a:p>
            <a:pPr marL="457200" lvl="1" indent="-457200">
              <a:buClrTx/>
              <a:buFont typeface="+mj-lt"/>
              <a:buAutoNum type="arabicPeriod"/>
            </a:pPr>
            <a:endParaRPr lang="en-GB" b="0" dirty="0" smtClean="0"/>
          </a:p>
          <a:p>
            <a:pPr marL="0" lvl="1" indent="0">
              <a:buClrTx/>
              <a:buNone/>
            </a:pPr>
            <a:r>
              <a:rPr lang="en-GB" b="0" dirty="0" smtClean="0"/>
              <a:t>Final </a:t>
            </a:r>
            <a:r>
              <a:rPr lang="en-GB" b="0" dirty="0"/>
              <a:t>Report </a:t>
            </a:r>
            <a:r>
              <a:rPr lang="en-GB" b="0" dirty="0" smtClean="0"/>
              <a:t>expected by </a:t>
            </a:r>
            <a:r>
              <a:rPr lang="en-GB" b="0" dirty="0"/>
              <a:t>end of </a:t>
            </a:r>
            <a:r>
              <a:rPr lang="en-GB" b="0" dirty="0" smtClean="0"/>
              <a:t>February 2017</a:t>
            </a:r>
            <a:endParaRPr lang="en-GB" b="0" dirty="0"/>
          </a:p>
          <a:p>
            <a:pPr marL="457200" lvl="1" indent="-457200">
              <a:buClrTx/>
              <a:buFont typeface="+mj-lt"/>
              <a:buAutoNum type="arabicPeriod"/>
            </a:pPr>
            <a:endParaRPr lang="fr-BE" dirty="0" smtClean="0"/>
          </a:p>
          <a:p>
            <a:pPr marL="457200" lvl="1" indent="-457200">
              <a:buClrTx/>
              <a:buFont typeface="+mj-lt"/>
              <a:buAutoNum type="arabicPeriod"/>
            </a:pPr>
            <a:endParaRPr lang="fr-BE" sz="2000" b="1" i="0" dirty="0" smtClean="0"/>
          </a:p>
        </p:txBody>
      </p:sp>
      <p:sp>
        <p:nvSpPr>
          <p:cNvPr id="6" name="Rectangle 2"/>
          <p:cNvSpPr>
            <a:spLocks noChangeArrowheads="1"/>
          </p:cNvSpPr>
          <p:nvPr/>
        </p:nvSpPr>
        <p:spPr bwMode="auto">
          <a:xfrm>
            <a:off x="6022447" y="161925"/>
            <a:ext cx="3140603"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en-GB" altLang="en-US" sz="2000" b="1" i="0" dirty="0" smtClean="0">
                <a:solidFill>
                  <a:schemeClr val="bg1"/>
                </a:solidFill>
              </a:rPr>
              <a:t>Examples of support</a:t>
            </a:r>
            <a:endParaRPr lang="en-GB" altLang="en-US" sz="2000" b="1" i="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49295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536" y="1339850"/>
            <a:ext cx="8496944" cy="936625"/>
          </a:xfrm>
        </p:spPr>
        <p:txBody>
          <a:bodyPr/>
          <a:lstStyle/>
          <a:p>
            <a:pPr marL="0" lvl="1" indent="0"/>
            <a:r>
              <a:rPr lang="en-GB" sz="2400" dirty="0" smtClean="0"/>
              <a:t>EIB Study 'Access-to-finance conditions </a:t>
            </a:r>
            <a:r>
              <a:rPr lang="en-GB" sz="2400" dirty="0" err="1" smtClean="0"/>
              <a:t>agri</a:t>
            </a:r>
            <a:r>
              <a:rPr lang="en-GB" sz="2400" dirty="0" smtClean="0"/>
              <a:t>-food value chain'</a:t>
            </a:r>
            <a:endParaRPr lang="en-GB" sz="2400" dirty="0"/>
          </a:p>
        </p:txBody>
      </p:sp>
      <p:sp>
        <p:nvSpPr>
          <p:cNvPr id="4" name="Content Placeholder 2"/>
          <p:cNvSpPr>
            <a:spLocks noGrp="1"/>
          </p:cNvSpPr>
          <p:nvPr>
            <p:ph idx="1"/>
          </p:nvPr>
        </p:nvSpPr>
        <p:spPr bwMode="auto">
          <a:xfrm>
            <a:off x="323528" y="2204864"/>
            <a:ext cx="8928223" cy="36337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buClrTx/>
              <a:buNone/>
            </a:pPr>
            <a:endParaRPr lang="fr-BE" sz="500" dirty="0" smtClean="0"/>
          </a:p>
          <a:p>
            <a:pPr marL="0" lvl="1" indent="0">
              <a:buClrTx/>
              <a:buNone/>
            </a:pPr>
            <a:endParaRPr lang="en-GB" sz="500" dirty="0" smtClean="0"/>
          </a:p>
          <a:p>
            <a:pPr marL="0" lvl="1" indent="0">
              <a:buClrTx/>
              <a:buNone/>
            </a:pPr>
            <a:r>
              <a:rPr lang="en-GB" dirty="0" smtClean="0"/>
              <a:t>Aim and focus:</a:t>
            </a:r>
            <a:r>
              <a:rPr lang="en-GB" b="0" dirty="0" smtClean="0"/>
              <a:t> assess investment and funding needs, access-to-finance conditions for </a:t>
            </a:r>
          </a:p>
          <a:p>
            <a:pPr marL="0" lvl="1" indent="0">
              <a:buClrTx/>
              <a:buNone/>
            </a:pPr>
            <a:r>
              <a:rPr lang="en-GB" b="0" dirty="0" smtClean="0"/>
              <a:t>	- Digital technologies for smart </a:t>
            </a:r>
            <a:r>
              <a:rPr lang="en-GB" b="0" dirty="0" err="1" smtClean="0"/>
              <a:t>agri</a:t>
            </a:r>
            <a:r>
              <a:rPr lang="en-GB" b="0" dirty="0" smtClean="0"/>
              <a:t>-food sector</a:t>
            </a:r>
          </a:p>
          <a:p>
            <a:pPr marL="0" lvl="1" indent="0">
              <a:buClrTx/>
              <a:buNone/>
            </a:pPr>
            <a:r>
              <a:rPr lang="en-GB" b="0" dirty="0" smtClean="0"/>
              <a:t>	- Novel processing technologies, </a:t>
            </a:r>
          </a:p>
          <a:p>
            <a:pPr marL="0" lvl="1" indent="0">
              <a:buClrTx/>
              <a:buNone/>
            </a:pPr>
            <a:r>
              <a:rPr lang="en-GB" b="0" dirty="0" smtClean="0"/>
              <a:t>	- Adoption of new food contact materials, </a:t>
            </a:r>
            <a:r>
              <a:rPr lang="en-GB" b="0" dirty="0" err="1" smtClean="0"/>
              <a:t>incl</a:t>
            </a:r>
            <a:r>
              <a:rPr lang="en-GB" b="0" dirty="0" smtClean="0"/>
              <a:t> packaging</a:t>
            </a:r>
          </a:p>
          <a:p>
            <a:pPr marL="0" lvl="1" indent="0">
              <a:buClrTx/>
              <a:buNone/>
            </a:pPr>
            <a:endParaRPr lang="en-GB" b="0" dirty="0" smtClean="0"/>
          </a:p>
          <a:p>
            <a:pPr marL="0" lvl="1" indent="0">
              <a:buClrTx/>
              <a:buNone/>
            </a:pPr>
            <a:r>
              <a:rPr lang="en-GB" dirty="0" smtClean="0"/>
              <a:t>Timeline: </a:t>
            </a:r>
            <a:r>
              <a:rPr lang="en-GB" b="0" dirty="0" smtClean="0"/>
              <a:t>Inception report Q1 2017, final report Q4 2017</a:t>
            </a:r>
          </a:p>
          <a:p>
            <a:pPr marL="0" lvl="1" indent="0">
              <a:buClrTx/>
              <a:buNone/>
            </a:pPr>
            <a:endParaRPr lang="fr-BE" b="0" dirty="0" smtClean="0"/>
          </a:p>
          <a:p>
            <a:pPr marL="0" lvl="1" indent="0">
              <a:buClrTx/>
              <a:buNone/>
            </a:pPr>
            <a:r>
              <a:rPr lang="fr-BE" dirty="0" err="1" smtClean="0"/>
              <a:t>InnovFin</a:t>
            </a:r>
            <a:r>
              <a:rPr lang="fr-BE" dirty="0" smtClean="0"/>
              <a:t> </a:t>
            </a:r>
            <a:r>
              <a:rPr lang="fr-BE" dirty="0" err="1" smtClean="0"/>
              <a:t>Advisory</a:t>
            </a:r>
            <a:r>
              <a:rPr lang="fr-BE" dirty="0"/>
              <a:t> </a:t>
            </a:r>
            <a:r>
              <a:rPr lang="fr-BE" sz="1600" b="0" dirty="0">
                <a:hlinkClick r:id="rId3"/>
              </a:rPr>
              <a:t>http://</a:t>
            </a:r>
            <a:r>
              <a:rPr lang="fr-BE" sz="1600" b="0" dirty="0" smtClean="0">
                <a:hlinkClick r:id="rId3"/>
              </a:rPr>
              <a:t>www.eib.org/products/blending/innovfin/products/advisory.htm</a:t>
            </a:r>
            <a:r>
              <a:rPr lang="fr-BE" sz="1600" b="0" dirty="0" smtClean="0"/>
              <a:t> </a:t>
            </a:r>
            <a:endParaRPr lang="en-GB" sz="1600" b="0" dirty="0" smtClean="0"/>
          </a:p>
          <a:p>
            <a:pPr marL="457200" lvl="1" indent="-457200">
              <a:buClrTx/>
              <a:buFont typeface="+mj-lt"/>
              <a:buAutoNum type="arabicPeriod"/>
            </a:pPr>
            <a:endParaRPr lang="fr-BE" sz="2000" b="1" i="0" dirty="0" smtClean="0"/>
          </a:p>
        </p:txBody>
      </p:sp>
      <p:sp>
        <p:nvSpPr>
          <p:cNvPr id="5" name="Rectangle 2"/>
          <p:cNvSpPr>
            <a:spLocks noChangeArrowheads="1"/>
          </p:cNvSpPr>
          <p:nvPr/>
        </p:nvSpPr>
        <p:spPr bwMode="auto">
          <a:xfrm>
            <a:off x="6022447" y="161925"/>
            <a:ext cx="3140603"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en-GB" altLang="en-US" sz="2000" b="1" i="0" dirty="0" smtClean="0">
                <a:solidFill>
                  <a:schemeClr val="bg1"/>
                </a:solidFill>
              </a:rPr>
              <a:t>Examples of support</a:t>
            </a:r>
            <a:endParaRPr lang="en-GB" altLang="en-US" sz="2000" b="1" i="0"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5536" y="341036"/>
            <a:ext cx="960203" cy="44199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910874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46088" y="1339850"/>
            <a:ext cx="8229600" cy="936625"/>
          </a:xfrm>
        </p:spPr>
        <p:txBody>
          <a:bodyPr/>
          <a:lstStyle/>
          <a:p>
            <a:pPr algn="ctr"/>
            <a:r>
              <a:rPr lang="en-US" sz="2800" dirty="0" smtClean="0"/>
              <a:t>FOOD 2030 &amp; the Food System</a:t>
            </a:r>
            <a:endParaRPr lang="en-GB" sz="2800" dirty="0"/>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51720" y="2476004"/>
            <a:ext cx="5355333" cy="3960440"/>
          </a:xfrm>
        </p:spPr>
      </p:pic>
      <p:sp>
        <p:nvSpPr>
          <p:cNvPr id="10" name="Flèche droite 9"/>
          <p:cNvSpPr/>
          <p:nvPr/>
        </p:nvSpPr>
        <p:spPr bwMode="auto">
          <a:xfrm>
            <a:off x="755576" y="4653136"/>
            <a:ext cx="978408" cy="484632"/>
          </a:xfrm>
          <a:prstGeom prst="rightArrow">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F5494"/>
              </a:solidFill>
              <a:effectLst/>
              <a:latin typeface="Verdana" pitchFamily="34" charset="0"/>
            </a:endParaRPr>
          </a:p>
        </p:txBody>
      </p:sp>
      <p:grpSp>
        <p:nvGrpSpPr>
          <p:cNvPr id="25" name="Groupe 24"/>
          <p:cNvGrpSpPr/>
          <p:nvPr/>
        </p:nvGrpSpPr>
        <p:grpSpPr>
          <a:xfrm>
            <a:off x="7444241" y="2372086"/>
            <a:ext cx="1699895" cy="4125874"/>
            <a:chOff x="7444241" y="2372086"/>
            <a:chExt cx="1699895" cy="4125874"/>
          </a:xfrm>
        </p:grpSpPr>
        <p:sp>
          <p:nvSpPr>
            <p:cNvPr id="14" name="Flèche gauche 13"/>
            <p:cNvSpPr/>
            <p:nvPr/>
          </p:nvSpPr>
          <p:spPr bwMode="auto">
            <a:xfrm>
              <a:off x="7444241" y="2372086"/>
              <a:ext cx="1440160" cy="720079"/>
            </a:xfrm>
            <a:prstGeom prst="lef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lang="en-US" b="1" dirty="0" smtClean="0"/>
                <a:t>Sustainable</a:t>
              </a:r>
              <a:endParaRPr kumimoji="0" lang="en-GB" sz="1200" b="1" i="0" u="none" strike="noStrike" cap="none" normalizeH="0" baseline="0" dirty="0" smtClean="0">
                <a:ln>
                  <a:noFill/>
                </a:ln>
                <a:solidFill>
                  <a:srgbClr val="0F5494"/>
                </a:solidFill>
                <a:effectLst/>
              </a:endParaRPr>
            </a:p>
          </p:txBody>
        </p:sp>
        <p:sp>
          <p:nvSpPr>
            <p:cNvPr id="15" name="Flèche gauche 14"/>
            <p:cNvSpPr/>
            <p:nvPr/>
          </p:nvSpPr>
          <p:spPr bwMode="auto">
            <a:xfrm>
              <a:off x="7509654" y="3734407"/>
              <a:ext cx="1440160" cy="720079"/>
            </a:xfrm>
            <a:prstGeom prst="lef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r>
                <a:rPr lang="en-US" b="1" dirty="0"/>
                <a:t>Responsible </a:t>
              </a:r>
              <a:endParaRPr kumimoji="0" lang="en-GB" sz="1200" b="0" i="0" u="none" strike="noStrike" cap="none" normalizeH="0" baseline="0" dirty="0" smtClean="0">
                <a:ln>
                  <a:noFill/>
                </a:ln>
                <a:solidFill>
                  <a:srgbClr val="0F5494"/>
                </a:solidFill>
                <a:effectLst/>
                <a:latin typeface="Verdana" pitchFamily="34" charset="0"/>
              </a:endParaRPr>
            </a:p>
          </p:txBody>
        </p:sp>
        <p:sp>
          <p:nvSpPr>
            <p:cNvPr id="16" name="Flèche gauche 15"/>
            <p:cNvSpPr/>
            <p:nvPr/>
          </p:nvSpPr>
          <p:spPr bwMode="auto">
            <a:xfrm>
              <a:off x="7703840" y="3015320"/>
              <a:ext cx="1440160" cy="720079"/>
            </a:xfrm>
            <a:prstGeom prst="lef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r>
                <a:rPr lang="en-US" b="1" dirty="0" smtClean="0"/>
                <a:t>Resilient</a:t>
              </a:r>
              <a:endParaRPr kumimoji="0" lang="en-GB" sz="1200" b="0" i="0" u="none" strike="noStrike" cap="none" normalizeH="0" baseline="0" dirty="0" smtClean="0">
                <a:ln>
                  <a:noFill/>
                </a:ln>
                <a:solidFill>
                  <a:srgbClr val="0F5494"/>
                </a:solidFill>
                <a:effectLst/>
                <a:latin typeface="Verdana" pitchFamily="34" charset="0"/>
              </a:endParaRPr>
            </a:p>
          </p:txBody>
        </p:sp>
        <p:sp>
          <p:nvSpPr>
            <p:cNvPr id="17" name="Flèche gauche 16"/>
            <p:cNvSpPr/>
            <p:nvPr/>
          </p:nvSpPr>
          <p:spPr bwMode="auto">
            <a:xfrm>
              <a:off x="7509654" y="5099713"/>
              <a:ext cx="1440160" cy="720079"/>
            </a:xfrm>
            <a:prstGeom prst="lef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r>
                <a:rPr lang="en-US" b="1" dirty="0"/>
                <a:t>Competitive</a:t>
              </a:r>
              <a:endParaRPr kumimoji="0" lang="en-GB" sz="1200" b="0" i="0" u="none" strike="noStrike" cap="none" normalizeH="0" baseline="0" dirty="0" smtClean="0">
                <a:ln>
                  <a:noFill/>
                </a:ln>
                <a:solidFill>
                  <a:srgbClr val="0F5494"/>
                </a:solidFill>
                <a:effectLst/>
                <a:latin typeface="Verdana" pitchFamily="34" charset="0"/>
              </a:endParaRPr>
            </a:p>
          </p:txBody>
        </p:sp>
        <p:sp>
          <p:nvSpPr>
            <p:cNvPr id="18" name="Flèche gauche 17"/>
            <p:cNvSpPr/>
            <p:nvPr/>
          </p:nvSpPr>
          <p:spPr bwMode="auto">
            <a:xfrm>
              <a:off x="7703840" y="4379634"/>
              <a:ext cx="1440160" cy="720079"/>
            </a:xfrm>
            <a:prstGeom prst="lef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r>
                <a:rPr lang="en-US" b="1" dirty="0"/>
                <a:t>Diverse</a:t>
              </a:r>
              <a:endParaRPr kumimoji="0" lang="en-GB" sz="1200" b="0" i="0" u="none" strike="noStrike" cap="none" normalizeH="0" baseline="0" dirty="0" smtClean="0">
                <a:ln>
                  <a:noFill/>
                </a:ln>
                <a:solidFill>
                  <a:srgbClr val="0F5494"/>
                </a:solidFill>
                <a:effectLst/>
                <a:latin typeface="Verdana" pitchFamily="34" charset="0"/>
              </a:endParaRPr>
            </a:p>
          </p:txBody>
        </p:sp>
        <p:sp>
          <p:nvSpPr>
            <p:cNvPr id="19" name="Flèche gauche 18"/>
            <p:cNvSpPr/>
            <p:nvPr/>
          </p:nvSpPr>
          <p:spPr bwMode="auto">
            <a:xfrm>
              <a:off x="7703976" y="5777881"/>
              <a:ext cx="1440160" cy="720079"/>
            </a:xfrm>
            <a:prstGeom prst="left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a:r>
                <a:rPr lang="en-US" b="1" dirty="0"/>
                <a:t>Inclusive</a:t>
              </a:r>
              <a:endParaRPr kumimoji="0" lang="en-GB" sz="1200" b="0" i="0" u="none" strike="noStrike" cap="none" normalizeH="0" baseline="0" dirty="0" smtClean="0">
                <a:ln>
                  <a:noFill/>
                </a:ln>
                <a:solidFill>
                  <a:srgbClr val="0F5494"/>
                </a:solidFill>
                <a:effectLst/>
                <a:latin typeface="Verdana" pitchFamily="34" charset="0"/>
              </a:endParaRPr>
            </a:p>
          </p:txBody>
        </p:sp>
      </p:grpSp>
      <p:grpSp>
        <p:nvGrpSpPr>
          <p:cNvPr id="24" name="Groupe 23"/>
          <p:cNvGrpSpPr/>
          <p:nvPr/>
        </p:nvGrpSpPr>
        <p:grpSpPr>
          <a:xfrm>
            <a:off x="-2" y="2420888"/>
            <a:ext cx="2051722" cy="4176464"/>
            <a:chOff x="-2" y="2420888"/>
            <a:chExt cx="2051722" cy="4176464"/>
          </a:xfrm>
        </p:grpSpPr>
        <p:sp>
          <p:nvSpPr>
            <p:cNvPr id="11" name="Flèche droite 10"/>
            <p:cNvSpPr/>
            <p:nvPr/>
          </p:nvSpPr>
          <p:spPr bwMode="auto">
            <a:xfrm>
              <a:off x="193226" y="2420888"/>
              <a:ext cx="1726980" cy="1152127"/>
            </a:xfrm>
            <a:prstGeom prst="rightArrow">
              <a:avLst/>
            </a:prstGeom>
            <a:solidFill>
              <a:srgbClr val="FDDEA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F5494"/>
                  </a:solidFill>
                  <a:effectLst/>
                  <a:latin typeface="Verdana" pitchFamily="34" charset="0"/>
                </a:rPr>
                <a:t>Good soil, water, land &amp; biodiversity</a:t>
              </a:r>
              <a:endParaRPr kumimoji="0" lang="en-GB" sz="1200" b="1" i="0" u="none" strike="noStrike" cap="none" normalizeH="0" baseline="0" dirty="0" smtClean="0">
                <a:ln>
                  <a:noFill/>
                </a:ln>
                <a:solidFill>
                  <a:srgbClr val="0F5494"/>
                </a:solidFill>
                <a:effectLst/>
                <a:latin typeface="Verdana" pitchFamily="34" charset="0"/>
              </a:endParaRPr>
            </a:p>
          </p:txBody>
        </p:sp>
        <p:sp>
          <p:nvSpPr>
            <p:cNvPr id="12" name="Flèche droite 11"/>
            <p:cNvSpPr/>
            <p:nvPr/>
          </p:nvSpPr>
          <p:spPr bwMode="auto">
            <a:xfrm>
              <a:off x="203859" y="3608938"/>
              <a:ext cx="1726980" cy="1188213"/>
            </a:xfrm>
            <a:prstGeom prst="rightArrow">
              <a:avLst/>
            </a:prstGeom>
            <a:solidFill>
              <a:srgbClr val="FDDEA1"/>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F5494"/>
                  </a:solidFill>
                  <a:effectLst/>
                  <a:latin typeface="Verdana" pitchFamily="34" charset="0"/>
                </a:rPr>
                <a:t>Connecting land &amp; sea</a:t>
              </a:r>
              <a:endParaRPr kumimoji="0" lang="en-GB" sz="1200" b="1" i="0" u="none" strike="noStrike" cap="none" normalizeH="0" baseline="0" dirty="0" smtClean="0">
                <a:ln>
                  <a:noFill/>
                </a:ln>
                <a:solidFill>
                  <a:srgbClr val="0F5494"/>
                </a:solidFill>
                <a:effectLst/>
                <a:latin typeface="Verdana" pitchFamily="34" charset="0"/>
              </a:endParaRPr>
            </a:p>
          </p:txBody>
        </p:sp>
        <p:grpSp>
          <p:nvGrpSpPr>
            <p:cNvPr id="23" name="Groupe 22"/>
            <p:cNvGrpSpPr/>
            <p:nvPr/>
          </p:nvGrpSpPr>
          <p:grpSpPr>
            <a:xfrm>
              <a:off x="-2" y="5137768"/>
              <a:ext cx="2051722" cy="1459584"/>
              <a:chOff x="-2" y="5137768"/>
              <a:chExt cx="2051722" cy="1459584"/>
            </a:xfrm>
          </p:grpSpPr>
          <p:sp>
            <p:nvSpPr>
              <p:cNvPr id="21" name="Flèche droite rayée 20"/>
              <p:cNvSpPr/>
              <p:nvPr/>
            </p:nvSpPr>
            <p:spPr bwMode="auto">
              <a:xfrm rot="10800000">
                <a:off x="-2" y="5137768"/>
                <a:ext cx="2051722" cy="1459584"/>
              </a:xfrm>
              <a:prstGeom prst="stripedRightArrow">
                <a:avLst/>
              </a:prstGeom>
              <a:solidFill>
                <a:srgbClr val="BAFA8E"/>
              </a:solidFill>
              <a:ln>
                <a:no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F5494"/>
                  </a:solidFill>
                  <a:effectLst/>
                  <a:latin typeface="Verdana" pitchFamily="34" charset="0"/>
                </a:endParaRPr>
              </a:p>
            </p:txBody>
          </p:sp>
          <p:sp>
            <p:nvSpPr>
              <p:cNvPr id="22" name="Rectangle 21"/>
              <p:cNvSpPr/>
              <p:nvPr/>
            </p:nvSpPr>
            <p:spPr>
              <a:xfrm>
                <a:off x="208988" y="5544394"/>
                <a:ext cx="1668686" cy="646331"/>
              </a:xfrm>
              <a:prstGeom prst="rect">
                <a:avLst/>
              </a:prstGeom>
            </p:spPr>
            <p:txBody>
              <a:bodyPr wrap="square">
                <a:spAutoFit/>
              </a:bodyPr>
              <a:lstStyle/>
              <a:p>
                <a:pPr marL="3175"/>
                <a:r>
                  <a:rPr lang="en-US" b="1" dirty="0" smtClean="0"/>
                  <a:t>Food &amp; Feed: trade, relations, culture, jobs, </a:t>
                </a:r>
                <a:r>
                  <a:rPr lang="en-US" b="1" dirty="0" err="1" smtClean="0"/>
                  <a:t>etc</a:t>
                </a:r>
                <a:endParaRPr lang="en-GB" b="1" dirty="0"/>
              </a:p>
            </p:txBody>
          </p:sp>
        </p:grpSp>
      </p:grpSp>
      <p:pic>
        <p:nvPicPr>
          <p:cNvPr id="4098"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33339" y="116632"/>
            <a:ext cx="1474787" cy="14747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40296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re 1"/>
          <p:cNvSpPr>
            <a:spLocks noGrp="1"/>
          </p:cNvSpPr>
          <p:nvPr>
            <p:ph type="title"/>
          </p:nvPr>
        </p:nvSpPr>
        <p:spPr>
          <a:xfrm>
            <a:off x="168942" y="1124744"/>
            <a:ext cx="8229600" cy="936625"/>
          </a:xfrm>
        </p:spPr>
        <p:txBody>
          <a:bodyPr/>
          <a:lstStyle/>
          <a:p>
            <a:pPr algn="ctr"/>
            <a:r>
              <a:rPr lang="en-GB" sz="2800" dirty="0" smtClean="0"/>
              <a:t>FOOD 2030 Priorities</a:t>
            </a:r>
            <a:endParaRPr lang="en-GB" altLang="en-US" sz="2800" dirty="0" smtClean="0"/>
          </a:p>
        </p:txBody>
      </p:sp>
      <p:sp>
        <p:nvSpPr>
          <p:cNvPr id="13315" name="Espace réservé du contenu 2"/>
          <p:cNvSpPr>
            <a:spLocks noGrp="1"/>
          </p:cNvSpPr>
          <p:nvPr>
            <p:ph idx="1"/>
          </p:nvPr>
        </p:nvSpPr>
        <p:spPr>
          <a:xfrm>
            <a:off x="827584" y="1772815"/>
            <a:ext cx="7915573" cy="4551541"/>
          </a:xfrm>
        </p:spPr>
        <p:txBody>
          <a:bodyPr/>
          <a:lstStyle/>
          <a:p>
            <a:pPr eaLnBrk="1" hangingPunct="1"/>
            <a:endParaRPr lang="en-US" altLang="en-US" sz="1600" i="0" dirty="0" smtClean="0"/>
          </a:p>
          <a:p>
            <a:pPr algn="just">
              <a:buClrTx/>
            </a:pPr>
            <a:r>
              <a:rPr lang="en-US" altLang="en-US" sz="2000" b="1" i="0" dirty="0" smtClean="0"/>
              <a:t>Nutrition</a:t>
            </a:r>
            <a:r>
              <a:rPr lang="en-US" altLang="en-US" sz="2000" i="0" dirty="0" smtClean="0"/>
              <a:t>: Reducing </a:t>
            </a:r>
            <a:r>
              <a:rPr lang="en-US" altLang="en-US" sz="2000" i="0" dirty="0"/>
              <a:t>hunger &amp; malnutrition, addressing food safety and diet-related </a:t>
            </a:r>
            <a:r>
              <a:rPr lang="en-US" altLang="en-US" sz="2000" i="0" dirty="0" smtClean="0"/>
              <a:t>diseases, </a:t>
            </a:r>
            <a:r>
              <a:rPr lang="en-US" altLang="en-US" sz="2000" i="0" dirty="0"/>
              <a:t>and helping citizens adopt sustainable diets and healthy </a:t>
            </a:r>
            <a:r>
              <a:rPr lang="en-US" altLang="en-US" sz="2000" i="0" dirty="0" smtClean="0"/>
              <a:t>lives</a:t>
            </a:r>
          </a:p>
          <a:p>
            <a:pPr algn="just">
              <a:buClrTx/>
            </a:pPr>
            <a:endParaRPr lang="en-US" altLang="en-US" sz="2000" i="0" dirty="0"/>
          </a:p>
          <a:p>
            <a:pPr algn="just">
              <a:buClrTx/>
            </a:pPr>
            <a:r>
              <a:rPr lang="en-US" altLang="en-US" sz="2000" b="1" i="0" dirty="0" smtClean="0"/>
              <a:t>Climate</a:t>
            </a:r>
            <a:r>
              <a:rPr lang="en-US" altLang="en-US" sz="2000" i="0" dirty="0" smtClean="0"/>
              <a:t>: Building </a:t>
            </a:r>
            <a:r>
              <a:rPr lang="en-US" altLang="en-US" sz="2000" i="0" dirty="0"/>
              <a:t>a climate and global change-resilient </a:t>
            </a:r>
            <a:r>
              <a:rPr lang="en-US" altLang="en-US" sz="2000" i="0" dirty="0" smtClean="0"/>
              <a:t>food system</a:t>
            </a:r>
          </a:p>
          <a:p>
            <a:pPr algn="just">
              <a:buClrTx/>
            </a:pPr>
            <a:endParaRPr lang="en-US" altLang="en-US" sz="2000" i="0" dirty="0"/>
          </a:p>
          <a:p>
            <a:pPr algn="just">
              <a:buClrTx/>
            </a:pPr>
            <a:r>
              <a:rPr lang="en-US" altLang="en-US" sz="2000" b="1" i="0" dirty="0" smtClean="0"/>
              <a:t>Circularity</a:t>
            </a:r>
            <a:r>
              <a:rPr lang="en-US" altLang="en-US" sz="2000" i="0" dirty="0" smtClean="0"/>
              <a:t>: Implementing </a:t>
            </a:r>
            <a:r>
              <a:rPr lang="en-US" altLang="en-US" sz="2000" i="0" dirty="0"/>
              <a:t>sustainability and circular economy principles across the whole food </a:t>
            </a:r>
            <a:r>
              <a:rPr lang="en-US" altLang="en-US" sz="2000" i="0" dirty="0" smtClean="0"/>
              <a:t>system</a:t>
            </a:r>
          </a:p>
          <a:p>
            <a:pPr algn="just">
              <a:buClrTx/>
            </a:pPr>
            <a:endParaRPr lang="en-US" altLang="en-US" sz="2000" i="0" dirty="0"/>
          </a:p>
          <a:p>
            <a:pPr algn="just">
              <a:buClrTx/>
            </a:pPr>
            <a:r>
              <a:rPr lang="en-US" altLang="en-US" sz="2000" b="1" i="0" dirty="0" smtClean="0"/>
              <a:t>Innovation</a:t>
            </a:r>
            <a:r>
              <a:rPr lang="en-US" altLang="en-US" sz="2000" i="0" dirty="0" smtClean="0"/>
              <a:t>: Boosting market creating innovation </a:t>
            </a:r>
            <a:r>
              <a:rPr lang="en-US" altLang="en-US" sz="2000" i="0" dirty="0"/>
              <a:t>and investment, while </a:t>
            </a:r>
            <a:r>
              <a:rPr lang="en-US" altLang="en-US" sz="2000" b="1" i="0" dirty="0"/>
              <a:t>empowering </a:t>
            </a:r>
            <a:r>
              <a:rPr lang="en-US" altLang="en-US" sz="2000" b="1" i="0" dirty="0" smtClean="0"/>
              <a:t>communities</a:t>
            </a:r>
            <a:endParaRPr lang="fr-FR" altLang="en-US" sz="1600" b="1" i="0" dirty="0" smtClean="0"/>
          </a:p>
        </p:txBody>
      </p:sp>
      <p:sp>
        <p:nvSpPr>
          <p:cNvPr id="2" name="Slide Number Placeholder 1"/>
          <p:cNvSpPr>
            <a:spLocks noGrp="1"/>
          </p:cNvSpPr>
          <p:nvPr>
            <p:ph type="sldNum" sz="quarter" idx="12"/>
          </p:nvPr>
        </p:nvSpPr>
        <p:spPr/>
        <p:txBody>
          <a:bodyPr/>
          <a:lstStyle/>
          <a:p>
            <a:pPr>
              <a:defRPr/>
            </a:pPr>
            <a:fld id="{EFE072C2-8080-4491-BAC3-E76354E7BA73}" type="slidenum">
              <a:rPr lang="en-GB" altLang="en-US" smtClean="0"/>
              <a:pPr>
                <a:defRPr/>
              </a:pPr>
              <a:t>3</a:t>
            </a:fld>
            <a:endParaRPr lang="en-GB" altLang="en-US" dirty="0"/>
          </a:p>
        </p:txBody>
      </p:sp>
      <p:grpSp>
        <p:nvGrpSpPr>
          <p:cNvPr id="3" name="Groupe 2"/>
          <p:cNvGrpSpPr/>
          <p:nvPr/>
        </p:nvGrpSpPr>
        <p:grpSpPr>
          <a:xfrm>
            <a:off x="74362" y="2152349"/>
            <a:ext cx="1097804" cy="4176566"/>
            <a:chOff x="-10722" y="1971700"/>
            <a:chExt cx="1166421" cy="4553746"/>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090" y="5490304"/>
              <a:ext cx="1051992" cy="103514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722" y="4324369"/>
              <a:ext cx="1143617" cy="1107719"/>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3173165"/>
              <a:ext cx="1122175" cy="109937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6658" y="1971700"/>
              <a:ext cx="1119041" cy="112942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grpSp>
      <p:pic>
        <p:nvPicPr>
          <p:cNvPr id="10" name="Picture 2"/>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33339" y="116632"/>
            <a:ext cx="1474787" cy="14747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8227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08C99180-B4D3-411E-9097-15C2FDA1878C}" type="slidenum">
              <a:rPr lang="en-GB" altLang="en-US" smtClean="0"/>
              <a:pPr/>
              <a:t>4</a:t>
            </a:fld>
            <a:endParaRPr lang="en-GB" altLang="en-US"/>
          </a:p>
        </p:txBody>
      </p:sp>
      <p:pic>
        <p:nvPicPr>
          <p:cNvPr id="5" name="Picture 4" descr="\\orbn-res1\DG-RTD\Directorates\RTD-A\A1\7_EXTERNAL_COMMUNICATION\4_Crosscutting\HORIZON_2020\Horizon 2020_campaign\Pocket guide H2020 in brief\Graph budget\pie-chart03_131122.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5576" y="1999012"/>
            <a:ext cx="7344815" cy="43452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Rounded Rectangle 5"/>
          <p:cNvSpPr>
            <a:spLocks noChangeArrowheads="1"/>
          </p:cNvSpPr>
          <p:nvPr/>
        </p:nvSpPr>
        <p:spPr bwMode="auto">
          <a:xfrm>
            <a:off x="5436096" y="2853878"/>
            <a:ext cx="2232025" cy="719138"/>
          </a:xfrm>
          <a:prstGeom prst="roundRect">
            <a:avLst>
              <a:gd name="adj" fmla="val 16667"/>
            </a:avLst>
          </a:prstGeom>
          <a:noFill/>
          <a:ln w="38100" algn="ctr">
            <a:solidFill>
              <a:srgbClr val="FFC000"/>
            </a:solidFill>
            <a:prstDash val="sysDash"/>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lstStyle>
            <a:lvl1pPr defTabSz="512763">
              <a:defRPr sz="7600" b="1">
                <a:solidFill>
                  <a:srgbClr val="FFD624"/>
                </a:solidFill>
                <a:latin typeface="Verdana" pitchFamily="34" charset="0"/>
                <a:ea typeface="MS PGothic" pitchFamily="34" charset="-128"/>
              </a:defRPr>
            </a:lvl1pPr>
            <a:lvl2pPr marL="742950" indent="-285750" defTabSz="512763">
              <a:defRPr sz="7600" b="1">
                <a:solidFill>
                  <a:srgbClr val="FFD624"/>
                </a:solidFill>
                <a:latin typeface="Verdana" pitchFamily="34" charset="0"/>
                <a:ea typeface="MS PGothic" pitchFamily="34" charset="-128"/>
              </a:defRPr>
            </a:lvl2pPr>
            <a:lvl3pPr marL="1143000" indent="-228600" defTabSz="512763">
              <a:defRPr sz="7600" b="1">
                <a:solidFill>
                  <a:srgbClr val="FFD624"/>
                </a:solidFill>
                <a:latin typeface="Verdana" pitchFamily="34" charset="0"/>
                <a:ea typeface="MS PGothic" pitchFamily="34" charset="-128"/>
              </a:defRPr>
            </a:lvl3pPr>
            <a:lvl4pPr marL="1600200" indent="-228600" defTabSz="512763">
              <a:defRPr sz="7600" b="1">
                <a:solidFill>
                  <a:srgbClr val="FFD624"/>
                </a:solidFill>
                <a:latin typeface="Verdana" pitchFamily="34" charset="0"/>
                <a:ea typeface="MS PGothic" pitchFamily="34" charset="-128"/>
              </a:defRPr>
            </a:lvl4pPr>
            <a:lvl5pPr marL="2057400" indent="-228600" defTabSz="512763">
              <a:defRPr sz="7600" b="1">
                <a:solidFill>
                  <a:srgbClr val="FFD624"/>
                </a:solidFill>
                <a:latin typeface="Verdana" pitchFamily="34" charset="0"/>
                <a:ea typeface="MS PGothic" pitchFamily="34" charset="-128"/>
              </a:defRPr>
            </a:lvl5pPr>
            <a:lvl6pPr marL="2514600" indent="-228600" defTabSz="512763" eaLnBrk="0" fontAlgn="base" hangingPunct="0">
              <a:spcBef>
                <a:spcPct val="0"/>
              </a:spcBef>
              <a:spcAft>
                <a:spcPct val="0"/>
              </a:spcAft>
              <a:defRPr sz="7600" b="1">
                <a:solidFill>
                  <a:srgbClr val="FFD624"/>
                </a:solidFill>
                <a:latin typeface="Verdana" pitchFamily="34" charset="0"/>
                <a:ea typeface="MS PGothic" pitchFamily="34" charset="-128"/>
              </a:defRPr>
            </a:lvl6pPr>
            <a:lvl7pPr marL="2971800" indent="-228600" defTabSz="512763" eaLnBrk="0" fontAlgn="base" hangingPunct="0">
              <a:spcBef>
                <a:spcPct val="0"/>
              </a:spcBef>
              <a:spcAft>
                <a:spcPct val="0"/>
              </a:spcAft>
              <a:defRPr sz="7600" b="1">
                <a:solidFill>
                  <a:srgbClr val="FFD624"/>
                </a:solidFill>
                <a:latin typeface="Verdana" pitchFamily="34" charset="0"/>
                <a:ea typeface="MS PGothic" pitchFamily="34" charset="-128"/>
              </a:defRPr>
            </a:lvl7pPr>
            <a:lvl8pPr marL="3429000" indent="-228600" defTabSz="512763" eaLnBrk="0" fontAlgn="base" hangingPunct="0">
              <a:spcBef>
                <a:spcPct val="0"/>
              </a:spcBef>
              <a:spcAft>
                <a:spcPct val="0"/>
              </a:spcAft>
              <a:defRPr sz="7600" b="1">
                <a:solidFill>
                  <a:srgbClr val="FFD624"/>
                </a:solidFill>
                <a:latin typeface="Verdana" pitchFamily="34" charset="0"/>
                <a:ea typeface="MS PGothic" pitchFamily="34" charset="-128"/>
              </a:defRPr>
            </a:lvl8pPr>
            <a:lvl9pPr marL="3886200" indent="-228600" defTabSz="512763" eaLnBrk="0" fontAlgn="base" hangingPunct="0">
              <a:spcBef>
                <a:spcPct val="0"/>
              </a:spcBef>
              <a:spcAft>
                <a:spcPct val="0"/>
              </a:spcAft>
              <a:defRPr sz="7600" b="1">
                <a:solidFill>
                  <a:srgbClr val="FFD624"/>
                </a:solidFill>
                <a:latin typeface="Verdana" pitchFamily="34" charset="0"/>
                <a:ea typeface="MS PGothic" pitchFamily="34" charset="-128"/>
              </a:defRPr>
            </a:lvl9pPr>
          </a:lstStyle>
          <a:p>
            <a:pPr>
              <a:buClr>
                <a:srgbClr val="000000"/>
              </a:buClr>
              <a:buSzPct val="100000"/>
              <a:buFont typeface="Times New Roman" pitchFamily="18" charset="0"/>
              <a:buNone/>
            </a:pPr>
            <a:endParaRPr lang="en-US" altLang="en-US" sz="2700" b="0">
              <a:solidFill>
                <a:srgbClr val="FFFFFF"/>
              </a:solidFill>
              <a:latin typeface="Calibri" pitchFamily="34" charset="0"/>
            </a:endParaRPr>
          </a:p>
        </p:txBody>
      </p:sp>
      <p:sp>
        <p:nvSpPr>
          <p:cNvPr id="7" name="Rectangle 6"/>
          <p:cNvSpPr/>
          <p:nvPr/>
        </p:nvSpPr>
        <p:spPr>
          <a:xfrm>
            <a:off x="6184693" y="3573784"/>
            <a:ext cx="2520280" cy="1237262"/>
          </a:xfrm>
          <a:prstGeom prst="rect">
            <a:avLst/>
          </a:prstGeom>
        </p:spPr>
        <p:txBody>
          <a:bodyPr wrap="square">
            <a:spAutoFit/>
          </a:bodyPr>
          <a:lstStyle/>
          <a:p>
            <a:pPr marL="72000" lvl="0" defTabSz="512763">
              <a:spcBef>
                <a:spcPct val="20000"/>
              </a:spcBef>
              <a:buClr>
                <a:schemeClr val="bg1"/>
              </a:buClr>
            </a:pPr>
            <a:r>
              <a:rPr lang="en-GB" b="1" dirty="0">
                <a:solidFill>
                  <a:schemeClr val="accent4">
                    <a:lumMod val="50000"/>
                    <a:lumOff val="50000"/>
                  </a:schemeClr>
                </a:solidFill>
                <a:latin typeface="Verdana" pitchFamily="32" charset="0"/>
              </a:rPr>
              <a:t>EUR 3.7 billion for SC2</a:t>
            </a:r>
          </a:p>
          <a:p>
            <a:pPr marL="72000" lvl="0" defTabSz="512763">
              <a:spcBef>
                <a:spcPct val="20000"/>
              </a:spcBef>
              <a:buClr>
                <a:schemeClr val="bg1"/>
              </a:buClr>
            </a:pPr>
            <a:r>
              <a:rPr lang="en-GB" i="1" dirty="0">
                <a:solidFill>
                  <a:schemeClr val="tx1"/>
                </a:solidFill>
                <a:latin typeface="Verdana" pitchFamily="32" charset="0"/>
              </a:rPr>
              <a:t>'Food security, sustainable agriculture and forestry, marine and maritime and inland water research and the </a:t>
            </a:r>
            <a:r>
              <a:rPr lang="en-GB" i="1" dirty="0" err="1">
                <a:solidFill>
                  <a:schemeClr val="tx1"/>
                </a:solidFill>
                <a:latin typeface="Verdana" pitchFamily="32" charset="0"/>
              </a:rPr>
              <a:t>bioeconomy</a:t>
            </a:r>
            <a:r>
              <a:rPr lang="en-GB" i="1" dirty="0">
                <a:solidFill>
                  <a:schemeClr val="tx1"/>
                </a:solidFill>
                <a:latin typeface="Verdana" pitchFamily="32" charset="0"/>
              </a:rPr>
              <a:t>'</a:t>
            </a:r>
          </a:p>
        </p:txBody>
      </p:sp>
      <p:sp>
        <p:nvSpPr>
          <p:cNvPr id="8" name="TextBox 7"/>
          <p:cNvSpPr txBox="1"/>
          <p:nvPr/>
        </p:nvSpPr>
        <p:spPr>
          <a:xfrm>
            <a:off x="6804248" y="2060848"/>
            <a:ext cx="1877437" cy="276999"/>
          </a:xfrm>
          <a:prstGeom prst="rect">
            <a:avLst/>
          </a:prstGeom>
          <a:noFill/>
        </p:spPr>
        <p:txBody>
          <a:bodyPr wrap="none" rtlCol="0">
            <a:spAutoFit/>
          </a:bodyPr>
          <a:lstStyle/>
          <a:p>
            <a:r>
              <a:rPr lang="fr-BE" i="1" dirty="0"/>
              <a:t>For </a:t>
            </a:r>
            <a:r>
              <a:rPr lang="fr-BE" i="1" dirty="0" err="1"/>
              <a:t>period</a:t>
            </a:r>
            <a:r>
              <a:rPr lang="fr-BE" i="1" dirty="0"/>
              <a:t> 2014-2020</a:t>
            </a:r>
            <a:endParaRPr lang="en-GB" i="1" dirty="0"/>
          </a:p>
        </p:txBody>
      </p:sp>
      <p:sp>
        <p:nvSpPr>
          <p:cNvPr id="9" name="Right Arrow 8"/>
          <p:cNvSpPr/>
          <p:nvPr/>
        </p:nvSpPr>
        <p:spPr bwMode="auto">
          <a:xfrm rot="2892199">
            <a:off x="6044690" y="3533879"/>
            <a:ext cx="274850" cy="264225"/>
          </a:xfrm>
          <a:prstGeom prst="rightArrow">
            <a:avLst/>
          </a:prstGeom>
          <a:solidFill>
            <a:srgbClr val="FFD624"/>
          </a:solidFill>
          <a:ln>
            <a:solidFill>
              <a:srgbClr val="FFC000"/>
            </a:solidFill>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Verdana" pitchFamily="34" charset="0"/>
            </a:endParaRPr>
          </a:p>
        </p:txBody>
      </p:sp>
      <p:sp>
        <p:nvSpPr>
          <p:cNvPr id="11" name="Title 1"/>
          <p:cNvSpPr>
            <a:spLocks noGrp="1"/>
          </p:cNvSpPr>
          <p:nvPr>
            <p:ph type="title"/>
          </p:nvPr>
        </p:nvSpPr>
        <p:spPr>
          <a:xfrm>
            <a:off x="518864" y="1052215"/>
            <a:ext cx="8229600" cy="936625"/>
          </a:xfrm>
        </p:spPr>
        <p:txBody>
          <a:bodyPr/>
          <a:lstStyle/>
          <a:p>
            <a:pPr algn="ctr"/>
            <a:r>
              <a:rPr lang="en-GB" dirty="0" smtClean="0"/>
              <a:t>Funding Research &amp; Innovation</a:t>
            </a:r>
            <a:endParaRPr lang="en-GB" dirty="0"/>
          </a:p>
        </p:txBody>
      </p:sp>
      <p:sp>
        <p:nvSpPr>
          <p:cNvPr id="12" name="Rectangle 4"/>
          <p:cNvSpPr txBox="1">
            <a:spLocks noChangeArrowheads="1"/>
          </p:cNvSpPr>
          <p:nvPr/>
        </p:nvSpPr>
        <p:spPr bwMode="auto">
          <a:xfrm>
            <a:off x="684213" y="188640"/>
            <a:ext cx="8478837" cy="6479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617538" indent="-617538" defTabSz="449263" eaLnBrk="0" hangingPunct="0">
              <a:spcBef>
                <a:spcPct val="20000"/>
              </a:spcBef>
              <a:buClr>
                <a:schemeClr val="bg1"/>
              </a:buClr>
              <a:buChar char="•"/>
              <a:defRPr sz="2400" i="1">
                <a:solidFill>
                  <a:srgbClr val="0F5494"/>
                </a:solidFill>
                <a:latin typeface="Verdana" pitchFamily="34" charset="0"/>
              </a:defRPr>
            </a:lvl1pPr>
            <a:lvl2pPr marL="358775" indent="-358775" defTabSz="449263" eaLnBrk="0" hangingPunct="0">
              <a:spcBef>
                <a:spcPct val="20000"/>
              </a:spcBef>
              <a:buClr>
                <a:srgbClr val="009FBA"/>
              </a:buClr>
              <a:buChar char="•"/>
              <a:defRPr sz="2000" b="1">
                <a:solidFill>
                  <a:srgbClr val="0F5494"/>
                </a:solidFill>
                <a:latin typeface="Verdana" pitchFamily="34" charset="0"/>
              </a:defRPr>
            </a:lvl2pPr>
            <a:lvl3pPr marL="358775" indent="-358775" defTabSz="449263" eaLnBrk="0" hangingPunct="0">
              <a:spcBef>
                <a:spcPct val="20000"/>
              </a:spcBef>
              <a:defRPr sz="1400">
                <a:solidFill>
                  <a:srgbClr val="0F5494"/>
                </a:solidFill>
                <a:latin typeface="Verdana" pitchFamily="34" charset="0"/>
              </a:defRPr>
            </a:lvl3pPr>
            <a:lvl4pPr marL="358775" indent="-358775" defTabSz="449263" eaLnBrk="0" hangingPunct="0">
              <a:spcBef>
                <a:spcPct val="20000"/>
              </a:spcBef>
              <a:buChar char="–"/>
              <a:defRPr sz="2000">
                <a:solidFill>
                  <a:schemeClr val="tx1"/>
                </a:solidFill>
                <a:latin typeface="Arial" charset="0"/>
              </a:defRPr>
            </a:lvl4pPr>
            <a:lvl5pPr marL="358775" indent="-358775" defTabSz="449263" eaLnBrk="0" hangingPunct="0">
              <a:spcBef>
                <a:spcPct val="20000"/>
              </a:spcBef>
              <a:buChar char="»"/>
              <a:defRPr sz="2000">
                <a:solidFill>
                  <a:schemeClr val="tx1"/>
                </a:solidFill>
                <a:latin typeface="Arial" charset="0"/>
              </a:defRPr>
            </a:lvl5pPr>
            <a:lvl6pPr marL="815975" indent="-358775" defTabSz="449263" eaLnBrk="0" fontAlgn="base" hangingPunct="0">
              <a:spcBef>
                <a:spcPct val="20000"/>
              </a:spcBef>
              <a:spcAft>
                <a:spcPct val="0"/>
              </a:spcAft>
              <a:buChar char="»"/>
              <a:defRPr sz="2000">
                <a:solidFill>
                  <a:schemeClr val="tx1"/>
                </a:solidFill>
                <a:latin typeface="Arial" charset="0"/>
              </a:defRPr>
            </a:lvl6pPr>
            <a:lvl7pPr marL="1273175" indent="-358775" defTabSz="449263" eaLnBrk="0" fontAlgn="base" hangingPunct="0">
              <a:spcBef>
                <a:spcPct val="20000"/>
              </a:spcBef>
              <a:spcAft>
                <a:spcPct val="0"/>
              </a:spcAft>
              <a:buChar char="»"/>
              <a:defRPr sz="2000">
                <a:solidFill>
                  <a:schemeClr val="tx1"/>
                </a:solidFill>
                <a:latin typeface="Arial" charset="0"/>
              </a:defRPr>
            </a:lvl7pPr>
            <a:lvl8pPr marL="1730375" indent="-358775" defTabSz="449263" eaLnBrk="0" fontAlgn="base" hangingPunct="0">
              <a:spcBef>
                <a:spcPct val="20000"/>
              </a:spcBef>
              <a:spcAft>
                <a:spcPct val="0"/>
              </a:spcAft>
              <a:buChar char="»"/>
              <a:defRPr sz="2000">
                <a:solidFill>
                  <a:schemeClr val="tx1"/>
                </a:solidFill>
                <a:latin typeface="Arial" charset="0"/>
              </a:defRPr>
            </a:lvl8pPr>
            <a:lvl9pPr marL="2187575" indent="-358775" defTabSz="449263"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en-GB" altLang="en-US" sz="2800" b="1" i="0" dirty="0" smtClean="0">
                <a:solidFill>
                  <a:schemeClr val="bg1"/>
                </a:solidFill>
                <a:ea typeface="MS PGothic" pitchFamily="34" charset="-128"/>
              </a:rPr>
              <a:t>Horizon 2020</a:t>
            </a:r>
            <a:endParaRPr lang="en-GB" altLang="en-US" sz="2800" b="1" i="0" dirty="0">
              <a:solidFill>
                <a:schemeClr val="bg1"/>
              </a:solidFill>
              <a:ea typeface="MS PGothic"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339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ight Arrow 32"/>
          <p:cNvSpPr>
            <a:spLocks noChangeArrowheads="1"/>
          </p:cNvSpPr>
          <p:nvPr/>
        </p:nvSpPr>
        <p:spPr bwMode="auto">
          <a:xfrm>
            <a:off x="6011863" y="6389688"/>
            <a:ext cx="3100387" cy="468312"/>
          </a:xfrm>
          <a:prstGeom prst="rightArrow">
            <a:avLst>
              <a:gd name="adj1" fmla="val 50000"/>
              <a:gd name="adj2" fmla="val 77084"/>
            </a:avLst>
          </a:prstGeom>
          <a:solidFill>
            <a:srgbClr val="FFCC00"/>
          </a:solidFill>
          <a:ln w="12700" algn="ctr">
            <a:solidFill>
              <a:schemeClr val="accent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200" i="0">
                <a:solidFill>
                  <a:srgbClr val="000000"/>
                </a:solidFill>
                <a:cs typeface="Arial" pitchFamily="34" charset="0"/>
              </a:rPr>
              <a:t>"Down-stream"</a:t>
            </a:r>
          </a:p>
        </p:txBody>
      </p:sp>
      <p:sp>
        <p:nvSpPr>
          <p:cNvPr id="48131" name="Oval 8"/>
          <p:cNvSpPr>
            <a:spLocks noChangeArrowheads="1"/>
          </p:cNvSpPr>
          <p:nvPr/>
        </p:nvSpPr>
        <p:spPr bwMode="auto">
          <a:xfrm>
            <a:off x="2628900" y="1452563"/>
            <a:ext cx="3887788" cy="3560762"/>
          </a:xfrm>
          <a:prstGeom prst="ellipse">
            <a:avLst/>
          </a:prstGeom>
          <a:solidFill>
            <a:srgbClr val="66CCFF"/>
          </a:solidFill>
          <a:ln w="63500" algn="ctr">
            <a:solidFill>
              <a:schemeClr val="accent6"/>
            </a:solidFill>
            <a:round/>
            <a:headEnd/>
            <a:tailEnd/>
          </a:ln>
          <a:effectLst/>
          <a:extLst/>
        </p:spPr>
        <p:txBody>
          <a:bodyPr wrap="none" anchor="ctr"/>
          <a:lstStyle/>
          <a:p>
            <a:pPr fontAlgn="auto">
              <a:spcBef>
                <a:spcPts val="0"/>
              </a:spcBef>
              <a:spcAft>
                <a:spcPts val="0"/>
              </a:spcAft>
              <a:defRPr/>
            </a:pPr>
            <a:endParaRPr lang="en-US">
              <a:latin typeface="+mn-lt"/>
            </a:endParaRPr>
          </a:p>
        </p:txBody>
      </p:sp>
      <p:sp>
        <p:nvSpPr>
          <p:cNvPr id="52228" name="AutoShape 4"/>
          <p:cNvSpPr>
            <a:spLocks noChangeArrowheads="1"/>
          </p:cNvSpPr>
          <p:nvPr/>
        </p:nvSpPr>
        <p:spPr bwMode="auto">
          <a:xfrm>
            <a:off x="431800" y="1716088"/>
            <a:ext cx="2881313" cy="3095625"/>
          </a:xfrm>
          <a:prstGeom prst="wedgeEllipseCallout">
            <a:avLst>
              <a:gd name="adj1" fmla="val 179861"/>
              <a:gd name="adj2" fmla="val -1398"/>
            </a:avLst>
          </a:prstGeom>
          <a:solidFill>
            <a:srgbClr val="99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sz="1200" i="0">
              <a:cs typeface="Arial" pitchFamily="34" charset="0"/>
            </a:endParaRPr>
          </a:p>
        </p:txBody>
      </p:sp>
      <p:sp>
        <p:nvSpPr>
          <p:cNvPr id="52229" name="AutoShape 5"/>
          <p:cNvSpPr>
            <a:spLocks noChangeArrowheads="1"/>
          </p:cNvSpPr>
          <p:nvPr/>
        </p:nvSpPr>
        <p:spPr bwMode="auto">
          <a:xfrm>
            <a:off x="6011863" y="1749425"/>
            <a:ext cx="2809875" cy="3095625"/>
          </a:xfrm>
          <a:prstGeom prst="wedgeEllipseCallout">
            <a:avLst>
              <a:gd name="adj1" fmla="val -180380"/>
              <a:gd name="adj2" fmla="val -1347"/>
            </a:avLst>
          </a:prstGeom>
          <a:solidFill>
            <a:srgbClr val="99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sz="1200" i="0">
              <a:cs typeface="Arial" pitchFamily="34" charset="0"/>
            </a:endParaRPr>
          </a:p>
        </p:txBody>
      </p:sp>
      <p:sp>
        <p:nvSpPr>
          <p:cNvPr id="24582" name="Line 13"/>
          <p:cNvSpPr>
            <a:spLocks noChangeShapeType="1"/>
          </p:cNvSpPr>
          <p:nvPr/>
        </p:nvSpPr>
        <p:spPr bwMode="auto">
          <a:xfrm>
            <a:off x="468313" y="6165850"/>
            <a:ext cx="22320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GB"/>
          </a:p>
        </p:txBody>
      </p:sp>
      <p:sp>
        <p:nvSpPr>
          <p:cNvPr id="24583" name="Text Box 14"/>
          <p:cNvSpPr txBox="1">
            <a:spLocks noChangeArrowheads="1"/>
          </p:cNvSpPr>
          <p:nvPr/>
        </p:nvSpPr>
        <p:spPr bwMode="auto">
          <a:xfrm>
            <a:off x="2843213" y="6237288"/>
            <a:ext cx="3313112" cy="30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400" i="0">
                <a:solidFill>
                  <a:srgbClr val="333399"/>
                </a:solidFill>
                <a:latin typeface="Arial" pitchFamily="34" charset="0"/>
                <a:cs typeface="Arial" pitchFamily="34" charset="0"/>
              </a:rPr>
              <a:t>Research &amp; Development</a:t>
            </a:r>
          </a:p>
        </p:txBody>
      </p:sp>
      <p:sp>
        <p:nvSpPr>
          <p:cNvPr id="24584" name="Line 15"/>
          <p:cNvSpPr>
            <a:spLocks noChangeShapeType="1"/>
          </p:cNvSpPr>
          <p:nvPr/>
        </p:nvSpPr>
        <p:spPr bwMode="auto">
          <a:xfrm flipV="1">
            <a:off x="2771775" y="6165850"/>
            <a:ext cx="3455988"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GB"/>
          </a:p>
        </p:txBody>
      </p:sp>
      <p:sp>
        <p:nvSpPr>
          <p:cNvPr id="24585" name="Text Box 16"/>
          <p:cNvSpPr txBox="1">
            <a:spLocks noChangeArrowheads="1"/>
          </p:cNvSpPr>
          <p:nvPr/>
        </p:nvSpPr>
        <p:spPr bwMode="auto">
          <a:xfrm>
            <a:off x="6659563" y="6237288"/>
            <a:ext cx="1150937" cy="30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GB" altLang="en-US" sz="1400" i="0">
                <a:solidFill>
                  <a:srgbClr val="333399"/>
                </a:solidFill>
                <a:latin typeface="Arial" pitchFamily="34" charset="0"/>
                <a:cs typeface="Arial" pitchFamily="34" charset="0"/>
              </a:rPr>
              <a:t>Innovation</a:t>
            </a:r>
          </a:p>
        </p:txBody>
      </p:sp>
      <p:sp>
        <p:nvSpPr>
          <p:cNvPr id="24586" name="Text Box 17"/>
          <p:cNvSpPr txBox="1">
            <a:spLocks noChangeArrowheads="1"/>
          </p:cNvSpPr>
          <p:nvPr/>
        </p:nvSpPr>
        <p:spPr bwMode="auto">
          <a:xfrm>
            <a:off x="7993063" y="6237288"/>
            <a:ext cx="1150937" cy="30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GB" altLang="en-US" sz="1400" i="0">
                <a:solidFill>
                  <a:srgbClr val="333399"/>
                </a:solidFill>
                <a:latin typeface="Arial" pitchFamily="34" charset="0"/>
                <a:cs typeface="Arial" pitchFamily="34" charset="0"/>
              </a:rPr>
              <a:t>Market</a:t>
            </a:r>
          </a:p>
        </p:txBody>
      </p:sp>
      <p:sp>
        <p:nvSpPr>
          <p:cNvPr id="24587" name="Text Box 18"/>
          <p:cNvSpPr txBox="1">
            <a:spLocks noChangeArrowheads="1"/>
          </p:cNvSpPr>
          <p:nvPr/>
        </p:nvSpPr>
        <p:spPr bwMode="auto">
          <a:xfrm>
            <a:off x="468313" y="6237288"/>
            <a:ext cx="1584325" cy="30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GB" altLang="en-US" sz="1400" i="0">
                <a:solidFill>
                  <a:srgbClr val="333399"/>
                </a:solidFill>
                <a:latin typeface="Arial" pitchFamily="34" charset="0"/>
                <a:cs typeface="Arial" pitchFamily="34" charset="0"/>
              </a:rPr>
              <a:t>Capacity Building</a:t>
            </a:r>
          </a:p>
        </p:txBody>
      </p:sp>
      <p:sp>
        <p:nvSpPr>
          <p:cNvPr id="6166" name="Text Box 22"/>
          <p:cNvSpPr txBox="1">
            <a:spLocks noChangeArrowheads="1"/>
          </p:cNvSpPr>
          <p:nvPr/>
        </p:nvSpPr>
        <p:spPr bwMode="auto">
          <a:xfrm>
            <a:off x="3421063" y="1962150"/>
            <a:ext cx="2303462" cy="9540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de-DE" sz="2800" b="1" dirty="0" err="1">
                <a:solidFill>
                  <a:srgbClr val="333399"/>
                </a:solidFill>
                <a:effectLst>
                  <a:outerShdw blurRad="38100" dist="38100" dir="2700000" algn="tl">
                    <a:srgbClr val="000000">
                      <a:alpha val="43137"/>
                    </a:srgbClr>
                  </a:outerShdw>
                </a:effectLst>
                <a:latin typeface="Arial" charset="0"/>
              </a:rPr>
              <a:t>Horizon</a:t>
            </a:r>
            <a:r>
              <a:rPr lang="de-DE" sz="2800" b="1" dirty="0">
                <a:solidFill>
                  <a:srgbClr val="333399"/>
                </a:solidFill>
                <a:effectLst>
                  <a:outerShdw blurRad="38100" dist="38100" dir="2700000" algn="tl">
                    <a:srgbClr val="000000">
                      <a:alpha val="43137"/>
                    </a:srgbClr>
                  </a:outerShdw>
                </a:effectLst>
                <a:latin typeface="Arial" charset="0"/>
              </a:rPr>
              <a:t> 2020</a:t>
            </a:r>
            <a:endParaRPr lang="en-GB" sz="2800" b="1" dirty="0">
              <a:solidFill>
                <a:srgbClr val="333399"/>
              </a:solidFill>
              <a:effectLst>
                <a:outerShdw blurRad="38100" dist="38100" dir="2700000" algn="tl">
                  <a:srgbClr val="000000">
                    <a:alpha val="43137"/>
                  </a:srgbClr>
                </a:outerShdw>
              </a:effectLst>
              <a:latin typeface="Arial" charset="0"/>
            </a:endParaRPr>
          </a:p>
        </p:txBody>
      </p:sp>
      <p:sp>
        <p:nvSpPr>
          <p:cNvPr id="52239" name="Text Box 27"/>
          <p:cNvSpPr txBox="1">
            <a:spLocks noChangeArrowheads="1"/>
          </p:cNvSpPr>
          <p:nvPr/>
        </p:nvSpPr>
        <p:spPr bwMode="auto">
          <a:xfrm>
            <a:off x="611188" y="2085975"/>
            <a:ext cx="2257425" cy="830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fontAlgn="auto" hangingPunct="1">
              <a:spcBef>
                <a:spcPct val="50000"/>
              </a:spcBef>
              <a:spcAft>
                <a:spcPts val="0"/>
              </a:spcAft>
              <a:defRPr/>
            </a:pPr>
            <a:r>
              <a:rPr lang="en-GB" b="1" dirty="0" smtClean="0">
                <a:solidFill>
                  <a:srgbClr val="333399"/>
                </a:solidFill>
                <a:latin typeface="Arial" pitchFamily="34" charset="0"/>
              </a:rPr>
              <a:t>           </a:t>
            </a:r>
            <a:r>
              <a:rPr lang="en-GB" sz="3600" b="1" dirty="0" smtClean="0">
                <a:solidFill>
                  <a:srgbClr val="008000"/>
                </a:solidFill>
                <a:effectLst>
                  <a:outerShdw blurRad="38100" dist="38100" dir="2700000" algn="tl">
                    <a:srgbClr val="000000">
                      <a:alpha val="43137"/>
                    </a:srgbClr>
                  </a:outerShdw>
                </a:effectLst>
                <a:latin typeface="Arial" charset="0"/>
              </a:rPr>
              <a:t>ESIF</a:t>
            </a:r>
            <a:endParaRPr lang="en-GB" sz="2400" b="1" dirty="0" smtClean="0">
              <a:solidFill>
                <a:srgbClr val="008000"/>
              </a:solidFill>
              <a:effectLst>
                <a:outerShdw blurRad="38100" dist="38100" dir="2700000" algn="tl">
                  <a:srgbClr val="000000">
                    <a:alpha val="43137"/>
                  </a:srgbClr>
                </a:outerShdw>
              </a:effectLst>
              <a:latin typeface="Arial" charset="0"/>
            </a:endParaRPr>
          </a:p>
          <a:p>
            <a:pPr eaLnBrk="1" fontAlgn="auto" hangingPunct="1">
              <a:spcBef>
                <a:spcPct val="50000"/>
              </a:spcBef>
              <a:spcAft>
                <a:spcPts val="0"/>
              </a:spcAft>
              <a:defRPr/>
            </a:pPr>
            <a:endParaRPr lang="en-GB" sz="800" b="1" dirty="0" smtClean="0">
              <a:solidFill>
                <a:srgbClr val="333399"/>
              </a:solidFill>
              <a:latin typeface="Arial" pitchFamily="34" charset="0"/>
            </a:endParaRPr>
          </a:p>
        </p:txBody>
      </p:sp>
      <p:sp>
        <p:nvSpPr>
          <p:cNvPr id="24590" name="Text Box 29"/>
          <p:cNvSpPr txBox="1">
            <a:spLocks noChangeArrowheads="1"/>
          </p:cNvSpPr>
          <p:nvPr/>
        </p:nvSpPr>
        <p:spPr bwMode="auto">
          <a:xfrm>
            <a:off x="552450" y="5641975"/>
            <a:ext cx="1584325"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400" i="0">
                <a:solidFill>
                  <a:srgbClr val="333399"/>
                </a:solidFill>
                <a:latin typeface="Arial" pitchFamily="34" charset="0"/>
                <a:cs typeface="Arial" pitchFamily="34" charset="0"/>
              </a:rPr>
              <a:t>National/RegionalR&amp;I systems</a:t>
            </a:r>
          </a:p>
        </p:txBody>
      </p:sp>
      <p:sp>
        <p:nvSpPr>
          <p:cNvPr id="24591" name="Right Arrow 1"/>
          <p:cNvSpPr>
            <a:spLocks noChangeArrowheads="1"/>
          </p:cNvSpPr>
          <p:nvPr/>
        </p:nvSpPr>
        <p:spPr bwMode="auto">
          <a:xfrm>
            <a:off x="439738" y="6389688"/>
            <a:ext cx="2600325" cy="468312"/>
          </a:xfrm>
          <a:prstGeom prst="rightArrow">
            <a:avLst>
              <a:gd name="adj1" fmla="val 50000"/>
              <a:gd name="adj2" fmla="val 77119"/>
            </a:avLst>
          </a:prstGeom>
          <a:solidFill>
            <a:srgbClr val="FFCC00"/>
          </a:solidFill>
          <a:ln w="12700" algn="ctr">
            <a:solidFill>
              <a:schemeClr val="accent2"/>
            </a:solidFill>
            <a:round/>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200" i="0">
                <a:solidFill>
                  <a:srgbClr val="000000"/>
                </a:solidFill>
                <a:cs typeface="Arial" pitchFamily="34" charset="0"/>
              </a:rPr>
              <a:t>"Up-stream"</a:t>
            </a:r>
          </a:p>
        </p:txBody>
      </p:sp>
      <p:sp>
        <p:nvSpPr>
          <p:cNvPr id="48149" name="Freeform 6"/>
          <p:cNvSpPr>
            <a:spLocks/>
          </p:cNvSpPr>
          <p:nvPr/>
        </p:nvSpPr>
        <p:spPr bwMode="auto">
          <a:xfrm>
            <a:off x="6227763" y="2349500"/>
            <a:ext cx="2447925" cy="947738"/>
          </a:xfrm>
          <a:custGeom>
            <a:avLst/>
            <a:gdLst>
              <a:gd name="T0" fmla="*/ 0 w 1535563"/>
              <a:gd name="T1" fmla="*/ 0 h 1291694"/>
              <a:gd name="T2" fmla="*/ 2147483647 w 1535563"/>
              <a:gd name="T3" fmla="*/ 503 h 1291694"/>
              <a:gd name="T4" fmla="*/ 2147483647 w 1535563"/>
              <a:gd name="T5" fmla="*/ 739 h 1291694"/>
              <a:gd name="T6" fmla="*/ 2147483647 w 1535563"/>
              <a:gd name="T7" fmla="*/ 751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latin typeface="+mn-lt"/>
            </a:endParaRPr>
          </a:p>
        </p:txBody>
      </p:sp>
      <p:sp>
        <p:nvSpPr>
          <p:cNvPr id="48150" name="Freeform 39"/>
          <p:cNvSpPr>
            <a:spLocks/>
          </p:cNvSpPr>
          <p:nvPr/>
        </p:nvSpPr>
        <p:spPr bwMode="auto">
          <a:xfrm rot="6062710">
            <a:off x="6781007" y="2626519"/>
            <a:ext cx="1341437" cy="2232025"/>
          </a:xfrm>
          <a:custGeom>
            <a:avLst/>
            <a:gdLst>
              <a:gd name="T0" fmla="*/ 0 w 1535563"/>
              <a:gd name="T1" fmla="*/ 0 h 1291694"/>
              <a:gd name="T2" fmla="*/ 22003 w 1535563"/>
              <a:gd name="T3" fmla="*/ 2147483647 h 1291694"/>
              <a:gd name="T4" fmla="*/ 55907 w 1535563"/>
              <a:gd name="T5" fmla="*/ 2147483647 h 1291694"/>
              <a:gd name="T6" fmla="*/ 58072 w 1535563"/>
              <a:gd name="T7" fmla="*/ 2147483647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latin typeface="+mn-lt"/>
            </a:endParaRPr>
          </a:p>
        </p:txBody>
      </p:sp>
      <p:sp>
        <p:nvSpPr>
          <p:cNvPr id="48151" name="Freeform 40"/>
          <p:cNvSpPr>
            <a:spLocks/>
          </p:cNvSpPr>
          <p:nvPr/>
        </p:nvSpPr>
        <p:spPr bwMode="auto">
          <a:xfrm rot="-5593418">
            <a:off x="1420812" y="1711326"/>
            <a:ext cx="1046163" cy="2151062"/>
          </a:xfrm>
          <a:custGeom>
            <a:avLst/>
            <a:gdLst>
              <a:gd name="T0" fmla="*/ 0 w 1535563"/>
              <a:gd name="T1" fmla="*/ 0 h 1291694"/>
              <a:gd name="T2" fmla="*/ 56 w 1535563"/>
              <a:gd name="T3" fmla="*/ 2147483647 h 1291694"/>
              <a:gd name="T4" fmla="*/ 143 w 1535563"/>
              <a:gd name="T5" fmla="*/ 2147483647 h 1291694"/>
              <a:gd name="T6" fmla="*/ 149 w 1535563"/>
              <a:gd name="T7" fmla="*/ 2147483647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latin typeface="+mn-lt"/>
            </a:endParaRPr>
          </a:p>
        </p:txBody>
      </p:sp>
      <p:sp>
        <p:nvSpPr>
          <p:cNvPr id="48152" name="Freeform 42"/>
          <p:cNvSpPr>
            <a:spLocks/>
          </p:cNvSpPr>
          <p:nvPr/>
        </p:nvSpPr>
        <p:spPr bwMode="auto">
          <a:xfrm rot="9821109">
            <a:off x="1092200" y="3078163"/>
            <a:ext cx="1839913" cy="1628775"/>
          </a:xfrm>
          <a:custGeom>
            <a:avLst/>
            <a:gdLst>
              <a:gd name="T0" fmla="*/ 0 w 1535563"/>
              <a:gd name="T1" fmla="*/ 0 h 1291694"/>
              <a:gd name="T2" fmla="*/ 43236366 w 1535563"/>
              <a:gd name="T3" fmla="*/ 222005006 h 1291694"/>
              <a:gd name="T4" fmla="*/ 109862712 w 1535563"/>
              <a:gd name="T5" fmla="*/ 325768268 h 1291694"/>
              <a:gd name="T6" fmla="*/ 114115564 w 1535563"/>
              <a:gd name="T7" fmla="*/ 330594265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fontAlgn="auto">
              <a:spcBef>
                <a:spcPts val="0"/>
              </a:spcBef>
              <a:spcAft>
                <a:spcPts val="0"/>
              </a:spcAft>
              <a:defRPr/>
            </a:pPr>
            <a:endParaRPr lang="en-GB">
              <a:latin typeface="+mn-lt"/>
            </a:endParaRPr>
          </a:p>
        </p:txBody>
      </p:sp>
      <p:sp>
        <p:nvSpPr>
          <p:cNvPr id="36" name="Text Box 22"/>
          <p:cNvSpPr txBox="1">
            <a:spLocks noChangeArrowheads="1"/>
          </p:cNvSpPr>
          <p:nvPr/>
        </p:nvSpPr>
        <p:spPr bwMode="auto">
          <a:xfrm>
            <a:off x="3279775" y="5194300"/>
            <a:ext cx="2303463" cy="8302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de-DE" sz="2400" b="1" dirty="0">
                <a:solidFill>
                  <a:srgbClr val="2D2D8A"/>
                </a:solidFill>
                <a:effectLst>
                  <a:outerShdw blurRad="38100" dist="38100" dir="2700000" algn="tl">
                    <a:srgbClr val="000000">
                      <a:alpha val="43137"/>
                    </a:srgbClr>
                  </a:outerShdw>
                </a:effectLst>
                <a:latin typeface="Arial" charset="0"/>
              </a:rPr>
              <a:t>"Research </a:t>
            </a:r>
          </a:p>
          <a:p>
            <a:pPr algn="ctr" fontAlgn="auto">
              <a:spcBef>
                <a:spcPts val="0"/>
              </a:spcBef>
              <a:spcAft>
                <a:spcPts val="0"/>
              </a:spcAft>
              <a:defRPr/>
            </a:pPr>
            <a:r>
              <a:rPr lang="de-DE" sz="2400" b="1" dirty="0">
                <a:solidFill>
                  <a:srgbClr val="2D2D8A"/>
                </a:solidFill>
                <a:effectLst>
                  <a:outerShdw blurRad="38100" dist="38100" dir="2700000" algn="tl">
                    <a:srgbClr val="000000">
                      <a:alpha val="43137"/>
                    </a:srgbClr>
                  </a:outerShdw>
                </a:effectLst>
                <a:latin typeface="Arial" charset="0"/>
              </a:rPr>
              <a:t>    Excellence"</a:t>
            </a:r>
            <a:endParaRPr lang="en-GB" sz="1400" b="1" dirty="0">
              <a:solidFill>
                <a:srgbClr val="2D2D8A"/>
              </a:solidFill>
              <a:latin typeface="Arial" charset="0"/>
            </a:endParaRPr>
          </a:p>
        </p:txBody>
      </p:sp>
      <p:sp>
        <p:nvSpPr>
          <p:cNvPr id="37" name="Text Box 27"/>
          <p:cNvSpPr txBox="1">
            <a:spLocks noChangeArrowheads="1"/>
          </p:cNvSpPr>
          <p:nvPr/>
        </p:nvSpPr>
        <p:spPr bwMode="auto">
          <a:xfrm>
            <a:off x="142875" y="5073650"/>
            <a:ext cx="3322638" cy="4000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fontAlgn="auto" hangingPunct="1">
              <a:spcBef>
                <a:spcPct val="50000"/>
              </a:spcBef>
              <a:spcAft>
                <a:spcPts val="0"/>
              </a:spcAft>
              <a:defRPr/>
            </a:pPr>
            <a:r>
              <a:rPr lang="en-GB" sz="2000" b="1" dirty="0" smtClean="0">
                <a:solidFill>
                  <a:srgbClr val="008000"/>
                </a:solidFill>
                <a:effectLst>
                  <a:outerShdw blurRad="38100" dist="38100" dir="2700000" algn="tl">
                    <a:srgbClr val="000000">
                      <a:alpha val="43137"/>
                    </a:srgbClr>
                  </a:outerShdw>
                </a:effectLst>
                <a:latin typeface="Arial" charset="0"/>
              </a:rPr>
              <a:t>"Stairway to Excellence" </a:t>
            </a:r>
            <a:endParaRPr lang="en-GB" b="1" dirty="0" smtClean="0">
              <a:solidFill>
                <a:srgbClr val="008000"/>
              </a:solidFill>
              <a:latin typeface="Arial" pitchFamily="34" charset="0"/>
            </a:endParaRPr>
          </a:p>
        </p:txBody>
      </p:sp>
      <p:sp>
        <p:nvSpPr>
          <p:cNvPr id="38" name="Text Box 27"/>
          <p:cNvSpPr txBox="1">
            <a:spLocks noChangeArrowheads="1"/>
          </p:cNvSpPr>
          <p:nvPr/>
        </p:nvSpPr>
        <p:spPr bwMode="auto">
          <a:xfrm>
            <a:off x="5791200" y="5070475"/>
            <a:ext cx="3321050" cy="6461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fontAlgn="auto" hangingPunct="1">
              <a:spcBef>
                <a:spcPct val="50000"/>
              </a:spcBef>
              <a:spcAft>
                <a:spcPts val="0"/>
              </a:spcAft>
              <a:defRPr/>
            </a:pPr>
            <a:r>
              <a:rPr lang="en-GB" sz="1800" dirty="0" smtClean="0">
                <a:solidFill>
                  <a:srgbClr val="008000"/>
                </a:solidFill>
                <a:latin typeface="Arial" charset="0"/>
              </a:rPr>
              <a:t>Hopefully also excellence, but </a:t>
            </a:r>
            <a:r>
              <a:rPr lang="en-GB" sz="1800" dirty="0" smtClean="0">
                <a:solidFill>
                  <a:srgbClr val="008000"/>
                </a:solidFill>
                <a:effectLst>
                  <a:outerShdw blurRad="38100" dist="38100" dir="2700000" algn="tl">
                    <a:srgbClr val="000000">
                      <a:alpha val="43137"/>
                    </a:srgbClr>
                  </a:outerShdw>
                </a:effectLst>
                <a:latin typeface="Arial" charset="0"/>
              </a:rPr>
              <a:t>"</a:t>
            </a:r>
            <a:r>
              <a:rPr lang="en-GB" sz="1800" b="1" u="sng" dirty="0" smtClean="0">
                <a:solidFill>
                  <a:srgbClr val="008000"/>
                </a:solidFill>
                <a:effectLst>
                  <a:outerShdw blurRad="38100" dist="38100" dir="2700000" algn="tl">
                    <a:srgbClr val="000000">
                      <a:alpha val="43137"/>
                    </a:srgbClr>
                  </a:outerShdw>
                </a:effectLst>
                <a:latin typeface="Arial" charset="0"/>
              </a:rPr>
              <a:t>Innovation</a:t>
            </a:r>
            <a:r>
              <a:rPr lang="en-GB" sz="1800" b="1" dirty="0" smtClean="0">
                <a:solidFill>
                  <a:srgbClr val="008000"/>
                </a:solidFill>
                <a:effectLst>
                  <a:outerShdw blurRad="38100" dist="38100" dir="2700000" algn="tl">
                    <a:srgbClr val="000000">
                      <a:alpha val="43137"/>
                    </a:srgbClr>
                  </a:outerShdw>
                </a:effectLst>
                <a:latin typeface="Arial" charset="0"/>
              </a:rPr>
              <a:t> </a:t>
            </a:r>
            <a:r>
              <a:rPr lang="en-GB" sz="1800" b="1" dirty="0">
                <a:solidFill>
                  <a:srgbClr val="008000"/>
                </a:solidFill>
                <a:effectLst>
                  <a:outerShdw blurRad="38100" dist="38100" dir="2700000" algn="tl">
                    <a:srgbClr val="000000">
                      <a:alpha val="43137"/>
                    </a:srgbClr>
                  </a:outerShdw>
                </a:effectLst>
                <a:latin typeface="Arial" charset="0"/>
              </a:rPr>
              <a:t>Excellence"  </a:t>
            </a:r>
          </a:p>
        </p:txBody>
      </p:sp>
      <p:sp>
        <p:nvSpPr>
          <p:cNvPr id="24599" name="Line 15"/>
          <p:cNvSpPr>
            <a:spLocks noChangeShapeType="1"/>
          </p:cNvSpPr>
          <p:nvPr/>
        </p:nvSpPr>
        <p:spPr bwMode="auto">
          <a:xfrm flipV="1">
            <a:off x="6227763" y="6165850"/>
            <a:ext cx="233997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lstStyle/>
          <a:p>
            <a:endParaRPr lang="en-GB"/>
          </a:p>
        </p:txBody>
      </p:sp>
      <p:sp>
        <p:nvSpPr>
          <p:cNvPr id="40" name="Text Box 22"/>
          <p:cNvSpPr txBox="1">
            <a:spLocks noChangeArrowheads="1"/>
          </p:cNvSpPr>
          <p:nvPr/>
        </p:nvSpPr>
        <p:spPr bwMode="auto">
          <a:xfrm>
            <a:off x="3471863" y="3703638"/>
            <a:ext cx="2303462" cy="9540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fontAlgn="auto">
              <a:spcBef>
                <a:spcPct val="50000"/>
              </a:spcBef>
              <a:spcAft>
                <a:spcPts val="0"/>
              </a:spcAft>
              <a:defRPr/>
            </a:pPr>
            <a:r>
              <a:rPr lang="de-DE" sz="2800" b="1" dirty="0">
                <a:solidFill>
                  <a:srgbClr val="333399"/>
                </a:solidFill>
                <a:effectLst>
                  <a:outerShdw blurRad="38100" dist="38100" dir="2700000" algn="tl">
                    <a:srgbClr val="000000">
                      <a:alpha val="43137"/>
                    </a:srgbClr>
                  </a:outerShdw>
                </a:effectLst>
                <a:latin typeface="Arial" charset="0"/>
              </a:rPr>
              <a:t>€ 79.4  </a:t>
            </a:r>
            <a:r>
              <a:rPr lang="de-DE" sz="2800" b="1" dirty="0" err="1">
                <a:solidFill>
                  <a:srgbClr val="333399"/>
                </a:solidFill>
                <a:effectLst>
                  <a:outerShdw blurRad="38100" dist="38100" dir="2700000" algn="tl">
                    <a:srgbClr val="000000">
                      <a:alpha val="43137"/>
                    </a:srgbClr>
                  </a:outerShdw>
                </a:effectLst>
                <a:latin typeface="Arial" charset="0"/>
              </a:rPr>
              <a:t>billion</a:t>
            </a:r>
            <a:endParaRPr lang="en-GB" sz="2800" b="1" dirty="0">
              <a:solidFill>
                <a:srgbClr val="333399"/>
              </a:solidFill>
              <a:effectLst>
                <a:outerShdw blurRad="38100" dist="38100" dir="2700000" algn="tl">
                  <a:srgbClr val="000000">
                    <a:alpha val="43137"/>
                  </a:srgbClr>
                </a:outerShdw>
              </a:effectLst>
              <a:latin typeface="Arial" charset="0"/>
            </a:endParaRPr>
          </a:p>
        </p:txBody>
      </p:sp>
      <p:sp>
        <p:nvSpPr>
          <p:cNvPr id="41" name="Text Box 27"/>
          <p:cNvSpPr txBox="1">
            <a:spLocks noChangeArrowheads="1"/>
          </p:cNvSpPr>
          <p:nvPr/>
        </p:nvSpPr>
        <p:spPr bwMode="auto">
          <a:xfrm>
            <a:off x="1960563" y="2989263"/>
            <a:ext cx="6032500" cy="615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fontAlgn="auto" hangingPunct="1">
              <a:spcBef>
                <a:spcPct val="50000"/>
              </a:spcBef>
              <a:spcAft>
                <a:spcPts val="0"/>
              </a:spcAft>
              <a:defRPr/>
            </a:pPr>
            <a:r>
              <a:rPr lang="en-GB" sz="2800" b="1" dirty="0" smtClean="0">
                <a:solidFill>
                  <a:srgbClr val="008000"/>
                </a:solidFill>
                <a:effectLst>
                  <a:outerShdw blurRad="38100" dist="38100" dir="2700000" algn="tl">
                    <a:srgbClr val="000000">
                      <a:alpha val="43137"/>
                    </a:srgbClr>
                  </a:outerShdw>
                </a:effectLst>
                <a:latin typeface="Arial" charset="0"/>
              </a:rPr>
              <a:t>€100 </a:t>
            </a:r>
            <a:r>
              <a:rPr lang="en-GB" sz="2000" b="1" dirty="0" smtClean="0">
                <a:solidFill>
                  <a:srgbClr val="008000"/>
                </a:solidFill>
                <a:effectLst>
                  <a:outerShdw blurRad="38100" dist="38100" dir="2700000" algn="tl">
                    <a:srgbClr val="000000">
                      <a:alpha val="43137"/>
                    </a:srgbClr>
                  </a:outerShdw>
                </a:effectLst>
                <a:latin typeface="Arial" charset="0"/>
              </a:rPr>
              <a:t>billion for innovation in wide sense </a:t>
            </a:r>
            <a:endParaRPr lang="en-GB" sz="1400" b="1" dirty="0" smtClean="0">
              <a:solidFill>
                <a:srgbClr val="008000"/>
              </a:solidFill>
              <a:effectLst>
                <a:outerShdw blurRad="38100" dist="38100" dir="2700000" algn="tl">
                  <a:srgbClr val="000000">
                    <a:alpha val="43137"/>
                  </a:srgbClr>
                </a:outerShdw>
              </a:effectLst>
              <a:latin typeface="Arial" charset="0"/>
            </a:endParaRPr>
          </a:p>
          <a:p>
            <a:pPr eaLnBrk="1" fontAlgn="auto" hangingPunct="1">
              <a:spcBef>
                <a:spcPct val="50000"/>
              </a:spcBef>
              <a:spcAft>
                <a:spcPts val="0"/>
              </a:spcAft>
              <a:defRPr/>
            </a:pPr>
            <a:endParaRPr lang="en-GB" sz="400" b="1" dirty="0" smtClean="0">
              <a:solidFill>
                <a:srgbClr val="333399"/>
              </a:solidFill>
              <a:latin typeface="Arial" pitchFamily="34" charset="0"/>
            </a:endParaRPr>
          </a:p>
        </p:txBody>
      </p:sp>
      <p:sp>
        <p:nvSpPr>
          <p:cNvPr id="26" name="TextBox 25"/>
          <p:cNvSpPr txBox="1"/>
          <p:nvPr/>
        </p:nvSpPr>
        <p:spPr>
          <a:xfrm>
            <a:off x="0" y="976313"/>
            <a:ext cx="9112250" cy="400050"/>
          </a:xfrm>
          <a:prstGeom prst="rect">
            <a:avLst/>
          </a:prstGeom>
          <a:solidFill>
            <a:schemeClr val="bg1"/>
          </a:solidFill>
        </p:spPr>
        <p:txBody>
          <a:bodyPr>
            <a:spAutoFit/>
          </a:bodyPr>
          <a:lstStyle/>
          <a:p>
            <a:pPr fontAlgn="auto">
              <a:spcBef>
                <a:spcPts val="0"/>
              </a:spcBef>
              <a:spcAft>
                <a:spcPts val="0"/>
              </a:spcAft>
              <a:defRPr/>
            </a:pPr>
            <a:r>
              <a:rPr lang="fr-BE" sz="2000" b="1" kern="0" dirty="0" smtClean="0">
                <a:latin typeface="+mn-lt"/>
                <a:ea typeface="+mj-ea"/>
                <a:cs typeface="+mj-cs"/>
              </a:rPr>
              <a:t>Synergies between ESIF and HORIZON 2020</a:t>
            </a:r>
            <a:endParaRPr lang="en-GB" sz="2000" dirty="0">
              <a:solidFill>
                <a:srgbClr val="000000"/>
              </a:solidFill>
              <a:latin typeface="+mn-lt"/>
            </a:endParaRPr>
          </a:p>
        </p:txBody>
      </p:sp>
      <p:sp>
        <p:nvSpPr>
          <p:cNvPr id="27" name="Rectangle 4"/>
          <p:cNvSpPr txBox="1">
            <a:spLocks noChangeArrowheads="1"/>
          </p:cNvSpPr>
          <p:nvPr/>
        </p:nvSpPr>
        <p:spPr bwMode="auto">
          <a:xfrm>
            <a:off x="684213" y="188640"/>
            <a:ext cx="8478837" cy="6479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617538" indent="-617538" defTabSz="449263" eaLnBrk="0" hangingPunct="0">
              <a:spcBef>
                <a:spcPct val="20000"/>
              </a:spcBef>
              <a:buClr>
                <a:schemeClr val="bg1"/>
              </a:buClr>
              <a:buChar char="•"/>
              <a:defRPr sz="2400" i="1">
                <a:solidFill>
                  <a:srgbClr val="0F5494"/>
                </a:solidFill>
                <a:latin typeface="Verdana" pitchFamily="34" charset="0"/>
              </a:defRPr>
            </a:lvl1pPr>
            <a:lvl2pPr marL="358775" indent="-358775" defTabSz="449263" eaLnBrk="0" hangingPunct="0">
              <a:spcBef>
                <a:spcPct val="20000"/>
              </a:spcBef>
              <a:buClr>
                <a:srgbClr val="009FBA"/>
              </a:buClr>
              <a:buChar char="•"/>
              <a:defRPr sz="2000" b="1">
                <a:solidFill>
                  <a:srgbClr val="0F5494"/>
                </a:solidFill>
                <a:latin typeface="Verdana" pitchFamily="34" charset="0"/>
              </a:defRPr>
            </a:lvl2pPr>
            <a:lvl3pPr marL="358775" indent="-358775" defTabSz="449263" eaLnBrk="0" hangingPunct="0">
              <a:spcBef>
                <a:spcPct val="20000"/>
              </a:spcBef>
              <a:defRPr sz="1400">
                <a:solidFill>
                  <a:srgbClr val="0F5494"/>
                </a:solidFill>
                <a:latin typeface="Verdana" pitchFamily="34" charset="0"/>
              </a:defRPr>
            </a:lvl3pPr>
            <a:lvl4pPr marL="358775" indent="-358775" defTabSz="449263" eaLnBrk="0" hangingPunct="0">
              <a:spcBef>
                <a:spcPct val="20000"/>
              </a:spcBef>
              <a:buChar char="–"/>
              <a:defRPr sz="2000">
                <a:solidFill>
                  <a:schemeClr val="tx1"/>
                </a:solidFill>
                <a:latin typeface="Arial" charset="0"/>
              </a:defRPr>
            </a:lvl4pPr>
            <a:lvl5pPr marL="358775" indent="-358775" defTabSz="449263" eaLnBrk="0" hangingPunct="0">
              <a:spcBef>
                <a:spcPct val="20000"/>
              </a:spcBef>
              <a:buChar char="»"/>
              <a:defRPr sz="2000">
                <a:solidFill>
                  <a:schemeClr val="tx1"/>
                </a:solidFill>
                <a:latin typeface="Arial" charset="0"/>
              </a:defRPr>
            </a:lvl5pPr>
            <a:lvl6pPr marL="815975" indent="-358775" defTabSz="449263" eaLnBrk="0" fontAlgn="base" hangingPunct="0">
              <a:spcBef>
                <a:spcPct val="20000"/>
              </a:spcBef>
              <a:spcAft>
                <a:spcPct val="0"/>
              </a:spcAft>
              <a:buChar char="»"/>
              <a:defRPr sz="2000">
                <a:solidFill>
                  <a:schemeClr val="tx1"/>
                </a:solidFill>
                <a:latin typeface="Arial" charset="0"/>
              </a:defRPr>
            </a:lvl6pPr>
            <a:lvl7pPr marL="1273175" indent="-358775" defTabSz="449263" eaLnBrk="0" fontAlgn="base" hangingPunct="0">
              <a:spcBef>
                <a:spcPct val="20000"/>
              </a:spcBef>
              <a:spcAft>
                <a:spcPct val="0"/>
              </a:spcAft>
              <a:buChar char="»"/>
              <a:defRPr sz="2000">
                <a:solidFill>
                  <a:schemeClr val="tx1"/>
                </a:solidFill>
                <a:latin typeface="Arial" charset="0"/>
              </a:defRPr>
            </a:lvl7pPr>
            <a:lvl8pPr marL="1730375" indent="-358775" defTabSz="449263" eaLnBrk="0" fontAlgn="base" hangingPunct="0">
              <a:spcBef>
                <a:spcPct val="20000"/>
              </a:spcBef>
              <a:spcAft>
                <a:spcPct val="0"/>
              </a:spcAft>
              <a:buChar char="»"/>
              <a:defRPr sz="2000">
                <a:solidFill>
                  <a:schemeClr val="tx1"/>
                </a:solidFill>
                <a:latin typeface="Arial" charset="0"/>
              </a:defRPr>
            </a:lvl8pPr>
            <a:lvl9pPr marL="2187575" indent="-358775" defTabSz="449263"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en-GB" altLang="en-US" sz="2800" b="1" i="0" dirty="0" smtClean="0">
                <a:solidFill>
                  <a:schemeClr val="bg1"/>
                </a:solidFill>
                <a:ea typeface="MS PGothic" pitchFamily="34" charset="-128"/>
              </a:rPr>
              <a:t>H2020-ESIF</a:t>
            </a:r>
            <a:endParaRPr lang="en-GB" altLang="en-US" sz="2800" b="1" i="0" dirty="0">
              <a:solidFill>
                <a:schemeClr val="bg1"/>
              </a:solidFill>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2228"/>
                                        </p:tgtEl>
                                        <p:attrNameLst>
                                          <p:attrName>style.visibility</p:attrName>
                                        </p:attrNameLst>
                                      </p:cBhvr>
                                      <p:to>
                                        <p:strVal val="visible"/>
                                      </p:to>
                                    </p:set>
                                    <p:animEffect transition="in" filter="wipe(down)">
                                      <p:cBhvr>
                                        <p:cTn id="13" dur="500"/>
                                        <p:tgtEl>
                                          <p:spTgt spid="522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239"/>
                                        </p:tgtEl>
                                        <p:attrNameLst>
                                          <p:attrName>style.visibility</p:attrName>
                                        </p:attrNameLst>
                                      </p:cBhvr>
                                      <p:to>
                                        <p:strVal val="visible"/>
                                      </p:to>
                                    </p:set>
                                    <p:animEffect transition="in" filter="wipe(down)">
                                      <p:cBhvr>
                                        <p:cTn id="16" dur="500"/>
                                        <p:tgtEl>
                                          <p:spTgt spid="5223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2229"/>
                                        </p:tgtEl>
                                        <p:attrNameLst>
                                          <p:attrName>style.visibility</p:attrName>
                                        </p:attrNameLst>
                                      </p:cBhvr>
                                      <p:to>
                                        <p:strVal val="visible"/>
                                      </p:to>
                                    </p:set>
                                    <p:animEffect transition="in" filter="wipe(down)">
                                      <p:cBhvr>
                                        <p:cTn id="19" dur="500"/>
                                        <p:tgtEl>
                                          <p:spTgt spid="52229"/>
                                        </p:tgtEl>
                                      </p:cBhvr>
                                    </p:animEffect>
                                  </p:childTnLst>
                                </p:cTn>
                              </p:par>
                            </p:childTnLst>
                          </p:cTn>
                        </p:par>
                        <p:par>
                          <p:cTn id="20" fill="hold" nodeType="afterGroup">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ppt_x"/>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1500"/>
                            </p:stCondLst>
                            <p:childTnLst>
                              <p:par>
                                <p:cTn id="31" presetID="22" presetClass="entr" presetSubtype="4"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39" grpId="0"/>
      <p:bldP spid="36" grpId="0"/>
      <p:bldP spid="37" grpId="0"/>
      <p:bldP spid="38" grpId="0"/>
      <p:bldP spid="41"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1" name="Oval 8"/>
          <p:cNvSpPr>
            <a:spLocks noChangeArrowheads="1"/>
          </p:cNvSpPr>
          <p:nvPr/>
        </p:nvSpPr>
        <p:spPr bwMode="auto">
          <a:xfrm>
            <a:off x="2598738" y="2786063"/>
            <a:ext cx="3887787" cy="3560762"/>
          </a:xfrm>
          <a:prstGeom prst="ellipse">
            <a:avLst/>
          </a:prstGeom>
          <a:solidFill>
            <a:srgbClr val="99CCFF"/>
          </a:solidFill>
          <a:ln w="63500" algn="ctr">
            <a:solidFill>
              <a:schemeClr val="accent6"/>
            </a:solidFill>
            <a:round/>
            <a:headEnd/>
            <a:tailEnd/>
          </a:ln>
          <a:effectLst/>
          <a:extLst/>
        </p:spPr>
        <p:txBody>
          <a:bodyPr wrap="none" anchor="ctr"/>
          <a:lstStyle/>
          <a:p>
            <a:pPr>
              <a:defRPr/>
            </a:pPr>
            <a:endParaRPr lang="en-US"/>
          </a:p>
        </p:txBody>
      </p:sp>
      <p:sp>
        <p:nvSpPr>
          <p:cNvPr id="25603" name="AutoShape 4"/>
          <p:cNvSpPr>
            <a:spLocks noChangeArrowheads="1"/>
          </p:cNvSpPr>
          <p:nvPr/>
        </p:nvSpPr>
        <p:spPr bwMode="auto">
          <a:xfrm>
            <a:off x="401638" y="3049588"/>
            <a:ext cx="2881312" cy="3095625"/>
          </a:xfrm>
          <a:prstGeom prst="wedgeEllipseCallout">
            <a:avLst>
              <a:gd name="adj1" fmla="val 179861"/>
              <a:gd name="adj2" fmla="val -1398"/>
            </a:avLst>
          </a:prstGeom>
          <a:solidFill>
            <a:srgbClr val="99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sz="1200" i="0"/>
          </a:p>
        </p:txBody>
      </p:sp>
      <p:sp>
        <p:nvSpPr>
          <p:cNvPr id="25604" name="AutoShape 5"/>
          <p:cNvSpPr>
            <a:spLocks noChangeArrowheads="1"/>
          </p:cNvSpPr>
          <p:nvPr/>
        </p:nvSpPr>
        <p:spPr bwMode="auto">
          <a:xfrm>
            <a:off x="5981700" y="3082925"/>
            <a:ext cx="2809875" cy="3095625"/>
          </a:xfrm>
          <a:prstGeom prst="wedgeEllipseCallout">
            <a:avLst>
              <a:gd name="adj1" fmla="val -180380"/>
              <a:gd name="adj2" fmla="val -1347"/>
            </a:avLst>
          </a:prstGeom>
          <a:solidFill>
            <a:srgbClr val="99FF66"/>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US" altLang="en-US" sz="1200" i="0"/>
          </a:p>
        </p:txBody>
      </p:sp>
      <p:sp>
        <p:nvSpPr>
          <p:cNvPr id="6166" name="Text Box 22"/>
          <p:cNvSpPr txBox="1">
            <a:spLocks noChangeArrowheads="1"/>
          </p:cNvSpPr>
          <p:nvPr/>
        </p:nvSpPr>
        <p:spPr bwMode="auto">
          <a:xfrm>
            <a:off x="3390900" y="2917825"/>
            <a:ext cx="2303463" cy="67786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p>
            <a:pPr algn="ctr">
              <a:spcBef>
                <a:spcPct val="50000"/>
              </a:spcBef>
              <a:defRPr/>
            </a:pPr>
            <a:r>
              <a:rPr lang="de-DE" sz="2000" b="1" dirty="0" err="1">
                <a:solidFill>
                  <a:srgbClr val="333399"/>
                </a:solidFill>
                <a:effectLst>
                  <a:outerShdw blurRad="38100" dist="38100" dir="2700000" algn="tl">
                    <a:srgbClr val="000000">
                      <a:alpha val="43137"/>
                    </a:srgbClr>
                  </a:outerShdw>
                </a:effectLst>
                <a:latin typeface="Arial" charset="0"/>
              </a:rPr>
              <a:t>Horizon</a:t>
            </a:r>
            <a:r>
              <a:rPr lang="de-DE" sz="2000" b="1" dirty="0">
                <a:solidFill>
                  <a:srgbClr val="333399"/>
                </a:solidFill>
                <a:effectLst>
                  <a:outerShdw blurRad="38100" dist="38100" dir="2700000" algn="tl">
                    <a:srgbClr val="000000">
                      <a:alpha val="43137"/>
                    </a:srgbClr>
                  </a:outerShdw>
                </a:effectLst>
                <a:latin typeface="Arial" charset="0"/>
              </a:rPr>
              <a:t> 2020</a:t>
            </a:r>
            <a:endParaRPr lang="en-GB" sz="2000" b="1" dirty="0">
              <a:solidFill>
                <a:srgbClr val="333399"/>
              </a:solidFill>
              <a:effectLst>
                <a:outerShdw blurRad="38100" dist="38100" dir="2700000" algn="tl">
                  <a:srgbClr val="000000">
                    <a:alpha val="43137"/>
                  </a:srgbClr>
                </a:outerShdw>
              </a:effectLst>
              <a:latin typeface="Arial" charset="0"/>
            </a:endParaRPr>
          </a:p>
          <a:p>
            <a:pPr>
              <a:spcBef>
                <a:spcPct val="50000"/>
              </a:spcBef>
              <a:defRPr/>
            </a:pPr>
            <a:endParaRPr lang="en-GB" b="1" dirty="0">
              <a:solidFill>
                <a:srgbClr val="C00000"/>
              </a:solidFill>
              <a:latin typeface="Arial" charset="0"/>
            </a:endParaRPr>
          </a:p>
        </p:txBody>
      </p:sp>
      <p:sp>
        <p:nvSpPr>
          <p:cNvPr id="48141" name="Oval 24"/>
          <p:cNvSpPr>
            <a:spLocks noChangeArrowheads="1"/>
          </p:cNvSpPr>
          <p:nvPr/>
        </p:nvSpPr>
        <p:spPr bwMode="auto">
          <a:xfrm>
            <a:off x="3422650" y="4573588"/>
            <a:ext cx="2447925" cy="1295400"/>
          </a:xfrm>
          <a:prstGeom prst="ellipse">
            <a:avLst/>
          </a:prstGeom>
          <a:noFill/>
          <a:ln w="25400" algn="ctr">
            <a:solidFill>
              <a:schemeClr val="accent6"/>
            </a:solidFill>
            <a:prstDash val="sysDot"/>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CC00"/>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defRPr/>
            </a:pPr>
            <a:endParaRPr lang="en-GB" b="1" dirty="0">
              <a:solidFill>
                <a:srgbClr val="C00000"/>
              </a:solidFill>
            </a:endParaRPr>
          </a:p>
          <a:p>
            <a:pPr>
              <a:defRPr/>
            </a:pPr>
            <a:endParaRPr lang="en-GB" b="1" dirty="0">
              <a:solidFill>
                <a:srgbClr val="C00000"/>
              </a:solidFill>
            </a:endParaRPr>
          </a:p>
          <a:p>
            <a:pPr>
              <a:defRPr/>
            </a:pPr>
            <a:r>
              <a:rPr lang="en-GB" b="1" dirty="0">
                <a:solidFill>
                  <a:schemeClr val="accent6"/>
                </a:solidFill>
              </a:rPr>
              <a:t>Marie </a:t>
            </a:r>
            <a:r>
              <a:rPr lang="en-GB" b="1" dirty="0" err="1">
                <a:solidFill>
                  <a:schemeClr val="accent6"/>
                </a:solidFill>
              </a:rPr>
              <a:t>Skłodowska</a:t>
            </a:r>
            <a:r>
              <a:rPr lang="en-GB" b="1" dirty="0">
                <a:solidFill>
                  <a:schemeClr val="accent6"/>
                </a:solidFill>
              </a:rPr>
              <a:t>-Curie </a:t>
            </a:r>
          </a:p>
        </p:txBody>
      </p:sp>
      <p:sp>
        <p:nvSpPr>
          <p:cNvPr id="48142" name="Text Box 26"/>
          <p:cNvSpPr txBox="1">
            <a:spLocks noChangeArrowheads="1"/>
          </p:cNvSpPr>
          <p:nvPr/>
        </p:nvSpPr>
        <p:spPr bwMode="auto">
          <a:xfrm>
            <a:off x="5892800" y="5124450"/>
            <a:ext cx="863600" cy="274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chemeClr val="accent6"/>
                </a:solidFill>
                <a:latin typeface="Arial" pitchFamily="34" charset="0"/>
              </a:rPr>
              <a:t>KICs</a:t>
            </a:r>
          </a:p>
        </p:txBody>
      </p:sp>
      <p:sp>
        <p:nvSpPr>
          <p:cNvPr id="48149" name="Freeform 6"/>
          <p:cNvSpPr>
            <a:spLocks/>
          </p:cNvSpPr>
          <p:nvPr/>
        </p:nvSpPr>
        <p:spPr bwMode="auto">
          <a:xfrm>
            <a:off x="6184900" y="3681413"/>
            <a:ext cx="2447925" cy="947737"/>
          </a:xfrm>
          <a:custGeom>
            <a:avLst/>
            <a:gdLst>
              <a:gd name="T0" fmla="*/ 0 w 1535563"/>
              <a:gd name="T1" fmla="*/ 0 h 1291694"/>
              <a:gd name="T2" fmla="*/ 2147483647 w 1535563"/>
              <a:gd name="T3" fmla="*/ 503 h 1291694"/>
              <a:gd name="T4" fmla="*/ 2147483647 w 1535563"/>
              <a:gd name="T5" fmla="*/ 739 h 1291694"/>
              <a:gd name="T6" fmla="*/ 2147483647 w 1535563"/>
              <a:gd name="T7" fmla="*/ 751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defRPr/>
            </a:pPr>
            <a:endParaRPr lang="en-GB"/>
          </a:p>
        </p:txBody>
      </p:sp>
      <p:sp>
        <p:nvSpPr>
          <p:cNvPr id="48150" name="Freeform 39"/>
          <p:cNvSpPr>
            <a:spLocks/>
          </p:cNvSpPr>
          <p:nvPr/>
        </p:nvSpPr>
        <p:spPr bwMode="auto">
          <a:xfrm rot="6062710">
            <a:off x="6738144" y="3958431"/>
            <a:ext cx="1341438" cy="2232025"/>
          </a:xfrm>
          <a:custGeom>
            <a:avLst/>
            <a:gdLst>
              <a:gd name="T0" fmla="*/ 0 w 1535563"/>
              <a:gd name="T1" fmla="*/ 0 h 1291694"/>
              <a:gd name="T2" fmla="*/ 22003 w 1535563"/>
              <a:gd name="T3" fmla="*/ 2147483647 h 1291694"/>
              <a:gd name="T4" fmla="*/ 55907 w 1535563"/>
              <a:gd name="T5" fmla="*/ 2147483647 h 1291694"/>
              <a:gd name="T6" fmla="*/ 58072 w 1535563"/>
              <a:gd name="T7" fmla="*/ 2147483647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defRPr/>
            </a:pPr>
            <a:endParaRPr lang="en-GB"/>
          </a:p>
        </p:txBody>
      </p:sp>
      <p:sp>
        <p:nvSpPr>
          <p:cNvPr id="48151" name="Freeform 40"/>
          <p:cNvSpPr>
            <a:spLocks/>
          </p:cNvSpPr>
          <p:nvPr/>
        </p:nvSpPr>
        <p:spPr bwMode="auto">
          <a:xfrm rot="-5593418">
            <a:off x="1377950" y="3079750"/>
            <a:ext cx="1046163" cy="2151063"/>
          </a:xfrm>
          <a:custGeom>
            <a:avLst/>
            <a:gdLst>
              <a:gd name="T0" fmla="*/ 0 w 1535563"/>
              <a:gd name="T1" fmla="*/ 0 h 1291694"/>
              <a:gd name="T2" fmla="*/ 56 w 1535563"/>
              <a:gd name="T3" fmla="*/ 2147483647 h 1291694"/>
              <a:gd name="T4" fmla="*/ 143 w 1535563"/>
              <a:gd name="T5" fmla="*/ 2147483647 h 1291694"/>
              <a:gd name="T6" fmla="*/ 149 w 1535563"/>
              <a:gd name="T7" fmla="*/ 2147483647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defRPr/>
            </a:pPr>
            <a:endParaRPr lang="en-GB"/>
          </a:p>
        </p:txBody>
      </p:sp>
      <p:sp>
        <p:nvSpPr>
          <p:cNvPr id="48152" name="Freeform 42"/>
          <p:cNvSpPr>
            <a:spLocks/>
          </p:cNvSpPr>
          <p:nvPr/>
        </p:nvSpPr>
        <p:spPr bwMode="auto">
          <a:xfrm rot="9821109">
            <a:off x="1041400" y="4445000"/>
            <a:ext cx="1855788" cy="1581150"/>
          </a:xfrm>
          <a:custGeom>
            <a:avLst/>
            <a:gdLst>
              <a:gd name="T0" fmla="*/ 0 w 1535563"/>
              <a:gd name="T1" fmla="*/ 0 h 1291694"/>
              <a:gd name="T2" fmla="*/ 43236366 w 1535563"/>
              <a:gd name="T3" fmla="*/ 222005006 h 1291694"/>
              <a:gd name="T4" fmla="*/ 109862712 w 1535563"/>
              <a:gd name="T5" fmla="*/ 325768268 h 1291694"/>
              <a:gd name="T6" fmla="*/ 114115564 w 1535563"/>
              <a:gd name="T7" fmla="*/ 330594265 h 12916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5563" h="1291694">
                <a:moveTo>
                  <a:pt x="0" y="0"/>
                </a:moveTo>
                <a:cubicBezTo>
                  <a:pt x="162406" y="320963"/>
                  <a:pt x="324813" y="641927"/>
                  <a:pt x="563419" y="849745"/>
                </a:cubicBezTo>
                <a:cubicBezTo>
                  <a:pt x="802025" y="1057563"/>
                  <a:pt x="1277698" y="1177636"/>
                  <a:pt x="1431637" y="1246909"/>
                </a:cubicBezTo>
                <a:cubicBezTo>
                  <a:pt x="1585576" y="1316182"/>
                  <a:pt x="1536315" y="1290781"/>
                  <a:pt x="1487055" y="1265381"/>
                </a:cubicBezTo>
              </a:path>
            </a:pathLst>
          </a:custGeom>
          <a:noFill/>
          <a:ln w="63500" cap="flat" cmpd="sng" algn="ctr">
            <a:solidFill>
              <a:schemeClr val="accent6"/>
            </a:solidFill>
            <a:prstDash val="solid"/>
            <a:round/>
            <a:headEnd type="none" w="med" len="med"/>
            <a:tailEnd type="non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defRPr/>
            </a:pPr>
            <a:endParaRPr lang="en-GB"/>
          </a:p>
        </p:txBody>
      </p:sp>
      <p:sp>
        <p:nvSpPr>
          <p:cNvPr id="48153" name="Text Box 26"/>
          <p:cNvSpPr txBox="1">
            <a:spLocks noChangeArrowheads="1"/>
          </p:cNvSpPr>
          <p:nvPr/>
        </p:nvSpPr>
        <p:spPr bwMode="auto">
          <a:xfrm>
            <a:off x="6094413" y="4054475"/>
            <a:ext cx="774700" cy="274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chemeClr val="accent6"/>
                </a:solidFill>
                <a:latin typeface="Arial" pitchFamily="34" charset="0"/>
              </a:rPr>
              <a:t>PPPs</a:t>
            </a:r>
          </a:p>
        </p:txBody>
      </p:sp>
      <p:sp>
        <p:nvSpPr>
          <p:cNvPr id="48155" name="Text Box 26"/>
          <p:cNvSpPr txBox="1">
            <a:spLocks noChangeArrowheads="1"/>
          </p:cNvSpPr>
          <p:nvPr/>
        </p:nvSpPr>
        <p:spPr bwMode="auto">
          <a:xfrm>
            <a:off x="1485900" y="4502150"/>
            <a:ext cx="863600" cy="2746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chemeClr val="accent6"/>
                </a:solidFill>
                <a:latin typeface="Arial" pitchFamily="34" charset="0"/>
              </a:rPr>
              <a:t>ESFRI</a:t>
            </a:r>
          </a:p>
        </p:txBody>
      </p:sp>
      <p:sp>
        <p:nvSpPr>
          <p:cNvPr id="25614" name="Text Box 32"/>
          <p:cNvSpPr txBox="1">
            <a:spLocks noChangeArrowheads="1"/>
          </p:cNvSpPr>
          <p:nvPr/>
        </p:nvSpPr>
        <p:spPr bwMode="auto">
          <a:xfrm>
            <a:off x="900113" y="5399088"/>
            <a:ext cx="1800225"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CC00"/>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28575" algn="ctr">
                <a:solidFill>
                  <a:schemeClr val="accent2"/>
                </a:solidFill>
                <a:prstDash val="sysDot"/>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200" b="1" i="0">
                <a:solidFill>
                  <a:srgbClr val="008000"/>
                </a:solidFill>
                <a:latin typeface="Arial" pitchFamily="34" charset="0"/>
              </a:rPr>
              <a:t>Business Advisory services</a:t>
            </a:r>
          </a:p>
        </p:txBody>
      </p:sp>
      <p:sp>
        <p:nvSpPr>
          <p:cNvPr id="48157" name="Text Box 26"/>
          <p:cNvSpPr txBox="1">
            <a:spLocks noChangeArrowheads="1"/>
          </p:cNvSpPr>
          <p:nvPr/>
        </p:nvSpPr>
        <p:spPr bwMode="auto">
          <a:xfrm>
            <a:off x="5470525" y="4548188"/>
            <a:ext cx="1022350" cy="2778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chemeClr val="accent6"/>
                </a:solidFill>
                <a:latin typeface="Arial" pitchFamily="34" charset="0"/>
              </a:rPr>
              <a:t>KETs</a:t>
            </a:r>
            <a:endParaRPr lang="en-GB" b="1" dirty="0" smtClean="0">
              <a:solidFill>
                <a:srgbClr val="000000"/>
              </a:solidFill>
              <a:latin typeface="Arial" pitchFamily="34" charset="0"/>
            </a:endParaRPr>
          </a:p>
        </p:txBody>
      </p:sp>
      <p:sp>
        <p:nvSpPr>
          <p:cNvPr id="48158" name="Text Box 26"/>
          <p:cNvSpPr txBox="1">
            <a:spLocks noChangeArrowheads="1"/>
          </p:cNvSpPr>
          <p:nvPr/>
        </p:nvSpPr>
        <p:spPr bwMode="auto">
          <a:xfrm>
            <a:off x="5876925" y="4275138"/>
            <a:ext cx="863600" cy="276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chemeClr val="accent6"/>
                </a:solidFill>
                <a:latin typeface="Arial" pitchFamily="34" charset="0"/>
              </a:rPr>
              <a:t>prizes</a:t>
            </a:r>
          </a:p>
        </p:txBody>
      </p:sp>
      <p:sp>
        <p:nvSpPr>
          <p:cNvPr id="48159" name="Text Box 26"/>
          <p:cNvSpPr txBox="1">
            <a:spLocks noChangeArrowheads="1"/>
          </p:cNvSpPr>
          <p:nvPr/>
        </p:nvSpPr>
        <p:spPr bwMode="auto">
          <a:xfrm>
            <a:off x="5232400" y="4852988"/>
            <a:ext cx="1474788" cy="276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chemeClr val="accent6"/>
                </a:solidFill>
                <a:latin typeface="Arial" pitchFamily="34" charset="0"/>
              </a:rPr>
              <a:t>SME instrument</a:t>
            </a:r>
          </a:p>
        </p:txBody>
      </p:sp>
      <p:sp>
        <p:nvSpPr>
          <p:cNvPr id="25618" name="Title 1"/>
          <p:cNvSpPr>
            <a:spLocks noGrp="1"/>
          </p:cNvSpPr>
          <p:nvPr>
            <p:ph type="title"/>
          </p:nvPr>
        </p:nvSpPr>
        <p:spPr>
          <a:xfrm>
            <a:off x="0" y="1108075"/>
            <a:ext cx="9324975" cy="1512888"/>
          </a:xfrm>
        </p:spPr>
        <p:txBody>
          <a:bodyPr/>
          <a:lstStyle/>
          <a:p>
            <a:pPr indent="0" eaLnBrk="1" hangingPunct="1"/>
            <a:r>
              <a:rPr lang="en-GB" altLang="en-US" sz="2800" smtClean="0"/>
              <a:t>Combining H2020 projects &amp; ESIF</a:t>
            </a:r>
            <a:r>
              <a:rPr lang="en-GB" altLang="en-US" smtClean="0"/>
              <a:t/>
            </a:r>
            <a:br>
              <a:rPr lang="en-GB" altLang="en-US" smtClean="0"/>
            </a:br>
            <a:r>
              <a:rPr lang="en-GB" altLang="en-US" sz="2400" smtClean="0">
                <a:solidFill>
                  <a:schemeClr val="tx1"/>
                </a:solidFill>
              </a:rPr>
              <a:t>… through sequential or parallel projects</a:t>
            </a:r>
          </a:p>
        </p:txBody>
      </p:sp>
      <p:sp>
        <p:nvSpPr>
          <p:cNvPr id="25619" name="Text Box 27"/>
          <p:cNvSpPr txBox="1">
            <a:spLocks noChangeArrowheads="1"/>
          </p:cNvSpPr>
          <p:nvPr/>
        </p:nvSpPr>
        <p:spPr bwMode="auto">
          <a:xfrm>
            <a:off x="6881813" y="5022850"/>
            <a:ext cx="1128712" cy="1016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200" b="1" i="0">
                <a:solidFill>
                  <a:srgbClr val="008000"/>
                </a:solidFill>
                <a:latin typeface="Arial" pitchFamily="34" charset="0"/>
              </a:rPr>
              <a:t>SME </a:t>
            </a:r>
          </a:p>
          <a:p>
            <a:pPr algn="ctr" eaLnBrk="1" hangingPunct="1">
              <a:spcBef>
                <a:spcPct val="50000"/>
              </a:spcBef>
              <a:buClrTx/>
              <a:buFontTx/>
              <a:buNone/>
            </a:pPr>
            <a:r>
              <a:rPr lang="en-GB" altLang="en-US" sz="1200" b="1" i="0">
                <a:solidFill>
                  <a:srgbClr val="008000"/>
                </a:solidFill>
                <a:latin typeface="Arial" pitchFamily="34" charset="0"/>
              </a:rPr>
              <a:t>Pilot lines</a:t>
            </a:r>
          </a:p>
          <a:p>
            <a:pPr algn="ctr" eaLnBrk="1" hangingPunct="1">
              <a:spcBef>
                <a:spcPct val="50000"/>
              </a:spcBef>
              <a:buClrTx/>
              <a:buFontTx/>
              <a:buNone/>
            </a:pPr>
            <a:r>
              <a:rPr lang="en-GB" altLang="en-US" sz="1200" b="1" i="0">
                <a:solidFill>
                  <a:srgbClr val="008000"/>
                </a:solidFill>
                <a:latin typeface="Arial" pitchFamily="34" charset="0"/>
              </a:rPr>
              <a:t>Financial instruments</a:t>
            </a:r>
          </a:p>
        </p:txBody>
      </p:sp>
      <p:sp>
        <p:nvSpPr>
          <p:cNvPr id="44" name="Pentagon 43"/>
          <p:cNvSpPr>
            <a:spLocks noChangeArrowheads="1"/>
          </p:cNvSpPr>
          <p:nvPr/>
        </p:nvSpPr>
        <p:spPr bwMode="auto">
          <a:xfrm>
            <a:off x="560388" y="3832225"/>
            <a:ext cx="2443162" cy="720725"/>
          </a:xfrm>
          <a:prstGeom prst="homePlate">
            <a:avLst>
              <a:gd name="adj" fmla="val 86175"/>
            </a:avLst>
          </a:prstGeom>
          <a:solidFill>
            <a:srgbClr val="FFFF99">
              <a:alpha val="47842"/>
            </a:srgbClr>
          </a:solidFill>
          <a:ln w="38100" algn="ctr">
            <a:solidFill>
              <a:srgbClr val="C00000"/>
            </a:solidFill>
            <a:prstDash val="sysDash"/>
            <a:round/>
            <a:headEnd/>
            <a:tailEnd/>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GB" altLang="en-US" sz="1200" i="0">
              <a:cs typeface="Arial" pitchFamily="34" charset="0"/>
            </a:endParaRPr>
          </a:p>
        </p:txBody>
      </p:sp>
      <p:sp>
        <p:nvSpPr>
          <p:cNvPr id="52239" name="Text Box 27"/>
          <p:cNvSpPr txBox="1">
            <a:spLocks noChangeArrowheads="1"/>
          </p:cNvSpPr>
          <p:nvPr/>
        </p:nvSpPr>
        <p:spPr bwMode="auto">
          <a:xfrm>
            <a:off x="560388" y="3365500"/>
            <a:ext cx="2257425" cy="11239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rgbClr val="333399"/>
                </a:solidFill>
                <a:latin typeface="Arial" pitchFamily="34" charset="0"/>
              </a:rPr>
              <a:t>           </a:t>
            </a:r>
            <a:r>
              <a:rPr lang="en-GB" sz="2000" b="1" dirty="0" smtClean="0">
                <a:solidFill>
                  <a:srgbClr val="008000"/>
                </a:solidFill>
                <a:effectLst>
                  <a:outerShdw blurRad="38100" dist="38100" dir="2700000" algn="tl">
                    <a:srgbClr val="000000">
                      <a:alpha val="43137"/>
                    </a:srgbClr>
                  </a:outerShdw>
                </a:effectLst>
                <a:latin typeface="Arial" charset="0"/>
              </a:rPr>
              <a:t>ESI Funds</a:t>
            </a:r>
          </a:p>
          <a:p>
            <a:pPr eaLnBrk="1" hangingPunct="1">
              <a:spcBef>
                <a:spcPct val="50000"/>
              </a:spcBef>
              <a:defRPr/>
            </a:pPr>
            <a:endParaRPr lang="en-GB" sz="800" b="1" dirty="0" smtClean="0">
              <a:solidFill>
                <a:srgbClr val="008000"/>
              </a:solidFill>
              <a:latin typeface="Arial" pitchFamily="34" charset="0"/>
            </a:endParaRPr>
          </a:p>
          <a:p>
            <a:pPr eaLnBrk="1" hangingPunct="1">
              <a:spcBef>
                <a:spcPct val="50000"/>
              </a:spcBef>
              <a:defRPr/>
            </a:pPr>
            <a:r>
              <a:rPr lang="en-GB" sz="1400" b="1" dirty="0" smtClean="0">
                <a:solidFill>
                  <a:srgbClr val="008000"/>
                </a:solidFill>
                <a:latin typeface="Arial" pitchFamily="34" charset="0"/>
              </a:rPr>
              <a:t>R&amp;I Infrastructures and Equipment </a:t>
            </a:r>
            <a:r>
              <a:rPr lang="en-GB" b="1" dirty="0" smtClean="0">
                <a:solidFill>
                  <a:srgbClr val="000000"/>
                </a:solidFill>
                <a:latin typeface="Arial" pitchFamily="34" charset="0"/>
              </a:rPr>
              <a:t>(</a:t>
            </a:r>
            <a:r>
              <a:rPr lang="en-GB" b="1" dirty="0" smtClean="0">
                <a:solidFill>
                  <a:srgbClr val="009999"/>
                </a:solidFill>
                <a:latin typeface="Arial" pitchFamily="34" charset="0"/>
              </a:rPr>
              <a:t>IP1</a:t>
            </a:r>
            <a:r>
              <a:rPr lang="en-GB" b="1" dirty="0" smtClean="0">
                <a:solidFill>
                  <a:srgbClr val="000000"/>
                </a:solidFill>
                <a:latin typeface="Arial" pitchFamily="34" charset="0"/>
              </a:rPr>
              <a:t>)</a:t>
            </a:r>
          </a:p>
        </p:txBody>
      </p:sp>
      <p:sp>
        <p:nvSpPr>
          <p:cNvPr id="30" name="Pentagon 29"/>
          <p:cNvSpPr>
            <a:spLocks noChangeArrowheads="1"/>
          </p:cNvSpPr>
          <p:nvPr/>
        </p:nvSpPr>
        <p:spPr bwMode="auto">
          <a:xfrm>
            <a:off x="1604963" y="4892675"/>
            <a:ext cx="1389062" cy="463550"/>
          </a:xfrm>
          <a:prstGeom prst="homePlate">
            <a:avLst>
              <a:gd name="adj" fmla="val 86027"/>
            </a:avLst>
          </a:prstGeom>
          <a:solidFill>
            <a:srgbClr val="FFFF99">
              <a:alpha val="47842"/>
            </a:srgbClr>
          </a:solidFill>
          <a:ln w="38100" algn="ctr">
            <a:solidFill>
              <a:srgbClr val="C00000"/>
            </a:solidFill>
            <a:prstDash val="sysDash"/>
            <a:round/>
            <a:headEnd/>
            <a:tailEnd/>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GB" altLang="en-US" sz="1200" i="0">
              <a:cs typeface="Arial" pitchFamily="34" charset="0"/>
            </a:endParaRPr>
          </a:p>
        </p:txBody>
      </p:sp>
      <p:sp>
        <p:nvSpPr>
          <p:cNvPr id="25623" name="Text Box 27"/>
          <p:cNvSpPr txBox="1">
            <a:spLocks noChangeArrowheads="1"/>
          </p:cNvSpPr>
          <p:nvPr/>
        </p:nvSpPr>
        <p:spPr bwMode="auto">
          <a:xfrm>
            <a:off x="1698625" y="5022850"/>
            <a:ext cx="1128713" cy="27781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accent2"/>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GB" altLang="en-US" sz="1200" b="1" i="0">
                <a:solidFill>
                  <a:srgbClr val="008000"/>
                </a:solidFill>
                <a:latin typeface="Arial" pitchFamily="34" charset="0"/>
              </a:rPr>
              <a:t>Skills </a:t>
            </a:r>
          </a:p>
        </p:txBody>
      </p:sp>
      <p:sp>
        <p:nvSpPr>
          <p:cNvPr id="31" name="Pentagon 30"/>
          <p:cNvSpPr>
            <a:spLocks noChangeArrowheads="1"/>
          </p:cNvSpPr>
          <p:nvPr/>
        </p:nvSpPr>
        <p:spPr bwMode="auto">
          <a:xfrm>
            <a:off x="3219450" y="3757613"/>
            <a:ext cx="2474913" cy="463550"/>
          </a:xfrm>
          <a:prstGeom prst="homePlate">
            <a:avLst>
              <a:gd name="adj" fmla="val 86043"/>
            </a:avLst>
          </a:prstGeom>
          <a:solidFill>
            <a:srgbClr val="FFFF99">
              <a:alpha val="47842"/>
            </a:srgbClr>
          </a:solidFill>
          <a:ln w="38100" algn="ctr">
            <a:solidFill>
              <a:srgbClr val="C00000"/>
            </a:solidFill>
            <a:prstDash val="sysDash"/>
            <a:round/>
            <a:headEnd/>
            <a:tailEnd/>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GB" altLang="en-US" sz="1200" i="0">
              <a:cs typeface="Arial" pitchFamily="34" charset="0"/>
            </a:endParaRPr>
          </a:p>
        </p:txBody>
      </p:sp>
      <p:sp>
        <p:nvSpPr>
          <p:cNvPr id="32" name="Pentagon 31"/>
          <p:cNvSpPr>
            <a:spLocks noChangeArrowheads="1"/>
          </p:cNvSpPr>
          <p:nvPr/>
        </p:nvSpPr>
        <p:spPr bwMode="auto">
          <a:xfrm>
            <a:off x="4432300" y="4379913"/>
            <a:ext cx="1892300" cy="461962"/>
          </a:xfrm>
          <a:prstGeom prst="homePlate">
            <a:avLst>
              <a:gd name="adj" fmla="val 86381"/>
            </a:avLst>
          </a:prstGeom>
          <a:solidFill>
            <a:srgbClr val="FFFF99">
              <a:alpha val="47842"/>
            </a:srgbClr>
          </a:solidFill>
          <a:ln w="38100" algn="ctr">
            <a:solidFill>
              <a:srgbClr val="C00000"/>
            </a:solidFill>
            <a:prstDash val="sysDash"/>
            <a:round/>
            <a:headEnd/>
            <a:tailEnd/>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GB" altLang="en-US" sz="1200" i="0">
              <a:cs typeface="Arial" pitchFamily="34" charset="0"/>
            </a:endParaRPr>
          </a:p>
        </p:txBody>
      </p:sp>
      <p:sp>
        <p:nvSpPr>
          <p:cNvPr id="48148" name="Oval 24"/>
          <p:cNvSpPr>
            <a:spLocks noChangeArrowheads="1"/>
          </p:cNvSpPr>
          <p:nvPr/>
        </p:nvSpPr>
        <p:spPr bwMode="auto">
          <a:xfrm>
            <a:off x="3444875" y="3808413"/>
            <a:ext cx="2447925" cy="1163637"/>
          </a:xfrm>
          <a:prstGeom prst="ellipse">
            <a:avLst/>
          </a:prstGeom>
          <a:noFill/>
          <a:ln w="25400" algn="ctr">
            <a:solidFill>
              <a:schemeClr val="accent6"/>
            </a:solidFill>
            <a:prstDash val="sysDot"/>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CC00"/>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nchor="ctr"/>
          <a:lstStyle/>
          <a:p>
            <a:pPr algn="ctr">
              <a:spcBef>
                <a:spcPct val="50000"/>
              </a:spcBef>
              <a:defRPr/>
            </a:pPr>
            <a:r>
              <a:rPr lang="en-GB" b="1" dirty="0">
                <a:solidFill>
                  <a:schemeClr val="accent6"/>
                </a:solidFill>
              </a:rPr>
              <a:t>Excellent R&amp;I</a:t>
            </a:r>
          </a:p>
          <a:p>
            <a:pPr algn="ctr">
              <a:spcBef>
                <a:spcPct val="50000"/>
              </a:spcBef>
              <a:defRPr/>
            </a:pPr>
            <a:endParaRPr lang="en-GB" b="1" dirty="0">
              <a:solidFill>
                <a:schemeClr val="accent6"/>
              </a:solidFill>
            </a:endParaRPr>
          </a:p>
          <a:p>
            <a:pPr algn="ctr">
              <a:spcBef>
                <a:spcPct val="50000"/>
              </a:spcBef>
              <a:defRPr/>
            </a:pPr>
            <a:r>
              <a:rPr lang="de-DE" b="1" dirty="0">
                <a:solidFill>
                  <a:schemeClr val="accent6"/>
                </a:solidFill>
              </a:rPr>
              <a:t>		Demonstration</a:t>
            </a:r>
            <a:br>
              <a:rPr lang="de-DE" b="1" dirty="0">
                <a:solidFill>
                  <a:schemeClr val="accent6"/>
                </a:solidFill>
              </a:rPr>
            </a:br>
            <a:r>
              <a:rPr lang="de-DE" b="1" dirty="0">
                <a:solidFill>
                  <a:schemeClr val="accent6"/>
                </a:solidFill>
              </a:rPr>
              <a:t>	</a:t>
            </a:r>
            <a:r>
              <a:rPr lang="de-DE" b="1" dirty="0" err="1">
                <a:solidFill>
                  <a:schemeClr val="accent6"/>
                </a:solidFill>
              </a:rPr>
              <a:t>Pilots</a:t>
            </a:r>
            <a:endParaRPr lang="en-GB" b="1" dirty="0">
              <a:solidFill>
                <a:schemeClr val="accent6"/>
              </a:solidFill>
            </a:endParaRPr>
          </a:p>
        </p:txBody>
      </p:sp>
      <p:sp>
        <p:nvSpPr>
          <p:cNvPr id="33" name="Pentagon 32"/>
          <p:cNvSpPr>
            <a:spLocks noChangeArrowheads="1"/>
          </p:cNvSpPr>
          <p:nvPr/>
        </p:nvSpPr>
        <p:spPr bwMode="auto">
          <a:xfrm>
            <a:off x="6477000" y="4087813"/>
            <a:ext cx="2352675" cy="677862"/>
          </a:xfrm>
          <a:prstGeom prst="homePlate">
            <a:avLst>
              <a:gd name="adj" fmla="val 86174"/>
            </a:avLst>
          </a:prstGeom>
          <a:solidFill>
            <a:srgbClr val="FFFF99">
              <a:alpha val="47842"/>
            </a:srgbClr>
          </a:solidFill>
          <a:ln w="38100" algn="ctr">
            <a:solidFill>
              <a:srgbClr val="C00000"/>
            </a:solidFill>
            <a:prstDash val="sysDash"/>
            <a:round/>
            <a:headEnd/>
            <a:tailEnd/>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ClrTx/>
              <a:buFontTx/>
              <a:buNone/>
            </a:pPr>
            <a:endParaRPr lang="en-GB" altLang="en-US" sz="1200" i="0">
              <a:cs typeface="Arial" pitchFamily="34" charset="0"/>
            </a:endParaRPr>
          </a:p>
        </p:txBody>
      </p:sp>
      <p:sp>
        <p:nvSpPr>
          <p:cNvPr id="48154" name="Text Box 26"/>
          <p:cNvSpPr txBox="1">
            <a:spLocks noChangeArrowheads="1"/>
          </p:cNvSpPr>
          <p:nvPr/>
        </p:nvSpPr>
        <p:spPr bwMode="auto">
          <a:xfrm>
            <a:off x="6481763" y="4500563"/>
            <a:ext cx="1211262" cy="2762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eaLnBrk="1" hangingPunct="1">
              <a:spcBef>
                <a:spcPct val="50000"/>
              </a:spcBef>
              <a:defRPr/>
            </a:pPr>
            <a:r>
              <a:rPr lang="en-GB" b="1" dirty="0" smtClean="0">
                <a:solidFill>
                  <a:schemeClr val="accent6"/>
                </a:solidFill>
                <a:latin typeface="Arial" pitchFamily="34" charset="0"/>
              </a:rPr>
              <a:t>procurement</a:t>
            </a:r>
          </a:p>
        </p:txBody>
      </p:sp>
      <p:sp>
        <p:nvSpPr>
          <p:cNvPr id="25629" name="Text Box 28"/>
          <p:cNvSpPr txBox="1">
            <a:spLocks noChangeArrowheads="1"/>
          </p:cNvSpPr>
          <p:nvPr/>
        </p:nvSpPr>
        <p:spPr bwMode="auto">
          <a:xfrm rot="872625">
            <a:off x="6515100" y="3573463"/>
            <a:ext cx="2840038" cy="11080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GB" altLang="en-US" sz="1200" b="1" i="0">
                <a:solidFill>
                  <a:srgbClr val="333399"/>
                </a:solidFill>
                <a:latin typeface="Arial" pitchFamily="34" charset="0"/>
              </a:rPr>
              <a:t>      </a:t>
            </a:r>
            <a:r>
              <a:rPr lang="en-GB" altLang="en-US" sz="1200" b="1" i="0">
                <a:solidFill>
                  <a:srgbClr val="008000"/>
                </a:solidFill>
                <a:latin typeface="Arial" pitchFamily="34" charset="0"/>
              </a:rPr>
              <a:t>KETs </a:t>
            </a:r>
            <a:r>
              <a:rPr lang="en-GB" altLang="en-US" sz="1000" b="1" i="0">
                <a:solidFill>
                  <a:srgbClr val="000000"/>
                </a:solidFill>
                <a:latin typeface="Arial" pitchFamily="34" charset="0"/>
              </a:rPr>
              <a:t>(</a:t>
            </a:r>
            <a:r>
              <a:rPr lang="en-GB" altLang="en-US" sz="1000" b="1" i="0">
                <a:solidFill>
                  <a:srgbClr val="009999"/>
                </a:solidFill>
                <a:latin typeface="Arial" pitchFamily="34" charset="0"/>
              </a:rPr>
              <a:t>IP1</a:t>
            </a:r>
            <a:r>
              <a:rPr lang="en-GB" altLang="en-US" sz="1000" b="1" i="0">
                <a:solidFill>
                  <a:srgbClr val="000000"/>
                </a:solidFill>
                <a:latin typeface="Arial" pitchFamily="34" charset="0"/>
              </a:rPr>
              <a:t>)</a:t>
            </a:r>
          </a:p>
          <a:p>
            <a:pPr eaLnBrk="1" hangingPunct="1">
              <a:spcBef>
                <a:spcPct val="50000"/>
              </a:spcBef>
              <a:buClrTx/>
              <a:buFontTx/>
              <a:buNone/>
            </a:pPr>
            <a:r>
              <a:rPr lang="en-GB" altLang="en-US" sz="1200" b="1" i="0">
                <a:solidFill>
                  <a:srgbClr val="008000"/>
                </a:solidFill>
                <a:latin typeface="Arial" pitchFamily="34" charset="0"/>
              </a:rPr>
              <a:t>Business Innovation </a:t>
            </a:r>
            <a:r>
              <a:rPr lang="en-GB" altLang="en-US" sz="1200" b="1" i="0">
                <a:solidFill>
                  <a:srgbClr val="000000"/>
                </a:solidFill>
                <a:latin typeface="Arial" pitchFamily="34" charset="0"/>
              </a:rPr>
              <a:t>(</a:t>
            </a:r>
            <a:r>
              <a:rPr lang="en-GB" altLang="en-US" sz="1200" b="1" i="0">
                <a:solidFill>
                  <a:srgbClr val="009999"/>
                </a:solidFill>
                <a:latin typeface="Arial" pitchFamily="34" charset="0"/>
              </a:rPr>
              <a:t>IP1+3</a:t>
            </a:r>
            <a:r>
              <a:rPr lang="en-GB" altLang="en-US" sz="1200" b="1" i="0">
                <a:solidFill>
                  <a:srgbClr val="000000"/>
                </a:solidFill>
                <a:latin typeface="Arial" pitchFamily="34" charset="0"/>
              </a:rPr>
              <a:t>)</a:t>
            </a:r>
          </a:p>
          <a:p>
            <a:pPr eaLnBrk="1" hangingPunct="1">
              <a:spcBef>
                <a:spcPct val="50000"/>
              </a:spcBef>
              <a:buClrTx/>
              <a:buFontTx/>
              <a:buNone/>
            </a:pPr>
            <a:r>
              <a:rPr lang="en-GB" altLang="en-US" sz="1200" b="1" i="0">
                <a:solidFill>
                  <a:srgbClr val="008000"/>
                </a:solidFill>
                <a:latin typeface="Arial" pitchFamily="34" charset="0"/>
              </a:rPr>
              <a:t>	Procurement</a:t>
            </a:r>
            <a:r>
              <a:rPr lang="en-GB" altLang="en-US" sz="1000" b="1" i="0">
                <a:solidFill>
                  <a:srgbClr val="333399"/>
                </a:solidFill>
                <a:latin typeface="Arial" pitchFamily="34" charset="0"/>
              </a:rPr>
              <a:t>  </a:t>
            </a:r>
          </a:p>
          <a:p>
            <a:pPr eaLnBrk="1" hangingPunct="1">
              <a:spcBef>
                <a:spcPct val="50000"/>
              </a:spcBef>
              <a:buClrTx/>
              <a:buFontTx/>
              <a:buNone/>
            </a:pPr>
            <a:r>
              <a:rPr lang="en-GB" altLang="en-US" sz="1200" b="1" i="0">
                <a:solidFill>
                  <a:srgbClr val="000000"/>
                </a:solidFill>
                <a:latin typeface="Arial" pitchFamily="34" charset="0"/>
              </a:rPr>
              <a:t>                      </a:t>
            </a:r>
            <a:endParaRPr lang="en-GB" altLang="en-US" sz="1200" b="1" i="0">
              <a:solidFill>
                <a:srgbClr val="333399"/>
              </a:solidFill>
              <a:latin typeface="Arial" pitchFamily="34" charset="0"/>
            </a:endParaRPr>
          </a:p>
        </p:txBody>
      </p:sp>
      <p:sp>
        <p:nvSpPr>
          <p:cNvPr id="35" name="Pentagon 34"/>
          <p:cNvSpPr>
            <a:spLocks noChangeArrowheads="1"/>
          </p:cNvSpPr>
          <p:nvPr/>
        </p:nvSpPr>
        <p:spPr bwMode="auto">
          <a:xfrm>
            <a:off x="166688" y="6178550"/>
            <a:ext cx="1438275" cy="461963"/>
          </a:xfrm>
          <a:prstGeom prst="homePlate">
            <a:avLst>
              <a:gd name="adj" fmla="val 86382"/>
            </a:avLst>
          </a:prstGeom>
          <a:solidFill>
            <a:srgbClr val="FFFF99">
              <a:alpha val="47842"/>
            </a:srgbClr>
          </a:solidFill>
          <a:ln w="38100" algn="ctr">
            <a:solidFill>
              <a:srgbClr val="C00000"/>
            </a:solidFill>
            <a:prstDash val="sysDash"/>
            <a:round/>
            <a:headEnd/>
            <a:tailEnd/>
          </a:ln>
        </p:spPr>
        <p:txBody>
          <a:bodyPr anchor="ct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200" i="0">
                <a:solidFill>
                  <a:srgbClr val="C00000"/>
                </a:solidFill>
                <a:cs typeface="Arial" pitchFamily="34" charset="0"/>
              </a:rPr>
              <a:t>Grant agreements</a:t>
            </a:r>
          </a:p>
        </p:txBody>
      </p:sp>
      <p:sp>
        <p:nvSpPr>
          <p:cNvPr id="25631" name="Text Box 14"/>
          <p:cNvSpPr txBox="1">
            <a:spLocks noChangeArrowheads="1"/>
          </p:cNvSpPr>
          <p:nvPr/>
        </p:nvSpPr>
        <p:spPr bwMode="auto">
          <a:xfrm>
            <a:off x="2871788" y="2303463"/>
            <a:ext cx="3313112" cy="30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ClrTx/>
              <a:buFontTx/>
              <a:buNone/>
            </a:pPr>
            <a:r>
              <a:rPr lang="en-GB" altLang="en-US" sz="1400" i="0">
                <a:solidFill>
                  <a:srgbClr val="333399"/>
                </a:solidFill>
                <a:latin typeface="Arial" pitchFamily="34" charset="0"/>
              </a:rPr>
              <a:t>Research &amp; Development</a:t>
            </a:r>
          </a:p>
        </p:txBody>
      </p:sp>
      <p:sp>
        <p:nvSpPr>
          <p:cNvPr id="25632" name="Text Box 16"/>
          <p:cNvSpPr txBox="1">
            <a:spLocks noChangeArrowheads="1"/>
          </p:cNvSpPr>
          <p:nvPr/>
        </p:nvSpPr>
        <p:spPr bwMode="auto">
          <a:xfrm>
            <a:off x="6294438" y="2306638"/>
            <a:ext cx="1149350" cy="30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GB" altLang="en-US" sz="1400" i="0">
                <a:solidFill>
                  <a:srgbClr val="333399"/>
                </a:solidFill>
                <a:latin typeface="Arial" pitchFamily="34" charset="0"/>
              </a:rPr>
              <a:t>Innovation</a:t>
            </a:r>
          </a:p>
        </p:txBody>
      </p:sp>
      <p:sp>
        <p:nvSpPr>
          <p:cNvPr id="25633" name="Text Box 17"/>
          <p:cNvSpPr txBox="1">
            <a:spLocks noChangeArrowheads="1"/>
          </p:cNvSpPr>
          <p:nvPr/>
        </p:nvSpPr>
        <p:spPr bwMode="auto">
          <a:xfrm>
            <a:off x="8010525" y="2303463"/>
            <a:ext cx="1150938" cy="30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ClrTx/>
              <a:buFontTx/>
              <a:buNone/>
            </a:pPr>
            <a:r>
              <a:rPr lang="en-GB" altLang="en-US" sz="1400" i="0">
                <a:solidFill>
                  <a:srgbClr val="333399"/>
                </a:solidFill>
                <a:latin typeface="Arial" pitchFamily="34" charset="0"/>
              </a:rPr>
              <a:t>Market</a:t>
            </a:r>
          </a:p>
        </p:txBody>
      </p:sp>
      <p:sp>
        <p:nvSpPr>
          <p:cNvPr id="25634" name="Text Box 18"/>
          <p:cNvSpPr txBox="1">
            <a:spLocks noChangeArrowheads="1"/>
          </p:cNvSpPr>
          <p:nvPr/>
        </p:nvSpPr>
        <p:spPr bwMode="auto">
          <a:xfrm>
            <a:off x="504825" y="2349500"/>
            <a:ext cx="2751138" cy="52387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ClrTx/>
              <a:buFontTx/>
              <a:buNone/>
            </a:pPr>
            <a:r>
              <a:rPr lang="en-GB" altLang="en-US" sz="1400" i="0">
                <a:solidFill>
                  <a:srgbClr val="333399"/>
                </a:solidFill>
                <a:latin typeface="Arial" pitchFamily="34" charset="0"/>
              </a:rPr>
              <a:t>Capacity Building</a:t>
            </a:r>
          </a:p>
          <a:p>
            <a:pPr eaLnBrk="1" hangingPunct="1">
              <a:spcBef>
                <a:spcPct val="0"/>
              </a:spcBef>
              <a:buClrTx/>
              <a:buFontTx/>
              <a:buNone/>
            </a:pPr>
            <a:r>
              <a:rPr lang="en-GB" altLang="en-US" sz="1400" i="0">
                <a:solidFill>
                  <a:srgbClr val="333399"/>
                </a:solidFill>
                <a:latin typeface="Arial" pitchFamily="34" charset="0"/>
              </a:rPr>
              <a:t>National/Regional R&amp;I systems</a:t>
            </a:r>
          </a:p>
        </p:txBody>
      </p:sp>
      <p:sp>
        <p:nvSpPr>
          <p:cNvPr id="36" name="Rectangle 4"/>
          <p:cNvSpPr txBox="1">
            <a:spLocks noChangeArrowheads="1"/>
          </p:cNvSpPr>
          <p:nvPr/>
        </p:nvSpPr>
        <p:spPr bwMode="auto">
          <a:xfrm>
            <a:off x="684213" y="188640"/>
            <a:ext cx="8478837" cy="6479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617538" indent="-617538" defTabSz="449263" eaLnBrk="0" hangingPunct="0">
              <a:spcBef>
                <a:spcPct val="20000"/>
              </a:spcBef>
              <a:buClr>
                <a:schemeClr val="bg1"/>
              </a:buClr>
              <a:buChar char="•"/>
              <a:defRPr sz="2400" i="1">
                <a:solidFill>
                  <a:srgbClr val="0F5494"/>
                </a:solidFill>
                <a:latin typeface="Verdana" pitchFamily="34" charset="0"/>
              </a:defRPr>
            </a:lvl1pPr>
            <a:lvl2pPr marL="358775" indent="-358775" defTabSz="449263" eaLnBrk="0" hangingPunct="0">
              <a:spcBef>
                <a:spcPct val="20000"/>
              </a:spcBef>
              <a:buClr>
                <a:srgbClr val="009FBA"/>
              </a:buClr>
              <a:buChar char="•"/>
              <a:defRPr sz="2000" b="1">
                <a:solidFill>
                  <a:srgbClr val="0F5494"/>
                </a:solidFill>
                <a:latin typeface="Verdana" pitchFamily="34" charset="0"/>
              </a:defRPr>
            </a:lvl2pPr>
            <a:lvl3pPr marL="358775" indent="-358775" defTabSz="449263" eaLnBrk="0" hangingPunct="0">
              <a:spcBef>
                <a:spcPct val="20000"/>
              </a:spcBef>
              <a:defRPr sz="1400">
                <a:solidFill>
                  <a:srgbClr val="0F5494"/>
                </a:solidFill>
                <a:latin typeface="Verdana" pitchFamily="34" charset="0"/>
              </a:defRPr>
            </a:lvl3pPr>
            <a:lvl4pPr marL="358775" indent="-358775" defTabSz="449263" eaLnBrk="0" hangingPunct="0">
              <a:spcBef>
                <a:spcPct val="20000"/>
              </a:spcBef>
              <a:buChar char="–"/>
              <a:defRPr sz="2000">
                <a:solidFill>
                  <a:schemeClr val="tx1"/>
                </a:solidFill>
                <a:latin typeface="Arial" charset="0"/>
              </a:defRPr>
            </a:lvl4pPr>
            <a:lvl5pPr marL="358775" indent="-358775" defTabSz="449263" eaLnBrk="0" hangingPunct="0">
              <a:spcBef>
                <a:spcPct val="20000"/>
              </a:spcBef>
              <a:buChar char="»"/>
              <a:defRPr sz="2000">
                <a:solidFill>
                  <a:schemeClr val="tx1"/>
                </a:solidFill>
                <a:latin typeface="Arial" charset="0"/>
              </a:defRPr>
            </a:lvl5pPr>
            <a:lvl6pPr marL="815975" indent="-358775" defTabSz="449263" eaLnBrk="0" fontAlgn="base" hangingPunct="0">
              <a:spcBef>
                <a:spcPct val="20000"/>
              </a:spcBef>
              <a:spcAft>
                <a:spcPct val="0"/>
              </a:spcAft>
              <a:buChar char="»"/>
              <a:defRPr sz="2000">
                <a:solidFill>
                  <a:schemeClr val="tx1"/>
                </a:solidFill>
                <a:latin typeface="Arial" charset="0"/>
              </a:defRPr>
            </a:lvl6pPr>
            <a:lvl7pPr marL="1273175" indent="-358775" defTabSz="449263" eaLnBrk="0" fontAlgn="base" hangingPunct="0">
              <a:spcBef>
                <a:spcPct val="20000"/>
              </a:spcBef>
              <a:spcAft>
                <a:spcPct val="0"/>
              </a:spcAft>
              <a:buChar char="»"/>
              <a:defRPr sz="2000">
                <a:solidFill>
                  <a:schemeClr val="tx1"/>
                </a:solidFill>
                <a:latin typeface="Arial" charset="0"/>
              </a:defRPr>
            </a:lvl7pPr>
            <a:lvl8pPr marL="1730375" indent="-358775" defTabSz="449263" eaLnBrk="0" fontAlgn="base" hangingPunct="0">
              <a:spcBef>
                <a:spcPct val="20000"/>
              </a:spcBef>
              <a:spcAft>
                <a:spcPct val="0"/>
              </a:spcAft>
              <a:buChar char="»"/>
              <a:defRPr sz="2000">
                <a:solidFill>
                  <a:schemeClr val="tx1"/>
                </a:solidFill>
                <a:latin typeface="Arial" charset="0"/>
              </a:defRPr>
            </a:lvl8pPr>
            <a:lvl9pPr marL="2187575" indent="-358775" defTabSz="449263"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en-GB" altLang="en-US" sz="2800" b="1" i="0" dirty="0" smtClean="0">
                <a:solidFill>
                  <a:schemeClr val="bg1"/>
                </a:solidFill>
                <a:ea typeface="MS PGothic" pitchFamily="34" charset="-128"/>
              </a:rPr>
              <a:t>H2020-ESIF</a:t>
            </a:r>
            <a:endParaRPr lang="en-GB" altLang="en-US" sz="2800" b="1" i="0" dirty="0">
              <a:solidFill>
                <a:schemeClr val="bg1"/>
              </a:solidFill>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0-#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0-#ppt_w/2"/>
                                          </p:val>
                                        </p:tav>
                                        <p:tav tm="100000">
                                          <p:val>
                                            <p:strVal val="#ppt_x"/>
                                          </p:val>
                                        </p:tav>
                                      </p:tavLst>
                                    </p:anim>
                                    <p:anim calcmode="lin" valueType="num">
                                      <p:cBhvr additive="base">
                                        <p:cTn id="2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0" grpId="0" animBg="1"/>
      <p:bldP spid="31" grpId="0" animBg="1"/>
      <p:bldP spid="32" grpId="0" animBg="1"/>
      <p:bldP spid="33" grpId="0" animBg="1"/>
      <p:bldP spid="35"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7635"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5288" y="2133600"/>
            <a:ext cx="2736850" cy="3875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4" name="Rectangle 3"/>
          <p:cNvSpPr/>
          <p:nvPr/>
        </p:nvSpPr>
        <p:spPr>
          <a:xfrm>
            <a:off x="3132138" y="1193800"/>
            <a:ext cx="5480050" cy="5754688"/>
          </a:xfrm>
          <a:prstGeom prst="rect">
            <a:avLst/>
          </a:prstGeom>
        </p:spPr>
        <p:txBody>
          <a:bodyPr>
            <a:spAutoFit/>
          </a:bodyPr>
          <a:lstStyle/>
          <a:p>
            <a:pPr algn="ctr">
              <a:defRPr/>
            </a:pPr>
            <a:r>
              <a:rPr lang="en-GB" sz="2800" b="1" dirty="0">
                <a:solidFill>
                  <a:srgbClr val="002060"/>
                </a:solidFill>
                <a:effectLst>
                  <a:outerShdw blurRad="38100" dist="38100" dir="2700000" algn="tl">
                    <a:srgbClr val="000000">
                      <a:alpha val="43137"/>
                    </a:srgbClr>
                  </a:outerShdw>
                </a:effectLst>
                <a:latin typeface="Calibri" panose="020F0502020204030204" pitchFamily="34" charset="0"/>
                <a:ea typeface="MS PGothic" pitchFamily="34" charset="-128"/>
              </a:rPr>
              <a:t>EU Funds </a:t>
            </a:r>
            <a:r>
              <a:rPr lang="en-GB" sz="2800" b="1" dirty="0" smtClean="0">
                <a:solidFill>
                  <a:srgbClr val="002060"/>
                </a:solidFill>
                <a:effectLst>
                  <a:outerShdw blurRad="38100" dist="38100" dir="2700000" algn="tl">
                    <a:srgbClr val="000000">
                      <a:alpha val="43137"/>
                    </a:srgbClr>
                  </a:outerShdw>
                </a:effectLst>
                <a:latin typeface="Calibri" panose="020F0502020204030204" pitchFamily="34" charset="0"/>
                <a:ea typeface="MS PGothic" pitchFamily="34" charset="-128"/>
              </a:rPr>
              <a:t>working together for jobs &amp; growth</a:t>
            </a:r>
          </a:p>
          <a:p>
            <a:pPr algn="ctr">
              <a:defRPr/>
            </a:pPr>
            <a:r>
              <a:rPr lang="en-GB" sz="2000" b="1" dirty="0" smtClean="0">
                <a:solidFill>
                  <a:srgbClr val="002060"/>
                </a:solidFill>
                <a:latin typeface="Calibri" panose="020F0502020204030204" pitchFamily="34" charset="0"/>
                <a:ea typeface="MS PGothic" pitchFamily="34" charset="-128"/>
              </a:rPr>
              <a:t>Examples </a:t>
            </a:r>
            <a:r>
              <a:rPr lang="en-GB" sz="2000" b="1" dirty="0">
                <a:solidFill>
                  <a:srgbClr val="002060"/>
                </a:solidFill>
                <a:latin typeface="Calibri" panose="020F0502020204030204" pitchFamily="34" charset="0"/>
                <a:ea typeface="MS PGothic" pitchFamily="34" charset="-128"/>
              </a:rPr>
              <a:t>of synergies between Horizon 2020 and the European Structural and Investment Funds (ESIF)</a:t>
            </a:r>
          </a:p>
          <a:p>
            <a:pPr marL="342900" indent="-342900">
              <a:buFont typeface="Wingdings" panose="05000000000000000000" pitchFamily="2" charset="2"/>
              <a:buChar char="v"/>
              <a:defRPr/>
            </a:pPr>
            <a:r>
              <a:rPr lang="en-GB" sz="2000" dirty="0">
                <a:solidFill>
                  <a:srgbClr val="002060"/>
                </a:solidFill>
                <a:latin typeface="Calibri" panose="020F0502020204030204" pitchFamily="34" charset="0"/>
                <a:ea typeface="MS PGothic" pitchFamily="34" charset="-128"/>
              </a:rPr>
              <a:t>This publication prepared describes the rationale for developing links between the different funding sources and explains how they can be combined. </a:t>
            </a:r>
          </a:p>
          <a:p>
            <a:pPr marL="342900" indent="-342900">
              <a:buFont typeface="Wingdings" panose="05000000000000000000" pitchFamily="2" charset="2"/>
              <a:buChar char="v"/>
              <a:defRPr/>
            </a:pPr>
            <a:r>
              <a:rPr lang="en-GB" sz="2000" dirty="0">
                <a:solidFill>
                  <a:srgbClr val="002060"/>
                </a:solidFill>
                <a:latin typeface="Calibri" panose="020F0502020204030204" pitchFamily="34" charset="0"/>
                <a:ea typeface="MS PGothic" pitchFamily="34" charset="-128"/>
              </a:rPr>
              <a:t>It showcases examples of synergies that have emerged at strategic, programming and project implementation levels and also highlights initiatives with a high potential for synergies</a:t>
            </a:r>
          </a:p>
          <a:p>
            <a:pPr algn="r">
              <a:defRPr/>
            </a:pPr>
            <a:endParaRPr lang="fr-BE" sz="1800" b="1" i="1" u="sng" dirty="0">
              <a:solidFill>
                <a:srgbClr val="002060"/>
              </a:solidFill>
              <a:latin typeface="Calibri" panose="020F0502020204030204" pitchFamily="34" charset="0"/>
              <a:ea typeface="MS PGothic" pitchFamily="34" charset="-128"/>
            </a:endParaRPr>
          </a:p>
          <a:p>
            <a:pPr algn="r">
              <a:defRPr/>
            </a:pPr>
            <a:r>
              <a:rPr lang="fr-BE" sz="1800" b="1" i="1" dirty="0">
                <a:solidFill>
                  <a:srgbClr val="002060"/>
                </a:solidFill>
                <a:effectLst>
                  <a:outerShdw blurRad="38100" dist="38100" dir="2700000" algn="tl">
                    <a:srgbClr val="000000">
                      <a:alpha val="43137"/>
                    </a:srgbClr>
                  </a:outerShdw>
                </a:effectLst>
                <a:latin typeface="Calibri" panose="020F0502020204030204" pitchFamily="34" charset="0"/>
                <a:ea typeface="MS PGothic" pitchFamily="34" charset="-128"/>
              </a:rPr>
              <a:t>On internet </a:t>
            </a:r>
            <a:r>
              <a:rPr lang="fr-BE" sz="1800" b="1" i="1" dirty="0" err="1">
                <a:solidFill>
                  <a:srgbClr val="002060"/>
                </a:solidFill>
                <a:effectLst>
                  <a:outerShdw blurRad="38100" dist="38100" dir="2700000" algn="tl">
                    <a:srgbClr val="000000">
                      <a:alpha val="43137"/>
                    </a:srgbClr>
                  </a:outerShdw>
                </a:effectLst>
                <a:latin typeface="Calibri" panose="020F0502020204030204" pitchFamily="34" charset="0"/>
                <a:ea typeface="MS PGothic" pitchFamily="34" charset="-128"/>
              </a:rPr>
              <a:t>at</a:t>
            </a:r>
            <a:r>
              <a:rPr lang="fr-BE" sz="1800" b="1" i="1" dirty="0">
                <a:solidFill>
                  <a:srgbClr val="002060"/>
                </a:solidFill>
                <a:effectLst>
                  <a:outerShdw blurRad="38100" dist="38100" dir="2700000" algn="tl">
                    <a:srgbClr val="000000">
                      <a:alpha val="43137"/>
                    </a:srgbClr>
                  </a:outerShdw>
                </a:effectLst>
                <a:latin typeface="Calibri" panose="020F0502020204030204" pitchFamily="34" charset="0"/>
                <a:ea typeface="MS PGothic" pitchFamily="34" charset="-128"/>
              </a:rPr>
              <a:t>:</a:t>
            </a:r>
          </a:p>
          <a:p>
            <a:pPr>
              <a:defRPr/>
            </a:pPr>
            <a:r>
              <a:rPr lang="en-GB" sz="1800" b="1" i="1" dirty="0">
                <a:solidFill>
                  <a:srgbClr val="002060"/>
                </a:solidFill>
                <a:effectLst>
                  <a:outerShdw blurRad="38100" dist="38100" dir="2700000" algn="tl">
                    <a:srgbClr val="000000">
                      <a:alpha val="43137"/>
                    </a:srgbClr>
                  </a:outerShdw>
                </a:effectLst>
                <a:latin typeface="Calibri" panose="020F0502020204030204" pitchFamily="34" charset="0"/>
                <a:ea typeface="MS PGothic" pitchFamily="34" charset="-128"/>
                <a:hlinkClick r:id="rId4"/>
              </a:rPr>
              <a:t>https://ec.europa.eu/research/regions/index.cfm?pg=publications</a:t>
            </a:r>
            <a:endParaRPr lang="en-GB" sz="1800" b="1" i="1" dirty="0">
              <a:solidFill>
                <a:srgbClr val="002060"/>
              </a:solidFill>
              <a:effectLst>
                <a:outerShdw blurRad="38100" dist="38100" dir="2700000" algn="tl">
                  <a:srgbClr val="000000">
                    <a:alpha val="43137"/>
                  </a:srgbClr>
                </a:outerShdw>
              </a:effectLst>
              <a:latin typeface="Calibri" panose="020F0502020204030204" pitchFamily="34" charset="0"/>
              <a:ea typeface="MS PGothic" pitchFamily="34" charset="-128"/>
            </a:endParaRPr>
          </a:p>
          <a:p>
            <a:pPr>
              <a:defRPr/>
            </a:pPr>
            <a:endParaRPr lang="en-GB" sz="2000" dirty="0">
              <a:solidFill>
                <a:srgbClr val="002060"/>
              </a:solidFill>
              <a:latin typeface="Calibri" panose="020F0502020204030204" pitchFamily="34" charset="0"/>
              <a:ea typeface="MS PGothic" pitchFamily="34" charset="-128"/>
            </a:endParaRPr>
          </a:p>
        </p:txBody>
      </p:sp>
      <p:sp>
        <p:nvSpPr>
          <p:cNvPr id="5" name="Rectangle 4"/>
          <p:cNvSpPr txBox="1">
            <a:spLocks noChangeArrowheads="1"/>
          </p:cNvSpPr>
          <p:nvPr/>
        </p:nvSpPr>
        <p:spPr bwMode="auto">
          <a:xfrm>
            <a:off x="684213" y="188640"/>
            <a:ext cx="8478837" cy="64797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marL="617538" indent="-617538" defTabSz="449263" eaLnBrk="0" hangingPunct="0">
              <a:spcBef>
                <a:spcPct val="20000"/>
              </a:spcBef>
              <a:buClr>
                <a:schemeClr val="bg1"/>
              </a:buClr>
              <a:buChar char="•"/>
              <a:defRPr sz="2400" i="1">
                <a:solidFill>
                  <a:srgbClr val="0F5494"/>
                </a:solidFill>
                <a:latin typeface="Verdana" pitchFamily="34" charset="0"/>
              </a:defRPr>
            </a:lvl1pPr>
            <a:lvl2pPr marL="358775" indent="-358775" defTabSz="449263" eaLnBrk="0" hangingPunct="0">
              <a:spcBef>
                <a:spcPct val="20000"/>
              </a:spcBef>
              <a:buClr>
                <a:srgbClr val="009FBA"/>
              </a:buClr>
              <a:buChar char="•"/>
              <a:defRPr sz="2000" b="1">
                <a:solidFill>
                  <a:srgbClr val="0F5494"/>
                </a:solidFill>
                <a:latin typeface="Verdana" pitchFamily="34" charset="0"/>
              </a:defRPr>
            </a:lvl2pPr>
            <a:lvl3pPr marL="358775" indent="-358775" defTabSz="449263" eaLnBrk="0" hangingPunct="0">
              <a:spcBef>
                <a:spcPct val="20000"/>
              </a:spcBef>
              <a:defRPr sz="1400">
                <a:solidFill>
                  <a:srgbClr val="0F5494"/>
                </a:solidFill>
                <a:latin typeface="Verdana" pitchFamily="34" charset="0"/>
              </a:defRPr>
            </a:lvl3pPr>
            <a:lvl4pPr marL="358775" indent="-358775" defTabSz="449263" eaLnBrk="0" hangingPunct="0">
              <a:spcBef>
                <a:spcPct val="20000"/>
              </a:spcBef>
              <a:buChar char="–"/>
              <a:defRPr sz="2000">
                <a:solidFill>
                  <a:schemeClr val="tx1"/>
                </a:solidFill>
                <a:latin typeface="Arial" charset="0"/>
              </a:defRPr>
            </a:lvl4pPr>
            <a:lvl5pPr marL="358775" indent="-358775" defTabSz="449263" eaLnBrk="0" hangingPunct="0">
              <a:spcBef>
                <a:spcPct val="20000"/>
              </a:spcBef>
              <a:buChar char="»"/>
              <a:defRPr sz="2000">
                <a:solidFill>
                  <a:schemeClr val="tx1"/>
                </a:solidFill>
                <a:latin typeface="Arial" charset="0"/>
              </a:defRPr>
            </a:lvl5pPr>
            <a:lvl6pPr marL="815975" indent="-358775" defTabSz="449263" eaLnBrk="0" fontAlgn="base" hangingPunct="0">
              <a:spcBef>
                <a:spcPct val="20000"/>
              </a:spcBef>
              <a:spcAft>
                <a:spcPct val="0"/>
              </a:spcAft>
              <a:buChar char="»"/>
              <a:defRPr sz="2000">
                <a:solidFill>
                  <a:schemeClr val="tx1"/>
                </a:solidFill>
                <a:latin typeface="Arial" charset="0"/>
              </a:defRPr>
            </a:lvl6pPr>
            <a:lvl7pPr marL="1273175" indent="-358775" defTabSz="449263" eaLnBrk="0" fontAlgn="base" hangingPunct="0">
              <a:spcBef>
                <a:spcPct val="20000"/>
              </a:spcBef>
              <a:spcAft>
                <a:spcPct val="0"/>
              </a:spcAft>
              <a:buChar char="»"/>
              <a:defRPr sz="2000">
                <a:solidFill>
                  <a:schemeClr val="tx1"/>
                </a:solidFill>
                <a:latin typeface="Arial" charset="0"/>
              </a:defRPr>
            </a:lvl7pPr>
            <a:lvl8pPr marL="1730375" indent="-358775" defTabSz="449263" eaLnBrk="0" fontAlgn="base" hangingPunct="0">
              <a:spcBef>
                <a:spcPct val="20000"/>
              </a:spcBef>
              <a:spcAft>
                <a:spcPct val="0"/>
              </a:spcAft>
              <a:buChar char="»"/>
              <a:defRPr sz="2000">
                <a:solidFill>
                  <a:schemeClr val="tx1"/>
                </a:solidFill>
                <a:latin typeface="Arial" charset="0"/>
              </a:defRPr>
            </a:lvl8pPr>
            <a:lvl9pPr marL="2187575" indent="-358775" defTabSz="449263"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en-GB" altLang="en-US" sz="2800" b="1" i="0" dirty="0" smtClean="0">
                <a:solidFill>
                  <a:schemeClr val="bg1"/>
                </a:solidFill>
                <a:ea typeface="MS PGothic" pitchFamily="34" charset="-128"/>
              </a:rPr>
              <a:t>H2020-ESIF</a:t>
            </a:r>
            <a:endParaRPr lang="en-GB" altLang="en-US" sz="2800" b="1" i="0" dirty="0">
              <a:solidFill>
                <a:schemeClr val="bg1"/>
              </a:solidFill>
              <a:ea typeface="MS PGothic" pitchFamily="34" charset="-128"/>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7400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Number Placeholder 1"/>
          <p:cNvSpPr>
            <a:spLocks noGrp="1"/>
          </p:cNvSpPr>
          <p:nvPr>
            <p:ph type="sldNum" sz="quarter" idx="12"/>
          </p:nvPr>
        </p:nvSpPr>
        <p:spPr>
          <a:xfrm>
            <a:off x="6602413" y="6378575"/>
            <a:ext cx="2133600" cy="476250"/>
          </a:xfrm>
          <a:noFill/>
        </p:spPr>
        <p:txBody>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Tx/>
              <a:buFontTx/>
              <a:buNone/>
            </a:pPr>
            <a:fld id="{8FF55912-D5C7-44A1-8271-6D5266A54F51}" type="slidenum">
              <a:rPr lang="en-GB" altLang="en-US" sz="1400" i="0" smtClean="0">
                <a:solidFill>
                  <a:srgbClr val="000000"/>
                </a:solidFill>
                <a:latin typeface="Arial" charset="0"/>
              </a:rPr>
              <a:pPr>
                <a:spcBef>
                  <a:spcPct val="0"/>
                </a:spcBef>
                <a:buClrTx/>
                <a:buFontTx/>
                <a:buNone/>
              </a:pPr>
              <a:t>8</a:t>
            </a:fld>
            <a:endParaRPr lang="en-GB" altLang="en-US" sz="1400" i="0" smtClean="0">
              <a:solidFill>
                <a:srgbClr val="000000"/>
              </a:solidFill>
              <a:latin typeface="Arial" charset="0"/>
            </a:endParaRPr>
          </a:p>
        </p:txBody>
      </p:sp>
      <p:cxnSp>
        <p:nvCxnSpPr>
          <p:cNvPr id="27651" name="Straight Arrow Connector 10"/>
          <p:cNvCxnSpPr>
            <a:cxnSpLocks noChangeShapeType="1"/>
          </p:cNvCxnSpPr>
          <p:nvPr/>
        </p:nvCxnSpPr>
        <p:spPr bwMode="auto">
          <a:xfrm flipH="1">
            <a:off x="3348038" y="3541713"/>
            <a:ext cx="215900" cy="103187"/>
          </a:xfrm>
          <a:prstGeom prst="straightConnector1">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cxnSp>
        <p:nvCxnSpPr>
          <p:cNvPr id="27652" name="Straight Arrow Connector 18"/>
          <p:cNvCxnSpPr>
            <a:cxnSpLocks noChangeShapeType="1"/>
          </p:cNvCxnSpPr>
          <p:nvPr/>
        </p:nvCxnSpPr>
        <p:spPr bwMode="auto">
          <a:xfrm>
            <a:off x="3779838" y="3541713"/>
            <a:ext cx="914400" cy="914400"/>
          </a:xfrm>
          <a:prstGeom prst="straightConnector1">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
        <p:nvSpPr>
          <p:cNvPr id="14" name="Title 1"/>
          <p:cNvSpPr txBox="1">
            <a:spLocks/>
          </p:cNvSpPr>
          <p:nvPr/>
        </p:nvSpPr>
        <p:spPr bwMode="auto">
          <a:xfrm>
            <a:off x="5184775" y="98425"/>
            <a:ext cx="3959225" cy="7207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 uri="{FAA26D3D-D897-4be2-8F04-BA451C77F1D7}"/>
          </a:extLst>
        </p:spPr>
        <p:txBody>
          <a:bodyPr anchor="ctr"/>
          <a:lstStyle>
            <a:lvl1pPr marL="358775" indent="-358775"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a:defRPr/>
            </a:pPr>
            <a:r>
              <a:rPr lang="en-GB" sz="2000" b="1" dirty="0" smtClean="0">
                <a:solidFill>
                  <a:schemeClr val="bg1"/>
                </a:solidFill>
              </a:rPr>
              <a:t>SEAL </a:t>
            </a:r>
            <a:r>
              <a:rPr lang="en-GB" sz="2000" b="1" dirty="0">
                <a:solidFill>
                  <a:schemeClr val="bg1"/>
                </a:solidFill>
              </a:rPr>
              <a:t>OF EXCELLENCE</a:t>
            </a:r>
          </a:p>
          <a:p>
            <a:pPr algn="r">
              <a:defRPr/>
            </a:pPr>
            <a:r>
              <a:rPr lang="en-GB" sz="2000" b="1" dirty="0" smtClean="0">
                <a:solidFill>
                  <a:schemeClr val="bg1"/>
                </a:solidFill>
              </a:rPr>
              <a:t>Key Features</a:t>
            </a:r>
          </a:p>
        </p:txBody>
      </p:sp>
      <p:sp>
        <p:nvSpPr>
          <p:cNvPr id="27654" name="TextBox 5"/>
          <p:cNvSpPr txBox="1">
            <a:spLocks noChangeArrowheads="1"/>
          </p:cNvSpPr>
          <p:nvPr/>
        </p:nvSpPr>
        <p:spPr bwMode="auto">
          <a:xfrm>
            <a:off x="95250" y="1703388"/>
            <a:ext cx="3011488" cy="43021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31750" cap="sq" algn="ctr">
                <a:solidFill>
                  <a:srgbClr val="000000"/>
                </a:solidFill>
                <a:round/>
                <a:headEnd/>
                <a:tailEnd type="triangle" w="lg" len="lg"/>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fr-BE" altLang="en-US" sz="1100" b="1">
                <a:solidFill>
                  <a:srgbClr val="00B050"/>
                </a:solidFill>
              </a:rPr>
              <a:t>Funding threshold </a:t>
            </a:r>
            <a:r>
              <a:rPr lang="fr-BE" altLang="en-US" sz="1100" b="1" i="0">
                <a:solidFill>
                  <a:srgbClr val="00B050"/>
                </a:solidFill>
              </a:rPr>
              <a:t>due to H2020 budget availability</a:t>
            </a:r>
            <a:endParaRPr lang="en-GB" altLang="en-US" sz="1100" b="1" i="0">
              <a:solidFill>
                <a:srgbClr val="00B050"/>
              </a:solidFill>
            </a:endParaRPr>
          </a:p>
        </p:txBody>
      </p:sp>
      <p:sp>
        <p:nvSpPr>
          <p:cNvPr id="27655" name="TextBox 19"/>
          <p:cNvSpPr txBox="1">
            <a:spLocks noChangeArrowheads="1"/>
          </p:cNvSpPr>
          <p:nvPr/>
        </p:nvSpPr>
        <p:spPr bwMode="auto">
          <a:xfrm>
            <a:off x="211138" y="2570163"/>
            <a:ext cx="2292350"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buClrTx/>
              <a:buFontTx/>
              <a:buNone/>
            </a:pPr>
            <a:r>
              <a:rPr lang="fr-BE" altLang="en-US" sz="1200" b="1">
                <a:solidFill>
                  <a:srgbClr val="FF0000"/>
                </a:solidFill>
              </a:rPr>
              <a:t>Quality threshold</a:t>
            </a:r>
            <a:r>
              <a:rPr lang="fr-BE" altLang="en-US" sz="1200" b="1" i="0">
                <a:solidFill>
                  <a:srgbClr val="FF0000"/>
                </a:solidFill>
              </a:rPr>
              <a:t>:</a:t>
            </a:r>
          </a:p>
          <a:p>
            <a:pPr eaLnBrk="1" hangingPunct="1">
              <a:spcBef>
                <a:spcPct val="0"/>
              </a:spcBef>
              <a:buClrTx/>
              <a:buFontTx/>
              <a:buNone/>
            </a:pPr>
            <a:endParaRPr lang="fr-BE" altLang="en-US" sz="1200" b="1" i="0">
              <a:solidFill>
                <a:srgbClr val="FF0000"/>
              </a:solidFill>
            </a:endParaRPr>
          </a:p>
        </p:txBody>
      </p:sp>
      <p:grpSp>
        <p:nvGrpSpPr>
          <p:cNvPr id="27656" name="Group 2"/>
          <p:cNvGrpSpPr>
            <a:grpSpLocks/>
          </p:cNvGrpSpPr>
          <p:nvPr/>
        </p:nvGrpSpPr>
        <p:grpSpPr bwMode="auto">
          <a:xfrm>
            <a:off x="201613" y="1762125"/>
            <a:ext cx="4035425" cy="2387600"/>
            <a:chOff x="202128" y="1761597"/>
            <a:chExt cx="4034910" cy="2388128"/>
          </a:xfrm>
        </p:grpSpPr>
        <p:graphicFrame>
          <p:nvGraphicFramePr>
            <p:cNvPr id="5" name="Diagram 4"/>
            <p:cNvGraphicFramePr/>
            <p:nvPr/>
          </p:nvGraphicFramePr>
          <p:xfrm>
            <a:off x="1625751" y="1761597"/>
            <a:ext cx="2611287" cy="238812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cxnSp>
          <p:nvCxnSpPr>
            <p:cNvPr id="27667" name="Straight Arrow Connector 8"/>
            <p:cNvCxnSpPr>
              <a:cxnSpLocks noChangeShapeType="1"/>
            </p:cNvCxnSpPr>
            <p:nvPr/>
          </p:nvCxnSpPr>
          <p:spPr bwMode="auto">
            <a:xfrm>
              <a:off x="377825" y="3644900"/>
              <a:ext cx="3600450" cy="0"/>
            </a:xfrm>
            <a:prstGeom prst="straightConnector1">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
          <p:nvSpPr>
            <p:cNvPr id="2" name="Striped Right Arrow 1"/>
            <p:cNvSpPr/>
            <p:nvPr/>
          </p:nvSpPr>
          <p:spPr bwMode="auto">
            <a:xfrm rot="10800000" flipH="1">
              <a:off x="3511643" y="2141094"/>
              <a:ext cx="649205" cy="503348"/>
            </a:xfrm>
            <a:prstGeom prst="stripedRightArrow">
              <a:avLst/>
            </a:prstGeom>
            <a:pattFill prst="pct60">
              <a:fgClr>
                <a:srgbClr val="FFCC66"/>
              </a:fgClr>
              <a:bgClr>
                <a:schemeClr val="bg1"/>
              </a:bgClr>
            </a:pattFill>
            <a:ln w="9525" cap="flat" cmpd="sng" algn="ctr">
              <a:solidFill>
                <a:schemeClr val="tx1"/>
              </a:solidFill>
              <a:prstDash val="solid"/>
              <a:round/>
              <a:headEnd type="none" w="med" len="med"/>
              <a:tailEnd type="none" w="med" len="med"/>
            </a:ln>
            <a:effectLst/>
            <a:extLst/>
          </p:spPr>
          <p:txBody>
            <a:bodyPr lIns="90000" tIns="46800" rIns="90000" bIns="46800" anchor="ctr"/>
            <a:lstStyle/>
            <a:p>
              <a:pPr marL="3175" eaLnBrk="1" hangingPunct="1">
                <a:defRPr/>
              </a:pPr>
              <a:endParaRPr lang="en-GB" sz="1200" dirty="0">
                <a:solidFill>
                  <a:srgbClr val="0F5494"/>
                </a:solidFill>
                <a:ea typeface="ＭＳ Ｐゴシック" pitchFamily="34" charset="-128"/>
              </a:endParaRPr>
            </a:p>
          </p:txBody>
        </p:sp>
        <p:cxnSp>
          <p:nvCxnSpPr>
            <p:cNvPr id="27669" name="Straight Arrow Connector 14"/>
            <p:cNvCxnSpPr>
              <a:cxnSpLocks noChangeShapeType="1"/>
            </p:cNvCxnSpPr>
            <p:nvPr/>
          </p:nvCxnSpPr>
          <p:spPr bwMode="auto">
            <a:xfrm>
              <a:off x="202128" y="2127007"/>
              <a:ext cx="2425443" cy="0"/>
            </a:xfrm>
            <a:prstGeom prst="straightConnector1">
              <a:avLst/>
            </a:prstGeom>
            <a:noFill/>
            <a:ln w="31750" cap="sq" algn="ctr">
              <a:solidFill>
                <a:srgbClr val="00B050"/>
              </a:solidFill>
              <a:round/>
              <a:headEnd/>
              <a:tailEnd type="triangle" w="lg" len="lg"/>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cxnSp>
          <p:nvCxnSpPr>
            <p:cNvPr id="27670" name="Straight Arrow Connector 23"/>
            <p:cNvCxnSpPr>
              <a:cxnSpLocks noChangeShapeType="1"/>
              <a:stCxn id="27655" idx="1"/>
            </p:cNvCxnSpPr>
            <p:nvPr/>
          </p:nvCxnSpPr>
          <p:spPr bwMode="auto">
            <a:xfrm>
              <a:off x="211651" y="2800698"/>
              <a:ext cx="2055833" cy="3914"/>
            </a:xfrm>
            <a:prstGeom prst="straightConnector1">
              <a:avLst/>
            </a:prstGeom>
            <a:noFill/>
            <a:ln w="31750" cap="sq" algn="ctr">
              <a:solidFill>
                <a:srgbClr val="FF0000"/>
              </a:solidFill>
              <a:round/>
              <a:headEnd/>
              <a:tailEnd type="triangle" w="lg" len="lg"/>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cxnSp>
        <p:sp>
          <p:nvSpPr>
            <p:cNvPr id="27671" name="TextBox 6"/>
            <p:cNvSpPr txBox="1">
              <a:spLocks noChangeArrowheads="1"/>
            </p:cNvSpPr>
            <p:nvPr/>
          </p:nvSpPr>
          <p:spPr bwMode="auto">
            <a:xfrm>
              <a:off x="2516284" y="1865400"/>
              <a:ext cx="831636" cy="26166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r>
                <a:rPr lang="en-GB" altLang="en-US" sz="1100" b="1" i="0">
                  <a:solidFill>
                    <a:schemeClr val="tx1"/>
                  </a:solidFill>
                </a:rPr>
                <a:t>Funded</a:t>
              </a:r>
            </a:p>
          </p:txBody>
        </p:sp>
      </p:grpSp>
      <p:sp>
        <p:nvSpPr>
          <p:cNvPr id="27657" name="Rectangle 3"/>
          <p:cNvSpPr>
            <a:spLocks noChangeArrowheads="1"/>
          </p:cNvSpPr>
          <p:nvPr/>
        </p:nvSpPr>
        <p:spPr bwMode="auto">
          <a:xfrm>
            <a:off x="4787900" y="1022350"/>
            <a:ext cx="4248150" cy="3170238"/>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600"/>
              </a:spcBef>
              <a:buClrTx/>
              <a:buFontTx/>
              <a:buNone/>
            </a:pPr>
            <a:r>
              <a:rPr lang="en-GB" altLang="en-US" sz="1600" b="1" i="0" u="sng">
                <a:solidFill>
                  <a:schemeClr val="tx1"/>
                </a:solidFill>
              </a:rPr>
              <a:t>Excellent proposals </a:t>
            </a:r>
            <a:r>
              <a:rPr lang="en-GB" altLang="en-US" sz="1600" b="1" i="0">
                <a:solidFill>
                  <a:schemeClr val="tx1"/>
                </a:solidFill>
              </a:rPr>
              <a:t>receive </a:t>
            </a:r>
          </a:p>
          <a:p>
            <a:pPr algn="ctr" eaLnBrk="1" hangingPunct="1">
              <a:spcBef>
                <a:spcPct val="0"/>
              </a:spcBef>
              <a:buClrTx/>
              <a:buFontTx/>
              <a:buNone/>
            </a:pPr>
            <a:r>
              <a:rPr lang="en-GB" altLang="en-US" sz="1600" b="1" i="0">
                <a:solidFill>
                  <a:schemeClr val="tx1"/>
                </a:solidFill>
              </a:rPr>
              <a:t>the SEAL OF EXCELLENCE certificate</a:t>
            </a:r>
          </a:p>
          <a:p>
            <a:pPr algn="ctr" eaLnBrk="1" hangingPunct="1">
              <a:spcBef>
                <a:spcPts val="600"/>
              </a:spcBef>
              <a:buClrTx/>
              <a:buFontTx/>
              <a:buNone/>
            </a:pPr>
            <a:endParaRPr lang="fr-BE" altLang="en-US" sz="1400" b="1" i="0">
              <a:solidFill>
                <a:schemeClr val="tx1"/>
              </a:solidFill>
            </a:endParaRPr>
          </a:p>
          <a:p>
            <a:pPr algn="ctr" eaLnBrk="1" hangingPunct="1">
              <a:spcBef>
                <a:spcPts val="600"/>
              </a:spcBef>
              <a:buClrTx/>
              <a:buFontTx/>
              <a:buNone/>
            </a:pPr>
            <a:endParaRPr lang="en-GB" altLang="en-US" sz="1400" b="1" i="0">
              <a:solidFill>
                <a:schemeClr val="tx1"/>
              </a:solidFill>
            </a:endParaRPr>
          </a:p>
          <a:p>
            <a:pPr algn="ctr" eaLnBrk="1" hangingPunct="1">
              <a:spcBef>
                <a:spcPts val="600"/>
              </a:spcBef>
              <a:buClrTx/>
              <a:buFontTx/>
              <a:buNone/>
            </a:pPr>
            <a:endParaRPr lang="en-GB" altLang="en-US" sz="1400" b="1" i="0">
              <a:solidFill>
                <a:schemeClr val="tx1"/>
              </a:solidFill>
            </a:endParaRPr>
          </a:p>
          <a:p>
            <a:pPr algn="ctr" eaLnBrk="1" hangingPunct="1">
              <a:spcBef>
                <a:spcPts val="600"/>
              </a:spcBef>
              <a:buClrTx/>
              <a:buFontTx/>
              <a:buNone/>
            </a:pPr>
            <a:r>
              <a:rPr lang="en-GB" altLang="en-US" sz="1400" b="1" i="0">
                <a:solidFill>
                  <a:schemeClr val="tx1"/>
                </a:solidFill>
              </a:rPr>
              <a:t>Certificate by the Commission</a:t>
            </a:r>
          </a:p>
          <a:p>
            <a:pPr algn="ctr" eaLnBrk="1" hangingPunct="1">
              <a:spcBef>
                <a:spcPts val="600"/>
              </a:spcBef>
              <a:buClrTx/>
              <a:buFontTx/>
              <a:buNone/>
            </a:pPr>
            <a:r>
              <a:rPr lang="en-GB" altLang="en-US" sz="1400" b="1" i="0">
                <a:solidFill>
                  <a:schemeClr val="tx1"/>
                </a:solidFill>
              </a:rPr>
              <a:t> awarded to </a:t>
            </a:r>
          </a:p>
          <a:p>
            <a:pPr algn="ctr" eaLnBrk="1" hangingPunct="1">
              <a:spcBef>
                <a:spcPts val="600"/>
              </a:spcBef>
              <a:buClrTx/>
              <a:buFontTx/>
              <a:buNone/>
            </a:pPr>
            <a:endParaRPr lang="fr-BE" altLang="en-US" sz="1400" b="1" i="0">
              <a:solidFill>
                <a:schemeClr val="tx1"/>
              </a:solidFill>
            </a:endParaRPr>
          </a:p>
          <a:p>
            <a:pPr algn="ctr" eaLnBrk="1" hangingPunct="1">
              <a:spcBef>
                <a:spcPts val="600"/>
              </a:spcBef>
              <a:buClrTx/>
              <a:buFontTx/>
              <a:buNone/>
            </a:pPr>
            <a:endParaRPr lang="fr-BE" altLang="en-US" sz="1400" b="1" i="0">
              <a:solidFill>
                <a:schemeClr val="tx1"/>
              </a:solidFill>
            </a:endParaRPr>
          </a:p>
          <a:p>
            <a:pPr algn="ctr" eaLnBrk="1" hangingPunct="1">
              <a:spcBef>
                <a:spcPts val="600"/>
              </a:spcBef>
              <a:buClrTx/>
              <a:buFontTx/>
              <a:buNone/>
            </a:pPr>
            <a:endParaRPr lang="en-GB" altLang="en-US" sz="1400" b="1" i="0">
              <a:solidFill>
                <a:schemeClr val="tx1"/>
              </a:solidFill>
            </a:endParaRPr>
          </a:p>
        </p:txBody>
      </p:sp>
      <p:sp>
        <p:nvSpPr>
          <p:cNvPr id="27658" name="Down Arrow 14"/>
          <p:cNvSpPr>
            <a:spLocks noChangeArrowheads="1"/>
          </p:cNvSpPr>
          <p:nvPr/>
        </p:nvSpPr>
        <p:spPr bwMode="auto">
          <a:xfrm>
            <a:off x="6602413" y="4176713"/>
            <a:ext cx="574675" cy="311150"/>
          </a:xfrm>
          <a:prstGeom prst="downArrow">
            <a:avLst>
              <a:gd name="adj1" fmla="val 50000"/>
              <a:gd name="adj2" fmla="val 50000"/>
            </a:avLst>
          </a:prstGeom>
          <a:solidFill>
            <a:srgbClr val="FFC000"/>
          </a:solidFill>
          <a:ln w="3175">
            <a:solidFill>
              <a:schemeClr val="tx1"/>
            </a:solidFill>
            <a:miter lim="800000"/>
            <a:headEnd/>
            <a:tailEnd/>
          </a:ln>
        </p:spPr>
        <p:txBody>
          <a:bodyPr lIns="90000" tIns="46800" rIns="90000" bIns="46800"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29" name="Rectangle 3"/>
          <p:cNvSpPr>
            <a:spLocks noChangeArrowheads="1"/>
          </p:cNvSpPr>
          <p:nvPr/>
        </p:nvSpPr>
        <p:spPr bwMode="auto">
          <a:xfrm>
            <a:off x="269875" y="4624388"/>
            <a:ext cx="3865563" cy="1692275"/>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p>
            <a:pPr algn="ctr" eaLnBrk="1" hangingPunct="1">
              <a:defRPr/>
            </a:pPr>
            <a:r>
              <a:rPr lang="en-GB" sz="1600" b="1" dirty="0">
                <a:ea typeface="ＭＳ Ｐゴシック" pitchFamily="34" charset="-128"/>
              </a:rPr>
              <a:t>Pilot using </a:t>
            </a:r>
            <a:r>
              <a:rPr lang="en-GB" sz="1600" b="1" u="sng" dirty="0">
                <a:ea typeface="ＭＳ Ｐゴシック" pitchFamily="34" charset="-128"/>
              </a:rPr>
              <a:t>the SME Instrument</a:t>
            </a:r>
          </a:p>
          <a:p>
            <a:pPr algn="ctr" eaLnBrk="1" hangingPunct="1">
              <a:defRPr/>
            </a:pPr>
            <a:endParaRPr lang="en-GB" sz="1300" b="1" dirty="0">
              <a:ea typeface="ＭＳ Ｐゴシック" pitchFamily="34" charset="-128"/>
            </a:endParaRPr>
          </a:p>
          <a:p>
            <a:pPr marL="285750" indent="-285750" eaLnBrk="1" hangingPunct="1">
              <a:buFont typeface="Wingdings" panose="05000000000000000000" pitchFamily="2" charset="2"/>
              <a:buChar char="ü"/>
              <a:defRPr/>
            </a:pPr>
            <a:r>
              <a:rPr lang="fr-BE" sz="1500" dirty="0">
                <a:ea typeface="ＭＳ Ｐゴシック" pitchFamily="34" charset="-128"/>
              </a:rPr>
              <a:t>Close to intervention </a:t>
            </a:r>
            <a:r>
              <a:rPr lang="fr-BE" sz="1500" dirty="0" err="1">
                <a:ea typeface="ＭＳ Ｐゴシック" pitchFamily="34" charset="-128"/>
              </a:rPr>
              <a:t>logic</a:t>
            </a:r>
            <a:r>
              <a:rPr lang="fr-BE" sz="1500" dirty="0">
                <a:ea typeface="ＭＳ Ｐゴシック" pitchFamily="34" charset="-128"/>
              </a:rPr>
              <a:t> of ESIF </a:t>
            </a:r>
            <a:r>
              <a:rPr lang="fr-BE" sz="1500" dirty="0" err="1">
                <a:ea typeface="ＭＳ Ｐゴシック" pitchFamily="34" charset="-128"/>
              </a:rPr>
              <a:t>authorities</a:t>
            </a:r>
            <a:r>
              <a:rPr lang="fr-BE" sz="1500" dirty="0">
                <a:ea typeface="ＭＳ Ｐゴシック" pitchFamily="34" charset="-128"/>
              </a:rPr>
              <a:t>:</a:t>
            </a:r>
          </a:p>
          <a:p>
            <a:pPr marL="285750" indent="-285750" eaLnBrk="1" hangingPunct="1">
              <a:buFont typeface="Wingdings" panose="05000000000000000000" pitchFamily="2" charset="2"/>
              <a:buChar char="ü"/>
              <a:defRPr/>
            </a:pPr>
            <a:r>
              <a:rPr lang="en-GB" sz="1500" dirty="0">
                <a:ea typeface="ＭＳ Ｐゴシック" pitchFamily="34" charset="-128"/>
              </a:rPr>
              <a:t>Single company</a:t>
            </a:r>
          </a:p>
          <a:p>
            <a:pPr marL="285750" indent="-285750" eaLnBrk="1" hangingPunct="1">
              <a:buFont typeface="Wingdings" panose="05000000000000000000" pitchFamily="2" charset="2"/>
              <a:buChar char="ü"/>
              <a:defRPr/>
            </a:pPr>
            <a:r>
              <a:rPr lang="en-GB" sz="1500" dirty="0">
                <a:ea typeface="ＭＳ Ｐゴシック" pitchFamily="34" charset="-128"/>
              </a:rPr>
              <a:t>Small scale R&amp;I actions</a:t>
            </a:r>
          </a:p>
          <a:p>
            <a:pPr marL="285750" indent="-285750" eaLnBrk="1" hangingPunct="1">
              <a:buFont typeface="Wingdings" panose="05000000000000000000" pitchFamily="2" charset="2"/>
              <a:buChar char="ü"/>
              <a:defRPr/>
            </a:pPr>
            <a:r>
              <a:rPr lang="en-GB" sz="1500" dirty="0">
                <a:ea typeface="ＭＳ Ｐゴシック" pitchFamily="34" charset="-128"/>
              </a:rPr>
              <a:t>Close to market</a:t>
            </a:r>
          </a:p>
        </p:txBody>
      </p:sp>
      <p:pic>
        <p:nvPicPr>
          <p:cNvPr id="27660" name="Picture 9" descr="H:\My Documents\untitled.pn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804337">
            <a:off x="4095750" y="1951038"/>
            <a:ext cx="866775" cy="11096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7661" name="Down Arrow 31"/>
          <p:cNvSpPr>
            <a:spLocks noChangeArrowheads="1"/>
          </p:cNvSpPr>
          <p:nvPr/>
        </p:nvSpPr>
        <p:spPr bwMode="auto">
          <a:xfrm rot="5400000">
            <a:off x="4104482" y="5288756"/>
            <a:ext cx="576262" cy="365125"/>
          </a:xfrm>
          <a:prstGeom prst="downArrow">
            <a:avLst>
              <a:gd name="adj1" fmla="val 50000"/>
              <a:gd name="adj2" fmla="val 50000"/>
            </a:avLst>
          </a:prstGeom>
          <a:solidFill>
            <a:srgbClr val="FFC000"/>
          </a:solidFill>
          <a:ln w="3175">
            <a:solidFill>
              <a:schemeClr val="tx1"/>
            </a:solidFill>
            <a:miter lim="800000"/>
            <a:headEnd/>
            <a:tailEnd/>
          </a:ln>
        </p:spPr>
        <p:txBody>
          <a:bodyPr lIns="90000" tIns="46800" rIns="90000" bIns="46800" anchor="ctr"/>
          <a:lstStyle>
            <a:lvl1pPr marL="3175">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endParaRPr lang="en-GB" altLang="en-US" sz="1200" i="0"/>
          </a:p>
        </p:txBody>
      </p:sp>
      <p:sp>
        <p:nvSpPr>
          <p:cNvPr id="27662" name="TextBox 3"/>
          <p:cNvSpPr txBox="1">
            <a:spLocks noChangeArrowheads="1"/>
          </p:cNvSpPr>
          <p:nvPr/>
        </p:nvSpPr>
        <p:spPr bwMode="auto">
          <a:xfrm>
            <a:off x="4694238" y="4562475"/>
            <a:ext cx="4341812" cy="1816100"/>
          </a:xfrm>
          <a:prstGeom prst="rect">
            <a:avLst/>
          </a:prstGeom>
          <a:noFill/>
          <a:ln w="317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ClrTx/>
              <a:buFontTx/>
              <a:buNone/>
            </a:pPr>
            <a:r>
              <a:rPr lang="en-GB" altLang="en-US" sz="1600" b="1" i="0" u="sng">
                <a:solidFill>
                  <a:schemeClr val="tx1"/>
                </a:solidFill>
              </a:rPr>
              <a:t>Regions/MS</a:t>
            </a:r>
            <a:r>
              <a:rPr lang="en-GB" altLang="en-US" sz="1600" b="1" i="0">
                <a:solidFill>
                  <a:schemeClr val="tx1"/>
                </a:solidFill>
              </a:rPr>
              <a:t> taking-up 'seal of excellence' proposals:</a:t>
            </a:r>
          </a:p>
          <a:p>
            <a:pPr eaLnBrk="1" hangingPunct="1">
              <a:spcBef>
                <a:spcPts val="600"/>
              </a:spcBef>
              <a:buClrTx/>
              <a:buFont typeface="Wingdings" pitchFamily="2" charset="2"/>
              <a:buChar char="ü"/>
            </a:pPr>
            <a:r>
              <a:rPr lang="en-GB" altLang="en-US" sz="1500" i="0">
                <a:solidFill>
                  <a:schemeClr val="tx1"/>
                </a:solidFill>
              </a:rPr>
              <a:t> Benefit from pre-screening by H2020</a:t>
            </a:r>
          </a:p>
          <a:p>
            <a:pPr eaLnBrk="1" hangingPunct="1">
              <a:spcBef>
                <a:spcPct val="0"/>
              </a:spcBef>
              <a:buClrTx/>
              <a:buFont typeface="Wingdings" pitchFamily="2" charset="2"/>
              <a:buChar char="ü"/>
            </a:pPr>
            <a:r>
              <a:rPr lang="en-GB" altLang="en-US" sz="1500" i="0">
                <a:solidFill>
                  <a:schemeClr val="tx1"/>
                </a:solidFill>
              </a:rPr>
              <a:t> Make the most of a unique, high quality evaluation process</a:t>
            </a:r>
          </a:p>
          <a:p>
            <a:pPr eaLnBrk="1" hangingPunct="1">
              <a:spcBef>
                <a:spcPct val="0"/>
              </a:spcBef>
              <a:buClrTx/>
              <a:buFont typeface="Wingdings" pitchFamily="2" charset="2"/>
              <a:buChar char="ü"/>
            </a:pPr>
            <a:r>
              <a:rPr lang="en-GB" altLang="en-US" sz="1500" i="0">
                <a:solidFill>
                  <a:schemeClr val="tx1"/>
                </a:solidFill>
              </a:rPr>
              <a:t> Better use the resources</a:t>
            </a:r>
          </a:p>
          <a:p>
            <a:pPr eaLnBrk="1" hangingPunct="1">
              <a:spcBef>
                <a:spcPct val="0"/>
              </a:spcBef>
              <a:buClrTx/>
              <a:buFont typeface="Wingdings" pitchFamily="2" charset="2"/>
              <a:buChar char="ü"/>
            </a:pPr>
            <a:r>
              <a:rPr lang="en-GB" altLang="en-US" sz="1500" i="0">
                <a:solidFill>
                  <a:schemeClr val="tx1"/>
                </a:solidFill>
              </a:rPr>
              <a:t> Invest on high local impact proposals</a:t>
            </a:r>
          </a:p>
        </p:txBody>
      </p:sp>
      <p:sp>
        <p:nvSpPr>
          <p:cNvPr id="22" name="TextBox 3"/>
          <p:cNvSpPr txBox="1">
            <a:spLocks noChangeArrowheads="1"/>
          </p:cNvSpPr>
          <p:nvPr/>
        </p:nvSpPr>
        <p:spPr bwMode="auto">
          <a:xfrm>
            <a:off x="233363" y="1179513"/>
            <a:ext cx="3927475" cy="338137"/>
          </a:xfrm>
          <a:prstGeom prst="rect">
            <a:avLst/>
          </a:prstGeom>
          <a:ln>
            <a:noFill/>
            <a:headEnd/>
            <a:tailEnd/>
          </a:ln>
        </p:spPr>
        <p:style>
          <a:lnRef idx="2">
            <a:schemeClr val="accent4"/>
          </a:lnRef>
          <a:fillRef idx="1">
            <a:schemeClr val="lt1"/>
          </a:fillRef>
          <a:effectRef idx="0">
            <a:schemeClr val="accent4"/>
          </a:effectRef>
          <a:fontRef idx="minor">
            <a:schemeClr val="dk1"/>
          </a:fontRef>
        </p:style>
        <p:txBody>
          <a:bodyPr>
            <a:spAutoFit/>
          </a:bodyPr>
          <a:lstStyle>
            <a:lvl1pPr eaLnBrk="0" hangingPunct="0">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eaLnBrk="0" hangingPunct="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eaLnBrk="0" hangingPunct="0">
              <a:spcBef>
                <a:spcPct val="20000"/>
              </a:spcBef>
              <a:defRPr sz="1400">
                <a:solidFill>
                  <a:srgbClr val="0F5494"/>
                </a:solidFill>
                <a:latin typeface="Verdana" pitchFamily="34"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a:pPr>
            <a:r>
              <a:rPr lang="en-GB" altLang="en-US" sz="1600" b="1" i="0" dirty="0" smtClean="0">
                <a:solidFill>
                  <a:schemeClr val="tx1"/>
                </a:solidFill>
              </a:rPr>
              <a:t>Horizon 2020 evaluation:</a:t>
            </a:r>
            <a:endParaRPr lang="en-GB" altLang="en-US" sz="1600" i="0" dirty="0" smtClean="0">
              <a:solidFill>
                <a:schemeClr val="tx1"/>
              </a:solidFill>
            </a:endParaRPr>
          </a:p>
        </p:txBody>
      </p:sp>
      <p:pic>
        <p:nvPicPr>
          <p:cNvPr id="27664" name="Picture 4"/>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81575" y="1865313"/>
            <a:ext cx="3816350" cy="22367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3" name="Rectangle 6"/>
          <p:cNvSpPr>
            <a:spLocks noChangeArrowheads="1"/>
          </p:cNvSpPr>
          <p:nvPr/>
        </p:nvSpPr>
        <p:spPr bwMode="auto">
          <a:xfrm>
            <a:off x="4251325" y="6575425"/>
            <a:ext cx="647700" cy="360363"/>
          </a:xfrm>
          <a:prstGeom prst="rect">
            <a:avLst/>
          </a:prstGeom>
          <a:solidFill>
            <a:srgbClr val="00BEFF"/>
          </a:solidFill>
          <a:ln w="9525">
            <a:solidFill>
              <a:srgbClr val="00BEFF"/>
            </a:solidFill>
            <a:miter lim="800000"/>
            <a:headEnd/>
            <a:tailEnd/>
          </a:ln>
          <a:effectLst>
            <a:outerShdw blurRad="63500" dist="23000" dir="5400000" rotWithShape="0">
              <a:srgbClr val="000000">
                <a:alpha val="34998"/>
              </a:srgbClr>
            </a:outerShdw>
          </a:effectLst>
        </p:spPr>
        <p:txBody>
          <a:bodyPr lIns="0" tIns="36000" rIns="54000"/>
          <a:lstStyle/>
          <a:p>
            <a:pPr defTabSz="457200" eaLnBrk="1" hangingPunct="1">
              <a:defRPr/>
            </a:pPr>
            <a:r>
              <a:rPr lang="en-IE" sz="600" i="1">
                <a:solidFill>
                  <a:srgbClr val="FFFFFF"/>
                </a:solidFill>
                <a:cs typeface="Arial" charset="0"/>
              </a:rPr>
              <a:t> Research and</a:t>
            </a:r>
          </a:p>
          <a:p>
            <a:pPr defTabSz="457200" eaLnBrk="1" hangingPunct="1">
              <a:defRPr/>
            </a:pPr>
            <a:r>
              <a:rPr lang="en-IE" sz="600" i="1">
                <a:solidFill>
                  <a:srgbClr val="FFFFFF"/>
                </a:solidFill>
                <a:cs typeface="Arial" charset="0"/>
              </a:rPr>
              <a:t> Innovation</a:t>
            </a:r>
            <a:endParaRPr lang="en-GB" sz="600" i="1">
              <a:solidFill>
                <a:srgbClr val="FFFFFF"/>
              </a:solidFill>
              <a:cs typeface="Arial"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536" y="1238250"/>
            <a:ext cx="8496944" cy="936625"/>
          </a:xfrm>
        </p:spPr>
        <p:txBody>
          <a:bodyPr/>
          <a:lstStyle/>
          <a:p>
            <a:pPr marL="0" lvl="1"/>
            <a:r>
              <a:rPr lang="fr-BE" dirty="0" smtClean="0"/>
              <a:t/>
            </a:r>
            <a:br>
              <a:rPr lang="fr-BE" dirty="0" smtClean="0"/>
            </a:br>
            <a:r>
              <a:rPr lang="fr-BE" sz="2400" dirty="0" smtClean="0"/>
              <a:t>H2020 CSA SCREEN</a:t>
            </a:r>
            <a:br>
              <a:rPr lang="fr-BE" sz="2400" dirty="0" smtClean="0"/>
            </a:br>
            <a:r>
              <a:rPr lang="en-GB" sz="2200" dirty="0"/>
              <a:t>Synergic Circular Economy across European Regions</a:t>
            </a:r>
            <a:r>
              <a:rPr lang="fr-BE" sz="2400" dirty="0"/>
              <a:t/>
            </a:r>
            <a:br>
              <a:rPr lang="fr-BE" sz="2400" dirty="0"/>
            </a:br>
            <a:endParaRPr lang="fr-BE" sz="2400" dirty="0"/>
          </a:p>
        </p:txBody>
      </p:sp>
      <p:sp>
        <p:nvSpPr>
          <p:cNvPr id="4" name="Content Placeholder 2"/>
          <p:cNvSpPr>
            <a:spLocks noGrp="1"/>
          </p:cNvSpPr>
          <p:nvPr>
            <p:ph idx="1"/>
          </p:nvPr>
        </p:nvSpPr>
        <p:spPr bwMode="auto">
          <a:xfrm>
            <a:off x="323528" y="2204864"/>
            <a:ext cx="8928223" cy="410445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lvl="1" indent="0">
              <a:buClrTx/>
              <a:buNone/>
            </a:pPr>
            <a:endParaRPr lang="en-GB" sz="500" dirty="0" smtClean="0"/>
          </a:p>
          <a:p>
            <a:pPr marL="0" lvl="1" indent="0">
              <a:buClrTx/>
              <a:buNone/>
            </a:pPr>
            <a:r>
              <a:rPr lang="en-GB" dirty="0" smtClean="0"/>
              <a:t>Aim: </a:t>
            </a:r>
            <a:r>
              <a:rPr lang="en-GB" b="0" dirty="0" smtClean="0"/>
              <a:t>Definition of a replicable systemic approach towards a transition to a circular economy in EU regions in context of RIS3</a:t>
            </a:r>
          </a:p>
          <a:p>
            <a:pPr marL="0" lvl="1" indent="0">
              <a:buClrTx/>
              <a:buNone/>
            </a:pPr>
            <a:endParaRPr lang="en-GB" sz="1600" b="0" dirty="0" smtClean="0"/>
          </a:p>
          <a:p>
            <a:pPr marL="0" lvl="1" indent="0">
              <a:buClrTx/>
              <a:buNone/>
            </a:pPr>
            <a:r>
              <a:rPr lang="en-GB" dirty="0" smtClean="0"/>
              <a:t>How</a:t>
            </a:r>
            <a:r>
              <a:rPr lang="en-GB" b="0" dirty="0" smtClean="0"/>
              <a:t>: Identification and implementation of operational synergies between H2020 and ESIF</a:t>
            </a:r>
          </a:p>
          <a:p>
            <a:pPr marL="342900" lvl="1" indent="-342900">
              <a:buClrTx/>
              <a:buFontTx/>
              <a:buChar char="-"/>
            </a:pPr>
            <a:endParaRPr lang="en-GB" sz="1600" dirty="0" smtClean="0"/>
          </a:p>
          <a:p>
            <a:pPr marL="0" lvl="1" indent="0">
              <a:buClrTx/>
              <a:buNone/>
            </a:pPr>
            <a:r>
              <a:rPr lang="en-GB" dirty="0" smtClean="0"/>
              <a:t>Bottom-up process with regional participation to identify most promising </a:t>
            </a:r>
            <a:r>
              <a:rPr lang="en-GB" dirty="0" smtClean="0"/>
              <a:t>sectors, </a:t>
            </a:r>
            <a:r>
              <a:rPr lang="en-US" dirty="0" smtClean="0"/>
              <a:t>investment needs and operational actions along relevant value chains </a:t>
            </a:r>
            <a:r>
              <a:rPr lang="en-US" dirty="0" smtClean="0"/>
              <a:t>for</a:t>
            </a:r>
            <a:r>
              <a:rPr lang="en-GB" dirty="0" smtClean="0"/>
              <a:t> </a:t>
            </a:r>
            <a:r>
              <a:rPr lang="en-GB" dirty="0" smtClean="0"/>
              <a:t>circular economy</a:t>
            </a:r>
          </a:p>
          <a:p>
            <a:pPr marL="0" lvl="1" indent="0">
              <a:buClrTx/>
              <a:buNone/>
            </a:pPr>
            <a:endParaRPr lang="en-GB" sz="1600" dirty="0" smtClean="0"/>
          </a:p>
          <a:p>
            <a:pPr marL="0" lvl="1" indent="0">
              <a:buClrTx/>
              <a:buNone/>
            </a:pPr>
            <a:r>
              <a:rPr lang="en-GB" dirty="0" smtClean="0"/>
              <a:t>Project duration: </a:t>
            </a:r>
            <a:r>
              <a:rPr lang="en-GB" b="0" dirty="0" smtClean="0"/>
              <a:t>Nov 2016 – Oct 18</a:t>
            </a:r>
          </a:p>
          <a:p>
            <a:pPr marL="0" lvl="1" indent="0">
              <a:buClrTx/>
              <a:buNone/>
            </a:pPr>
            <a:r>
              <a:rPr lang="en-GB" dirty="0" smtClean="0"/>
              <a:t>Project coordinator: </a:t>
            </a:r>
            <a:r>
              <a:rPr lang="en-GB" b="0" dirty="0" err="1" smtClean="0"/>
              <a:t>Regione</a:t>
            </a:r>
            <a:r>
              <a:rPr lang="en-GB" b="0" dirty="0" smtClean="0"/>
              <a:t> Lazio (IT)</a:t>
            </a:r>
          </a:p>
          <a:p>
            <a:pPr marL="0" lvl="1" indent="0">
              <a:buClrTx/>
              <a:buNone/>
            </a:pPr>
            <a:endParaRPr lang="en-GB" b="0" dirty="0" smtClean="0"/>
          </a:p>
          <a:p>
            <a:pPr marL="0" lvl="1" indent="0">
              <a:buClrTx/>
              <a:buNone/>
            </a:pPr>
            <a:endParaRPr lang="fr-BE" dirty="0" smtClean="0"/>
          </a:p>
          <a:p>
            <a:pPr marL="457200" lvl="1" indent="-457200">
              <a:buClrTx/>
              <a:buFont typeface="+mj-lt"/>
              <a:buAutoNum type="arabicPeriod"/>
            </a:pPr>
            <a:endParaRPr lang="fr-BE" sz="2000" b="1" i="0" dirty="0" smtClean="0"/>
          </a:p>
        </p:txBody>
      </p:sp>
      <p:sp>
        <p:nvSpPr>
          <p:cNvPr id="6" name="Rectangle 2"/>
          <p:cNvSpPr>
            <a:spLocks noChangeArrowheads="1"/>
          </p:cNvSpPr>
          <p:nvPr/>
        </p:nvSpPr>
        <p:spPr bwMode="auto">
          <a:xfrm>
            <a:off x="6022447" y="161925"/>
            <a:ext cx="3140603" cy="4001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r>
              <a:rPr lang="en-GB" altLang="en-US" sz="2000" b="1" i="0" dirty="0" smtClean="0">
                <a:solidFill>
                  <a:schemeClr val="bg1"/>
                </a:solidFill>
              </a:rPr>
              <a:t>Examples of support</a:t>
            </a:r>
            <a:endParaRPr lang="en-GB" altLang="en-US" sz="2000" b="1" i="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86366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a="http://schemas.openxmlformats.org/drawingml/2006/main" xmlns="">
              <a:solidFill>
                <a:schemeClr val="accent1"/>
              </a:solidFill>
            </a14:hiddenFill>
          </a:ext>
          <a:ext uri="{91240B29-F687-4F45-9708-019B960494DF}">
            <a14:hiddenLine xmlns:a14="http://schemas.microsoft.com/office/drawing/2010/main" xmlns:a="http://schemas.openxmlformats.org/drawingml/2006/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a="http://schemas.openxmlformats.org/drawingml/2006/main" xmlns="">
              <a:solidFill>
                <a:schemeClr val="accent1"/>
              </a:solidFill>
            </a14:hiddenFill>
          </a:ext>
          <a:ext uri="{91240B29-F687-4F45-9708-019B960494DF}">
            <a14:hiddenLine xmlns:a14="http://schemas.microsoft.com/office/drawing/2010/main" xmlns:a="http://schemas.openxmlformats.org/drawingml/2006/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a="http://schemas.openxmlformats.org/drawingml/2006/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4789</TotalTime>
  <Words>2438</Words>
  <Application>Microsoft Macintosh PowerPoint</Application>
  <PresentationFormat>On-screen Show (4:3)</PresentationFormat>
  <Paragraphs>239</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blank</vt:lpstr>
      <vt:lpstr>Slide 1</vt:lpstr>
      <vt:lpstr>FOOD 2030 &amp; the Food System</vt:lpstr>
      <vt:lpstr>FOOD 2030 Priorities</vt:lpstr>
      <vt:lpstr>Funding Research &amp; Innovation</vt:lpstr>
      <vt:lpstr>Slide 5</vt:lpstr>
      <vt:lpstr>Combining H2020 projects &amp; ESIF … through sequential or parallel projects</vt:lpstr>
      <vt:lpstr>Slide 7</vt:lpstr>
      <vt:lpstr>Slide 8</vt:lpstr>
      <vt:lpstr> H2020 CSA SCREEN Synergic Circular Economy across European Regions </vt:lpstr>
      <vt:lpstr>  RTD Study 'Mapping of EU Member States'/regions R&amp;I plans and Strategies for Smart Specialisation (RIS3) on Bioeconomy'</vt:lpstr>
      <vt:lpstr>EIB Study 'Access-to-finance conditions agri-food value chain'</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2030</dc:title>
  <dc:creator>TUIJTELAARS Alexandra (RTD)</dc:creator>
  <cp:lastModifiedBy>Sandra</cp:lastModifiedBy>
  <cp:revision>460</cp:revision>
  <cp:lastPrinted>2016-11-29T10:54:47Z</cp:lastPrinted>
  <dcterms:created xsi:type="dcterms:W3CDTF">2016-12-02T08:50:58Z</dcterms:created>
  <dcterms:modified xsi:type="dcterms:W3CDTF">2016-12-02T09:01:36Z</dcterms:modified>
</cp:coreProperties>
</file>