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8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7" r:id="rId1"/>
    <p:sldMasterId id="2147483690" r:id="rId2"/>
    <p:sldMasterId id="2147483695" r:id="rId3"/>
    <p:sldMasterId id="2147483700" r:id="rId4"/>
    <p:sldMasterId id="2147483716" r:id="rId5"/>
  </p:sldMasterIdLst>
  <p:notesMasterIdLst>
    <p:notesMasterId r:id="rId20"/>
  </p:notesMasterIdLst>
  <p:handoutMasterIdLst>
    <p:handoutMasterId r:id="rId21"/>
  </p:handoutMasterIdLst>
  <p:sldIdLst>
    <p:sldId id="403" r:id="rId6"/>
    <p:sldId id="394" r:id="rId7"/>
    <p:sldId id="396" r:id="rId8"/>
    <p:sldId id="402" r:id="rId9"/>
    <p:sldId id="393" r:id="rId10"/>
    <p:sldId id="359" r:id="rId11"/>
    <p:sldId id="406" r:id="rId12"/>
    <p:sldId id="407" r:id="rId13"/>
    <p:sldId id="408" r:id="rId14"/>
    <p:sldId id="409" r:id="rId15"/>
    <p:sldId id="401" r:id="rId16"/>
    <p:sldId id="410" r:id="rId17"/>
    <p:sldId id="411" r:id="rId18"/>
    <p:sldId id="412" r:id="rId19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tra Polaskova" initials="PP" lastIdx="6" clrIdx="0">
    <p:extLst>
      <p:ext uri="{19B8F6BF-5375-455C-9EA6-DF929625EA0E}">
        <p15:presenceInfo xmlns:p15="http://schemas.microsoft.com/office/powerpoint/2012/main" userId="S-1-5-21-1216513887-4011534298-3988008075-2131" providerId="AD"/>
      </p:ext>
    </p:extLst>
  </p:cmAuthor>
  <p:cmAuthor id="2" name="Elena FERRARIO" initials="EF" lastIdx="4" clrIdx="1">
    <p:extLst>
      <p:ext uri="{19B8F6BF-5375-455C-9EA6-DF929625EA0E}">
        <p15:presenceInfo xmlns:p15="http://schemas.microsoft.com/office/powerpoint/2012/main" userId="S-1-5-21-1216513887-4011534298-3988008075-1155" providerId="AD"/>
      </p:ext>
    </p:extLst>
  </p:cmAuthor>
  <p:cmAuthor id="3" name="Marie Guitton" initials="MG" lastIdx="3" clrIdx="2">
    <p:extLst>
      <p:ext uri="{19B8F6BF-5375-455C-9EA6-DF929625EA0E}">
        <p15:presenceInfo xmlns:p15="http://schemas.microsoft.com/office/powerpoint/2012/main" userId="S-1-5-21-2190260880-2714743682-1240988206-117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DC609"/>
    <a:srgbClr val="660066"/>
    <a:srgbClr val="CC66FF"/>
    <a:srgbClr val="FF7C80"/>
    <a:srgbClr val="1F497D"/>
    <a:srgbClr val="98C222"/>
    <a:srgbClr val="159960"/>
    <a:srgbClr val="21B7CF"/>
    <a:srgbClr val="666C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Style à thème 1 - Accentuation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Style à thème 1 - Accentuation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00" autoAdjust="0"/>
    <p:restoredTop sz="86410" autoAdjust="0"/>
  </p:normalViewPr>
  <p:slideViewPr>
    <p:cSldViewPr>
      <p:cViewPr varScale="1">
        <p:scale>
          <a:sx n="77" d="100"/>
          <a:sy n="77" d="100"/>
        </p:scale>
        <p:origin x="1747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3240" y="7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fileserver\IVC\06%20Information%20Points%20-%20IPs\5%20West\Statistics\Statistics%20-%20themes%20%201-2%20calls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.guitton\Desktop\working_docs\Stats_2nd_call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\\fileserver\IVC\06%20Information%20Points%20-%20IPs\5%20West\Statistics\Statistics%20-%20themes%20%201-2%20calls.xls" TargetMode="External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\\fileserver\IVC\06%20Information%20Points%20-%20IPs\5%20West\Statistics\2011-11-07%20Statistics%20-%20themes%20%201-2-4%20calls.xls" TargetMode="External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Book2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.guitton\Desktop\working_docs\Stats_2nd_call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ifiles\IR-E\03%20Projects\06%20PO%20team\stages\Lili\Statistics%20-%20TOs\Projects%20per%20SO.xls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ifiles\IR-E\03%20Projects\06%20PO%20team\stages\Lili\Statistics%20-%20TOs\Projects%20per%20SO.xls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458661417322821E-2"/>
          <c:y val="0.10185185185185185"/>
          <c:w val="0.64441644398598341"/>
          <c:h val="0.80298301254009929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4166666666666672"/>
          <c:y val="2.5474628171478601E-2"/>
          <c:w val="0.34166666666666901"/>
          <c:h val="0.95831000291630208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zero"/>
    <c:showDLblsOverMax val="0"/>
  </c:chart>
  <c:spPr>
    <a:ln>
      <a:noFill/>
    </a:ln>
  </c:sp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009064113031561E-2"/>
          <c:y val="0.14276684164479439"/>
          <c:w val="0.36770294210467419"/>
          <c:h val="0.63965004374453194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7313300472377978"/>
          <c:y val="0.23495261009040541"/>
          <c:w val="0.49333553505366473"/>
          <c:h val="0.4594918343540390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181928009184584E-2"/>
          <c:y val="3.8356238591029074E-2"/>
          <c:w val="0.78242445616694289"/>
          <c:h val="0.92903468612277085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FDC608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FEE99C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1CB8CF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rgbClr val="15996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rgbClr val="98C22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rgbClr val="C9E775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2.0371212141740348E-2"/>
                  <c:y val="0.1122414602509399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>
                  <c15:layout>
                    <c:manualLayout>
                      <c:w val="6.7461338984015323E-2"/>
                      <c:h val="9.3447877772013313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;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'[Projects per SO.xls]Sheet3'!$A$3:$A$8</c:f>
              <c:strCache>
                <c:ptCount val="6"/>
                <c:pt idx="0">
                  <c:v>1.1 Innovation infrastucture</c:v>
                </c:pt>
                <c:pt idx="1">
                  <c:v>1.2 Innovation delivery</c:v>
                </c:pt>
                <c:pt idx="2">
                  <c:v>2.1 SME competitiveness</c:v>
                </c:pt>
                <c:pt idx="3">
                  <c:v>3.1 Low-carbon economy</c:v>
                </c:pt>
                <c:pt idx="4">
                  <c:v>4.1 Natural &amp; cultural heritage</c:v>
                </c:pt>
                <c:pt idx="5">
                  <c:v>4.2 Resource efficiency</c:v>
                </c:pt>
              </c:strCache>
            </c:strRef>
          </c:cat>
          <c:val>
            <c:numRef>
              <c:f>'[Projects per SO.xls]Sheet3'!$D$3:$D$8</c:f>
              <c:numCache>
                <c:formatCode>General</c:formatCode>
                <c:ptCount val="6"/>
                <c:pt idx="0">
                  <c:v>20</c:v>
                </c:pt>
                <c:pt idx="1">
                  <c:v>93</c:v>
                </c:pt>
                <c:pt idx="2">
                  <c:v>132</c:v>
                </c:pt>
                <c:pt idx="3">
                  <c:v>94</c:v>
                </c:pt>
                <c:pt idx="4">
                  <c:v>82</c:v>
                </c:pt>
                <c:pt idx="5">
                  <c:v>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025316292769638"/>
          <c:y val="0.12711543736851938"/>
          <c:w val="0.35230062513379273"/>
          <c:h val="0.7030401558242195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909695491350632"/>
          <c:y val="0.12031763499451552"/>
          <c:w val="0.64670580428654145"/>
          <c:h val="0.81544012519124132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FDC608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FEE99C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1CB8CF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rgbClr val="15996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rgbClr val="98C22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rgbClr val="C9E775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;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'[Projects per SO.xls]Sheet3'!$A$3:$A$8</c:f>
              <c:strCache>
                <c:ptCount val="6"/>
                <c:pt idx="0">
                  <c:v>1.1 Innovation infrastucture</c:v>
                </c:pt>
                <c:pt idx="1">
                  <c:v>1.2 Innovation delivery</c:v>
                </c:pt>
                <c:pt idx="2">
                  <c:v>2.1 SME competitiveness</c:v>
                </c:pt>
                <c:pt idx="3">
                  <c:v>3.1 Low-carbon economy</c:v>
                </c:pt>
                <c:pt idx="4">
                  <c:v>4.1 Natural &amp; cultural heritage</c:v>
                </c:pt>
                <c:pt idx="5">
                  <c:v>4.2 Resource efficiency</c:v>
                </c:pt>
              </c:strCache>
            </c:strRef>
          </c:cat>
          <c:val>
            <c:numRef>
              <c:f>'[Projects per SO.xls]Sheet3'!$C$3:$C$8</c:f>
              <c:numCache>
                <c:formatCode>General</c:formatCode>
                <c:ptCount val="6"/>
                <c:pt idx="0">
                  <c:v>7</c:v>
                </c:pt>
                <c:pt idx="1">
                  <c:v>33</c:v>
                </c:pt>
                <c:pt idx="2">
                  <c:v>33</c:v>
                </c:pt>
                <c:pt idx="3">
                  <c:v>31</c:v>
                </c:pt>
                <c:pt idx="4">
                  <c:v>14</c:v>
                </c:pt>
                <c:pt idx="5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20" tIns="45710" rIns="91420" bIns="4571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20" tIns="45710" rIns="91420" bIns="45710" rtlCol="0"/>
          <a:lstStyle>
            <a:lvl1pPr algn="r">
              <a:defRPr sz="1200"/>
            </a:lvl1pPr>
          </a:lstStyle>
          <a:p>
            <a:fld id="{981DB460-CE8E-48A1-80BD-D54973448805}" type="datetimeFigureOut">
              <a:rPr lang="fr-FR" smtClean="0"/>
              <a:t>05/12/2016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8055"/>
          </a:xfrm>
          <a:prstGeom prst="rect">
            <a:avLst/>
          </a:prstGeom>
        </p:spPr>
        <p:txBody>
          <a:bodyPr vert="horz" lIns="91420" tIns="45710" rIns="91420" bIns="4571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28583"/>
            <a:ext cx="2945659" cy="498055"/>
          </a:xfrm>
          <a:prstGeom prst="rect">
            <a:avLst/>
          </a:prstGeom>
        </p:spPr>
        <p:txBody>
          <a:bodyPr vert="horz" lIns="91420" tIns="45710" rIns="91420" bIns="45710" rtlCol="0" anchor="b"/>
          <a:lstStyle>
            <a:lvl1pPr algn="r">
              <a:defRPr sz="1200"/>
            </a:lvl1pPr>
          </a:lstStyle>
          <a:p>
            <a:fld id="{DC6E5CD9-6D41-43B2-89D1-32A795283C2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88507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659" cy="496331"/>
          </a:xfrm>
          <a:prstGeom prst="rect">
            <a:avLst/>
          </a:prstGeom>
        </p:spPr>
        <p:txBody>
          <a:bodyPr vert="horz" lIns="91420" tIns="45710" rIns="91420" bIns="4571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4" y="2"/>
            <a:ext cx="2945659" cy="496331"/>
          </a:xfrm>
          <a:prstGeom prst="rect">
            <a:avLst/>
          </a:prstGeom>
        </p:spPr>
        <p:txBody>
          <a:bodyPr vert="horz" lIns="91420" tIns="45710" rIns="91420" bIns="45710" rtlCol="0"/>
          <a:lstStyle>
            <a:lvl1pPr algn="r">
              <a:defRPr sz="1200"/>
            </a:lvl1pPr>
          </a:lstStyle>
          <a:p>
            <a:fld id="{614BCC57-04AA-4404-8BAD-6DB0D3B48556}" type="datetimeFigureOut">
              <a:rPr lang="fr-FR" smtClean="0"/>
              <a:t>05/12/2016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0" tIns="45710" rIns="91420" bIns="4571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6"/>
          </a:xfrm>
          <a:prstGeom prst="rect">
            <a:avLst/>
          </a:prstGeom>
        </p:spPr>
        <p:txBody>
          <a:bodyPr vert="horz" lIns="91420" tIns="45710" rIns="91420" bIns="4571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6331"/>
          </a:xfrm>
          <a:prstGeom prst="rect">
            <a:avLst/>
          </a:prstGeom>
        </p:spPr>
        <p:txBody>
          <a:bodyPr vert="horz" lIns="91420" tIns="45710" rIns="91420" bIns="4571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6331"/>
          </a:xfrm>
          <a:prstGeom prst="rect">
            <a:avLst/>
          </a:prstGeom>
        </p:spPr>
        <p:txBody>
          <a:bodyPr vert="horz" lIns="91420" tIns="45710" rIns="91420" bIns="45710" rtlCol="0" anchor="b"/>
          <a:lstStyle>
            <a:lvl1pPr algn="r">
              <a:defRPr sz="1200"/>
            </a:lvl1pPr>
          </a:lstStyle>
          <a:p>
            <a:fld id="{935BECE1-868B-4983-9655-ECCB303A16B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453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1220" lvl="1" indent="-341220">
              <a:lnSpc>
                <a:spcPts val="3284"/>
              </a:lnSpc>
              <a:defRPr/>
            </a:pPr>
            <a:r>
              <a:rPr lang="en-US" kern="0" dirty="0" smtClean="0"/>
              <a:t>“to reinforce the effectiveness of </a:t>
            </a:r>
            <a:r>
              <a:rPr lang="en-US" b="1" kern="0" dirty="0" smtClean="0"/>
              <a:t>cohesion policy</a:t>
            </a:r>
            <a:r>
              <a:rPr lang="en-US" kern="0" dirty="0" smtClean="0"/>
              <a:t>” </a:t>
            </a:r>
          </a:p>
          <a:p>
            <a:pPr marL="341220" lvl="1" indent="-341220">
              <a:lnSpc>
                <a:spcPts val="3284"/>
              </a:lnSpc>
              <a:defRPr/>
            </a:pPr>
            <a:r>
              <a:rPr lang="en-US" kern="0" dirty="0" smtClean="0"/>
              <a:t>“identification and dissemination of good practices with a view to their transfer principally to operational programmes under the </a:t>
            </a:r>
            <a:r>
              <a:rPr lang="en-US" b="1" kern="0" dirty="0" smtClean="0"/>
              <a:t>Investment for growth and jobs</a:t>
            </a:r>
            <a:endParaRPr lang="en-GB" dirty="0" smtClean="0"/>
          </a:p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BECE1-868B-4983-9655-ECCB303A16B6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03992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fr-FR" dirty="0">
                <a:latin typeface="Times" panose="02020603050405020304" pitchFamily="18" charset="0"/>
              </a:rPr>
              <a:t>The 4 services following interest for involvement of the users. These </a:t>
            </a:r>
            <a:r>
              <a:rPr lang="en-US" altLang="fr-FR" dirty="0" smtClean="0">
                <a:latin typeface="Times" panose="02020603050405020304" pitchFamily="18" charset="0"/>
              </a:rPr>
              <a:t>are the seed  services</a:t>
            </a:r>
            <a:r>
              <a:rPr lang="en-US" altLang="fr-FR" baseline="0" dirty="0" smtClean="0">
                <a:latin typeface="Times" panose="02020603050405020304" pitchFamily="18" charset="0"/>
              </a:rPr>
              <a:t> to kick off the platforms.</a:t>
            </a:r>
            <a:endParaRPr lang="fr-FR" altLang="fr-FR" dirty="0">
              <a:latin typeface="Times" panose="02020603050405020304" pitchFamily="18" charset="0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32082" indent="-281571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26280" indent="-225256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576792" indent="-225256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27304" indent="-225256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477816" indent="-225256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28329" indent="-225256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378840" indent="-225256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29353" indent="-225256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3AEF1AB2-00E5-4D87-8732-31B52EFBDD11}" type="slidenum">
              <a:rPr lang="fr-FR" altLang="fr-FR" sz="1200"/>
              <a:pPr/>
              <a:t>10</a:t>
            </a:fld>
            <a:endParaRPr lang="fr-FR" altLang="fr-FR" sz="1200"/>
          </a:p>
        </p:txBody>
      </p:sp>
    </p:spTree>
    <p:extLst>
      <p:ext uri="{BB962C8B-B14F-4D97-AF65-F5344CB8AC3E}">
        <p14:creationId xmlns:p14="http://schemas.microsoft.com/office/powerpoint/2010/main" val="35004571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9824">
              <a:defRPr/>
            </a:pPr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BECE1-868B-4983-9655-ECCB303A16B6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22494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BECE1-868B-4983-9655-ECCB303A16B6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08034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BECE1-868B-4983-9655-ECCB303A16B6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16121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BECE1-868B-4983-9655-ECCB303A16B6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9710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BECE1-868B-4983-9655-ECCB303A16B6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88622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BECE1-868B-4983-9655-ECCB303A16B6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44954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4960" lvl="1" defTabSz="909919">
              <a:spcBef>
                <a:spcPts val="597"/>
              </a:spcBef>
              <a:spcAft>
                <a:spcPts val="597"/>
              </a:spcAft>
              <a:defRPr/>
            </a:pPr>
            <a:r>
              <a:rPr lang="en-GB" sz="2400" b="1" kern="0" dirty="0" smtClean="0">
                <a:solidFill>
                  <a:schemeClr val="tx2"/>
                </a:solidFill>
              </a:rPr>
              <a:t>110</a:t>
            </a:r>
            <a:r>
              <a:rPr lang="en-GB" sz="2400" b="1" kern="0" baseline="0" dirty="0" smtClean="0">
                <a:solidFill>
                  <a:schemeClr val="tx2"/>
                </a:solidFill>
              </a:rPr>
              <a:t>0</a:t>
            </a:r>
            <a:r>
              <a:rPr lang="en-GB" sz="2400" kern="0" baseline="0" dirty="0" smtClean="0">
                <a:solidFill>
                  <a:schemeClr val="tx2"/>
                </a:solidFill>
              </a:rPr>
              <a:t> </a:t>
            </a:r>
            <a:r>
              <a:rPr lang="en-GB" sz="2400" kern="0" dirty="0" smtClean="0">
                <a:solidFill>
                  <a:schemeClr val="tx2"/>
                </a:solidFill>
              </a:rPr>
              <a:t>partners </a:t>
            </a:r>
            <a:r>
              <a:rPr lang="en-GB" sz="2400" kern="0" dirty="0">
                <a:solidFill>
                  <a:schemeClr val="tx2"/>
                </a:solidFill>
              </a:rPr>
              <a:t>from </a:t>
            </a:r>
            <a:r>
              <a:rPr lang="en-US" sz="2400" kern="0" dirty="0">
                <a:solidFill>
                  <a:schemeClr val="tx2"/>
                </a:solidFill>
              </a:rPr>
              <a:t>30</a:t>
            </a:r>
            <a:r>
              <a:rPr lang="hu-HU" sz="2400" kern="0" dirty="0">
                <a:solidFill>
                  <a:schemeClr val="tx2"/>
                </a:solidFill>
              </a:rPr>
              <a:t>Partner </a:t>
            </a:r>
            <a:r>
              <a:rPr lang="en-GB" sz="2400" kern="0" dirty="0">
                <a:solidFill>
                  <a:schemeClr val="tx2"/>
                </a:solidFill>
              </a:rPr>
              <a:t>States</a:t>
            </a:r>
          </a:p>
          <a:p>
            <a:pPr marL="454960" lvl="1" defTabSz="909919">
              <a:spcBef>
                <a:spcPts val="597"/>
              </a:spcBef>
              <a:spcAft>
                <a:spcPts val="597"/>
              </a:spcAft>
              <a:defRPr/>
            </a:pPr>
            <a:r>
              <a:rPr lang="en-US" sz="2400" b="1" kern="0" dirty="0" smtClean="0">
                <a:solidFill>
                  <a:schemeClr val="tx2"/>
                </a:solidFill>
              </a:rPr>
              <a:t>900</a:t>
            </a:r>
            <a:r>
              <a:rPr lang="hu-HU" sz="2400" kern="0" dirty="0" smtClean="0">
                <a:solidFill>
                  <a:schemeClr val="tx2"/>
                </a:solidFill>
              </a:rPr>
              <a:t> </a:t>
            </a:r>
            <a:r>
              <a:rPr lang="en-GB" sz="2400" kern="0" dirty="0">
                <a:solidFill>
                  <a:schemeClr val="tx2"/>
                </a:solidFill>
              </a:rPr>
              <a:t>policy instruments addressed (ROP, RIS3)</a:t>
            </a:r>
          </a:p>
          <a:p>
            <a:pPr marL="454960" lvl="1" defTabSz="909919">
              <a:spcBef>
                <a:spcPts val="597"/>
              </a:spcBef>
              <a:spcAft>
                <a:spcPts val="597"/>
              </a:spcAft>
              <a:defRPr/>
            </a:pPr>
            <a:r>
              <a:rPr lang="en-GB" sz="2400" b="1" kern="0" dirty="0">
                <a:solidFill>
                  <a:schemeClr val="tx2"/>
                </a:solidFill>
              </a:rPr>
              <a:t>200</a:t>
            </a:r>
            <a:r>
              <a:rPr lang="en-GB" sz="2400" kern="0" dirty="0">
                <a:solidFill>
                  <a:schemeClr val="tx2"/>
                </a:solidFill>
              </a:rPr>
              <a:t> EUR</a:t>
            </a:r>
          </a:p>
          <a:p>
            <a:pPr marL="454960" lvl="1" defTabSz="909919">
              <a:spcBef>
                <a:spcPts val="597"/>
              </a:spcBef>
              <a:spcAft>
                <a:spcPts val="597"/>
              </a:spcAft>
              <a:defRPr/>
            </a:pPr>
            <a:r>
              <a:rPr lang="en-GB" sz="2400" b="1" kern="0" dirty="0">
                <a:solidFill>
                  <a:schemeClr val="tx2"/>
                </a:solidFill>
              </a:rPr>
              <a:t>4</a:t>
            </a:r>
            <a:r>
              <a:rPr lang="en-GB" sz="2400" kern="0" dirty="0">
                <a:solidFill>
                  <a:schemeClr val="tx2"/>
                </a:solidFill>
              </a:rPr>
              <a:t> projects on </a:t>
            </a:r>
            <a:r>
              <a:rPr lang="en-GB" sz="2400" kern="0" dirty="0" err="1">
                <a:solidFill>
                  <a:schemeClr val="tx2"/>
                </a:solidFill>
              </a:rPr>
              <a:t>agri</a:t>
            </a:r>
            <a:r>
              <a:rPr lang="en-GB" sz="2400" kern="0" dirty="0">
                <a:solidFill>
                  <a:schemeClr val="tx2"/>
                </a:solidFill>
              </a:rPr>
              <a:t> food</a:t>
            </a:r>
          </a:p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BECE1-868B-4983-9655-ECCB303A16B6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35184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BECE1-868B-4983-9655-ECCB303A16B6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83937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BECE1-868B-4983-9655-ECCB303A16B6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2992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kern="0" dirty="0"/>
              <a:t>Synergies with Vanguard Initiative: </a:t>
            </a:r>
          </a:p>
          <a:p>
            <a:r>
              <a:rPr lang="hu-HU" dirty="0" smtClean="0"/>
              <a:t>Smart Pilots (</a:t>
            </a:r>
            <a:r>
              <a:rPr lang="hu-HU" dirty="0"/>
              <a:t>3 </a:t>
            </a:r>
            <a:r>
              <a:rPr lang="en-GB" dirty="0"/>
              <a:t>of the 5 Smart</a:t>
            </a:r>
            <a:r>
              <a:rPr lang="hu-HU" dirty="0"/>
              <a:t> </a:t>
            </a:r>
            <a:r>
              <a:rPr lang="en-GB" dirty="0"/>
              <a:t>Pilots regions (Flanders (BE), </a:t>
            </a:r>
            <a:r>
              <a:rPr lang="en-GB" dirty="0" err="1"/>
              <a:t>ZuidHolland</a:t>
            </a:r>
            <a:r>
              <a:rPr lang="hu-HU" dirty="0"/>
              <a:t> </a:t>
            </a:r>
            <a:r>
              <a:rPr lang="en-GB" dirty="0"/>
              <a:t>(NL), Lombardy (IT)) are involved in Vanguard</a:t>
            </a:r>
            <a:r>
              <a:rPr lang="hu-HU" dirty="0" smtClean="0"/>
              <a:t>),</a:t>
            </a:r>
            <a:r>
              <a:rPr lang="hu-HU" baseline="0" dirty="0" smtClean="0"/>
              <a:t> </a:t>
            </a:r>
          </a:p>
          <a:p>
            <a:r>
              <a:rPr lang="hu-HU" baseline="0" dirty="0" smtClean="0"/>
              <a:t>S34GROWTH (</a:t>
            </a:r>
            <a:r>
              <a:rPr lang="en-GB" dirty="0"/>
              <a:t>The idea and consortium are based on the partners’ cooperation in the context of the Vanguard Initiative</a:t>
            </a:r>
            <a:r>
              <a:rPr lang="hu-HU" baseline="0" dirty="0" smtClean="0"/>
              <a:t>), </a:t>
            </a:r>
          </a:p>
          <a:p>
            <a:r>
              <a:rPr lang="en-GB" dirty="0" err="1" smtClean="0"/>
              <a:t>ClusterFY</a:t>
            </a:r>
            <a:r>
              <a:rPr lang="hu-HU" dirty="0" smtClean="0"/>
              <a:t> (i</a:t>
            </a:r>
            <a:r>
              <a:rPr lang="en-GB" dirty="0" err="1" smtClean="0"/>
              <a:t>nvolving</a:t>
            </a:r>
            <a:r>
              <a:rPr lang="en-GB" dirty="0" smtClean="0"/>
              <a:t> external experts from Vanguard</a:t>
            </a:r>
            <a:r>
              <a:rPr lang="hu-HU" dirty="0" smtClean="0"/>
              <a:t>),</a:t>
            </a:r>
            <a:r>
              <a:rPr lang="hu-HU" baseline="0" dirty="0" smtClean="0"/>
              <a:t> </a:t>
            </a:r>
          </a:p>
          <a:p>
            <a:r>
              <a:rPr lang="hu-HU" dirty="0" smtClean="0"/>
              <a:t>MANUMIX (</a:t>
            </a:r>
            <a:r>
              <a:rPr lang="hu-HU" dirty="0"/>
              <a:t>LP - Basque Government is </a:t>
            </a:r>
            <a:r>
              <a:rPr lang="en-GB" dirty="0"/>
              <a:t>involved </a:t>
            </a:r>
            <a:r>
              <a:rPr lang="hu-HU" dirty="0"/>
              <a:t>in Vanguard, the project plans to participate in Vanguard events and platform</a:t>
            </a:r>
            <a:r>
              <a:rPr lang="hu-HU" dirty="0" smtClean="0"/>
              <a:t>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BECE1-868B-4983-9655-ECCB303A16B6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27457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BECE1-868B-4983-9655-ECCB303A16B6}" type="slidenum">
              <a:rPr lang="fr-FR" smtClean="0">
                <a:solidFill>
                  <a:prstClr val="black"/>
                </a:solidFill>
              </a:rPr>
              <a:pPr/>
              <a:t>8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6291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BECE1-868B-4983-9655-ECCB303A16B6}" type="slidenum">
              <a:rPr lang="fr-FR" smtClean="0">
                <a:solidFill>
                  <a:prstClr val="black"/>
                </a:solidFill>
              </a:rPr>
              <a:pPr/>
              <a:t>9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724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NTENT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en-GB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style des sous-titres du masque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1227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0354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0"/>
            <a:ext cx="7086600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371600"/>
            <a:ext cx="4038600" cy="20764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24400" y="1371600"/>
            <a:ext cx="4038600" cy="962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24400" y="2486025"/>
            <a:ext cx="4038600" cy="962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3202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ull width title up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144001" cy="6813376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4653136"/>
            <a:ext cx="8229600" cy="1143000"/>
          </a:xfr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73405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ull width title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0"/>
          </p:nvPr>
        </p:nvSpPr>
        <p:spPr>
          <a:xfrm>
            <a:off x="0" y="1340769"/>
            <a:ext cx="9144001" cy="547260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25242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0"/>
            <a:ext cx="7086600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371600"/>
            <a:ext cx="4038600" cy="2076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24400" y="1371600"/>
            <a:ext cx="4038600" cy="9620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24400" y="2486025"/>
            <a:ext cx="4038600" cy="9620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09329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0"/>
            <a:ext cx="7086600" cy="4572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22806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text page 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32000"/>
            <a:ext cx="8229600" cy="562074"/>
          </a:xfr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en-GB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457200" y="1368000"/>
            <a:ext cx="8207375" cy="51831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12829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155" y="173699"/>
            <a:ext cx="715334" cy="663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9921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42946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Thank you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>
            <a:spLocks noGrp="1"/>
          </p:cNvSpPr>
          <p:nvPr>
            <p:ph type="ctrTitle" hasCustomPrompt="1"/>
          </p:nvPr>
        </p:nvSpPr>
        <p:spPr>
          <a:xfrm>
            <a:off x="685800" y="3344385"/>
            <a:ext cx="7772400" cy="7945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fr-FR" dirty="0" err="1" smtClean="0"/>
              <a:t>Thank</a:t>
            </a:r>
            <a:r>
              <a:rPr lang="fr-FR" dirty="0" smtClean="0"/>
              <a:t> </a:t>
            </a:r>
            <a:r>
              <a:rPr lang="fr-FR" dirty="0" err="1" smtClean="0"/>
              <a:t>you</a:t>
            </a:r>
            <a:r>
              <a:rPr lang="fr-FR" dirty="0" smtClean="0"/>
              <a:t>!</a:t>
            </a:r>
            <a:endParaRPr lang="en-GB" dirty="0"/>
          </a:p>
        </p:txBody>
      </p:sp>
      <p:sp>
        <p:nvSpPr>
          <p:cNvPr id="10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467544" y="6165304"/>
            <a:ext cx="3775980" cy="4320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www.interregeurope.eu</a:t>
            </a:r>
            <a:endParaRPr lang="en-GB" dirty="0"/>
          </a:p>
        </p:txBody>
      </p:sp>
      <p:grpSp>
        <p:nvGrpSpPr>
          <p:cNvPr id="11" name="Groupe 10"/>
          <p:cNvGrpSpPr/>
          <p:nvPr userDrawn="1"/>
        </p:nvGrpSpPr>
        <p:grpSpPr>
          <a:xfrm>
            <a:off x="898267" y="560128"/>
            <a:ext cx="3345257" cy="1212688"/>
            <a:chOff x="898267" y="344104"/>
            <a:chExt cx="3345257" cy="1212688"/>
          </a:xfrm>
        </p:grpSpPr>
        <p:pic>
          <p:nvPicPr>
            <p:cNvPr id="12" name="Image 1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267" y="344104"/>
              <a:ext cx="3080732" cy="896775"/>
            </a:xfrm>
            <a:prstGeom prst="rect">
              <a:avLst/>
            </a:prstGeom>
          </p:spPr>
        </p:pic>
        <p:sp>
          <p:nvSpPr>
            <p:cNvPr id="13" name="Zone de texte 3"/>
            <p:cNvSpPr txBox="1"/>
            <p:nvPr userDrawn="1"/>
          </p:nvSpPr>
          <p:spPr>
            <a:xfrm>
              <a:off x="971600" y="1272391"/>
              <a:ext cx="3271924" cy="284401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900" dirty="0">
                  <a:effectLst/>
                  <a:latin typeface="Arial"/>
                  <a:ea typeface="Arial"/>
                  <a:cs typeface="Times New Roman"/>
                </a:rPr>
                <a:t>European Union | European Regional Development Fund</a:t>
              </a:r>
              <a:endParaRPr lang="fr-FR" sz="900" dirty="0">
                <a:effectLst/>
                <a:latin typeface="Arial"/>
                <a:ea typeface="Arial"/>
                <a:cs typeface="Times New Roman"/>
              </a:endParaRPr>
            </a:p>
          </p:txBody>
        </p:sp>
      </p:grpSp>
      <p:sp>
        <p:nvSpPr>
          <p:cNvPr id="14" name="Sous-titre 2"/>
          <p:cNvSpPr txBox="1">
            <a:spLocks/>
          </p:cNvSpPr>
          <p:nvPr userDrawn="1"/>
        </p:nvSpPr>
        <p:spPr>
          <a:xfrm>
            <a:off x="5724128" y="6165304"/>
            <a:ext cx="2808312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600" dirty="0" err="1" smtClean="0"/>
              <a:t>Interregeurope</a:t>
            </a:r>
            <a:endParaRPr lang="en-GB" sz="1600" dirty="0"/>
          </a:p>
        </p:txBody>
      </p:sp>
      <p:pic>
        <p:nvPicPr>
          <p:cNvPr id="17" name="Image 16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6165304"/>
            <a:ext cx="1312080" cy="34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511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ext page 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32000"/>
            <a:ext cx="8229600" cy="562074"/>
          </a:xfr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en-GB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457200" y="1368000"/>
            <a:ext cx="8207375" cy="518318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14078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K BIG ORIG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9318"/>
            <a:ext cx="7123048" cy="6602068"/>
          </a:xfrm>
          <a:prstGeom prst="rect">
            <a:avLst/>
          </a:prstGeom>
        </p:spPr>
      </p:pic>
      <p:grpSp>
        <p:nvGrpSpPr>
          <p:cNvPr id="3" name="Groupe 2"/>
          <p:cNvGrpSpPr/>
          <p:nvPr userDrawn="1"/>
        </p:nvGrpSpPr>
        <p:grpSpPr>
          <a:xfrm>
            <a:off x="443381" y="5395744"/>
            <a:ext cx="2178739" cy="841568"/>
            <a:chOff x="443381" y="5395744"/>
            <a:chExt cx="2178739" cy="841568"/>
          </a:xfrm>
        </p:grpSpPr>
        <p:pic>
          <p:nvPicPr>
            <p:cNvPr id="4" name="Image 3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381" y="5395744"/>
              <a:ext cx="2178739" cy="634212"/>
            </a:xfrm>
            <a:prstGeom prst="rect">
              <a:avLst/>
            </a:prstGeom>
          </p:spPr>
        </p:pic>
        <p:sp>
          <p:nvSpPr>
            <p:cNvPr id="5" name="Zone de texte 3"/>
            <p:cNvSpPr txBox="1"/>
            <p:nvPr userDrawn="1"/>
          </p:nvSpPr>
          <p:spPr>
            <a:xfrm>
              <a:off x="506716" y="6054752"/>
              <a:ext cx="2064998" cy="182560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lnSpc>
                  <a:spcPct val="115000"/>
                </a:lnSpc>
                <a:spcAft>
                  <a:spcPts val="1000"/>
                </a:spcAft>
              </a:pPr>
              <a:r>
                <a:rPr lang="en-GB" sz="630" baseline="0" dirty="0">
                  <a:effectLst/>
                  <a:latin typeface="Arial"/>
                  <a:ea typeface="Arial"/>
                  <a:cs typeface="Times New Roman"/>
                </a:rPr>
                <a:t>European </a:t>
              </a:r>
              <a:r>
                <a:rPr lang="en-GB" sz="630" baseline="0" dirty="0" smtClean="0">
                  <a:effectLst/>
                  <a:latin typeface="Arial"/>
                  <a:ea typeface="Arial"/>
                  <a:cs typeface="Times New Roman"/>
                </a:rPr>
                <a:t>Union</a:t>
              </a:r>
              <a:r>
                <a:rPr lang="en-GB" sz="630" baseline="0" dirty="0" smtClean="0">
                  <a:effectLst/>
                  <a:latin typeface="+mn-lt"/>
                  <a:ea typeface="Arial"/>
                  <a:cs typeface="Times New Roman"/>
                </a:rPr>
                <a:t> | European </a:t>
              </a:r>
              <a:r>
                <a:rPr lang="en-GB" sz="630" baseline="0" dirty="0">
                  <a:effectLst/>
                  <a:latin typeface="Arial"/>
                  <a:ea typeface="Arial"/>
                  <a:cs typeface="Times New Roman"/>
                </a:rPr>
                <a:t>Regional Development </a:t>
              </a:r>
              <a:r>
                <a:rPr lang="en-GB" sz="630" baseline="0" dirty="0" smtClean="0">
                  <a:effectLst/>
                  <a:latin typeface="Arial"/>
                  <a:ea typeface="Arial"/>
                  <a:cs typeface="Times New Roman"/>
                </a:rPr>
                <a:t>Fund</a:t>
              </a:r>
            </a:p>
            <a:p>
              <a:pPr algn="just">
                <a:lnSpc>
                  <a:spcPct val="115000"/>
                </a:lnSpc>
                <a:spcAft>
                  <a:spcPts val="1000"/>
                </a:spcAft>
              </a:pPr>
              <a:endParaRPr lang="fr-FR" sz="900" dirty="0">
                <a:effectLst/>
                <a:latin typeface="Arial"/>
                <a:ea typeface="Arial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60936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39435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NTENT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en-GB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style des sous-titres du masque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72965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ext page 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32000"/>
            <a:ext cx="8229600" cy="562074"/>
          </a:xfr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en-GB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457200" y="1368000"/>
            <a:ext cx="8207375" cy="518318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49034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ex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457200" y="432000"/>
            <a:ext cx="8229600" cy="562074"/>
          </a:xfr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457200" y="1368000"/>
            <a:ext cx="4103687" cy="5040000"/>
          </a:xfrm>
        </p:spPr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GB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1"/>
          </p:nvPr>
        </p:nvSpPr>
        <p:spPr>
          <a:xfrm>
            <a:off x="4716016" y="1368000"/>
            <a:ext cx="4104000" cy="50400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17941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RANSI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dirty="0" smtClean="0"/>
              <a:t>Modifiez le style du titre</a:t>
            </a:r>
            <a:endParaRPr lang="en-GB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9418536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ab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3"/>
          <p:cNvSpPr txBox="1">
            <a:spLocks noChangeArrowheads="1"/>
          </p:cNvSpPr>
          <p:nvPr userDrawn="1"/>
        </p:nvSpPr>
        <p:spPr bwMode="auto">
          <a:xfrm>
            <a:off x="539750" y="1341438"/>
            <a:ext cx="81359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fr-FR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467544" y="432000"/>
            <a:ext cx="8229600" cy="634082"/>
          </a:xfrm>
        </p:spPr>
        <p:txBody>
          <a:bodyPr>
            <a:noAutofit/>
          </a:bodyPr>
          <a:lstStyle>
            <a:lvl1pPr algn="l">
              <a:defRPr sz="4000"/>
            </a:lvl1pPr>
          </a:lstStyle>
          <a:p>
            <a:r>
              <a:rPr lang="fr-FR" dirty="0" smtClean="0"/>
              <a:t>Modifiez le style du titre</a:t>
            </a:r>
            <a:endParaRPr lang="en-GB" dirty="0"/>
          </a:p>
        </p:txBody>
      </p:sp>
      <p:sp>
        <p:nvSpPr>
          <p:cNvPr id="11" name="Espace réservé du tableau 10"/>
          <p:cNvSpPr>
            <a:spLocks noGrp="1"/>
          </p:cNvSpPr>
          <p:nvPr>
            <p:ph type="tbl" sz="quarter" idx="10"/>
          </p:nvPr>
        </p:nvSpPr>
        <p:spPr>
          <a:xfrm>
            <a:off x="467544" y="1196975"/>
            <a:ext cx="8208144" cy="3816350"/>
          </a:xfrm>
        </p:spPr>
        <p:txBody>
          <a:bodyPr rtlCol="0">
            <a:normAutofit/>
          </a:bodyPr>
          <a:lstStyle/>
          <a:p>
            <a:pPr lvl="0"/>
            <a:endParaRPr lang="en-GB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467544" y="5157788"/>
            <a:ext cx="8208144" cy="1223540"/>
          </a:xfrm>
        </p:spPr>
        <p:txBody>
          <a:bodyPr>
            <a:normAutofit/>
          </a:bodyPr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32445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page + 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dirty="0" smtClean="0"/>
              <a:t>Modifiez le style du titre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1205802"/>
            <a:ext cx="5111750" cy="492036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2492896"/>
            <a:ext cx="3008313" cy="3057203"/>
          </a:xfrm>
        </p:spPr>
        <p:txBody>
          <a:bodyPr/>
          <a:lstStyle>
            <a:lvl1pPr marL="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7517980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CONTENTpage Image square + 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dirty="0" smtClean="0"/>
              <a:t>Modifiez le style du titre</a:t>
            </a:r>
            <a:endParaRPr lang="en-GB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6886206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0"/>
            <a:ext cx="70866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1"/>
            <a:ext cx="8229600" cy="207645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043293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ex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457200" y="432000"/>
            <a:ext cx="8229600" cy="562074"/>
          </a:xfr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457200" y="1368000"/>
            <a:ext cx="4103687" cy="5040000"/>
          </a:xfrm>
        </p:spPr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GB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1"/>
          </p:nvPr>
        </p:nvSpPr>
        <p:spPr>
          <a:xfrm>
            <a:off x="4716016" y="1368000"/>
            <a:ext cx="4104000" cy="50400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79274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4979995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0"/>
            <a:ext cx="7086600" cy="4572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0463852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4142785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285750" y="6492875"/>
            <a:ext cx="428625" cy="365125"/>
          </a:xfrm>
          <a:prstGeom prst="rect">
            <a:avLst/>
          </a:prstGeom>
        </p:spPr>
        <p:txBody>
          <a:bodyPr/>
          <a:lstStyle>
            <a:lvl1pPr algn="r" eaLnBrk="1" hangingPunct="1">
              <a:defRPr sz="1200">
                <a:solidFill>
                  <a:srgbClr val="00206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EB0C09-E097-451D-A3A6-9BE1F6602FF9}" type="slidenum">
              <a:rPr lang="fr-FR">
                <a:latin typeface="Times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r-FR" dirty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61673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155" y="173699"/>
            <a:ext cx="715334" cy="663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7875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>
            <a:spLocks noGrp="1"/>
          </p:cNvSpPr>
          <p:nvPr>
            <p:ph type="sldNum" sz="quarter" idx="2"/>
          </p:nvPr>
        </p:nvSpPr>
        <p:spPr>
          <a:xfrm>
            <a:off x="8516015" y="6517184"/>
            <a:ext cx="627986" cy="227498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 lang="en-US" smtClean="0"/>
              <a:pPr lvl="0"/>
              <a:t>‹#›</a:t>
            </a:fld>
            <a:endParaRPr lang="en-US" dirty="0"/>
          </a:p>
        </p:txBody>
      </p:sp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4359" b="1" smtClean="0">
                <a:solidFill>
                  <a:srgbClr val="5B5B5A"/>
                </a:solidFill>
              </a:rPr>
              <a:t>Click to edit Master title style</a:t>
            </a:r>
            <a:endParaRPr sz="4359" b="1" dirty="0">
              <a:solidFill>
                <a:srgbClr val="5B5B5A"/>
              </a:solidFill>
            </a:endParaRPr>
          </a:p>
        </p:txBody>
      </p:sp>
      <p:sp>
        <p:nvSpPr>
          <p:cNvPr id="17" name="Shape 1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383963" algn="l"/>
                <a:tab pos="776855" algn="l"/>
              </a:tabLst>
            </a:lvl1pPr>
            <a:lvl2pPr indent="321457">
              <a:buClr>
                <a:srgbClr val="FBB702"/>
              </a:buClr>
              <a:tabLst>
                <a:tab pos="383963" algn="l"/>
                <a:tab pos="776855" algn="l"/>
              </a:tabLst>
            </a:lvl2pPr>
            <a:lvl3pPr indent="642915">
              <a:buClr>
                <a:srgbClr val="5B5B5A"/>
              </a:buClr>
              <a:tabLst>
                <a:tab pos="383963" algn="l"/>
                <a:tab pos="776855" algn="l"/>
              </a:tabLst>
            </a:lvl3pPr>
            <a:lvl4pPr>
              <a:tabLst>
                <a:tab pos="383963" algn="l"/>
                <a:tab pos="776855" algn="l"/>
              </a:tabLst>
            </a:lvl4pPr>
            <a:lvl5pPr>
              <a:tabLst>
                <a:tab pos="383963" algn="l"/>
                <a:tab pos="776855" algn="l"/>
              </a:tabLst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1969" smtClean="0">
                <a:solidFill>
                  <a:srgbClr val="474746"/>
                </a:solidFill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8691884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RANSI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dirty="0" smtClean="0"/>
              <a:t>Modifiez le style du titre</a:t>
            </a:r>
            <a:endParaRPr lang="en-GB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20350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ab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467544" y="432000"/>
            <a:ext cx="8229600" cy="634082"/>
          </a:xfrm>
        </p:spPr>
        <p:txBody>
          <a:bodyPr>
            <a:noAutofit/>
          </a:bodyPr>
          <a:lstStyle>
            <a:lvl1pPr algn="l">
              <a:defRPr sz="4000"/>
            </a:lvl1pPr>
          </a:lstStyle>
          <a:p>
            <a:r>
              <a:rPr lang="fr-FR" dirty="0" smtClean="0"/>
              <a:t>Modifiez le style du titre</a:t>
            </a:r>
            <a:endParaRPr lang="en-GB" dirty="0"/>
          </a:p>
        </p:txBody>
      </p:sp>
      <p:sp>
        <p:nvSpPr>
          <p:cNvPr id="4" name="ZoneTexte 3"/>
          <p:cNvSpPr txBox="1"/>
          <p:nvPr userDrawn="1"/>
        </p:nvSpPr>
        <p:spPr>
          <a:xfrm>
            <a:off x="539552" y="1340768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1" name="Espace réservé du tableau 10"/>
          <p:cNvSpPr>
            <a:spLocks noGrp="1"/>
          </p:cNvSpPr>
          <p:nvPr>
            <p:ph type="tbl" sz="quarter" idx="10"/>
          </p:nvPr>
        </p:nvSpPr>
        <p:spPr>
          <a:xfrm>
            <a:off x="467544" y="1196975"/>
            <a:ext cx="8208144" cy="381635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5157788"/>
            <a:ext cx="8208144" cy="1223540"/>
          </a:xfrm>
        </p:spPr>
        <p:txBody>
          <a:bodyPr>
            <a:normAutofit/>
          </a:bodyPr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err="1" smtClean="0"/>
              <a:t>Legend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8095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page + 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dirty="0" smtClean="0"/>
              <a:t>Modifiez le style du titre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1205802"/>
            <a:ext cx="5111750" cy="492036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2492896"/>
            <a:ext cx="3008313" cy="3057203"/>
          </a:xfrm>
        </p:spPr>
        <p:txBody>
          <a:bodyPr/>
          <a:lstStyle>
            <a:lvl1pPr marL="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628785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CONTENTpage Image square + 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dirty="0" smtClean="0"/>
              <a:t>Modifiez le style du titre</a:t>
            </a:r>
            <a:endParaRPr lang="en-GB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21112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8777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Thank you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>
            <a:spLocks noGrp="1"/>
          </p:cNvSpPr>
          <p:nvPr>
            <p:ph type="ctrTitle" hasCustomPrompt="1"/>
          </p:nvPr>
        </p:nvSpPr>
        <p:spPr>
          <a:xfrm>
            <a:off x="685800" y="3344385"/>
            <a:ext cx="7772400" cy="7945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fr-FR" dirty="0" err="1" smtClean="0"/>
              <a:t>Thank</a:t>
            </a:r>
            <a:r>
              <a:rPr lang="fr-FR" dirty="0" smtClean="0"/>
              <a:t> </a:t>
            </a:r>
            <a:r>
              <a:rPr lang="fr-FR" dirty="0" err="1" smtClean="0"/>
              <a:t>you</a:t>
            </a:r>
            <a:r>
              <a:rPr lang="fr-FR" dirty="0" smtClean="0"/>
              <a:t>!</a:t>
            </a:r>
            <a:endParaRPr lang="en-GB" dirty="0"/>
          </a:p>
        </p:txBody>
      </p:sp>
      <p:sp>
        <p:nvSpPr>
          <p:cNvPr id="10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467544" y="6165304"/>
            <a:ext cx="3775980" cy="4320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www.interregeurope.eu</a:t>
            </a:r>
            <a:endParaRPr lang="en-GB" dirty="0"/>
          </a:p>
        </p:txBody>
      </p:sp>
      <p:grpSp>
        <p:nvGrpSpPr>
          <p:cNvPr id="11" name="Groupe 10"/>
          <p:cNvGrpSpPr/>
          <p:nvPr userDrawn="1"/>
        </p:nvGrpSpPr>
        <p:grpSpPr>
          <a:xfrm>
            <a:off x="898267" y="560128"/>
            <a:ext cx="3345257" cy="1212688"/>
            <a:chOff x="898267" y="344104"/>
            <a:chExt cx="3345257" cy="1212688"/>
          </a:xfrm>
        </p:grpSpPr>
        <p:pic>
          <p:nvPicPr>
            <p:cNvPr id="12" name="Image 1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267" y="344104"/>
              <a:ext cx="3080732" cy="896775"/>
            </a:xfrm>
            <a:prstGeom prst="rect">
              <a:avLst/>
            </a:prstGeom>
          </p:spPr>
        </p:pic>
        <p:sp>
          <p:nvSpPr>
            <p:cNvPr id="13" name="Zone de texte 3"/>
            <p:cNvSpPr txBox="1"/>
            <p:nvPr userDrawn="1"/>
          </p:nvSpPr>
          <p:spPr>
            <a:xfrm>
              <a:off x="971600" y="1272391"/>
              <a:ext cx="3271924" cy="284401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900" dirty="0">
                  <a:effectLst/>
                  <a:latin typeface="Arial"/>
                  <a:ea typeface="Arial"/>
                  <a:cs typeface="Times New Roman"/>
                </a:rPr>
                <a:t>European Union | European Regional Development Fund</a:t>
              </a:r>
              <a:endParaRPr lang="fr-FR" sz="900" dirty="0">
                <a:effectLst/>
                <a:latin typeface="Arial"/>
                <a:ea typeface="Arial"/>
                <a:cs typeface="Times New Roman"/>
              </a:endParaRPr>
            </a:p>
          </p:txBody>
        </p:sp>
      </p:grpSp>
      <p:sp>
        <p:nvSpPr>
          <p:cNvPr id="14" name="Sous-titre 2"/>
          <p:cNvSpPr txBox="1">
            <a:spLocks/>
          </p:cNvSpPr>
          <p:nvPr userDrawn="1"/>
        </p:nvSpPr>
        <p:spPr>
          <a:xfrm>
            <a:off x="5724128" y="6165304"/>
            <a:ext cx="2808312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600" dirty="0" err="1" smtClean="0"/>
              <a:t>Interregeurope</a:t>
            </a:r>
            <a:endParaRPr lang="en-GB" sz="1600" dirty="0"/>
          </a:p>
        </p:txBody>
      </p:sp>
      <p:pic>
        <p:nvPicPr>
          <p:cNvPr id="17" name="Image 16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6165304"/>
            <a:ext cx="1312080" cy="34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803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3680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</p:txBody>
      </p:sp>
      <p:graphicFrame>
        <p:nvGraphicFramePr>
          <p:cNvPr id="9" name="Tableau 8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167637437"/>
              </p:ext>
            </p:extLst>
          </p:nvPr>
        </p:nvGraphicFramePr>
        <p:xfrm>
          <a:off x="0" y="6807656"/>
          <a:ext cx="9144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54816">
                <a:tc>
                  <a:txBody>
                    <a:bodyPr/>
                    <a:lstStyle/>
                    <a:p>
                      <a:endParaRPr lang="en-GB" sz="800" dirty="0">
                        <a:ln w="3175">
                          <a:solidFill>
                            <a:schemeClr val="accent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4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3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2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" name="Image 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154" y="173697"/>
            <a:ext cx="715334" cy="663015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68000" y="432000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 smtClean="0"/>
              <a:t>Modifiez le style du titre</a:t>
            </a:r>
            <a:endParaRPr lang="en-GB" dirty="0"/>
          </a:p>
        </p:txBody>
      </p:sp>
      <p:sp>
        <p:nvSpPr>
          <p:cNvPr id="8" name="Espace réservé du texte 2"/>
          <p:cNvSpPr txBox="1">
            <a:spLocks/>
          </p:cNvSpPr>
          <p:nvPr userDrawn="1"/>
        </p:nvSpPr>
        <p:spPr>
          <a:xfrm>
            <a:off x="7236296" y="6528636"/>
            <a:ext cx="1800225" cy="284740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4756C1-1FC7-4D71-B0D7-8887FC1017F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7882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703" r:id="rId2"/>
    <p:sldLayoutId id="2147483671" r:id="rId3"/>
    <p:sldLayoutId id="2147483670" r:id="rId4"/>
    <p:sldLayoutId id="2147483684" r:id="rId5"/>
    <p:sldLayoutId id="2147483675" r:id="rId6"/>
    <p:sldLayoutId id="2147483676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24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Tx/>
        <a:buNone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Courier New" panose="02070309020205020404" pitchFamily="49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en-GB" dirty="0"/>
          </a:p>
        </p:txBody>
      </p:sp>
      <p:sp>
        <p:nvSpPr>
          <p:cNvPr id="7" name="Espace réservé du texte 2"/>
          <p:cNvSpPr txBox="1">
            <a:spLocks/>
          </p:cNvSpPr>
          <p:nvPr userDrawn="1"/>
        </p:nvSpPr>
        <p:spPr>
          <a:xfrm>
            <a:off x="7236296" y="6528636"/>
            <a:ext cx="1800225" cy="284740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4756C1-1FC7-4D71-B0D7-8887FC1017FC}" type="slidenum">
              <a:rPr lang="en-GB" smtClean="0"/>
              <a:pPr/>
              <a:t>‹#›</a:t>
            </a:fld>
            <a:endParaRPr lang="en-GB" dirty="0"/>
          </a:p>
        </p:txBody>
      </p:sp>
      <p:graphicFrame>
        <p:nvGraphicFramePr>
          <p:cNvPr id="8" name="Tableau 7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500471785"/>
              </p:ext>
            </p:extLst>
          </p:nvPr>
        </p:nvGraphicFramePr>
        <p:xfrm>
          <a:off x="0" y="6807656"/>
          <a:ext cx="9144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54816">
                <a:tc>
                  <a:txBody>
                    <a:bodyPr/>
                    <a:lstStyle/>
                    <a:p>
                      <a:endParaRPr lang="en-GB" sz="800" dirty="0">
                        <a:ln w="3175">
                          <a:solidFill>
                            <a:schemeClr val="accent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4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3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2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5381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715" r:id="rId3"/>
    <p:sldLayoutId id="2147483733" r:id="rId4"/>
    <p:sldLayoutId id="2147483734" r:id="rId5"/>
    <p:sldLayoutId id="2147483737" r:id="rId6"/>
    <p:sldLayoutId id="2147483738" r:id="rId7"/>
    <p:sldLayoutId id="2147483739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Tx/>
        <a:buNone/>
        <a:tabLst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marR="0" indent="-28575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marR="0" indent="-2286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marR="0" indent="-2286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marR="0" indent="-2286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Courier New" panose="02070309020205020404" pitchFamily="49" charset="0"/>
        <a:buChar char="o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au 7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49294327"/>
              </p:ext>
            </p:extLst>
          </p:nvPr>
        </p:nvGraphicFramePr>
        <p:xfrm>
          <a:off x="0" y="6807656"/>
          <a:ext cx="9144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54816">
                <a:tc>
                  <a:txBody>
                    <a:bodyPr/>
                    <a:lstStyle/>
                    <a:p>
                      <a:endParaRPr lang="en-GB" sz="800" dirty="0">
                        <a:ln w="3175">
                          <a:solidFill>
                            <a:schemeClr val="accent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4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3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2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154" y="173697"/>
            <a:ext cx="715334" cy="663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992487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2"/>
          <p:cNvSpPr txBox="1">
            <a:spLocks/>
          </p:cNvSpPr>
          <p:nvPr userDrawn="1"/>
        </p:nvSpPr>
        <p:spPr>
          <a:xfrm>
            <a:off x="7236296" y="6528636"/>
            <a:ext cx="1800225" cy="284740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4756C1-1FC7-4D71-B0D7-8887FC1017FC}" type="slidenum">
              <a:rPr lang="en-GB" smtClean="0"/>
              <a:pPr/>
              <a:t>‹#›</a:t>
            </a:fld>
            <a:endParaRPr lang="en-GB" dirty="0"/>
          </a:p>
        </p:txBody>
      </p:sp>
      <p:graphicFrame>
        <p:nvGraphicFramePr>
          <p:cNvPr id="8" name="Tableau 7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136558550"/>
              </p:ext>
            </p:extLst>
          </p:nvPr>
        </p:nvGraphicFramePr>
        <p:xfrm>
          <a:off x="0" y="6807656"/>
          <a:ext cx="9144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54816">
                <a:tc>
                  <a:txBody>
                    <a:bodyPr/>
                    <a:lstStyle/>
                    <a:p>
                      <a:endParaRPr lang="en-GB" sz="800" dirty="0">
                        <a:ln w="3175">
                          <a:solidFill>
                            <a:schemeClr val="accent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4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3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2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4658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36842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</p:txBody>
      </p:sp>
      <p:graphicFrame>
        <p:nvGraphicFramePr>
          <p:cNvPr id="9" name="Tableau 8"/>
          <p:cNvGraphicFramePr>
            <a:graphicFrameLocks noGrp="1"/>
          </p:cNvGraphicFramePr>
          <p:nvPr userDrawn="1"/>
        </p:nvGraphicFramePr>
        <p:xfrm>
          <a:off x="0" y="6807656"/>
          <a:ext cx="9144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154816">
                <a:tc>
                  <a:txBody>
                    <a:bodyPr/>
                    <a:lstStyle/>
                    <a:p>
                      <a:endParaRPr lang="en-GB" sz="800" dirty="0">
                        <a:ln w="3175">
                          <a:solidFill>
                            <a:schemeClr val="accent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4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3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2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pic>
        <p:nvPicPr>
          <p:cNvPr id="2052" name="Image 9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650" y="173038"/>
            <a:ext cx="715963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68313" y="431800"/>
            <a:ext cx="82296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 style du titre</a:t>
            </a:r>
            <a:endParaRPr lang="en-GB" altLang="fr-FR" smtClean="0"/>
          </a:p>
        </p:txBody>
      </p:sp>
      <p:sp>
        <p:nvSpPr>
          <p:cNvPr id="8" name="Espace réservé du texte 2"/>
          <p:cNvSpPr txBox="1">
            <a:spLocks/>
          </p:cNvSpPr>
          <p:nvPr userDrawn="1"/>
        </p:nvSpPr>
        <p:spPr>
          <a:xfrm>
            <a:off x="7235825" y="6529388"/>
            <a:ext cx="1800225" cy="284162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55EE491B-2A46-4AAB-B4D9-1307803FE851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912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6" r:id="rId9"/>
    <p:sldLayoutId id="2147483727" r:id="rId10"/>
    <p:sldLayoutId id="2147483728" r:id="rId11"/>
    <p:sldLayoutId id="2147483729" r:id="rId12"/>
    <p:sldLayoutId id="2147483735" r:id="rId13"/>
    <p:sldLayoutId id="2147483736" r:id="rId14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defRPr sz="24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spcBef>
          <a:spcPct val="20000"/>
        </a:spcBef>
        <a:spcAft>
          <a:spcPct val="0"/>
        </a:spcAft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spcBef>
          <a:spcPct val="20000"/>
        </a:spcBef>
        <a:spcAft>
          <a:spcPct val="0"/>
        </a:spcAft>
        <a:defRPr sz="2000" kern="1200">
          <a:solidFill>
            <a:srgbClr val="595959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spcBef>
          <a:spcPct val="20000"/>
        </a:spcBef>
        <a:spcAft>
          <a:spcPct val="0"/>
        </a:spcAft>
        <a:buFont typeface="Courier New" panose="02070309020205020404" pitchFamily="49" charset="0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m.bacova@interregeurope.eu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chart" Target="../charts/chart1.xml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10" Type="http://schemas.openxmlformats.org/officeDocument/2006/relationships/chart" Target="../charts/chart8.xml"/><Relationship Id="rId4" Type="http://schemas.openxmlformats.org/officeDocument/2006/relationships/chart" Target="../charts/chart2.xml"/><Relationship Id="rId9" Type="http://schemas.openxmlformats.org/officeDocument/2006/relationships/chart" Target="../charts/char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661885" y="1925092"/>
            <a:ext cx="4482115" cy="4826969"/>
            <a:chOff x="4661885" y="1925092"/>
            <a:chExt cx="4482115" cy="4826969"/>
          </a:xfrm>
        </p:grpSpPr>
        <p:grpSp>
          <p:nvGrpSpPr>
            <p:cNvPr id="11" name="Group 10"/>
            <p:cNvGrpSpPr/>
            <p:nvPr/>
          </p:nvGrpSpPr>
          <p:grpSpPr>
            <a:xfrm>
              <a:off x="4661885" y="1925092"/>
              <a:ext cx="4482115" cy="4826969"/>
              <a:chOff x="2411760" y="1628800"/>
              <a:chExt cx="4482115" cy="4826969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 rotWithShape="1">
              <a:blip r:embed="rId3"/>
              <a:srcRect t="32545"/>
              <a:stretch/>
            </p:blipFill>
            <p:spPr>
              <a:xfrm>
                <a:off x="2627784" y="2276872"/>
                <a:ext cx="4266091" cy="4178897"/>
              </a:xfrm>
              <a:prstGeom prst="rect">
                <a:avLst/>
              </a:prstGeom>
            </p:spPr>
          </p:pic>
          <p:grpSp>
            <p:nvGrpSpPr>
              <p:cNvPr id="15" name="Group 14"/>
              <p:cNvGrpSpPr/>
              <p:nvPr/>
            </p:nvGrpSpPr>
            <p:grpSpPr>
              <a:xfrm>
                <a:off x="2411760" y="1628800"/>
                <a:ext cx="2956945" cy="1512168"/>
                <a:chOff x="2411760" y="1628800"/>
                <a:chExt cx="2956945" cy="1512168"/>
              </a:xfrm>
            </p:grpSpPr>
            <p:sp>
              <p:nvSpPr>
                <p:cNvPr id="16" name="Rectangle 15"/>
                <p:cNvSpPr/>
                <p:nvPr/>
              </p:nvSpPr>
              <p:spPr>
                <a:xfrm>
                  <a:off x="2627784" y="2132856"/>
                  <a:ext cx="2133045" cy="10081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" name="Rectangle 16"/>
                <p:cNvSpPr/>
                <p:nvPr/>
              </p:nvSpPr>
              <p:spPr>
                <a:xfrm>
                  <a:off x="4152953" y="1844824"/>
                  <a:ext cx="1215752" cy="10081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8" name="Rectangle 17"/>
                <p:cNvSpPr/>
                <p:nvPr/>
              </p:nvSpPr>
              <p:spPr>
                <a:xfrm>
                  <a:off x="2411760" y="1628800"/>
                  <a:ext cx="1215752" cy="10081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sp>
          <p:nvSpPr>
            <p:cNvPr id="4" name="Rectangle 3"/>
            <p:cNvSpPr/>
            <p:nvPr/>
          </p:nvSpPr>
          <p:spPr>
            <a:xfrm>
              <a:off x="5508104" y="3279066"/>
              <a:ext cx="369533" cy="3086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4370"/>
          <a:stretch/>
        </p:blipFill>
        <p:spPr>
          <a:xfrm>
            <a:off x="974773" y="2429148"/>
            <a:ext cx="3600400" cy="21009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b="63767"/>
          <a:stretch/>
        </p:blipFill>
        <p:spPr>
          <a:xfrm>
            <a:off x="834148" y="4797152"/>
            <a:ext cx="4248472" cy="14463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/>
          <a:srcRect l="29045" t="32114" r="26620" b="36843"/>
          <a:stretch/>
        </p:blipFill>
        <p:spPr>
          <a:xfrm>
            <a:off x="5797605" y="1481342"/>
            <a:ext cx="1821225" cy="1821226"/>
          </a:xfrm>
          <a:prstGeom prst="ellipse">
            <a:avLst/>
          </a:prstGeom>
        </p:spPr>
      </p:pic>
      <p:pic>
        <p:nvPicPr>
          <p:cNvPr id="13" name="Imag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657" y="966468"/>
            <a:ext cx="3605478" cy="1081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73038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-23682"/>
            <a:ext cx="9180581" cy="7564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CasellaDiTesto 3"/>
          <p:cNvSpPr txBox="1"/>
          <p:nvPr/>
        </p:nvSpPr>
        <p:spPr>
          <a:xfrm>
            <a:off x="323598" y="943483"/>
            <a:ext cx="77768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2800" b="1" dirty="0" smtClean="0">
                <a:solidFill>
                  <a:schemeClr val="tx2"/>
                </a:solidFill>
                <a:latin typeface="+mn-lt"/>
              </a:rPr>
              <a:t>Services accessible to all public</a:t>
            </a:r>
            <a:endParaRPr lang="it-IT" sz="2800" b="1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08" y="2013131"/>
            <a:ext cx="1391043" cy="139104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45" y="1945429"/>
            <a:ext cx="1465401" cy="146540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7" name="TextBox 6"/>
          <p:cNvSpPr txBox="1"/>
          <p:nvPr/>
        </p:nvSpPr>
        <p:spPr>
          <a:xfrm>
            <a:off x="1611443" y="1952243"/>
            <a:ext cx="3033610" cy="1723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 smtClean="0"/>
              <a:t>Good practices Database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Policy </a:t>
            </a:r>
            <a:r>
              <a:rPr lang="en-US" dirty="0"/>
              <a:t>recommendations, 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EU policy news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T</a:t>
            </a:r>
            <a:r>
              <a:rPr lang="en-US" dirty="0" smtClean="0"/>
              <a:t>hematic studies</a:t>
            </a:r>
          </a:p>
          <a:p>
            <a:endParaRPr lang="en-GB" sz="1600" dirty="0">
              <a:solidFill>
                <a:schemeClr val="tx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80438" y="1949005"/>
            <a:ext cx="316713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 smtClean="0"/>
              <a:t>Practitioners Database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Matchmaking events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Discussion forums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Partnering events</a:t>
            </a:r>
          </a:p>
          <a:p>
            <a:endParaRPr lang="en-GB" sz="1600" dirty="0">
              <a:solidFill>
                <a:schemeClr val="tx2"/>
              </a:solidFill>
            </a:endParaRPr>
          </a:p>
        </p:txBody>
      </p:sp>
      <p:sp>
        <p:nvSpPr>
          <p:cNvPr id="8" name="CasellaDiTesto 3"/>
          <p:cNvSpPr txBox="1"/>
          <p:nvPr/>
        </p:nvSpPr>
        <p:spPr>
          <a:xfrm>
            <a:off x="398239" y="3760129"/>
            <a:ext cx="81344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2800" b="1" dirty="0" smtClean="0">
                <a:solidFill>
                  <a:schemeClr val="tx2"/>
                </a:solidFill>
                <a:latin typeface="+mn-lt"/>
              </a:rPr>
              <a:t>Services accessible to registered memebers</a:t>
            </a:r>
            <a:endParaRPr lang="it-IT" sz="2800" b="1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46" y="4875330"/>
            <a:ext cx="1391043" cy="139104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2" y="4865667"/>
            <a:ext cx="1368152" cy="136815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2" name="TextBox 11"/>
          <p:cNvSpPr txBox="1"/>
          <p:nvPr/>
        </p:nvSpPr>
        <p:spPr>
          <a:xfrm>
            <a:off x="1835696" y="4816599"/>
            <a:ext cx="3960439" cy="1723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 smtClean="0"/>
              <a:t>Policy advice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/>
              <a:t>Guidance in the </a:t>
            </a:r>
            <a:endParaRPr lang="en-GB" dirty="0" smtClean="0"/>
          </a:p>
          <a:p>
            <a:r>
              <a:rPr lang="en-GB" dirty="0" smtClean="0"/>
              <a:t>     databases</a:t>
            </a:r>
            <a:endParaRPr lang="en-GB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 smtClean="0"/>
              <a:t>Analysis data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 smtClean="0"/>
              <a:t>Updated information</a:t>
            </a:r>
            <a:endParaRPr lang="en-US" sz="1600" dirty="0" smtClean="0">
              <a:solidFill>
                <a:schemeClr val="tx2"/>
              </a:solidFill>
            </a:endParaRPr>
          </a:p>
          <a:p>
            <a:endParaRPr lang="en-GB" sz="1600" dirty="0">
              <a:solidFill>
                <a:schemeClr val="tx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80439" y="4899043"/>
            <a:ext cx="296356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Peer reviews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Benchmarking exercises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Thematic workshops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Capacity building events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dirty="0"/>
          </a:p>
        </p:txBody>
      </p:sp>
      <p:sp>
        <p:nvSpPr>
          <p:cNvPr id="14" name="CasellaDiTesto 3"/>
          <p:cNvSpPr txBox="1"/>
          <p:nvPr/>
        </p:nvSpPr>
        <p:spPr>
          <a:xfrm>
            <a:off x="179511" y="47382"/>
            <a:ext cx="900106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3200" dirty="0" smtClean="0">
                <a:solidFill>
                  <a:schemeClr val="bg1"/>
                </a:solidFill>
                <a:latin typeface="+mj-lt"/>
              </a:rPr>
              <a:t>www.interregeurope.eu/policylearning</a:t>
            </a:r>
            <a:endParaRPr lang="it-IT" sz="2200" b="1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9511" y="1559355"/>
            <a:ext cx="20185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Knowledge bank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590289" y="1543281"/>
            <a:ext cx="29803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Networking opportunities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79511" y="4447267"/>
            <a:ext cx="1967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Expert helpdesk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680045" y="4392904"/>
            <a:ext cx="18261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Expert support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825284" y="6424131"/>
            <a:ext cx="187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#</a:t>
            </a:r>
            <a:r>
              <a:rPr lang="en-US" b="1" dirty="0" err="1" smtClean="0">
                <a:solidFill>
                  <a:schemeClr val="bg1">
                    <a:lumMod val="50000"/>
                  </a:schemeClr>
                </a:solidFill>
              </a:rPr>
              <a:t>policylearning</a:t>
            </a:r>
            <a:endParaRPr lang="en-GB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7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512747" y="836712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PLP and Smart Specialisation Platform on </a:t>
            </a:r>
            <a:r>
              <a:rPr lang="en-GB" b="1" dirty="0" err="1"/>
              <a:t>Agri</a:t>
            </a:r>
            <a:r>
              <a:rPr lang="en-GB" b="1" dirty="0"/>
              <a:t>-Food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0"/>
          </p:nvPr>
        </p:nvSpPr>
        <p:spPr>
          <a:xfrm>
            <a:off x="620134" y="2060848"/>
            <a:ext cx="8207375" cy="1728192"/>
          </a:xfrm>
          <a:solidFill>
            <a:schemeClr val="accent1">
              <a:lumMod val="20000"/>
              <a:lumOff val="80000"/>
            </a:schemeClr>
          </a:solidFill>
        </p:spPr>
        <p:txBody>
          <a:bodyPr lIns="216000" tIns="108000">
            <a:noAutofit/>
          </a:bodyPr>
          <a:lstStyle/>
          <a:p>
            <a:r>
              <a:rPr lang="en-GB" sz="2800" b="1" dirty="0">
                <a:solidFill>
                  <a:schemeClr val="tx2"/>
                </a:solidFill>
              </a:rPr>
              <a:t>No Wrong Door approach</a:t>
            </a:r>
          </a:p>
          <a:p>
            <a:pPr marL="252000" lvl="1" indent="-252000"/>
            <a:r>
              <a:rPr lang="en-GB" sz="2000" dirty="0">
                <a:solidFill>
                  <a:schemeClr val="tx2"/>
                </a:solidFill>
              </a:rPr>
              <a:t>Liaise closely and align </a:t>
            </a:r>
            <a:r>
              <a:rPr lang="en-GB" sz="2000" dirty="0" smtClean="0">
                <a:solidFill>
                  <a:schemeClr val="tx2"/>
                </a:solidFill>
              </a:rPr>
              <a:t>agendas</a:t>
            </a:r>
            <a:endParaRPr lang="en-GB" sz="2000" dirty="0">
              <a:solidFill>
                <a:schemeClr val="tx2"/>
              </a:solidFill>
            </a:endParaRPr>
          </a:p>
          <a:p>
            <a:pPr marL="252000" lvl="1" indent="-252000"/>
            <a:r>
              <a:rPr lang="en-GB" sz="2000" dirty="0">
                <a:solidFill>
                  <a:schemeClr val="tx2"/>
                </a:solidFill>
              </a:rPr>
              <a:t>Exchange of </a:t>
            </a:r>
            <a:r>
              <a:rPr lang="en-GB" sz="2000" dirty="0" smtClean="0">
                <a:solidFill>
                  <a:schemeClr val="tx2"/>
                </a:solidFill>
              </a:rPr>
              <a:t>information</a:t>
            </a:r>
            <a:endParaRPr lang="en-GB" sz="2000" dirty="0">
              <a:solidFill>
                <a:schemeClr val="tx2"/>
              </a:solidFill>
            </a:endParaRPr>
          </a:p>
          <a:p>
            <a:pPr marL="252000" lvl="1" indent="-252000"/>
            <a:r>
              <a:rPr lang="en-GB" sz="2000" dirty="0">
                <a:solidFill>
                  <a:schemeClr val="tx2"/>
                </a:solidFill>
              </a:rPr>
              <a:t>Contribution to capacity building </a:t>
            </a:r>
            <a:r>
              <a:rPr lang="en-GB" sz="2000" dirty="0" smtClean="0">
                <a:solidFill>
                  <a:schemeClr val="tx2"/>
                </a:solidFill>
              </a:rPr>
              <a:t>workshops</a:t>
            </a:r>
            <a:endParaRPr lang="en-GB" sz="2000" dirty="0">
              <a:solidFill>
                <a:schemeClr val="tx2"/>
              </a:solidFill>
            </a:endParaRPr>
          </a:p>
        </p:txBody>
      </p:sp>
      <p:sp>
        <p:nvSpPr>
          <p:cNvPr id="5" name="Espace réservé du texte 7"/>
          <p:cNvSpPr txBox="1">
            <a:spLocks/>
          </p:cNvSpPr>
          <p:nvPr/>
        </p:nvSpPr>
        <p:spPr>
          <a:xfrm>
            <a:off x="618105" y="4221088"/>
            <a:ext cx="8148786" cy="13645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lIns="216000" tIns="108000">
            <a:noAutofit/>
          </a:bodyPr>
          <a:lstStyle>
            <a:lvl1pPr marR="0" indent="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>
                <a:solidFill>
                  <a:schemeClr val="tx2"/>
                </a:solidFill>
              </a:defRPr>
            </a:lvl1pPr>
            <a:lvl2pPr marL="252000" marR="0" lvl="1" indent="-2520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>
                <a:solidFill>
                  <a:schemeClr val="tx2"/>
                </a:solidFill>
              </a:defRPr>
            </a:lvl2pPr>
            <a:lvl3pPr marL="1143000" marR="0" indent="-2286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/>
            </a:lvl3pPr>
            <a:lvl4pPr marL="1600200" marR="0" indent="-2286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2057400" marR="0" indent="-2286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marL="0" lvl="1" indent="0">
              <a:buNone/>
            </a:pPr>
            <a:r>
              <a:rPr lang="en-GB" sz="2800" b="1" dirty="0"/>
              <a:t>R&amp;I PLP </a:t>
            </a:r>
            <a:r>
              <a:rPr lang="en-GB" sz="2800" dirty="0"/>
              <a:t>- insights on:</a:t>
            </a:r>
          </a:p>
          <a:p>
            <a:pPr lvl="1"/>
            <a:r>
              <a:rPr lang="en-GB" dirty="0"/>
              <a:t>Interreg Europe actors’ actual needs/ </a:t>
            </a:r>
            <a:r>
              <a:rPr lang="en-GB" dirty="0" smtClean="0"/>
              <a:t>challenges</a:t>
            </a:r>
            <a:endParaRPr lang="en-GB" dirty="0"/>
          </a:p>
          <a:p>
            <a:pPr lvl="1"/>
            <a:r>
              <a:rPr lang="en-GB" dirty="0"/>
              <a:t>Future trends in innovation policies beyond </a:t>
            </a:r>
            <a:r>
              <a:rPr lang="en-GB" dirty="0" smtClean="0"/>
              <a:t>S3</a:t>
            </a:r>
            <a:endParaRPr lang="en-GB" dirty="0"/>
          </a:p>
        </p:txBody>
      </p:sp>
      <p:pic>
        <p:nvPicPr>
          <p:cNvPr id="6" name="Picture 2" descr="Ver imagen origi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057" y="5085184"/>
            <a:ext cx="2235290" cy="1596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267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66265" y="332656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/>
              <a:t>Policy </a:t>
            </a:r>
            <a:r>
              <a:rPr lang="en-GB" sz="3600" dirty="0" smtClean="0"/>
              <a:t>Learning launched in EURWC</a:t>
            </a:r>
            <a:endParaRPr lang="en-GB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3885"/>
          <a:stretch/>
        </p:blipFill>
        <p:spPr>
          <a:xfrm>
            <a:off x="755576" y="1124744"/>
            <a:ext cx="7544345" cy="53456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76256" y="6470378"/>
            <a:ext cx="187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#</a:t>
            </a:r>
            <a:r>
              <a:rPr lang="en-US" b="1" dirty="0" err="1" smtClean="0">
                <a:solidFill>
                  <a:schemeClr val="bg1">
                    <a:lumMod val="50000"/>
                  </a:schemeClr>
                </a:solidFill>
              </a:rPr>
              <a:t>policylearning</a:t>
            </a:r>
            <a:endParaRPr lang="en-GB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87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0"/>
            <a:ext cx="10132317" cy="72454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211669"/>
            <a:ext cx="961648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Over </a:t>
            </a:r>
            <a:r>
              <a:rPr lang="en-US" sz="3600" dirty="0"/>
              <a:t>8</a:t>
            </a:r>
            <a:r>
              <a:rPr lang="en-US" sz="3600" dirty="0" smtClean="0"/>
              <a:t>000 members…Sign up!</a:t>
            </a:r>
            <a:endParaRPr lang="en-GB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4993248"/>
            <a:ext cx="9144000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Interreg Europe = </a:t>
            </a:r>
            <a:r>
              <a:rPr lang="en-GB" sz="4800" b="1" dirty="0" smtClean="0"/>
              <a:t>community</a:t>
            </a:r>
            <a:endParaRPr lang="en-GB" sz="4800" b="1" dirty="0"/>
          </a:p>
        </p:txBody>
      </p:sp>
    </p:spTree>
    <p:extLst>
      <p:ext uri="{BB962C8B-B14F-4D97-AF65-F5344CB8AC3E}">
        <p14:creationId xmlns:p14="http://schemas.microsoft.com/office/powerpoint/2010/main" val="166605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ctrTitle"/>
          </p:nvPr>
        </p:nvSpPr>
        <p:spPr>
          <a:xfrm>
            <a:off x="683568" y="2780928"/>
            <a:ext cx="7772400" cy="794519"/>
          </a:xfrm>
        </p:spPr>
        <p:txBody>
          <a:bodyPr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Thank you! 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" name="Espace réservé du texte 7"/>
          <p:cNvSpPr txBox="1">
            <a:spLocks/>
          </p:cNvSpPr>
          <p:nvPr/>
        </p:nvSpPr>
        <p:spPr>
          <a:xfrm>
            <a:off x="395536" y="5085184"/>
            <a:ext cx="7272337" cy="216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1" dirty="0" smtClean="0"/>
              <a:t>Magda Anagnostou</a:t>
            </a:r>
            <a:endParaRPr lang="en-GB" sz="1800" b="1" dirty="0"/>
          </a:p>
        </p:txBody>
      </p:sp>
      <p:sp>
        <p:nvSpPr>
          <p:cNvPr id="5" name="Espace réservé du texte 8"/>
          <p:cNvSpPr txBox="1">
            <a:spLocks/>
          </p:cNvSpPr>
          <p:nvPr/>
        </p:nvSpPr>
        <p:spPr>
          <a:xfrm>
            <a:off x="395537" y="5440045"/>
            <a:ext cx="7272337" cy="216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1" dirty="0" smtClean="0"/>
              <a:t>Coordinator Policy learning platforms</a:t>
            </a:r>
          </a:p>
          <a:p>
            <a:r>
              <a:rPr lang="en-GB" sz="1800" b="1" dirty="0" smtClean="0"/>
              <a:t>Interreg Europe Joint Secretariat	</a:t>
            </a:r>
            <a:endParaRPr lang="en-GB" sz="1800" b="1" dirty="0"/>
          </a:p>
        </p:txBody>
      </p:sp>
      <p:sp>
        <p:nvSpPr>
          <p:cNvPr id="6" name="Espace réservé du texte 9"/>
          <p:cNvSpPr txBox="1">
            <a:spLocks/>
          </p:cNvSpPr>
          <p:nvPr/>
        </p:nvSpPr>
        <p:spPr>
          <a:xfrm>
            <a:off x="395536" y="6131585"/>
            <a:ext cx="7272337" cy="216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1" dirty="0" smtClean="0">
                <a:hlinkClick r:id="rId3"/>
              </a:rPr>
              <a:t>m.anagnostou@interregeurope.eu</a:t>
            </a:r>
            <a:r>
              <a:rPr lang="en-GB" sz="1800" b="1" dirty="0" smtClean="0"/>
              <a:t> </a:t>
            </a:r>
            <a:endParaRPr lang="en-GB" sz="1800" b="1" dirty="0"/>
          </a:p>
        </p:txBody>
      </p:sp>
    </p:spTree>
    <p:extLst>
      <p:ext uri="{BB962C8B-B14F-4D97-AF65-F5344CB8AC3E}">
        <p14:creationId xmlns:p14="http://schemas.microsoft.com/office/powerpoint/2010/main" val="304074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/>
          </p:cNvSpPr>
          <p:nvPr/>
        </p:nvSpPr>
        <p:spPr bwMode="auto">
          <a:xfrm>
            <a:off x="698496" y="1125816"/>
            <a:ext cx="7966075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72570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1905" b="1" dirty="0">
                <a:solidFill>
                  <a:srgbClr val="00316E"/>
                </a:solidFill>
              </a:rPr>
              <a:t>INTERREG</a:t>
            </a:r>
            <a:r>
              <a:rPr lang="en-GB" sz="1905" dirty="0">
                <a:solidFill>
                  <a:srgbClr val="00316E"/>
                </a:solidFill>
              </a:rPr>
              <a:t>: 3 strands and 79 different programmes (EUR 10.2 billion) </a:t>
            </a:r>
            <a:endParaRPr lang="en-GB" sz="1905" dirty="0">
              <a:solidFill>
                <a:srgbClr val="666666">
                  <a:lumMod val="25000"/>
                </a:srgbClr>
              </a:solidFill>
              <a:latin typeface="Times" panose="02020603050405020304" pitchFamily="18" charset="0"/>
            </a:endParaRPr>
          </a:p>
        </p:txBody>
      </p:sp>
      <p:grpSp>
        <p:nvGrpSpPr>
          <p:cNvPr id="18436" name="Group 5"/>
          <p:cNvGrpSpPr>
            <a:grpSpLocks/>
          </p:cNvGrpSpPr>
          <p:nvPr/>
        </p:nvGrpSpPr>
        <p:grpSpPr bwMode="auto">
          <a:xfrm>
            <a:off x="887429" y="1666494"/>
            <a:ext cx="8107363" cy="3627437"/>
            <a:chOff x="951110" y="2467429"/>
            <a:chExt cx="7622903" cy="3288989"/>
          </a:xfrm>
        </p:grpSpPr>
        <p:sp>
          <p:nvSpPr>
            <p:cNvPr id="7" name="TextBox 10"/>
            <p:cNvSpPr txBox="1">
              <a:spLocks noChangeArrowheads="1"/>
            </p:cNvSpPr>
            <p:nvPr/>
          </p:nvSpPr>
          <p:spPr bwMode="auto">
            <a:xfrm>
              <a:off x="4228943" y="4410596"/>
              <a:ext cx="185087" cy="898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760413"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760413"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760413"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760413"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760413"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76041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76041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76041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76041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lvl="1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1905">
                  <a:solidFill>
                    <a:srgbClr val="00316E"/>
                  </a:solidFill>
                </a:rPr>
                <a:t/>
              </a:r>
              <a:br>
                <a:rPr lang="en-GB" altLang="en-US" sz="1905">
                  <a:solidFill>
                    <a:srgbClr val="00316E"/>
                  </a:solidFill>
                </a:rPr>
              </a:br>
              <a:endParaRPr lang="en-GB" altLang="en-US" sz="1905">
                <a:solidFill>
                  <a:srgbClr val="00316E"/>
                </a:solidFill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Calibri" panose="020F0502020204030204" pitchFamily="34" charset="0"/>
                <a:buNone/>
                <a:defRPr/>
              </a:pPr>
              <a:endParaRPr lang="fr-FR" altLang="en-US" sz="1429">
                <a:solidFill>
                  <a:srgbClr val="00316E"/>
                </a:solidFill>
              </a:endParaRPr>
            </a:p>
          </p:txBody>
        </p:sp>
        <p:sp>
          <p:nvSpPr>
            <p:cNvPr id="8" name="TextBox 10"/>
            <p:cNvSpPr txBox="1">
              <a:spLocks noChangeArrowheads="1"/>
            </p:cNvSpPr>
            <p:nvPr/>
          </p:nvSpPr>
          <p:spPr bwMode="auto">
            <a:xfrm>
              <a:off x="4228943" y="4524306"/>
              <a:ext cx="185087" cy="898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760413"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760413"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760413"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760413"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760413"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76041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76041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76041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76041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lvl="1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1905">
                  <a:solidFill>
                    <a:srgbClr val="00316E"/>
                  </a:solidFill>
                </a:rPr>
                <a:t/>
              </a:r>
              <a:br>
                <a:rPr lang="en-GB" altLang="en-US" sz="1905">
                  <a:solidFill>
                    <a:srgbClr val="00316E"/>
                  </a:solidFill>
                </a:rPr>
              </a:br>
              <a:endParaRPr lang="en-GB" altLang="en-US" sz="1905">
                <a:solidFill>
                  <a:srgbClr val="00316E"/>
                </a:solidFill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Calibri" panose="020F0502020204030204" pitchFamily="34" charset="0"/>
                <a:buNone/>
                <a:defRPr/>
              </a:pPr>
              <a:endParaRPr lang="fr-FR" altLang="en-US" sz="1429">
                <a:solidFill>
                  <a:srgbClr val="00316E"/>
                </a:solidFill>
              </a:endParaRPr>
            </a:p>
          </p:txBody>
        </p:sp>
        <p:sp>
          <p:nvSpPr>
            <p:cNvPr id="9" name="Text Box 20"/>
            <p:cNvSpPr txBox="1">
              <a:spLocks noChangeArrowheads="1"/>
            </p:cNvSpPr>
            <p:nvPr/>
          </p:nvSpPr>
          <p:spPr bwMode="auto">
            <a:xfrm rot="10800000">
              <a:off x="951110" y="2467429"/>
              <a:ext cx="453762" cy="2628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>
              <a:spAutoFit/>
            </a:bodyPr>
            <a:lstStyle/>
            <a:p>
              <a:pPr algn="ctr" defTabSz="725700" eaLnBrk="0" hangingPunct="0">
                <a:defRPr/>
              </a:pPr>
              <a:r>
                <a:rPr lang="fr-FR" sz="1746" b="1" kern="0" dirty="0">
                  <a:solidFill>
                    <a:srgbClr val="00316E"/>
                  </a:solidFill>
                </a:rPr>
                <a:t>INTERREG</a:t>
              </a:r>
              <a:endParaRPr lang="de-DE" sz="1746" b="1" kern="0" dirty="0">
                <a:solidFill>
                  <a:srgbClr val="00316E"/>
                </a:solidFill>
              </a:endParaRPr>
            </a:p>
          </p:txBody>
        </p:sp>
        <p:sp>
          <p:nvSpPr>
            <p:cNvPr id="10" name="Left Brace 9"/>
            <p:cNvSpPr/>
            <p:nvPr/>
          </p:nvSpPr>
          <p:spPr>
            <a:xfrm>
              <a:off x="1372034" y="2696290"/>
              <a:ext cx="170161" cy="2113014"/>
            </a:xfrm>
            <a:prstGeom prst="leftBrace">
              <a:avLst/>
            </a:prstGeom>
            <a:noFill/>
            <a:ln w="9525" cap="flat" cmpd="sng" algn="ctr">
              <a:solidFill>
                <a:srgbClr val="00316E"/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725700" eaLnBrk="0" hangingPunct="0">
                <a:spcBef>
                  <a:spcPct val="50000"/>
                </a:spcBef>
                <a:defRPr/>
              </a:pPr>
              <a:endParaRPr lang="en-GB" sz="2222" kern="0" dirty="0">
                <a:solidFill>
                  <a:srgbClr val="00316E"/>
                </a:solidFill>
              </a:endParaRPr>
            </a:p>
          </p:txBody>
        </p:sp>
        <p:sp>
          <p:nvSpPr>
            <p:cNvPr id="11" name="TextBox 10"/>
            <p:cNvSpPr txBox="1">
              <a:spLocks noChangeArrowheads="1"/>
            </p:cNvSpPr>
            <p:nvPr/>
          </p:nvSpPr>
          <p:spPr bwMode="auto">
            <a:xfrm>
              <a:off x="4228943" y="4240748"/>
              <a:ext cx="185087" cy="898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760413"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760413"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760413"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760413"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760413"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76041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76041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76041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76041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lvl="1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1905">
                  <a:solidFill>
                    <a:srgbClr val="00316E"/>
                  </a:solidFill>
                </a:rPr>
                <a:t/>
              </a:r>
              <a:br>
                <a:rPr lang="en-GB" altLang="en-US" sz="1905">
                  <a:solidFill>
                    <a:srgbClr val="00316E"/>
                  </a:solidFill>
                </a:rPr>
              </a:br>
              <a:endParaRPr lang="en-GB" altLang="en-US" sz="1905">
                <a:solidFill>
                  <a:srgbClr val="00316E"/>
                </a:solidFill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Calibri" panose="020F0502020204030204" pitchFamily="34" charset="0"/>
                <a:buNone/>
                <a:defRPr/>
              </a:pPr>
              <a:endParaRPr lang="fr-FR" altLang="en-US" sz="1429">
                <a:solidFill>
                  <a:srgbClr val="00316E"/>
                </a:solidFill>
              </a:endParaRPr>
            </a:p>
          </p:txBody>
        </p:sp>
        <p:sp>
          <p:nvSpPr>
            <p:cNvPr id="12" name="Rounded Rectangle 11"/>
            <p:cNvSpPr/>
            <p:nvPr/>
          </p:nvSpPr>
          <p:spPr bwMode="auto">
            <a:xfrm>
              <a:off x="1597423" y="2753866"/>
              <a:ext cx="859760" cy="534011"/>
            </a:xfrm>
            <a:prstGeom prst="roundRect">
              <a:avLst/>
            </a:prstGeom>
            <a:solidFill>
              <a:srgbClr val="FFF19F">
                <a:alpha val="84000"/>
              </a:srgbClr>
            </a:solidFill>
            <a:ln w="25400" cap="flat" cmpd="sng" algn="ctr">
              <a:solidFill>
                <a:srgbClr val="00316E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 algn="ctr" defTabSz="725700" eaLnBrk="0" hangingPunct="0">
                <a:spcBef>
                  <a:spcPct val="50000"/>
                </a:spcBef>
                <a:defRPr/>
              </a:pPr>
              <a:r>
                <a:rPr lang="de-DE" sz="2540" b="1" kern="0" dirty="0">
                  <a:solidFill>
                    <a:srgbClr val="00316E"/>
                  </a:solidFill>
                </a:rPr>
                <a:t>A</a:t>
              </a:r>
            </a:p>
          </p:txBody>
        </p:sp>
        <p:sp>
          <p:nvSpPr>
            <p:cNvPr id="13" name="Rounded Rectangle 12"/>
            <p:cNvSpPr/>
            <p:nvPr/>
          </p:nvSpPr>
          <p:spPr bwMode="auto">
            <a:xfrm>
              <a:off x="1597423" y="3495148"/>
              <a:ext cx="859760" cy="535450"/>
            </a:xfrm>
            <a:prstGeom prst="roundRect">
              <a:avLst/>
            </a:prstGeom>
            <a:solidFill>
              <a:srgbClr val="FFF19F">
                <a:alpha val="84000"/>
              </a:srgbClr>
            </a:solidFill>
            <a:ln w="25400" cap="flat" cmpd="sng" algn="ctr">
              <a:solidFill>
                <a:srgbClr val="00316E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 algn="ctr" defTabSz="725700" eaLnBrk="0" hangingPunct="0">
                <a:spcBef>
                  <a:spcPct val="50000"/>
                </a:spcBef>
                <a:defRPr/>
              </a:pPr>
              <a:r>
                <a:rPr lang="de-DE" sz="2540" b="1" kern="0" dirty="0">
                  <a:solidFill>
                    <a:srgbClr val="00316E"/>
                  </a:solidFill>
                </a:rPr>
                <a:t>B</a:t>
              </a:r>
            </a:p>
          </p:txBody>
        </p:sp>
        <p:sp>
          <p:nvSpPr>
            <p:cNvPr id="14" name="Rounded Rectangle 13"/>
            <p:cNvSpPr/>
            <p:nvPr/>
          </p:nvSpPr>
          <p:spPr bwMode="auto">
            <a:xfrm>
              <a:off x="1597423" y="4239309"/>
              <a:ext cx="859760" cy="534011"/>
            </a:xfrm>
            <a:prstGeom prst="roundRect">
              <a:avLst/>
            </a:prstGeom>
            <a:solidFill>
              <a:srgbClr val="FFDC00">
                <a:alpha val="83922"/>
              </a:srgbClr>
            </a:solidFill>
            <a:ln w="25400" cap="flat" cmpd="sng" algn="ctr">
              <a:solidFill>
                <a:srgbClr val="00316E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 algn="ctr" defTabSz="725700" eaLnBrk="0" hangingPunct="0">
                <a:spcBef>
                  <a:spcPct val="50000"/>
                </a:spcBef>
                <a:defRPr/>
              </a:pPr>
              <a:r>
                <a:rPr lang="de-DE" sz="2540" b="1" kern="0" dirty="0">
                  <a:solidFill>
                    <a:srgbClr val="00316E"/>
                  </a:solidFill>
                </a:rPr>
                <a:t>C</a:t>
              </a:r>
            </a:p>
          </p:txBody>
        </p:sp>
        <p:sp>
          <p:nvSpPr>
            <p:cNvPr id="15" name="TextBox 10"/>
            <p:cNvSpPr txBox="1">
              <a:spLocks noChangeArrowheads="1"/>
            </p:cNvSpPr>
            <p:nvPr/>
          </p:nvSpPr>
          <p:spPr bwMode="auto">
            <a:xfrm>
              <a:off x="4228943" y="4354459"/>
              <a:ext cx="185087" cy="898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760413"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760413"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760413"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760413"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760413"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76041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76041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76041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76041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lvl="1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1905">
                  <a:solidFill>
                    <a:srgbClr val="00316E"/>
                  </a:solidFill>
                </a:rPr>
                <a:t/>
              </a:r>
              <a:br>
                <a:rPr lang="en-GB" altLang="en-US" sz="1905">
                  <a:solidFill>
                    <a:srgbClr val="00316E"/>
                  </a:solidFill>
                </a:rPr>
              </a:br>
              <a:endParaRPr lang="en-GB" altLang="en-US" sz="1905">
                <a:solidFill>
                  <a:srgbClr val="00316E"/>
                </a:solidFill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Calibri" panose="020F0502020204030204" pitchFamily="34" charset="0"/>
                <a:buNone/>
                <a:defRPr/>
              </a:pPr>
              <a:endParaRPr lang="fr-FR" altLang="en-US" sz="1429">
                <a:solidFill>
                  <a:srgbClr val="00316E"/>
                </a:solidFill>
              </a:endParaRPr>
            </a:p>
          </p:txBody>
        </p:sp>
        <p:sp>
          <p:nvSpPr>
            <p:cNvPr id="16" name="Rounded Rectangle 15"/>
            <p:cNvSpPr/>
            <p:nvPr/>
          </p:nvSpPr>
          <p:spPr bwMode="auto">
            <a:xfrm>
              <a:off x="2572115" y="2810002"/>
              <a:ext cx="1712056" cy="400148"/>
            </a:xfrm>
            <a:prstGeom prst="roundRect">
              <a:avLst/>
            </a:prstGeom>
            <a:solidFill>
              <a:srgbClr val="FFF19F">
                <a:alpha val="84000"/>
              </a:srgbClr>
            </a:solidFill>
            <a:ln w="25400" cap="flat" cmpd="sng" algn="ctr">
              <a:solidFill>
                <a:srgbClr val="00316E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 algn="ctr" defTabSz="725700" eaLnBrk="0" hangingPunct="0">
                <a:spcBef>
                  <a:spcPct val="50000"/>
                </a:spcBef>
                <a:defRPr/>
              </a:pPr>
              <a:r>
                <a:rPr lang="en-GB" sz="1746" b="1" kern="0" dirty="0">
                  <a:solidFill>
                    <a:srgbClr val="00316E"/>
                  </a:solidFill>
                </a:rPr>
                <a:t>cross-border</a:t>
              </a:r>
              <a:endParaRPr lang="de-DE" sz="1746" b="1" kern="0" dirty="0">
                <a:solidFill>
                  <a:srgbClr val="00316E"/>
                </a:solidFill>
              </a:endParaRPr>
            </a:p>
          </p:txBody>
        </p:sp>
        <p:sp>
          <p:nvSpPr>
            <p:cNvPr id="17" name="Rounded Rectangle 16"/>
            <p:cNvSpPr/>
            <p:nvPr/>
          </p:nvSpPr>
          <p:spPr bwMode="auto">
            <a:xfrm>
              <a:off x="2572115" y="3552724"/>
              <a:ext cx="1712056" cy="400148"/>
            </a:xfrm>
            <a:prstGeom prst="roundRect">
              <a:avLst/>
            </a:prstGeom>
            <a:solidFill>
              <a:srgbClr val="FFF19F">
                <a:alpha val="84000"/>
              </a:srgbClr>
            </a:solidFill>
            <a:ln w="25400" cap="flat" cmpd="sng" algn="ctr">
              <a:solidFill>
                <a:srgbClr val="00316E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 algn="ctr" defTabSz="725700" eaLnBrk="0" hangingPunct="0">
                <a:spcBef>
                  <a:spcPct val="50000"/>
                </a:spcBef>
                <a:defRPr/>
              </a:pPr>
              <a:r>
                <a:rPr lang="en-GB" sz="1746" b="1" kern="0" dirty="0">
                  <a:solidFill>
                    <a:srgbClr val="00316E"/>
                  </a:solidFill>
                </a:rPr>
                <a:t>transnational</a:t>
              </a:r>
              <a:endParaRPr lang="de-DE" sz="1746" b="1" kern="0" dirty="0">
                <a:solidFill>
                  <a:srgbClr val="00316E"/>
                </a:solidFill>
              </a:endParaRPr>
            </a:p>
          </p:txBody>
        </p:sp>
        <p:sp>
          <p:nvSpPr>
            <p:cNvPr id="18" name="Rounded Rectangle 17"/>
            <p:cNvSpPr/>
            <p:nvPr/>
          </p:nvSpPr>
          <p:spPr bwMode="auto">
            <a:xfrm>
              <a:off x="2572115" y="4295445"/>
              <a:ext cx="1712056" cy="398709"/>
            </a:xfrm>
            <a:prstGeom prst="roundRect">
              <a:avLst/>
            </a:prstGeom>
            <a:solidFill>
              <a:srgbClr val="00316E"/>
            </a:solidFill>
            <a:ln w="25400" cap="flat" cmpd="sng" algn="ctr">
              <a:solidFill>
                <a:srgbClr val="00316E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 algn="ctr" defTabSz="725700" eaLnBrk="0" hangingPunct="0">
                <a:spcBef>
                  <a:spcPct val="50000"/>
                </a:spcBef>
                <a:defRPr/>
              </a:pPr>
              <a:r>
                <a:rPr lang="en-GB" sz="1746" b="1" kern="0" dirty="0">
                  <a:solidFill>
                    <a:srgbClr val="FFFFFF"/>
                  </a:solidFill>
                </a:rPr>
                <a:t>interregional</a:t>
              </a:r>
              <a:endParaRPr lang="de-DE" sz="1746" b="1" kern="0" dirty="0">
                <a:solidFill>
                  <a:srgbClr val="FFFFFF"/>
                </a:solidFill>
              </a:endParaRPr>
            </a:p>
          </p:txBody>
        </p:sp>
        <p:sp>
          <p:nvSpPr>
            <p:cNvPr id="19" name="Rounded Rectangle 18"/>
            <p:cNvSpPr/>
            <p:nvPr/>
          </p:nvSpPr>
          <p:spPr bwMode="auto">
            <a:xfrm>
              <a:off x="2627343" y="5095742"/>
              <a:ext cx="1658320" cy="398709"/>
            </a:xfrm>
            <a:prstGeom prst="roundRect">
              <a:avLst/>
            </a:prstGeom>
            <a:noFill/>
            <a:ln w="25400" cap="flat" cmpd="sng" algn="ctr">
              <a:solidFill>
                <a:srgbClr val="00316E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 algn="ctr" defTabSz="725700" eaLnBrk="0" hangingPunct="0">
                <a:spcBef>
                  <a:spcPct val="50000"/>
                </a:spcBef>
                <a:defRPr/>
              </a:pPr>
              <a:r>
                <a:rPr lang="en-GB" sz="1746" b="1" kern="0" dirty="0">
                  <a:solidFill>
                    <a:srgbClr val="00316E"/>
                  </a:solidFill>
                </a:rPr>
                <a:t>networking</a:t>
              </a:r>
              <a:endParaRPr lang="de-DE" sz="1746" b="1" kern="0" dirty="0">
                <a:solidFill>
                  <a:srgbClr val="00316E"/>
                </a:solidFill>
              </a:endParaRPr>
            </a:p>
          </p:txBody>
        </p:sp>
        <p:sp>
          <p:nvSpPr>
            <p:cNvPr id="20" name="Rounded Rectangle 19"/>
            <p:cNvSpPr/>
            <p:nvPr/>
          </p:nvSpPr>
          <p:spPr bwMode="auto">
            <a:xfrm>
              <a:off x="4399104" y="2696290"/>
              <a:ext cx="2230001" cy="558480"/>
            </a:xfrm>
            <a:prstGeom prst="roundRect">
              <a:avLst/>
            </a:prstGeom>
            <a:solidFill>
              <a:srgbClr val="FFF19F">
                <a:alpha val="84000"/>
              </a:srgbClr>
            </a:solidFill>
            <a:ln w="25400" cap="flat" cmpd="sng" algn="ctr">
              <a:solidFill>
                <a:srgbClr val="00316E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 marL="0" lvl="1" algn="ctr" defTabSz="725700" eaLnBrk="0" hangingPunct="0">
                <a:defRPr/>
              </a:pPr>
              <a:r>
                <a:rPr lang="en-GB" sz="1905" b="1" kern="0" dirty="0">
                  <a:solidFill>
                    <a:srgbClr val="00316E"/>
                  </a:solidFill>
                </a:rPr>
                <a:t>60 </a:t>
              </a:r>
              <a:r>
                <a:rPr lang="en-GB" sz="1111" b="1" kern="0" dirty="0">
                  <a:solidFill>
                    <a:srgbClr val="00316E"/>
                  </a:solidFill>
                </a:rPr>
                <a:t>programmes</a:t>
              </a:r>
            </a:p>
            <a:p>
              <a:pPr marL="0" lvl="1" algn="ctr" defTabSz="725700" eaLnBrk="0" hangingPunct="0">
                <a:defRPr/>
              </a:pPr>
              <a:r>
                <a:rPr lang="en-GB" sz="1111" b="1" kern="0" dirty="0">
                  <a:solidFill>
                    <a:srgbClr val="00316E"/>
                  </a:solidFill>
                </a:rPr>
                <a:t>74% - 6,6 MEUR</a:t>
              </a:r>
            </a:p>
          </p:txBody>
        </p:sp>
        <p:sp>
          <p:nvSpPr>
            <p:cNvPr id="21" name="Rounded Rectangle 20"/>
            <p:cNvSpPr/>
            <p:nvPr/>
          </p:nvSpPr>
          <p:spPr bwMode="auto">
            <a:xfrm>
              <a:off x="4399104" y="3439012"/>
              <a:ext cx="2456882" cy="558480"/>
            </a:xfrm>
            <a:prstGeom prst="roundRect">
              <a:avLst/>
            </a:prstGeom>
            <a:solidFill>
              <a:srgbClr val="FFF19F">
                <a:alpha val="84000"/>
              </a:srgbClr>
            </a:solidFill>
            <a:ln w="25400" cap="flat" cmpd="sng" algn="ctr">
              <a:solidFill>
                <a:srgbClr val="00316E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 marL="0" lvl="1" algn="ctr" defTabSz="725700" eaLnBrk="0" hangingPunct="0">
                <a:defRPr/>
              </a:pPr>
              <a:r>
                <a:rPr lang="en-GB" sz="1905" b="1" kern="0" dirty="0">
                  <a:solidFill>
                    <a:srgbClr val="00316E"/>
                  </a:solidFill>
                </a:rPr>
                <a:t>15 </a:t>
              </a:r>
              <a:r>
                <a:rPr lang="en-GB" sz="1111" b="1" kern="0" dirty="0">
                  <a:solidFill>
                    <a:srgbClr val="00316E"/>
                  </a:solidFill>
                </a:rPr>
                <a:t>programmes</a:t>
              </a:r>
            </a:p>
            <a:p>
              <a:pPr marL="0" lvl="1" algn="ctr" defTabSz="725700" eaLnBrk="0" hangingPunct="0">
                <a:defRPr/>
              </a:pPr>
              <a:r>
                <a:rPr lang="en-GB" sz="1111" b="1" kern="0" dirty="0">
                  <a:solidFill>
                    <a:srgbClr val="00316E"/>
                  </a:solidFill>
                </a:rPr>
                <a:t>20.3% </a:t>
              </a:r>
              <a:r>
                <a:rPr lang="en-GB" sz="1111" b="1" kern="0">
                  <a:solidFill>
                    <a:srgbClr val="00316E"/>
                  </a:solidFill>
                </a:rPr>
                <a:t>- 2,1 </a:t>
              </a:r>
              <a:r>
                <a:rPr lang="en-GB" sz="1111" b="1" kern="0" dirty="0">
                  <a:solidFill>
                    <a:srgbClr val="00316E"/>
                  </a:solidFill>
                </a:rPr>
                <a:t>MEUR</a:t>
              </a:r>
            </a:p>
          </p:txBody>
        </p:sp>
        <p:sp>
          <p:nvSpPr>
            <p:cNvPr id="22" name="Rounded Rectangle 21"/>
            <p:cNvSpPr/>
            <p:nvPr/>
          </p:nvSpPr>
          <p:spPr bwMode="auto">
            <a:xfrm>
              <a:off x="4455824" y="4181733"/>
              <a:ext cx="1086641" cy="616056"/>
            </a:xfrm>
            <a:prstGeom prst="roundRect">
              <a:avLst/>
            </a:prstGeom>
            <a:solidFill>
              <a:srgbClr val="00316E"/>
            </a:solidFill>
            <a:ln w="25400" cap="flat" cmpd="sng" algn="ctr">
              <a:solidFill>
                <a:srgbClr val="00316E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 marL="0" lvl="1" algn="ctr" defTabSz="725700" eaLnBrk="0" hangingPunct="0">
                <a:defRPr/>
              </a:pPr>
              <a:r>
                <a:rPr lang="en-GB" sz="1905" b="1" kern="0" dirty="0">
                  <a:solidFill>
                    <a:srgbClr val="FFFFFF"/>
                  </a:solidFill>
                </a:rPr>
                <a:t>1 </a:t>
              </a:r>
              <a:br>
                <a:rPr lang="en-GB" sz="1905" b="1" kern="0" dirty="0">
                  <a:solidFill>
                    <a:srgbClr val="FFFFFF"/>
                  </a:solidFill>
                </a:rPr>
              </a:br>
              <a:r>
                <a:rPr lang="en-GB" sz="1111" b="1" kern="0" dirty="0">
                  <a:solidFill>
                    <a:srgbClr val="FFFFFF"/>
                  </a:solidFill>
                </a:rPr>
                <a:t>programme</a:t>
              </a:r>
            </a:p>
          </p:txBody>
        </p:sp>
        <p:sp>
          <p:nvSpPr>
            <p:cNvPr id="23" name="Rounded Rectangle 22"/>
            <p:cNvSpPr/>
            <p:nvPr/>
          </p:nvSpPr>
          <p:spPr bwMode="auto">
            <a:xfrm>
              <a:off x="5655905" y="4924455"/>
              <a:ext cx="1200081" cy="831963"/>
            </a:xfrm>
            <a:prstGeom prst="roundRect">
              <a:avLst/>
            </a:prstGeom>
            <a:noFill/>
            <a:ln w="25400" cap="flat" cmpd="sng" algn="ctr">
              <a:solidFill>
                <a:srgbClr val="00316E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 defTabSz="725700" eaLnBrk="0" hangingPunct="0">
                <a:defRPr/>
              </a:pPr>
              <a:r>
                <a:rPr lang="en-GB" sz="1429" b="1" kern="0" dirty="0">
                  <a:solidFill>
                    <a:srgbClr val="00316E"/>
                  </a:solidFill>
                </a:rPr>
                <a:t>URBACT</a:t>
              </a:r>
              <a:br>
                <a:rPr lang="en-GB" sz="1429" b="1" kern="0" dirty="0">
                  <a:solidFill>
                    <a:srgbClr val="00316E"/>
                  </a:solidFill>
                </a:rPr>
              </a:br>
              <a:r>
                <a:rPr lang="en-GB" sz="1429" b="1" kern="0" dirty="0">
                  <a:solidFill>
                    <a:srgbClr val="00316E"/>
                  </a:solidFill>
                </a:rPr>
                <a:t>INTERACT</a:t>
              </a:r>
              <a:br>
                <a:rPr lang="en-GB" sz="1429" b="1" kern="0" dirty="0">
                  <a:solidFill>
                    <a:srgbClr val="00316E"/>
                  </a:solidFill>
                </a:rPr>
              </a:br>
              <a:r>
                <a:rPr lang="en-GB" sz="1429" b="1" kern="0" dirty="0">
                  <a:solidFill>
                    <a:srgbClr val="00316E"/>
                  </a:solidFill>
                </a:rPr>
                <a:t>ESPON</a:t>
              </a:r>
              <a:endParaRPr lang="fr-FR" sz="1429" b="1" kern="0" dirty="0">
                <a:solidFill>
                  <a:srgbClr val="00316E"/>
                </a:solidFill>
              </a:endParaRPr>
            </a:p>
          </p:txBody>
        </p:sp>
        <p:sp>
          <p:nvSpPr>
            <p:cNvPr id="24" name="Rounded Rectangle 23"/>
            <p:cNvSpPr/>
            <p:nvPr/>
          </p:nvSpPr>
          <p:spPr bwMode="auto">
            <a:xfrm>
              <a:off x="4399104" y="5039605"/>
              <a:ext cx="1143361" cy="614617"/>
            </a:xfrm>
            <a:prstGeom prst="roundRect">
              <a:avLst/>
            </a:prstGeom>
            <a:noFill/>
            <a:ln w="25400" cap="flat" cmpd="sng" algn="ctr">
              <a:solidFill>
                <a:srgbClr val="00316E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 marL="0" lvl="1" algn="ctr" defTabSz="725700" eaLnBrk="0" hangingPunct="0">
                <a:defRPr/>
              </a:pPr>
              <a:r>
                <a:rPr lang="en-GB" sz="1905" b="1" kern="0" dirty="0">
                  <a:solidFill>
                    <a:srgbClr val="00316E"/>
                  </a:solidFill>
                </a:rPr>
                <a:t>3 </a:t>
              </a:r>
              <a:br>
                <a:rPr lang="en-GB" sz="1905" b="1" kern="0" dirty="0">
                  <a:solidFill>
                    <a:srgbClr val="00316E"/>
                  </a:solidFill>
                </a:rPr>
              </a:br>
              <a:r>
                <a:rPr lang="en-GB" sz="1111" b="1" kern="0" dirty="0">
                  <a:solidFill>
                    <a:srgbClr val="00316E"/>
                  </a:solidFill>
                </a:rPr>
                <a:t>programmes</a:t>
              </a:r>
            </a:p>
          </p:txBody>
        </p:sp>
        <p:sp>
          <p:nvSpPr>
            <p:cNvPr id="25" name="Rounded Rectangle 24"/>
            <p:cNvSpPr/>
            <p:nvPr/>
          </p:nvSpPr>
          <p:spPr bwMode="auto">
            <a:xfrm>
              <a:off x="5655905" y="4181733"/>
              <a:ext cx="1200081" cy="588708"/>
            </a:xfrm>
            <a:prstGeom prst="roundRect">
              <a:avLst/>
            </a:prstGeom>
            <a:solidFill>
              <a:srgbClr val="00316E"/>
            </a:solidFill>
            <a:ln w="25400" cap="flat" cmpd="sng" algn="ctr">
              <a:solidFill>
                <a:srgbClr val="00316E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 algn="ctr" defTabSz="725700" eaLnBrk="0" hangingPunct="0">
                <a:defRPr/>
              </a:pPr>
              <a:r>
                <a:rPr lang="en-GB" sz="1429" b="1" kern="0" dirty="0">
                  <a:solidFill>
                    <a:srgbClr val="FFFFFF"/>
                  </a:solidFill>
                </a:rPr>
                <a:t>INTERREG EUROPE</a:t>
              </a:r>
              <a:endParaRPr lang="fr-FR" sz="1429" b="1" kern="0" dirty="0">
                <a:solidFill>
                  <a:srgbClr val="FFFFFF"/>
                </a:solidFill>
              </a:endParaRPr>
            </a:p>
          </p:txBody>
        </p:sp>
        <p:sp>
          <p:nvSpPr>
            <p:cNvPr id="26" name="Right Brace 5"/>
            <p:cNvSpPr>
              <a:spLocks/>
            </p:cNvSpPr>
            <p:nvPr/>
          </p:nvSpPr>
          <p:spPr bwMode="auto">
            <a:xfrm>
              <a:off x="7014206" y="4181733"/>
              <a:ext cx="228374" cy="1548776"/>
            </a:xfrm>
            <a:prstGeom prst="rightBrace">
              <a:avLst>
                <a:gd name="adj1" fmla="val 38167"/>
                <a:gd name="adj2" fmla="val 50000"/>
              </a:avLst>
            </a:prstGeom>
            <a:noFill/>
            <a:ln w="19050" algn="ctr">
              <a:solidFill>
                <a:srgbClr val="00316E">
                  <a:lumMod val="75000"/>
                </a:srgbClr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defTabSz="725700" eaLnBrk="0" hangingPunct="0">
                <a:defRPr/>
              </a:pPr>
              <a:endParaRPr lang="en-GB" sz="2222" kern="0">
                <a:solidFill>
                  <a:srgbClr val="00316E"/>
                </a:solidFill>
                <a:latin typeface="Times" pitchFamily="1" charset="0"/>
              </a:endParaRPr>
            </a:p>
          </p:txBody>
        </p:sp>
        <p:sp>
          <p:nvSpPr>
            <p:cNvPr id="18458" name="TextBox 26"/>
            <p:cNvSpPr txBox="1">
              <a:spLocks noChangeArrowheads="1"/>
            </p:cNvSpPr>
            <p:nvPr/>
          </p:nvSpPr>
          <p:spPr bwMode="auto">
            <a:xfrm>
              <a:off x="7397814" y="4741654"/>
              <a:ext cx="1176199" cy="751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defRPr sz="2400" b="1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rgbClr val="595959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Courier New" panose="02070309020205020404" pitchFamily="49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Courier New" panose="02070309020205020404" pitchFamily="49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Courier New" panose="02070309020205020404" pitchFamily="49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Courier New" panose="02070309020205020404" pitchFamily="49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Courier New" panose="02070309020205020404" pitchFamily="49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fr-FR" sz="1200" smtClean="0">
                  <a:solidFill>
                    <a:srgbClr val="1F497D"/>
                  </a:solidFill>
                  <a:cs typeface="Arial" panose="020B0604020202020204" pitchFamily="34" charset="0"/>
                </a:rPr>
                <a:t>5.6%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fr-FR" sz="1200" smtClean="0">
                  <a:solidFill>
                    <a:srgbClr val="1F497D"/>
                  </a:solidFill>
                  <a:cs typeface="Arial" panose="020B0604020202020204" pitchFamily="34" charset="0"/>
                </a:rPr>
                <a:t>571.6 MEUR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Char char="•"/>
              </a:pPr>
              <a:endParaRPr lang="en-GB" altLang="fr-FR" sz="1700" b="0" smtClean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30" name="Oval 5"/>
          <p:cNvSpPr>
            <a:spLocks noChangeArrowheads="1"/>
          </p:cNvSpPr>
          <p:nvPr/>
        </p:nvSpPr>
        <p:spPr bwMode="auto">
          <a:xfrm>
            <a:off x="5799948" y="3511962"/>
            <a:ext cx="1506537" cy="806450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defTabSz="725700" eaLnBrk="0" hangingPunct="0">
              <a:defRPr/>
            </a:pPr>
            <a:endParaRPr lang="en-GB" sz="1429" kern="0">
              <a:solidFill>
                <a:sysClr val="windowText" lastClr="000000"/>
              </a:solidFill>
              <a:latin typeface="Times" panose="02020603050405020304" pitchFamily="18" charset="0"/>
            </a:endParaRPr>
          </a:p>
        </p:txBody>
      </p:sp>
      <p:sp>
        <p:nvSpPr>
          <p:cNvPr id="27" name="Rectangle 3"/>
          <p:cNvSpPr txBox="1">
            <a:spLocks noChangeArrowheads="1"/>
          </p:cNvSpPr>
          <p:nvPr/>
        </p:nvSpPr>
        <p:spPr bwMode="auto">
          <a:xfrm>
            <a:off x="884184" y="350436"/>
            <a:ext cx="8964613" cy="5778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110000"/>
              </a:lnSpc>
              <a:spcBef>
                <a:spcPts val="1400"/>
              </a:spcBef>
              <a:defRPr/>
            </a:pPr>
            <a:r>
              <a:rPr lang="en-GB" sz="3600" kern="0" dirty="0">
                <a:solidFill>
                  <a:srgbClr val="00316E"/>
                </a:solidFill>
                <a:latin typeface="Arial"/>
                <a:cs typeface="Arial" panose="020B0604020202020204" pitchFamily="34" charset="0"/>
              </a:rPr>
              <a:t>Rationale of Interreg Europe</a:t>
            </a:r>
            <a:br>
              <a:rPr lang="en-GB" sz="3600" kern="0" dirty="0">
                <a:solidFill>
                  <a:srgbClr val="00316E"/>
                </a:solidFill>
                <a:latin typeface="Arial"/>
                <a:cs typeface="Arial" panose="020B0604020202020204" pitchFamily="34" charset="0"/>
              </a:rPr>
            </a:br>
            <a:endParaRPr lang="en-GB" sz="3600" kern="0" dirty="0">
              <a:solidFill>
                <a:srgbClr val="00316E"/>
              </a:solidFill>
              <a:latin typeface="Arial"/>
              <a:cs typeface="Arial" panose="020B0604020202020204" pitchFamily="34" charset="0"/>
            </a:endParaRPr>
          </a:p>
        </p:txBody>
      </p:sp>
      <p:grpSp>
        <p:nvGrpSpPr>
          <p:cNvPr id="28" name="Group 55"/>
          <p:cNvGrpSpPr>
            <a:grpSpLocks/>
          </p:cNvGrpSpPr>
          <p:nvPr/>
        </p:nvGrpSpPr>
        <p:grpSpPr bwMode="auto">
          <a:xfrm>
            <a:off x="350835" y="5538180"/>
            <a:ext cx="8661400" cy="863600"/>
            <a:chOff x="341314" y="1426065"/>
            <a:chExt cx="8660987" cy="862827"/>
          </a:xfrm>
        </p:grpSpPr>
        <p:sp>
          <p:nvSpPr>
            <p:cNvPr id="29" name="Rectangle 87"/>
            <p:cNvSpPr>
              <a:spLocks noChangeArrowheads="1"/>
            </p:cNvSpPr>
            <p:nvPr/>
          </p:nvSpPr>
          <p:spPr bwMode="auto">
            <a:xfrm>
              <a:off x="396873" y="1426065"/>
              <a:ext cx="8549867" cy="862827"/>
            </a:xfrm>
            <a:prstGeom prst="rect">
              <a:avLst/>
            </a:prstGeom>
            <a:solidFill>
              <a:srgbClr val="FFD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GB" kern="0" smtClean="0">
                <a:solidFill>
                  <a:srgbClr val="00316E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41314" y="1479992"/>
              <a:ext cx="8660987" cy="70739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spcBef>
                  <a:spcPts val="1200"/>
                </a:spcBef>
                <a:defRPr/>
              </a:pPr>
              <a:r>
                <a:rPr lang="en-GB" sz="2000" b="1" kern="0" dirty="0">
                  <a:solidFill>
                    <a:srgbClr val="00316E"/>
                  </a:solidFill>
                  <a:latin typeface="Arial"/>
                  <a:cs typeface="Arial" panose="020B0604020202020204" pitchFamily="34" charset="0"/>
                </a:rPr>
                <a:t>Exchange of experience </a:t>
              </a:r>
              <a:r>
                <a:rPr lang="en-GB" sz="2000" kern="0" dirty="0">
                  <a:solidFill>
                    <a:srgbClr val="00316E"/>
                  </a:solidFill>
                  <a:latin typeface="Arial"/>
                  <a:cs typeface="Arial" panose="020B0604020202020204" pitchFamily="34" charset="0"/>
                </a:rPr>
                <a:t>to improve performance of policies</a:t>
              </a:r>
              <a:br>
                <a:rPr lang="en-GB" sz="2000" kern="0" dirty="0">
                  <a:solidFill>
                    <a:srgbClr val="00316E"/>
                  </a:solidFill>
                  <a:latin typeface="Arial"/>
                  <a:cs typeface="Arial" panose="020B0604020202020204" pitchFamily="34" charset="0"/>
                </a:rPr>
              </a:br>
              <a:r>
                <a:rPr lang="en-GB" sz="2000" kern="0" dirty="0">
                  <a:solidFill>
                    <a:srgbClr val="00316E"/>
                  </a:solidFill>
                  <a:latin typeface="Arial"/>
                  <a:cs typeface="Arial" panose="020B0604020202020204" pitchFamily="34" charset="0"/>
                </a:rPr>
                <a:t>for regional development, in particular </a:t>
              </a:r>
              <a:r>
                <a:rPr lang="en-GB" sz="2000" b="1" kern="0" dirty="0">
                  <a:solidFill>
                    <a:srgbClr val="00316E"/>
                  </a:solidFill>
                  <a:latin typeface="Arial"/>
                  <a:cs typeface="Arial" panose="020B0604020202020204" pitchFamily="34" charset="0"/>
                </a:rPr>
                <a:t>Structural Funds programmes</a:t>
              </a:r>
            </a:p>
          </p:txBody>
        </p:sp>
      </p:grpSp>
      <p:grpSp>
        <p:nvGrpSpPr>
          <p:cNvPr id="32" name="Groupe 21"/>
          <p:cNvGrpSpPr/>
          <p:nvPr/>
        </p:nvGrpSpPr>
        <p:grpSpPr>
          <a:xfrm>
            <a:off x="138058" y="118579"/>
            <a:ext cx="2263812" cy="936104"/>
            <a:chOff x="898267" y="344104"/>
            <a:chExt cx="3345257" cy="1212688"/>
          </a:xfrm>
        </p:grpSpPr>
        <p:pic>
          <p:nvPicPr>
            <p:cNvPr id="33" name="Image 2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267" y="344104"/>
              <a:ext cx="3080732" cy="896775"/>
            </a:xfrm>
            <a:prstGeom prst="rect">
              <a:avLst/>
            </a:prstGeom>
          </p:spPr>
        </p:pic>
        <p:sp>
          <p:nvSpPr>
            <p:cNvPr id="34" name="Zone de texte 3"/>
            <p:cNvSpPr txBox="1"/>
            <p:nvPr userDrawn="1"/>
          </p:nvSpPr>
          <p:spPr>
            <a:xfrm>
              <a:off x="971600" y="1272391"/>
              <a:ext cx="3271924" cy="284401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900" dirty="0">
                  <a:effectLst/>
                  <a:latin typeface="Arial"/>
                  <a:ea typeface="Arial"/>
                  <a:cs typeface="Times New Roman"/>
                </a:rPr>
                <a:t>European Union | European Regional Development Fund</a:t>
              </a:r>
              <a:endParaRPr lang="fr-FR" sz="900" dirty="0">
                <a:effectLst/>
                <a:latin typeface="Arial"/>
                <a:ea typeface="Arial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32252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5" name="Group 3"/>
          <p:cNvGrpSpPr>
            <a:grpSpLocks/>
          </p:cNvGrpSpPr>
          <p:nvPr/>
        </p:nvGrpSpPr>
        <p:grpSpPr bwMode="auto">
          <a:xfrm>
            <a:off x="2195736" y="1324828"/>
            <a:ext cx="5832475" cy="4948237"/>
            <a:chOff x="1547664" y="1292698"/>
            <a:chExt cx="5812126" cy="5332090"/>
          </a:xfrm>
        </p:grpSpPr>
        <p:pic>
          <p:nvPicPr>
            <p:cNvPr id="41987" name="Picture 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915813" y="2708920"/>
              <a:ext cx="3076705" cy="2880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2708824" y="1292698"/>
              <a:ext cx="3489807" cy="1168372"/>
            </a:xfrm>
            <a:prstGeom prst="ellipse">
              <a:avLst/>
            </a:prstGeom>
            <a:solidFill>
              <a:srgbClr val="4F81BD"/>
            </a:solidFill>
            <a:ln>
              <a:solidFill>
                <a:schemeClr val="accent4">
                  <a:lumMod val="90000"/>
                  <a:lumOff val="10000"/>
                </a:scheme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dirty="0">
                  <a:solidFill>
                    <a:prstClr val="white"/>
                  </a:solidFill>
                  <a:cs typeface="Arial" charset="0"/>
                </a:rPr>
                <a:t>Policy Learning Platforms</a:t>
              </a:r>
            </a:p>
            <a:p>
              <a:pPr algn="ctr">
                <a:defRPr/>
              </a:pPr>
              <a:r>
                <a:rPr lang="en-GB" sz="1200" dirty="0">
                  <a:solidFill>
                    <a:prstClr val="white"/>
                  </a:solidFill>
                  <a:cs typeface="Arial" charset="0"/>
                </a:rPr>
                <a:t>Open to all regions</a:t>
              </a:r>
            </a:p>
          </p:txBody>
        </p:sp>
        <p:cxnSp>
          <p:nvCxnSpPr>
            <p:cNvPr id="7" name="Straight Connector 6"/>
            <p:cNvCxnSpPr/>
            <p:nvPr/>
          </p:nvCxnSpPr>
          <p:spPr bwMode="auto">
            <a:xfrm>
              <a:off x="3060019" y="2565420"/>
              <a:ext cx="2788998" cy="0"/>
            </a:xfrm>
            <a:prstGeom prst="line">
              <a:avLst/>
            </a:prstGeom>
            <a:ln w="28575">
              <a:solidFill>
                <a:srgbClr val="4F81BD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990" name="Straight Connector 7"/>
            <p:cNvCxnSpPr>
              <a:cxnSpLocks noChangeShapeType="1"/>
              <a:stCxn id="6" idx="4"/>
            </p:cNvCxnSpPr>
            <p:nvPr/>
          </p:nvCxnSpPr>
          <p:spPr bwMode="auto">
            <a:xfrm>
              <a:off x="4454165" y="2461237"/>
              <a:ext cx="1" cy="108000"/>
            </a:xfrm>
            <a:prstGeom prst="line">
              <a:avLst/>
            </a:prstGeom>
            <a:noFill/>
            <a:ln w="28575" algn="ctr">
              <a:solidFill>
                <a:srgbClr val="4F81BD"/>
              </a:solidFill>
              <a:round/>
              <a:headEnd/>
              <a:tailEnd/>
            </a:ln>
          </p:spPr>
        </p:cxnSp>
        <p:cxnSp>
          <p:nvCxnSpPr>
            <p:cNvPr id="41991" name="Straight Connector 8"/>
            <p:cNvCxnSpPr>
              <a:cxnSpLocks noChangeShapeType="1"/>
            </p:cNvCxnSpPr>
            <p:nvPr/>
          </p:nvCxnSpPr>
          <p:spPr bwMode="auto">
            <a:xfrm>
              <a:off x="3059830" y="2564904"/>
              <a:ext cx="0" cy="144016"/>
            </a:xfrm>
            <a:prstGeom prst="line">
              <a:avLst/>
            </a:prstGeom>
            <a:noFill/>
            <a:ln w="28575" algn="ctr">
              <a:solidFill>
                <a:srgbClr val="4F81BD"/>
              </a:solidFill>
              <a:round/>
              <a:headEnd/>
              <a:tailEnd/>
            </a:ln>
          </p:spPr>
        </p:cxnSp>
        <p:cxnSp>
          <p:nvCxnSpPr>
            <p:cNvPr id="41992" name="Straight Connector 9"/>
            <p:cNvCxnSpPr>
              <a:cxnSpLocks noChangeShapeType="1"/>
            </p:cNvCxnSpPr>
            <p:nvPr/>
          </p:nvCxnSpPr>
          <p:spPr bwMode="auto">
            <a:xfrm>
              <a:off x="5848500" y="2564904"/>
              <a:ext cx="0" cy="144016"/>
            </a:xfrm>
            <a:prstGeom prst="line">
              <a:avLst/>
            </a:prstGeom>
            <a:noFill/>
            <a:ln w="28575" algn="ctr">
              <a:solidFill>
                <a:srgbClr val="4F81BD"/>
              </a:solidFill>
              <a:round/>
              <a:headEnd/>
              <a:tailEnd/>
            </a:ln>
          </p:spPr>
        </p:cxnSp>
        <p:sp>
          <p:nvSpPr>
            <p:cNvPr id="41993" name="Curved Right Arrow 10"/>
            <p:cNvSpPr>
              <a:spLocks noChangeArrowheads="1"/>
            </p:cNvSpPr>
            <p:nvPr/>
          </p:nvSpPr>
          <p:spPr bwMode="auto">
            <a:xfrm>
              <a:off x="1547664" y="1770057"/>
              <a:ext cx="985085" cy="4320480"/>
            </a:xfrm>
            <a:prstGeom prst="curvedRightArrow">
              <a:avLst>
                <a:gd name="adj1" fmla="val 25016"/>
                <a:gd name="adj2" fmla="val 49991"/>
                <a:gd name="adj3" fmla="val 25000"/>
              </a:avLst>
            </a:prstGeom>
            <a:solidFill>
              <a:srgbClr val="4F81BD"/>
            </a:solidFill>
            <a:ln w="9525" algn="ctr">
              <a:solidFill>
                <a:srgbClr val="00316E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GB" sz="2800">
                <a:solidFill>
                  <a:prstClr val="black"/>
                </a:solidFill>
                <a:latin typeface="Times" pitchFamily="18" charset="0"/>
                <a:cs typeface="Arial" charset="0"/>
              </a:endParaRPr>
            </a:p>
          </p:txBody>
        </p:sp>
        <p:sp>
          <p:nvSpPr>
            <p:cNvPr id="41994" name="Curved Right Arrow 11"/>
            <p:cNvSpPr>
              <a:spLocks noChangeArrowheads="1"/>
            </p:cNvSpPr>
            <p:nvPr/>
          </p:nvSpPr>
          <p:spPr bwMode="auto">
            <a:xfrm rot="10800000">
              <a:off x="6409903" y="1770057"/>
              <a:ext cx="909791" cy="4320480"/>
            </a:xfrm>
            <a:prstGeom prst="curvedRightArrow">
              <a:avLst>
                <a:gd name="adj1" fmla="val 25020"/>
                <a:gd name="adj2" fmla="val 49995"/>
                <a:gd name="adj3" fmla="val 25000"/>
              </a:avLst>
            </a:prstGeom>
            <a:solidFill>
              <a:srgbClr val="4F81BD"/>
            </a:solidFill>
            <a:ln w="9525" algn="ctr">
              <a:solidFill>
                <a:srgbClr val="00316E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GB" sz="2800">
                <a:solidFill>
                  <a:prstClr val="black"/>
                </a:solidFill>
                <a:latin typeface="Times" pitchFamily="18" charset="0"/>
                <a:cs typeface="Arial" charset="0"/>
              </a:endParaRPr>
            </a:p>
          </p:txBody>
        </p:sp>
        <p:sp>
          <p:nvSpPr>
            <p:cNvPr id="41995" name="TextBox 12"/>
            <p:cNvSpPr txBox="1">
              <a:spLocks noChangeArrowheads="1"/>
            </p:cNvSpPr>
            <p:nvPr/>
          </p:nvSpPr>
          <p:spPr bwMode="auto">
            <a:xfrm>
              <a:off x="2764776" y="5701458"/>
              <a:ext cx="3384376" cy="923330"/>
            </a:xfrm>
            <a:prstGeom prst="rect">
              <a:avLst/>
            </a:prstGeom>
            <a:solidFill>
              <a:srgbClr val="4F81BD"/>
            </a:solidFill>
            <a:ln w="9525">
              <a:solidFill>
                <a:srgbClr val="00316E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prstClr val="white"/>
                </a:solidFill>
                <a:cs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>
                  <a:solidFill>
                    <a:prstClr val="white"/>
                  </a:solidFill>
                  <a:cs typeface="Arial" charset="0"/>
                </a:rPr>
                <a:t>Interregional cooperation projects</a:t>
              </a:r>
            </a:p>
          </p:txBody>
        </p:sp>
        <p:sp>
          <p:nvSpPr>
            <p:cNvPr id="41996" name="TextBox 13"/>
            <p:cNvSpPr txBox="1">
              <a:spLocks noChangeArrowheads="1"/>
            </p:cNvSpPr>
            <p:nvPr/>
          </p:nvSpPr>
          <p:spPr bwMode="auto">
            <a:xfrm>
              <a:off x="1601185" y="3702139"/>
              <a:ext cx="91242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2000">
                  <a:solidFill>
                    <a:srgbClr val="4F81BD"/>
                  </a:solidFill>
                  <a:cs typeface="Arial" charset="0"/>
                </a:rPr>
                <a:t>Enrich</a:t>
              </a:r>
            </a:p>
          </p:txBody>
        </p:sp>
        <p:sp>
          <p:nvSpPr>
            <p:cNvPr id="41997" name="TextBox 14"/>
            <p:cNvSpPr txBox="1">
              <a:spLocks noChangeArrowheads="1"/>
            </p:cNvSpPr>
            <p:nvPr/>
          </p:nvSpPr>
          <p:spPr bwMode="auto">
            <a:xfrm>
              <a:off x="5992108" y="3697136"/>
              <a:ext cx="136768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2000">
                  <a:solidFill>
                    <a:srgbClr val="4F81BD"/>
                  </a:solidFill>
                  <a:cs typeface="Arial" charset="0"/>
                </a:rPr>
                <a:t>Contribute</a:t>
              </a:r>
            </a:p>
          </p:txBody>
        </p:sp>
        <p:sp>
          <p:nvSpPr>
            <p:cNvPr id="41998" name="TextBox 15"/>
            <p:cNvSpPr txBox="1">
              <a:spLocks noChangeArrowheads="1"/>
            </p:cNvSpPr>
            <p:nvPr/>
          </p:nvSpPr>
          <p:spPr bwMode="auto">
            <a:xfrm>
              <a:off x="3054708" y="5728923"/>
              <a:ext cx="790601" cy="276999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200">
                  <a:solidFill>
                    <a:prstClr val="white"/>
                  </a:solidFill>
                  <a:cs typeface="Arial" charset="0"/>
                </a:rPr>
                <a:t>Project 1</a:t>
              </a:r>
            </a:p>
          </p:txBody>
        </p:sp>
        <p:sp>
          <p:nvSpPr>
            <p:cNvPr id="41999" name="TextBox 16"/>
            <p:cNvSpPr txBox="1">
              <a:spLocks noChangeArrowheads="1"/>
            </p:cNvSpPr>
            <p:nvPr/>
          </p:nvSpPr>
          <p:spPr bwMode="auto">
            <a:xfrm>
              <a:off x="4056483" y="5728923"/>
              <a:ext cx="790601" cy="276999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200">
                  <a:solidFill>
                    <a:prstClr val="white"/>
                  </a:solidFill>
                  <a:cs typeface="Arial" charset="0"/>
                </a:rPr>
                <a:t>Project 2</a:t>
              </a:r>
            </a:p>
          </p:txBody>
        </p:sp>
        <p:sp>
          <p:nvSpPr>
            <p:cNvPr id="42000" name="TextBox 17"/>
            <p:cNvSpPr txBox="1">
              <a:spLocks noChangeArrowheads="1"/>
            </p:cNvSpPr>
            <p:nvPr/>
          </p:nvSpPr>
          <p:spPr bwMode="auto">
            <a:xfrm>
              <a:off x="5057899" y="5728923"/>
              <a:ext cx="790601" cy="276999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200">
                  <a:solidFill>
                    <a:prstClr val="white"/>
                  </a:solidFill>
                  <a:cs typeface="Arial" charset="0"/>
                </a:rPr>
                <a:t>Project 3</a:t>
              </a:r>
            </a:p>
          </p:txBody>
        </p:sp>
        <p:cxnSp>
          <p:nvCxnSpPr>
            <p:cNvPr id="19" name="Straight Connector 18"/>
            <p:cNvCxnSpPr/>
            <p:nvPr/>
          </p:nvCxnSpPr>
          <p:spPr bwMode="auto">
            <a:xfrm flipV="1">
              <a:off x="3450764" y="5085205"/>
              <a:ext cx="185089" cy="643204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41998" idx="0"/>
            </p:cNvCxnSpPr>
            <p:nvPr/>
          </p:nvCxnSpPr>
          <p:spPr bwMode="auto">
            <a:xfrm flipV="1">
              <a:off x="3450764" y="4436869"/>
              <a:ext cx="1002963" cy="129153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auto">
            <a:xfrm flipV="1">
              <a:off x="3450764" y="4941510"/>
              <a:ext cx="1768633" cy="786898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41995" idx="0"/>
            </p:cNvCxnSpPr>
            <p:nvPr/>
          </p:nvCxnSpPr>
          <p:spPr bwMode="auto">
            <a:xfrm flipH="1" flipV="1">
              <a:off x="3844672" y="4221328"/>
              <a:ext cx="612220" cy="147971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41999" idx="0"/>
            </p:cNvCxnSpPr>
            <p:nvPr/>
          </p:nvCxnSpPr>
          <p:spPr bwMode="auto">
            <a:xfrm flipV="1">
              <a:off x="4452145" y="3697869"/>
              <a:ext cx="191418" cy="203053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41999" idx="0"/>
            </p:cNvCxnSpPr>
            <p:nvPr/>
          </p:nvCxnSpPr>
          <p:spPr bwMode="auto">
            <a:xfrm flipV="1">
              <a:off x="4452145" y="5228899"/>
              <a:ext cx="767252" cy="49950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42000" idx="0"/>
            </p:cNvCxnSpPr>
            <p:nvPr/>
          </p:nvCxnSpPr>
          <p:spPr bwMode="auto">
            <a:xfrm flipH="1" flipV="1">
              <a:off x="4931480" y="3429297"/>
              <a:ext cx="522047" cy="2299111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42000" idx="0"/>
            </p:cNvCxnSpPr>
            <p:nvPr/>
          </p:nvCxnSpPr>
          <p:spPr bwMode="auto">
            <a:xfrm flipH="1" flipV="1">
              <a:off x="3923770" y="4797816"/>
              <a:ext cx="1529757" cy="930593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 bwMode="auto">
            <a:xfrm flipH="1" flipV="1">
              <a:off x="4847635" y="4221328"/>
              <a:ext cx="605892" cy="1507081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794544" y="372179"/>
            <a:ext cx="8229600" cy="561975"/>
          </a:xfrm>
          <a:noFill/>
          <a:ln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ctr" eaLnBrk="1" hangingPunct="1">
              <a:lnSpc>
                <a:spcPct val="110000"/>
              </a:lnSpc>
              <a:spcBef>
                <a:spcPts val="1400"/>
              </a:spcBef>
            </a:pPr>
            <a:r>
              <a:rPr lang="en-GB" kern="0" dirty="0">
                <a:solidFill>
                  <a:srgbClr val="00316E"/>
                </a:solidFill>
                <a:latin typeface="Arial"/>
                <a:ea typeface="+mn-ea"/>
                <a:cs typeface="Arial" panose="020B0604020202020204" pitchFamily="34" charset="0"/>
              </a:rPr>
              <a:t>Two interrelated actions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332656"/>
            <a:ext cx="1224136" cy="168944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267594" y="2204864"/>
            <a:ext cx="1280070" cy="4507858"/>
            <a:chOff x="177614" y="2181161"/>
            <a:chExt cx="1800748" cy="5058098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634" y="2181161"/>
              <a:ext cx="1796730" cy="1269942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789" y="3451103"/>
              <a:ext cx="1797573" cy="1271207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614" y="4717803"/>
              <a:ext cx="1796730" cy="1268255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789" y="5962287"/>
              <a:ext cx="1788613" cy="12769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4809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Chart 26"/>
          <p:cNvGraphicFramePr/>
          <p:nvPr>
            <p:extLst/>
          </p:nvPr>
        </p:nvGraphicFramePr>
        <p:xfrm>
          <a:off x="5315684" y="2780932"/>
          <a:ext cx="3424331" cy="27363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2" name="Chart 31"/>
          <p:cNvGraphicFramePr>
            <a:graphicFrameLocks/>
          </p:cNvGraphicFramePr>
          <p:nvPr>
            <p:extLst/>
          </p:nvPr>
        </p:nvGraphicFramePr>
        <p:xfrm>
          <a:off x="5303724" y="2322432"/>
          <a:ext cx="3664266" cy="29655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4" name="Title 1"/>
          <p:cNvSpPr txBox="1">
            <a:spLocks/>
          </p:cNvSpPr>
          <p:nvPr/>
        </p:nvSpPr>
        <p:spPr>
          <a:xfrm>
            <a:off x="263026" y="487581"/>
            <a:ext cx="8546509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/>
              <a:t>First two calls: thematic overview</a:t>
            </a:r>
          </a:p>
        </p:txBody>
      </p:sp>
      <p:sp>
        <p:nvSpPr>
          <p:cNvPr id="15" name="Content Placeholder 3"/>
          <p:cNvSpPr txBox="1">
            <a:spLocks/>
          </p:cNvSpPr>
          <p:nvPr/>
        </p:nvSpPr>
        <p:spPr>
          <a:xfrm>
            <a:off x="568462" y="1375948"/>
            <a:ext cx="3024336" cy="66441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altLang="en-US" sz="2000" b="1" dirty="0">
                <a:solidFill>
                  <a:schemeClr val="tx2"/>
                </a:solidFill>
              </a:rPr>
              <a:t>472 </a:t>
            </a:r>
            <a:r>
              <a:rPr lang="en-GB" altLang="en-US" sz="2000" b="1" dirty="0">
                <a:solidFill>
                  <a:schemeClr val="tx2"/>
                </a:solidFill>
              </a:rPr>
              <a:t>projects submitted</a:t>
            </a:r>
          </a:p>
        </p:txBody>
      </p:sp>
      <p:sp>
        <p:nvSpPr>
          <p:cNvPr id="16" name="Content Placeholder 4"/>
          <p:cNvSpPr txBox="1">
            <a:spLocks/>
          </p:cNvSpPr>
          <p:nvPr/>
        </p:nvSpPr>
        <p:spPr>
          <a:xfrm>
            <a:off x="5591501" y="1432669"/>
            <a:ext cx="3375923" cy="729084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altLang="en-US" sz="2000" b="1" dirty="0">
                <a:solidFill>
                  <a:schemeClr val="tx2"/>
                </a:solidFill>
              </a:rPr>
              <a:t>130</a:t>
            </a:r>
            <a:r>
              <a:rPr lang="fr-FR" altLang="en-US" sz="2000" b="1" dirty="0">
                <a:solidFill>
                  <a:schemeClr val="tx2"/>
                </a:solidFill>
              </a:rPr>
              <a:t> </a:t>
            </a:r>
            <a:r>
              <a:rPr lang="hu-HU" altLang="en-US" sz="2000" b="1" dirty="0">
                <a:solidFill>
                  <a:schemeClr val="tx2"/>
                </a:solidFill>
              </a:rPr>
              <a:t>projects approved</a:t>
            </a:r>
            <a:endParaRPr lang="fr-FR" altLang="en-US" sz="2000" b="1" i="1" dirty="0">
              <a:solidFill>
                <a:schemeClr val="tx2"/>
              </a:solidFill>
            </a:endParaRPr>
          </a:p>
        </p:txBody>
      </p:sp>
      <p:graphicFrame>
        <p:nvGraphicFramePr>
          <p:cNvPr id="17" name="Chart 16"/>
          <p:cNvGraphicFramePr/>
          <p:nvPr>
            <p:extLst/>
          </p:nvPr>
        </p:nvGraphicFramePr>
        <p:xfrm>
          <a:off x="5315684" y="2780932"/>
          <a:ext cx="3424331" cy="27363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8" name="Chart 17"/>
          <p:cNvGraphicFramePr>
            <a:graphicFrameLocks/>
          </p:cNvGraphicFramePr>
          <p:nvPr>
            <p:extLst/>
          </p:nvPr>
        </p:nvGraphicFramePr>
        <p:xfrm>
          <a:off x="251520" y="2924944"/>
          <a:ext cx="4860032" cy="3247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595061" y="95222"/>
            <a:ext cx="708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79999"/>
              </a:schemeClr>
            </a:outerShdw>
          </a:effectLst>
        </p:spPr>
        <p:txBody>
          <a:bodyPr wrap="none" anchor="ctr"/>
          <a:lstStyle/>
          <a:p>
            <a:pPr algn="r" eaLnBrk="1" hangingPunct="1">
              <a:spcBef>
                <a:spcPct val="0"/>
              </a:spcBef>
              <a:defRPr/>
            </a:pPr>
            <a:endParaRPr lang="en-GB" b="1" dirty="0">
              <a:solidFill>
                <a:schemeClr val="bg1"/>
              </a:solidFill>
              <a:latin typeface="Arial" charset="0"/>
            </a:endParaRPr>
          </a:p>
        </p:txBody>
      </p:sp>
      <p:graphicFrame>
        <p:nvGraphicFramePr>
          <p:cNvPr id="20" name="Chart 19"/>
          <p:cNvGraphicFramePr>
            <a:graphicFrameLocks/>
          </p:cNvGraphicFramePr>
          <p:nvPr>
            <p:extLst/>
          </p:nvPr>
        </p:nvGraphicFramePr>
        <p:xfrm>
          <a:off x="568462" y="2839712"/>
          <a:ext cx="477202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2" name="Chart 21"/>
          <p:cNvGraphicFramePr>
            <a:graphicFrameLocks/>
          </p:cNvGraphicFramePr>
          <p:nvPr>
            <p:extLst/>
          </p:nvPr>
        </p:nvGraphicFramePr>
        <p:xfrm>
          <a:off x="5431329" y="2718222"/>
          <a:ext cx="3331675" cy="2805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3" name="Chart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6606757"/>
              </p:ext>
            </p:extLst>
          </p:nvPr>
        </p:nvGraphicFramePr>
        <p:xfrm>
          <a:off x="-105478" y="1520757"/>
          <a:ext cx="5904656" cy="4458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35" name="Chart 34"/>
          <p:cNvGraphicFramePr>
            <a:graphicFrameLocks/>
          </p:cNvGraphicFramePr>
          <p:nvPr>
            <p:extLst/>
          </p:nvPr>
        </p:nvGraphicFramePr>
        <p:xfrm>
          <a:off x="4513325" y="1556403"/>
          <a:ext cx="4896544" cy="42000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2291724" y="5637949"/>
            <a:ext cx="448911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000" dirty="0"/>
              <a:t>Higher success rate under TO1 (41%)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000" dirty="0"/>
              <a:t>Lower success rate in TO6 (21%) </a:t>
            </a:r>
          </a:p>
        </p:txBody>
      </p:sp>
    </p:spTree>
    <p:extLst>
      <p:ext uri="{BB962C8B-B14F-4D97-AF65-F5344CB8AC3E}">
        <p14:creationId xmlns:p14="http://schemas.microsoft.com/office/powerpoint/2010/main" val="93300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3"/>
          <p:cNvSpPr>
            <a:spLocks noGrp="1"/>
          </p:cNvSpPr>
          <p:nvPr>
            <p:ph sz="quarter" idx="2"/>
          </p:nvPr>
        </p:nvSpPr>
        <p:spPr>
          <a:xfrm>
            <a:off x="0" y="1874606"/>
            <a:ext cx="4572000" cy="664415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hu-HU" altLang="en-US" sz="1800" dirty="0"/>
              <a:t>Innovation in food </a:t>
            </a:r>
            <a:r>
              <a:rPr lang="hu-HU" altLang="en-US" sz="1800" dirty="0" smtClean="0"/>
              <a:t>sector:</a:t>
            </a:r>
            <a:endParaRPr lang="hu-HU" altLang="en-US" sz="1800" dirty="0"/>
          </a:p>
          <a:p>
            <a:pPr algn="ctr">
              <a:spcBef>
                <a:spcPts val="0"/>
              </a:spcBef>
            </a:pPr>
            <a:r>
              <a:rPr lang="en-GB" altLang="en-US" sz="1800" dirty="0" smtClean="0"/>
              <a:t>Building </a:t>
            </a:r>
            <a:r>
              <a:rPr lang="en-GB" altLang="en-US" sz="1800" dirty="0"/>
              <a:t>innovative food value chains in regions</a:t>
            </a:r>
          </a:p>
        </p:txBody>
      </p:sp>
      <p:sp>
        <p:nvSpPr>
          <p:cNvPr id="17412" name="Content Placeholder 4"/>
          <p:cNvSpPr>
            <a:spLocks noGrp="1"/>
          </p:cNvSpPr>
          <p:nvPr>
            <p:ph sz="quarter" idx="3"/>
          </p:nvPr>
        </p:nvSpPr>
        <p:spPr>
          <a:xfrm>
            <a:off x="4572000" y="1868573"/>
            <a:ext cx="4572000" cy="729084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hu-HU" altLang="en-US" sz="1800" dirty="0" smtClean="0"/>
              <a:t>Support to food sector:</a:t>
            </a:r>
          </a:p>
          <a:p>
            <a:pPr algn="ctr">
              <a:spcBef>
                <a:spcPts val="0"/>
              </a:spcBef>
            </a:pPr>
            <a:r>
              <a:rPr lang="en-GB" altLang="en-US" sz="1800" dirty="0" smtClean="0"/>
              <a:t>Enhancing </a:t>
            </a:r>
            <a:r>
              <a:rPr lang="en-GB" altLang="en-US" sz="1800" dirty="0"/>
              <a:t>SME competitiveness and sustainability in the organic sector</a:t>
            </a:r>
            <a:endParaRPr lang="fr-FR" altLang="en-US" sz="1800" i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0" y="13956"/>
            <a:ext cx="9144000" cy="6935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3200" dirty="0"/>
              <a:t>1</a:t>
            </a:r>
            <a:r>
              <a:rPr lang="hu-HU" sz="3200" baseline="30000" dirty="0"/>
              <a:t>st</a:t>
            </a:r>
            <a:r>
              <a:rPr lang="hu-HU" sz="3200" dirty="0"/>
              <a:t> Call </a:t>
            </a:r>
            <a:r>
              <a:rPr lang="hu-HU" sz="3200" dirty="0" smtClean="0"/>
              <a:t>projects</a:t>
            </a:r>
            <a:endParaRPr lang="hu-HU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64" y="764744"/>
            <a:ext cx="2114000" cy="11522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32175" t="41525" r="53721" b="28368"/>
          <a:stretch/>
        </p:blipFill>
        <p:spPr>
          <a:xfrm>
            <a:off x="1043608" y="2943051"/>
            <a:ext cx="2618609" cy="30277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534" y="729185"/>
            <a:ext cx="3362723" cy="1152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/>
          <a:srcRect l="30568" t="32762" r="55480" b="38559"/>
          <a:stretch/>
        </p:blipFill>
        <p:spPr>
          <a:xfrm>
            <a:off x="5633155" y="2942277"/>
            <a:ext cx="2619948" cy="3029314"/>
          </a:xfrm>
          <a:prstGeom prst="rect">
            <a:avLst/>
          </a:prstGeom>
        </p:spPr>
      </p:pic>
      <p:sp>
        <p:nvSpPr>
          <p:cNvPr id="20" name="Content Placeholder 3"/>
          <p:cNvSpPr>
            <a:spLocks noGrp="1"/>
          </p:cNvSpPr>
          <p:nvPr>
            <p:ph sz="quarter" idx="2"/>
          </p:nvPr>
        </p:nvSpPr>
        <p:spPr>
          <a:xfrm>
            <a:off x="0" y="6165304"/>
            <a:ext cx="4571999" cy="648073"/>
          </a:xfrm>
        </p:spPr>
        <p:txBody>
          <a:bodyPr>
            <a:noAutofit/>
          </a:bodyPr>
          <a:lstStyle/>
          <a:p>
            <a:pPr algn="ctr"/>
            <a:r>
              <a:rPr lang="hu-HU" altLang="en-US" sz="1400" dirty="0" smtClean="0"/>
              <a:t>LP: </a:t>
            </a:r>
            <a:r>
              <a:rPr lang="en-GB" sz="1400" dirty="0" smtClean="0"/>
              <a:t>Regional </a:t>
            </a:r>
            <a:r>
              <a:rPr lang="en-GB" sz="1400" dirty="0"/>
              <a:t>Development Agency of the West Region Romania </a:t>
            </a:r>
            <a:r>
              <a:rPr lang="hu-HU" sz="1400" dirty="0"/>
              <a:t>(RO</a:t>
            </a:r>
            <a:r>
              <a:rPr lang="hu-HU" sz="1800" dirty="0"/>
              <a:t>)</a:t>
            </a:r>
            <a:endParaRPr lang="en-GB" altLang="en-US" sz="1800" dirty="0"/>
          </a:p>
        </p:txBody>
      </p:sp>
      <p:sp>
        <p:nvSpPr>
          <p:cNvPr id="21" name="Content Placeholder 3"/>
          <p:cNvSpPr>
            <a:spLocks noGrp="1"/>
          </p:cNvSpPr>
          <p:nvPr>
            <p:ph sz="quarter" idx="2"/>
          </p:nvPr>
        </p:nvSpPr>
        <p:spPr>
          <a:xfrm>
            <a:off x="4572000" y="6162600"/>
            <a:ext cx="4572000" cy="626218"/>
          </a:xfrm>
        </p:spPr>
        <p:txBody>
          <a:bodyPr>
            <a:noAutofit/>
          </a:bodyPr>
          <a:lstStyle/>
          <a:p>
            <a:pPr algn="ctr"/>
            <a:r>
              <a:rPr lang="hu-HU" altLang="en-US" sz="1400" dirty="0" smtClean="0"/>
              <a:t>LP: </a:t>
            </a:r>
            <a:r>
              <a:rPr lang="en-GB" sz="1400" dirty="0"/>
              <a:t>Regional Development Agency of Navarra</a:t>
            </a:r>
            <a:r>
              <a:rPr lang="hu-HU" sz="1400" dirty="0"/>
              <a:t> (ES)</a:t>
            </a:r>
            <a:endParaRPr lang="en-GB" altLang="en-US" sz="1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371" y="977499"/>
            <a:ext cx="864442" cy="8644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257" y="898480"/>
            <a:ext cx="862185" cy="862185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4572000" y="1196752"/>
            <a:ext cx="0" cy="547260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751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31" t="9958" r="6351" b="36653"/>
          <a:stretch/>
        </p:blipFill>
        <p:spPr>
          <a:xfrm>
            <a:off x="7514147" y="771183"/>
            <a:ext cx="594672" cy="559691"/>
          </a:xfrm>
          <a:prstGeom prst="rect">
            <a:avLst/>
          </a:prstGeom>
        </p:spPr>
      </p:pic>
      <p:sp>
        <p:nvSpPr>
          <p:cNvPr id="50" name="Rectangle 49"/>
          <p:cNvSpPr/>
          <p:nvPr/>
        </p:nvSpPr>
        <p:spPr>
          <a:xfrm>
            <a:off x="7503798" y="1082869"/>
            <a:ext cx="307685" cy="288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3" t="9743" r="6601" b="40260"/>
          <a:stretch/>
        </p:blipFill>
        <p:spPr>
          <a:xfrm>
            <a:off x="2796234" y="832353"/>
            <a:ext cx="625656" cy="556139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2781452" y="1171779"/>
            <a:ext cx="307685" cy="288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/>
          <p:cNvSpPr/>
          <p:nvPr/>
        </p:nvSpPr>
        <p:spPr>
          <a:xfrm>
            <a:off x="2872980" y="1218054"/>
            <a:ext cx="207680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412" name="Content Placeholder 4"/>
          <p:cNvSpPr>
            <a:spLocks noGrp="1"/>
          </p:cNvSpPr>
          <p:nvPr>
            <p:ph sz="quarter" idx="3"/>
          </p:nvPr>
        </p:nvSpPr>
        <p:spPr>
          <a:xfrm>
            <a:off x="0" y="1739806"/>
            <a:ext cx="4571999" cy="1053560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hu-HU" altLang="en-US" sz="1800" dirty="0" smtClean="0"/>
              <a:t>Innovation in food sector:</a:t>
            </a:r>
          </a:p>
          <a:p>
            <a:pPr algn="ctr">
              <a:spcBef>
                <a:spcPts val="0"/>
              </a:spcBef>
            </a:pPr>
            <a:r>
              <a:rPr lang="en-GB" altLang="en-US" sz="1800" dirty="0" smtClean="0"/>
              <a:t>Strengthening </a:t>
            </a:r>
            <a:r>
              <a:rPr lang="en-GB" altLang="en-US" sz="1800" dirty="0"/>
              <a:t>regional innovation policies to build sustainable food chains</a:t>
            </a:r>
            <a:endParaRPr lang="fr-FR" altLang="en-US" sz="1800" i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" name="Content Placeholder 3"/>
          <p:cNvSpPr>
            <a:spLocks noGrp="1"/>
          </p:cNvSpPr>
          <p:nvPr>
            <p:ph sz="quarter" idx="2"/>
          </p:nvPr>
        </p:nvSpPr>
        <p:spPr>
          <a:xfrm>
            <a:off x="0" y="6366920"/>
            <a:ext cx="4571999" cy="664415"/>
          </a:xfrm>
        </p:spPr>
        <p:txBody>
          <a:bodyPr>
            <a:noAutofit/>
          </a:bodyPr>
          <a:lstStyle/>
          <a:p>
            <a:pPr algn="ctr"/>
            <a:r>
              <a:rPr lang="hu-HU" altLang="en-US" sz="1400" dirty="0" smtClean="0"/>
              <a:t>LP: </a:t>
            </a:r>
            <a:r>
              <a:rPr lang="en-GB" sz="1400" dirty="0" smtClean="0"/>
              <a:t>Province </a:t>
            </a:r>
            <a:r>
              <a:rPr lang="en-GB" sz="1400" dirty="0"/>
              <a:t>of Flevoland </a:t>
            </a:r>
            <a:r>
              <a:rPr lang="hu-HU" sz="1400" dirty="0"/>
              <a:t>(NL)</a:t>
            </a:r>
            <a:endParaRPr lang="en-GB" altLang="en-US" sz="1400" dirty="0"/>
          </a:p>
        </p:txBody>
      </p:sp>
      <p:sp>
        <p:nvSpPr>
          <p:cNvPr id="30" name="Rectangle 29"/>
          <p:cNvSpPr/>
          <p:nvPr/>
        </p:nvSpPr>
        <p:spPr>
          <a:xfrm>
            <a:off x="3818901" y="1071754"/>
            <a:ext cx="304173" cy="2403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Content Placeholder 3"/>
          <p:cNvSpPr>
            <a:spLocks noGrp="1"/>
          </p:cNvSpPr>
          <p:nvPr>
            <p:ph sz="quarter" idx="2"/>
          </p:nvPr>
        </p:nvSpPr>
        <p:spPr>
          <a:xfrm>
            <a:off x="96761" y="1061662"/>
            <a:ext cx="3261111" cy="664415"/>
          </a:xfrm>
        </p:spPr>
        <p:txBody>
          <a:bodyPr>
            <a:noAutofit/>
          </a:bodyPr>
          <a:lstStyle/>
          <a:p>
            <a:pPr algn="ctr"/>
            <a:r>
              <a:rPr lang="hu-HU" altLang="en-US" sz="2000" b="1" dirty="0" smtClean="0">
                <a:solidFill>
                  <a:schemeClr val="tx1"/>
                </a:solidFill>
              </a:rPr>
              <a:t>FoodChains 4 Europe</a:t>
            </a:r>
            <a:endParaRPr lang="en-GB" altLang="en-US" sz="2000" b="1" dirty="0" smtClean="0">
              <a:solidFill>
                <a:schemeClr val="tx1"/>
              </a:solidFill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46" t="65081" r="12708" b="4952"/>
          <a:stretch/>
        </p:blipFill>
        <p:spPr>
          <a:xfrm>
            <a:off x="1868077" y="1404578"/>
            <a:ext cx="1224136" cy="28803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/>
          <a:srcRect l="36615" t="22668" r="39024" b="21434"/>
          <a:stretch/>
        </p:blipFill>
        <p:spPr>
          <a:xfrm>
            <a:off x="928670" y="2887758"/>
            <a:ext cx="2808312" cy="341286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179" y="838826"/>
            <a:ext cx="791592" cy="791592"/>
          </a:xfrm>
          <a:prstGeom prst="rect">
            <a:avLst/>
          </a:prstGeom>
        </p:spPr>
      </p:pic>
      <p:sp>
        <p:nvSpPr>
          <p:cNvPr id="39" name="Title 1"/>
          <p:cNvSpPr txBox="1">
            <a:spLocks/>
          </p:cNvSpPr>
          <p:nvPr/>
        </p:nvSpPr>
        <p:spPr>
          <a:xfrm>
            <a:off x="0" y="-2697"/>
            <a:ext cx="9144000" cy="6531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3200" dirty="0"/>
              <a:t>2</a:t>
            </a:r>
            <a:r>
              <a:rPr lang="hu-HU" sz="3200" baseline="30000" dirty="0"/>
              <a:t>nd</a:t>
            </a:r>
            <a:r>
              <a:rPr lang="hu-HU" sz="3200" dirty="0"/>
              <a:t> Call </a:t>
            </a:r>
            <a:r>
              <a:rPr lang="hu-HU" sz="3200" dirty="0" smtClean="0"/>
              <a:t>projects</a:t>
            </a:r>
            <a:endParaRPr lang="hu-HU" sz="3200" dirty="0"/>
          </a:p>
        </p:txBody>
      </p:sp>
      <p:sp>
        <p:nvSpPr>
          <p:cNvPr id="40" name="Content Placeholder 3"/>
          <p:cNvSpPr>
            <a:spLocks noGrp="1"/>
          </p:cNvSpPr>
          <p:nvPr>
            <p:ph sz="quarter" idx="2"/>
          </p:nvPr>
        </p:nvSpPr>
        <p:spPr>
          <a:xfrm>
            <a:off x="4572000" y="1712781"/>
            <a:ext cx="4572000" cy="1134819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hu-HU" altLang="en-US" sz="1800" dirty="0" smtClean="0"/>
              <a:t>Waste management: </a:t>
            </a:r>
          </a:p>
          <a:p>
            <a:pPr algn="ctr">
              <a:spcBef>
                <a:spcPts val="0"/>
              </a:spcBef>
            </a:pPr>
            <a:r>
              <a:rPr lang="en-GB" altLang="en-US" sz="1800" dirty="0" smtClean="0"/>
              <a:t>Supporting </a:t>
            </a:r>
            <a:r>
              <a:rPr lang="en-GB" altLang="en-US" sz="1800" dirty="0"/>
              <a:t>eco-innovation to reduce food waste and promote a better resource efficient economy</a:t>
            </a:r>
          </a:p>
        </p:txBody>
      </p:sp>
      <p:sp>
        <p:nvSpPr>
          <p:cNvPr id="41" name="Content Placeholder 3"/>
          <p:cNvSpPr>
            <a:spLocks noGrp="1"/>
          </p:cNvSpPr>
          <p:nvPr>
            <p:ph sz="quarter" idx="2"/>
          </p:nvPr>
        </p:nvSpPr>
        <p:spPr>
          <a:xfrm>
            <a:off x="4572000" y="6326758"/>
            <a:ext cx="4572000" cy="664415"/>
          </a:xfrm>
        </p:spPr>
        <p:txBody>
          <a:bodyPr>
            <a:noAutofit/>
          </a:bodyPr>
          <a:lstStyle/>
          <a:p>
            <a:pPr algn="ctr"/>
            <a:r>
              <a:rPr lang="hu-HU" altLang="en-US" sz="1400" dirty="0" smtClean="0"/>
              <a:t>LP: </a:t>
            </a:r>
            <a:r>
              <a:rPr lang="en-GB" sz="1400" dirty="0" smtClean="0"/>
              <a:t> </a:t>
            </a:r>
            <a:r>
              <a:rPr lang="en-GB" sz="1400" dirty="0"/>
              <a:t>Mediterranean Agronomic Institute of Montpellier </a:t>
            </a:r>
            <a:r>
              <a:rPr lang="hu-HU" sz="1400" dirty="0"/>
              <a:t>(FR)</a:t>
            </a:r>
            <a:endParaRPr lang="en-GB" altLang="en-US" sz="1400" dirty="0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244" y="838826"/>
            <a:ext cx="834114" cy="834114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7110478" y="1071754"/>
            <a:ext cx="304173" cy="2403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Content Placeholder 3"/>
          <p:cNvSpPr>
            <a:spLocks noGrp="1"/>
          </p:cNvSpPr>
          <p:nvPr>
            <p:ph sz="quarter" idx="2"/>
          </p:nvPr>
        </p:nvSpPr>
        <p:spPr>
          <a:xfrm>
            <a:off x="4932617" y="1028455"/>
            <a:ext cx="3261111" cy="664415"/>
          </a:xfrm>
        </p:spPr>
        <p:txBody>
          <a:bodyPr>
            <a:noAutofit/>
          </a:bodyPr>
          <a:lstStyle/>
          <a:p>
            <a:pPr algn="ctr"/>
            <a:r>
              <a:rPr lang="hu-HU" altLang="en-US" sz="2000" b="1" dirty="0" smtClean="0"/>
              <a:t>ECOWASTE 4 FOOD</a:t>
            </a:r>
            <a:endParaRPr lang="en-GB" altLang="en-US" sz="2000" b="1" dirty="0" smtClean="0">
              <a:solidFill>
                <a:schemeClr val="tx1"/>
              </a:solidFill>
            </a:endParaRP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9"/>
          <a:srcRect l="35589" t="22235" r="39817" b="21134"/>
          <a:stretch/>
        </p:blipFill>
        <p:spPr>
          <a:xfrm>
            <a:off x="5489848" y="2937184"/>
            <a:ext cx="2736305" cy="3412867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46" t="65081" r="12708" b="4952"/>
          <a:stretch/>
        </p:blipFill>
        <p:spPr>
          <a:xfrm>
            <a:off x="6563172" y="1392672"/>
            <a:ext cx="1224136" cy="288032"/>
          </a:xfrm>
          <a:prstGeom prst="rect">
            <a:avLst/>
          </a:prstGeom>
        </p:spPr>
      </p:pic>
      <p:cxnSp>
        <p:nvCxnSpPr>
          <p:cNvPr id="51" name="Straight Connector 50"/>
          <p:cNvCxnSpPr/>
          <p:nvPr/>
        </p:nvCxnSpPr>
        <p:spPr>
          <a:xfrm flipV="1">
            <a:off x="4572000" y="1196752"/>
            <a:ext cx="0" cy="547260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628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85" t="9722" r="1574" b="9722"/>
          <a:stretch/>
        </p:blipFill>
        <p:spPr>
          <a:xfrm>
            <a:off x="1" y="1412776"/>
            <a:ext cx="9143999" cy="42261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7704" y="404664"/>
            <a:ext cx="532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1F497D"/>
                </a:solidFill>
              </a:rPr>
              <a:t>www.</a:t>
            </a:r>
            <a:r>
              <a:rPr lang="en-GB" sz="3600" b="1" dirty="0" smtClean="0">
                <a:solidFill>
                  <a:srgbClr val="1F497D"/>
                </a:solidFill>
              </a:rPr>
              <a:t>interregeurope</a:t>
            </a:r>
            <a:r>
              <a:rPr lang="en-GB" sz="3600" dirty="0" smtClean="0">
                <a:solidFill>
                  <a:srgbClr val="1F497D"/>
                </a:solidFill>
              </a:rPr>
              <a:t>.eu</a:t>
            </a:r>
            <a:endParaRPr lang="en-GB" sz="3600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76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4400559" y="1115961"/>
            <a:ext cx="4743441" cy="267765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endParaRPr lang="en-US" sz="2400" dirty="0" smtClean="0">
              <a:solidFill>
                <a:srgbClr val="1F497D"/>
              </a:solidFill>
            </a:endParaRPr>
          </a:p>
          <a:p>
            <a:pPr algn="ctr">
              <a:defRPr/>
            </a:pPr>
            <a:r>
              <a:rPr lang="en-US" sz="2400" dirty="0" smtClean="0"/>
              <a:t>facilitate </a:t>
            </a:r>
            <a:r>
              <a:rPr lang="en-US" sz="2400" dirty="0"/>
              <a:t>continuous </a:t>
            </a:r>
            <a:r>
              <a:rPr lang="en-US" sz="2400" b="1" dirty="0"/>
              <a:t>policy learning </a:t>
            </a:r>
            <a:r>
              <a:rPr lang="en-US" sz="2400" dirty="0"/>
              <a:t>across EU </a:t>
            </a:r>
            <a:r>
              <a:rPr lang="en-US" sz="2400" dirty="0" smtClean="0"/>
              <a:t>by creating a community of </a:t>
            </a:r>
            <a:r>
              <a:rPr lang="en-US" sz="2400" b="1" dirty="0" smtClean="0"/>
              <a:t>policy makers &amp; practitioners </a:t>
            </a:r>
            <a:r>
              <a:rPr lang="en-US" sz="2400" dirty="0" smtClean="0"/>
              <a:t>to improve regional policies</a:t>
            </a:r>
            <a:endParaRPr lang="en-US" sz="2400" dirty="0"/>
          </a:p>
          <a:p>
            <a:pPr algn="ctr">
              <a:defRPr/>
            </a:pPr>
            <a:endParaRPr lang="en-GB" sz="2400" dirty="0">
              <a:solidFill>
                <a:srgbClr val="1F497D"/>
              </a:solidFill>
            </a:endParaRPr>
          </a:p>
        </p:txBody>
      </p:sp>
      <p:sp>
        <p:nvSpPr>
          <p:cNvPr id="18" name="Right Arrow 17"/>
          <p:cNvSpPr/>
          <p:nvPr/>
        </p:nvSpPr>
        <p:spPr bwMode="auto">
          <a:xfrm>
            <a:off x="962887" y="3459004"/>
            <a:ext cx="468313" cy="204787"/>
          </a:xfrm>
          <a:prstGeom prst="rightArrow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GB">
              <a:solidFill>
                <a:prstClr val="black"/>
              </a:solidFill>
              <a:latin typeface="Times" pitchFamily="1" charset="0"/>
            </a:endParaRPr>
          </a:p>
        </p:txBody>
      </p:sp>
      <p:sp>
        <p:nvSpPr>
          <p:cNvPr id="13" name="CasellaDiTesto 3"/>
          <p:cNvSpPr txBox="1"/>
          <p:nvPr/>
        </p:nvSpPr>
        <p:spPr>
          <a:xfrm>
            <a:off x="683568" y="368300"/>
            <a:ext cx="75608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4000" dirty="0">
                <a:solidFill>
                  <a:srgbClr val="1F497D"/>
                </a:solidFill>
              </a:rPr>
              <a:t>Policy Learning Platforms</a:t>
            </a:r>
          </a:p>
        </p:txBody>
      </p:sp>
      <p:sp>
        <p:nvSpPr>
          <p:cNvPr id="20" name="TextBox 3"/>
          <p:cNvSpPr txBox="1">
            <a:spLocks noChangeArrowheads="1"/>
          </p:cNvSpPr>
          <p:nvPr/>
        </p:nvSpPr>
        <p:spPr bwMode="auto">
          <a:xfrm>
            <a:off x="490057" y="7245424"/>
            <a:ext cx="8576243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numCol="2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defRPr/>
            </a:pPr>
            <a:r>
              <a:rPr lang="en-GB" sz="2400" b="1" dirty="0">
                <a:solidFill>
                  <a:srgbClr val="1F497D"/>
                </a:solidFill>
                <a:cs typeface="Arial" charset="0"/>
              </a:rPr>
              <a:t>Online collaborative tool</a:t>
            </a:r>
          </a:p>
          <a:p>
            <a:pPr algn="ctr">
              <a:lnSpc>
                <a:spcPct val="150000"/>
              </a:lnSpc>
              <a:defRPr/>
            </a:pPr>
            <a:r>
              <a:rPr lang="en-GB" sz="2000" dirty="0">
                <a:solidFill>
                  <a:srgbClr val="1F497D"/>
                </a:solidFill>
              </a:rPr>
              <a:t>With relevant functionalities</a:t>
            </a:r>
          </a:p>
          <a:p>
            <a:pPr>
              <a:lnSpc>
                <a:spcPct val="150000"/>
              </a:lnSpc>
              <a:defRPr/>
            </a:pPr>
            <a:endParaRPr lang="en-GB" sz="2400" b="1" dirty="0">
              <a:solidFill>
                <a:srgbClr val="1F497D"/>
              </a:solidFill>
              <a:cs typeface="Arial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GB" sz="2400" b="1" dirty="0">
                <a:solidFill>
                  <a:srgbClr val="1F497D"/>
                </a:solidFill>
              </a:rPr>
              <a:t>+</a:t>
            </a:r>
            <a:r>
              <a:rPr lang="en-GB" sz="2400" b="1" dirty="0">
                <a:solidFill>
                  <a:srgbClr val="1F497D"/>
                </a:solidFill>
                <a:cs typeface="Arial" charset="0"/>
              </a:rPr>
              <a:t>       Expert team</a:t>
            </a:r>
          </a:p>
          <a:p>
            <a:pPr>
              <a:lnSpc>
                <a:spcPct val="150000"/>
              </a:lnSpc>
              <a:defRPr/>
            </a:pPr>
            <a:r>
              <a:rPr lang="en-GB" sz="2000" dirty="0">
                <a:solidFill>
                  <a:srgbClr val="1F497D"/>
                </a:solidFill>
              </a:rPr>
              <a:t>Content and coordination role</a:t>
            </a:r>
          </a:p>
          <a:p>
            <a:pPr>
              <a:lnSpc>
                <a:spcPct val="150000"/>
              </a:lnSpc>
              <a:defRPr/>
            </a:pPr>
            <a:endParaRPr lang="en-GB" sz="2400" dirty="0">
              <a:solidFill>
                <a:srgbClr val="1F497D"/>
              </a:solidFill>
              <a:cs typeface="Arial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83568" y="1162027"/>
            <a:ext cx="3682874" cy="2628455"/>
            <a:chOff x="683568" y="1162027"/>
            <a:chExt cx="3682874" cy="2628455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8869" y="1162027"/>
              <a:ext cx="1797573" cy="1271207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568" y="1162027"/>
              <a:ext cx="1796730" cy="1269942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568" y="2522227"/>
              <a:ext cx="1796730" cy="1268255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8869" y="2522227"/>
              <a:ext cx="1772267" cy="1265302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683568" y="4445386"/>
            <a:ext cx="53173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2400" dirty="0"/>
              <a:t>Better exploit the projects’ results </a:t>
            </a:r>
            <a:endParaRPr lang="en-GB" sz="2400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2400" dirty="0" smtClean="0"/>
              <a:t>Open </a:t>
            </a:r>
            <a:r>
              <a:rPr lang="en-GB" sz="2400" dirty="0"/>
              <a:t>up the programme results to anyone </a:t>
            </a:r>
            <a:r>
              <a:rPr lang="en-GB" sz="2400" dirty="0" smtClean="0"/>
              <a:t>interested</a:t>
            </a:r>
            <a:endParaRPr lang="en-GB" sz="2400" dirty="0"/>
          </a:p>
        </p:txBody>
      </p:sp>
      <p:sp>
        <p:nvSpPr>
          <p:cNvPr id="3" name="Flowchart: Data 2"/>
          <p:cNvSpPr/>
          <p:nvPr/>
        </p:nvSpPr>
        <p:spPr>
          <a:xfrm>
            <a:off x="5922368" y="4281580"/>
            <a:ext cx="3208935" cy="666358"/>
          </a:xfrm>
          <a:prstGeom prst="flowChartInputOutput">
            <a:avLst/>
          </a:prstGeom>
          <a:solidFill>
            <a:srgbClr val="1F497D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Internal capitalisation</a:t>
            </a:r>
            <a:endParaRPr lang="en-GB" dirty="0"/>
          </a:p>
        </p:txBody>
      </p:sp>
      <p:sp>
        <p:nvSpPr>
          <p:cNvPr id="25" name="Flowchart: Data 24"/>
          <p:cNvSpPr/>
          <p:nvPr/>
        </p:nvSpPr>
        <p:spPr>
          <a:xfrm>
            <a:off x="5652120" y="5379954"/>
            <a:ext cx="3208935" cy="707719"/>
          </a:xfrm>
          <a:prstGeom prst="flowChartInputOutput">
            <a:avLst/>
          </a:prstGeom>
          <a:solidFill>
            <a:srgbClr val="1F497D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External</a:t>
            </a:r>
          </a:p>
          <a:p>
            <a:pPr algn="ctr"/>
            <a:r>
              <a:rPr lang="en-GB" dirty="0" smtClean="0"/>
              <a:t>capitalisation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949937" y="6353236"/>
            <a:ext cx="187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#</a:t>
            </a:r>
            <a:r>
              <a:rPr lang="en-US" b="1" dirty="0" err="1" smtClean="0">
                <a:solidFill>
                  <a:schemeClr val="bg1">
                    <a:lumMod val="50000"/>
                  </a:schemeClr>
                </a:solidFill>
              </a:rPr>
              <a:t>policylearning</a:t>
            </a:r>
            <a:endParaRPr lang="en-GB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3372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ight Arrow 17"/>
          <p:cNvSpPr/>
          <p:nvPr/>
        </p:nvSpPr>
        <p:spPr bwMode="auto">
          <a:xfrm>
            <a:off x="962887" y="3459004"/>
            <a:ext cx="468313" cy="204787"/>
          </a:xfrm>
          <a:prstGeom prst="rightArrow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GB">
              <a:solidFill>
                <a:prstClr val="black"/>
              </a:solidFill>
              <a:latin typeface="Times" pitchFamily="1" charset="0"/>
            </a:endParaRPr>
          </a:p>
        </p:txBody>
      </p:sp>
      <p:sp>
        <p:nvSpPr>
          <p:cNvPr id="13" name="CasellaDiTesto 3"/>
          <p:cNvSpPr txBox="1"/>
          <p:nvPr/>
        </p:nvSpPr>
        <p:spPr>
          <a:xfrm>
            <a:off x="683568" y="368300"/>
            <a:ext cx="75608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4000" dirty="0">
                <a:solidFill>
                  <a:srgbClr val="1F497D"/>
                </a:solidFill>
              </a:rPr>
              <a:t>Policy Learning Platforms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683568" y="1162027"/>
            <a:ext cx="3682874" cy="2628455"/>
            <a:chOff x="0" y="0"/>
            <a:chExt cx="5544820" cy="395732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8450" y="0"/>
              <a:ext cx="2706370" cy="1913890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2705100" cy="1911985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047875"/>
              <a:ext cx="2705100" cy="1909445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8450" y="2047875"/>
              <a:ext cx="2668270" cy="1905000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4567427" y="1785638"/>
            <a:ext cx="457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A service-portfolio provided </a:t>
            </a:r>
            <a:r>
              <a:rPr lang="en-GB" sz="2800" b="1" dirty="0"/>
              <a:t>per priority axis via</a:t>
            </a:r>
            <a:r>
              <a:rPr lang="en-GB" sz="2800" dirty="0"/>
              <a:t>:</a:t>
            </a:r>
          </a:p>
        </p:txBody>
      </p:sp>
      <p:sp>
        <p:nvSpPr>
          <p:cNvPr id="5" name="Rectangle 4"/>
          <p:cNvSpPr/>
          <p:nvPr/>
        </p:nvSpPr>
        <p:spPr>
          <a:xfrm>
            <a:off x="246947" y="4270503"/>
            <a:ext cx="3893005" cy="20162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defRPr/>
            </a:pPr>
            <a:r>
              <a:rPr lang="en-GB" sz="2400" b="1" dirty="0">
                <a:solidFill>
                  <a:schemeClr val="tx1"/>
                </a:solidFill>
                <a:cs typeface="Arial" charset="0"/>
              </a:rPr>
              <a:t>Online collaborative </a:t>
            </a:r>
            <a:r>
              <a:rPr lang="en-GB" sz="2400" b="1" dirty="0" smtClean="0">
                <a:solidFill>
                  <a:schemeClr val="tx1"/>
                </a:solidFill>
                <a:cs typeface="Arial" charset="0"/>
              </a:rPr>
              <a:t>tool</a:t>
            </a:r>
          </a:p>
          <a:p>
            <a:pPr algn="ctr">
              <a:lnSpc>
                <a:spcPct val="150000"/>
              </a:lnSpc>
              <a:defRPr/>
            </a:pPr>
            <a:r>
              <a:rPr lang="en-GB" dirty="0">
                <a:solidFill>
                  <a:schemeClr val="tx1"/>
                </a:solidFill>
              </a:rPr>
              <a:t>With relevant functionalities</a:t>
            </a:r>
          </a:p>
          <a:p>
            <a:pPr algn="ctr">
              <a:lnSpc>
                <a:spcPct val="150000"/>
              </a:lnSpc>
              <a:defRPr/>
            </a:pPr>
            <a:endParaRPr lang="en-GB" b="1" dirty="0">
              <a:solidFill>
                <a:srgbClr val="1F497D"/>
              </a:solidFill>
              <a:cs typeface="Arial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148064" y="4270503"/>
            <a:ext cx="3744417" cy="20162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defRPr/>
            </a:pPr>
            <a:r>
              <a:rPr lang="en-GB" sz="2400" b="1" dirty="0" smtClean="0">
                <a:solidFill>
                  <a:schemeClr val="tx1"/>
                </a:solidFill>
                <a:cs typeface="Arial" charset="0"/>
              </a:rPr>
              <a:t>Expert team</a:t>
            </a:r>
          </a:p>
          <a:p>
            <a:pPr algn="ctr">
              <a:lnSpc>
                <a:spcPct val="150000"/>
              </a:lnSpc>
              <a:defRPr/>
            </a:pPr>
            <a:r>
              <a:rPr lang="en-GB" dirty="0" smtClean="0">
                <a:solidFill>
                  <a:schemeClr val="tx1"/>
                </a:solidFill>
              </a:rPr>
              <a:t>Content and coordination role</a:t>
            </a:r>
            <a:endParaRPr lang="en-GB" dirty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  <a:defRPr/>
            </a:pPr>
            <a:endParaRPr lang="en-GB" b="1" dirty="0">
              <a:solidFill>
                <a:srgbClr val="1F497D"/>
              </a:solidFill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43649" y="4493785"/>
            <a:ext cx="90441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600" dirty="0" smtClean="0"/>
              <a:t>+</a:t>
            </a:r>
            <a:endParaRPr lang="en-GB" sz="9600" dirty="0"/>
          </a:p>
        </p:txBody>
      </p:sp>
      <p:sp>
        <p:nvSpPr>
          <p:cNvPr id="17" name="TextBox 16"/>
          <p:cNvSpPr txBox="1"/>
          <p:nvPr/>
        </p:nvSpPr>
        <p:spPr>
          <a:xfrm>
            <a:off x="6853427" y="6422721"/>
            <a:ext cx="187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#</a:t>
            </a:r>
            <a:r>
              <a:rPr lang="en-US" b="1" dirty="0" err="1" smtClean="0">
                <a:solidFill>
                  <a:schemeClr val="bg1">
                    <a:lumMod val="50000"/>
                  </a:schemeClr>
                </a:solidFill>
              </a:rPr>
              <a:t>policylearning</a:t>
            </a:r>
            <a:endParaRPr lang="en-GB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9951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ENT page">
  <a:themeElements>
    <a:clrScheme name="Custom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C609"/>
      </a:accent1>
      <a:accent2>
        <a:srgbClr val="98C222"/>
      </a:accent2>
      <a:accent3>
        <a:srgbClr val="159960"/>
      </a:accent3>
      <a:accent4>
        <a:srgbClr val="21B7CF"/>
      </a:accent4>
      <a:accent5>
        <a:srgbClr val="000099"/>
      </a:accent5>
      <a:accent6>
        <a:srgbClr val="FFCC00"/>
      </a:accent6>
      <a:hlink>
        <a:srgbClr val="363438"/>
      </a:hlink>
      <a:folHlink>
        <a:srgbClr val="000099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MAGE">
  <a:themeElements>
    <a:clrScheme name="Custom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C609"/>
      </a:accent1>
      <a:accent2>
        <a:srgbClr val="98C222"/>
      </a:accent2>
      <a:accent3>
        <a:srgbClr val="159960"/>
      </a:accent3>
      <a:accent4>
        <a:srgbClr val="21B7CF"/>
      </a:accent4>
      <a:accent5>
        <a:srgbClr val="000099"/>
      </a:accent5>
      <a:accent6>
        <a:srgbClr val="FFCC00"/>
      </a:accent6>
      <a:hlink>
        <a:srgbClr val="363438"/>
      </a:hlink>
      <a:folHlink>
        <a:srgbClr val="000099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LOCK page ">
  <a:themeElements>
    <a:clrScheme name="Interreg Europ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C609"/>
      </a:accent1>
      <a:accent2>
        <a:srgbClr val="98C222"/>
      </a:accent2>
      <a:accent3>
        <a:srgbClr val="159960"/>
      </a:accent3>
      <a:accent4>
        <a:srgbClr val="21B7CF"/>
      </a:accent4>
      <a:accent5>
        <a:srgbClr val="000099"/>
      </a:accent5>
      <a:accent6>
        <a:srgbClr val="FFCC00"/>
      </a:accent6>
      <a:hlink>
        <a:srgbClr val="363438"/>
      </a:hlink>
      <a:folHlink>
        <a:srgbClr val="000099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BLANCK">
  <a:themeElements>
    <a:clrScheme name="Interreg Europ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C609"/>
      </a:accent1>
      <a:accent2>
        <a:srgbClr val="98C222"/>
      </a:accent2>
      <a:accent3>
        <a:srgbClr val="159960"/>
      </a:accent3>
      <a:accent4>
        <a:srgbClr val="21B7CF"/>
      </a:accent4>
      <a:accent5>
        <a:srgbClr val="000099"/>
      </a:accent5>
      <a:accent6>
        <a:srgbClr val="FFCC00"/>
      </a:accent6>
      <a:hlink>
        <a:srgbClr val="363438"/>
      </a:hlink>
      <a:folHlink>
        <a:srgbClr val="0000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CONTENT page">
  <a:themeElements>
    <a:clrScheme name="Interreg Europ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C609"/>
      </a:accent1>
      <a:accent2>
        <a:srgbClr val="98C222"/>
      </a:accent2>
      <a:accent3>
        <a:srgbClr val="159960"/>
      </a:accent3>
      <a:accent4>
        <a:srgbClr val="21B7CF"/>
      </a:accent4>
      <a:accent5>
        <a:srgbClr val="000099"/>
      </a:accent5>
      <a:accent6>
        <a:srgbClr val="FFCC00"/>
      </a:accent6>
      <a:hlink>
        <a:srgbClr val="363438"/>
      </a:hlink>
      <a:folHlink>
        <a:srgbClr val="000099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INTERREG_IVC_2 2">
    <a:dk1>
      <a:srgbClr val="00316E"/>
    </a:dk1>
    <a:lt1>
      <a:srgbClr val="FFFFFF"/>
    </a:lt1>
    <a:dk2>
      <a:srgbClr val="00316E"/>
    </a:dk2>
    <a:lt2>
      <a:srgbClr val="666666"/>
    </a:lt2>
    <a:accent1>
      <a:srgbClr val="CCCCCC"/>
    </a:accent1>
    <a:accent2>
      <a:srgbClr val="FF0000"/>
    </a:accent2>
    <a:accent3>
      <a:srgbClr val="FFFFFF"/>
    </a:accent3>
    <a:accent4>
      <a:srgbClr val="00285D"/>
    </a:accent4>
    <a:accent5>
      <a:srgbClr val="E2E2E2"/>
    </a:accent5>
    <a:accent6>
      <a:srgbClr val="E70000"/>
    </a:accent6>
    <a:hlink>
      <a:srgbClr val="000000"/>
    </a:hlink>
    <a:folHlink>
      <a:srgbClr val="000000"/>
    </a:folHlink>
  </a:clrScheme>
  <a:fontScheme name="INTERREG_IVC_2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INTERREG_IVC_2 2">
    <a:dk1>
      <a:srgbClr val="00316E"/>
    </a:dk1>
    <a:lt1>
      <a:srgbClr val="FFFFFF"/>
    </a:lt1>
    <a:dk2>
      <a:srgbClr val="00316E"/>
    </a:dk2>
    <a:lt2>
      <a:srgbClr val="666666"/>
    </a:lt2>
    <a:accent1>
      <a:srgbClr val="CCCCCC"/>
    </a:accent1>
    <a:accent2>
      <a:srgbClr val="FF0000"/>
    </a:accent2>
    <a:accent3>
      <a:srgbClr val="FFFFFF"/>
    </a:accent3>
    <a:accent4>
      <a:srgbClr val="00285D"/>
    </a:accent4>
    <a:accent5>
      <a:srgbClr val="E2E2E2"/>
    </a:accent5>
    <a:accent6>
      <a:srgbClr val="E70000"/>
    </a:accent6>
    <a:hlink>
      <a:srgbClr val="000000"/>
    </a:hlink>
    <a:folHlink>
      <a:srgbClr val="000000"/>
    </a:folHlink>
  </a:clrScheme>
  <a:fontScheme name="INTERREG_IVC_2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INTERREG_IVC_2 2">
    <a:dk1>
      <a:srgbClr val="00316E"/>
    </a:dk1>
    <a:lt1>
      <a:srgbClr val="FFFFFF"/>
    </a:lt1>
    <a:dk2>
      <a:srgbClr val="00316E"/>
    </a:dk2>
    <a:lt2>
      <a:srgbClr val="666666"/>
    </a:lt2>
    <a:accent1>
      <a:srgbClr val="CCCCCC"/>
    </a:accent1>
    <a:accent2>
      <a:srgbClr val="FF0000"/>
    </a:accent2>
    <a:accent3>
      <a:srgbClr val="FFFFFF"/>
    </a:accent3>
    <a:accent4>
      <a:srgbClr val="00285D"/>
    </a:accent4>
    <a:accent5>
      <a:srgbClr val="E2E2E2"/>
    </a:accent5>
    <a:accent6>
      <a:srgbClr val="E70000"/>
    </a:accent6>
    <a:hlink>
      <a:srgbClr val="000000"/>
    </a:hlink>
    <a:folHlink>
      <a:srgbClr val="000000"/>
    </a:folHlink>
  </a:clrScheme>
  <a:fontScheme name="INTERREG_IVC_2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Interreg-Europe_Template_FINAL</Template>
  <TotalTime>4417</TotalTime>
  <Words>617</Words>
  <Application>Microsoft Office PowerPoint</Application>
  <PresentationFormat>On-screen Show (4:3)</PresentationFormat>
  <Paragraphs>149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Arial</vt:lpstr>
      <vt:lpstr>Calibri</vt:lpstr>
      <vt:lpstr>Courier New</vt:lpstr>
      <vt:lpstr>Times</vt:lpstr>
      <vt:lpstr>Times New Roman</vt:lpstr>
      <vt:lpstr>Wingdings</vt:lpstr>
      <vt:lpstr>CONTENT page</vt:lpstr>
      <vt:lpstr>IMAGE</vt:lpstr>
      <vt:lpstr>BLOCK page </vt:lpstr>
      <vt:lpstr>BLANCK</vt:lpstr>
      <vt:lpstr>1_CONTENT page</vt:lpstr>
      <vt:lpstr>PowerPoint Presentation</vt:lpstr>
      <vt:lpstr>PowerPoint Presentation</vt:lpstr>
      <vt:lpstr>Two interrelated actions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PLP and Smart Specialisation Platform on Agri-Food</vt:lpstr>
      <vt:lpstr>PowerPoint Presentation</vt:lpstr>
      <vt:lpstr>PowerPoint Presentation</vt:lpstr>
      <vt:lpstr>Thank you!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Irma Astrauskaite</dc:creator>
  <cp:lastModifiedBy>Magdalini Anagnostou</cp:lastModifiedBy>
  <cp:revision>325</cp:revision>
  <cp:lastPrinted>2016-12-05T14:32:49Z</cp:lastPrinted>
  <dcterms:created xsi:type="dcterms:W3CDTF">2015-05-28T10:02:20Z</dcterms:created>
  <dcterms:modified xsi:type="dcterms:W3CDTF">2016-12-05T14:51:54Z</dcterms:modified>
</cp:coreProperties>
</file>