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321" r:id="rId3"/>
    <p:sldId id="322" r:id="rId4"/>
    <p:sldId id="324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4" autoAdjust="0"/>
    <p:restoredTop sz="94896" autoAdjust="0"/>
  </p:normalViewPr>
  <p:slideViewPr>
    <p:cSldViewPr>
      <p:cViewPr varScale="1">
        <p:scale>
          <a:sx n="85" d="100"/>
          <a:sy n="85" d="100"/>
        </p:scale>
        <p:origin x="25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7B697-CDC2-4DBB-BA5B-0FD417BC730A}" type="datetimeFigureOut">
              <a:rPr lang="it-IT" smtClean="0"/>
              <a:pPr/>
              <a:t>25/11/16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6DD8B-A6C1-40B5-845A-751EB7068E7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67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E2D6-8CB1-44F6-9A82-3C3277A2D3A4}" type="datetime1">
              <a:rPr lang="it-IT" smtClean="0"/>
              <a:pPr/>
              <a:t>25/11/16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E8D7-4645-44E5-AF86-49EAE2D4442A}" type="datetime1">
              <a:rPr lang="it-IT" smtClean="0"/>
              <a:pPr/>
              <a:t>25/11/16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AEE-403B-4197-8FDC-4F1D03E5D1CF}" type="datetime1">
              <a:rPr lang="it-IT" smtClean="0"/>
              <a:pPr/>
              <a:t>25/11/16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42CA-5903-4790-98E0-BE4A2B4DE92D}" type="datetime1">
              <a:rPr lang="it-IT" smtClean="0"/>
              <a:pPr/>
              <a:t>25/11/16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9F4-736B-46F0-96C9-4743D2B856DD}" type="datetime1">
              <a:rPr lang="it-IT" smtClean="0"/>
              <a:pPr/>
              <a:t>25/11/16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1282-6DDE-4CE7-80FC-6FABA4AE1200}" type="datetime1">
              <a:rPr lang="it-IT" smtClean="0"/>
              <a:pPr/>
              <a:t>25/11/16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87C2-5454-4183-9FAC-36E7F605ED91}" type="datetime1">
              <a:rPr lang="it-IT" smtClean="0"/>
              <a:pPr/>
              <a:t>25/11/16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3324-6CB9-49BF-9833-17CAC98C1490}" type="datetime1">
              <a:rPr lang="it-IT" smtClean="0"/>
              <a:pPr/>
              <a:t>25/11/16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6664-A00D-46C2-AF0B-76423694C5B0}" type="datetime1">
              <a:rPr lang="it-IT" smtClean="0"/>
              <a:pPr/>
              <a:t>25/11/16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BA7F-7AAE-4F1F-BA46-6B20E96C530C}" type="datetime1">
              <a:rPr lang="it-IT" smtClean="0"/>
              <a:pPr/>
              <a:t>25/11/16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0D97-D6F6-459F-88DF-DD14A2911562}" type="datetime1">
              <a:rPr lang="it-IT" smtClean="0"/>
              <a:pPr/>
              <a:t>25/11/16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CFC67-36B1-4C3E-AA90-E2D27EF71DE8}" type="datetime1">
              <a:rPr lang="it-IT" smtClean="0"/>
              <a:pPr/>
              <a:t>25/11/16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74F3C-379D-4E6C-AC67-ED9D93781EFE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nandvalue.eu/" TargetMode="External"/><Relationship Id="rId4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visionwebsite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6199" y="323929"/>
            <a:ext cx="901681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CULTURAL HERITAGE AS EUROPE NATURAL SMART SPECIALIZATION</a:t>
            </a:r>
            <a:r>
              <a:rPr lang="fr-FR" sz="2400" b="1" dirty="0" smtClean="0"/>
              <a:t> </a:t>
            </a:r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endParaRPr lang="fr-FR" dirty="0"/>
          </a:p>
          <a:p>
            <a:pPr algn="ctr"/>
            <a:endParaRPr lang="fr-FR" sz="2200" b="1" dirty="0"/>
          </a:p>
          <a:p>
            <a:pPr algn="ctr"/>
            <a:endParaRPr lang="fr-FR" sz="2200" b="1" dirty="0"/>
          </a:p>
          <a:p>
            <a:pPr algn="ctr"/>
            <a:endParaRPr lang="fr-FR" sz="2200" b="1" dirty="0"/>
          </a:p>
          <a:p>
            <a:pPr algn="ctr"/>
            <a:endParaRPr lang="fr-FR" sz="2200" b="1" dirty="0"/>
          </a:p>
          <a:p>
            <a:pPr algn="ctr"/>
            <a:endParaRPr lang="fr-FR" sz="2200" b="1" dirty="0"/>
          </a:p>
          <a:p>
            <a:pPr algn="ctr"/>
            <a:r>
              <a:rPr lang="fr-FR" sz="2200" b="1" dirty="0"/>
              <a:t>FRANCESCO GRILLO</a:t>
            </a:r>
          </a:p>
          <a:p>
            <a:pPr algn="ctr"/>
            <a:r>
              <a:rPr lang="fr-FR" sz="1700" b="1" dirty="0" smtClean="0"/>
              <a:t>St. </a:t>
            </a:r>
            <a:r>
              <a:rPr lang="fr-FR" sz="1700" b="1" dirty="0" err="1" smtClean="0"/>
              <a:t>Antony’s</a:t>
            </a:r>
            <a:r>
              <a:rPr lang="fr-FR" sz="1700" b="1" dirty="0" smtClean="0"/>
              <a:t> </a:t>
            </a:r>
            <a:r>
              <a:rPr lang="fr-FR" sz="1700" b="1" dirty="0" err="1" smtClean="0"/>
              <a:t>College</a:t>
            </a:r>
            <a:r>
              <a:rPr lang="fr-FR" sz="1700" b="1" dirty="0" smtClean="0"/>
              <a:t>, Oxford </a:t>
            </a:r>
            <a:r>
              <a:rPr lang="fr-FR" sz="1700" b="1" dirty="0" err="1" smtClean="0"/>
              <a:t>University</a:t>
            </a:r>
            <a:endParaRPr lang="fr-FR" sz="1700" b="1" dirty="0"/>
          </a:p>
          <a:p>
            <a:pPr algn="ctr"/>
            <a:r>
              <a:rPr lang="fr-FR" sz="1700" b="1" dirty="0" err="1"/>
              <a:t>Advisor</a:t>
            </a:r>
            <a:r>
              <a:rPr lang="fr-FR" sz="1700" b="1" dirty="0"/>
              <a:t> to </a:t>
            </a:r>
            <a:r>
              <a:rPr lang="fr-FR" sz="1700" b="1" dirty="0" err="1"/>
              <a:t>Italy’s</a:t>
            </a:r>
            <a:r>
              <a:rPr lang="fr-FR" sz="1700" b="1" dirty="0"/>
              <a:t> </a:t>
            </a:r>
            <a:r>
              <a:rPr lang="fr-FR" sz="1700" b="1" dirty="0" err="1"/>
              <a:t>Minister</a:t>
            </a:r>
            <a:r>
              <a:rPr lang="fr-FR" sz="1700" b="1" dirty="0"/>
              <a:t> for Education, </a:t>
            </a:r>
            <a:r>
              <a:rPr lang="fr-FR" sz="1700" b="1" dirty="0" err="1"/>
              <a:t>Research</a:t>
            </a:r>
            <a:r>
              <a:rPr lang="fr-FR" sz="1700" b="1" dirty="0"/>
              <a:t> and </a:t>
            </a:r>
            <a:r>
              <a:rPr lang="fr-FR" sz="1700" b="1" dirty="0" err="1"/>
              <a:t>Universities</a:t>
            </a:r>
            <a:endParaRPr lang="fr-FR" sz="1700" b="1" dirty="0"/>
          </a:p>
          <a:p>
            <a:pPr algn="ctr"/>
            <a:endParaRPr lang="fr-FR" sz="2200" b="1" dirty="0"/>
          </a:p>
          <a:p>
            <a:pPr algn="ctr"/>
            <a:r>
              <a:rPr lang="fr-FR" sz="2200" b="1" dirty="0" smtClean="0"/>
              <a:t>ROME, 25th </a:t>
            </a:r>
            <a:r>
              <a:rPr lang="fr-FR" sz="2200" b="1" dirty="0" err="1" smtClean="0"/>
              <a:t>November</a:t>
            </a:r>
            <a:r>
              <a:rPr lang="fr-FR" sz="2200" b="1" dirty="0" smtClean="0"/>
              <a:t> </a:t>
            </a:r>
            <a:r>
              <a:rPr lang="fr-FR" sz="2200" b="1" dirty="0"/>
              <a:t>2016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it-IT" dirty="0" err="1"/>
              <a:t>francesco.grillo@sant.ox.ac.uk</a:t>
            </a:r>
            <a:endParaRPr lang="it-IT" dirty="0"/>
          </a:p>
          <a:p>
            <a:pPr algn="ctr"/>
            <a:r>
              <a:rPr lang="fr-FR" dirty="0" smtClean="0">
                <a:hlinkClick r:id="rId2"/>
              </a:rPr>
              <a:t>www.visionwebsite.eu</a:t>
            </a:r>
            <a:r>
              <a:rPr lang="fr-FR" dirty="0" smtClean="0"/>
              <a:t>                                                               </a:t>
            </a:r>
            <a:r>
              <a:rPr lang="fr-FR" dirty="0">
                <a:hlinkClick r:id="rId3"/>
              </a:rPr>
              <a:t>www.visionandvalue.eu</a:t>
            </a:r>
            <a:r>
              <a:rPr lang="fr-FR" dirty="0"/>
              <a:t>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447801"/>
            <a:ext cx="4648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AT THE CROSS ROAD OF INNOVATION POLICIES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3276600" y="1600994"/>
            <a:ext cx="2286000" cy="2286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962400" y="2743200"/>
            <a:ext cx="10668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276600" y="3352800"/>
            <a:ext cx="2286000" cy="2286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886200" y="20675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smtClean="0">
                <a:solidFill>
                  <a:srgbClr val="FF0000"/>
                </a:solidFill>
              </a:rPr>
              <a:t>CCI</a:t>
            </a:r>
            <a:endParaRPr lang="it-IT" sz="280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886200" y="291123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smtClean="0">
                <a:solidFill>
                  <a:srgbClr val="FF0000"/>
                </a:solidFill>
              </a:rPr>
              <a:t>CH</a:t>
            </a:r>
            <a:endParaRPr lang="it-IT" sz="280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362419" y="2774205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smtClean="0">
                <a:solidFill>
                  <a:srgbClr val="FF0000"/>
                </a:solidFill>
              </a:rPr>
              <a:t>RELATED INDUSTRIES (AGRIFOOD, ..)</a:t>
            </a:r>
            <a:endParaRPr lang="it-IT" sz="280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23079" y="2741954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ENABLING  INDUSTRIES (ICT, ..)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762000" y="2179638"/>
            <a:ext cx="3429000" cy="2510082"/>
          </a:xfrm>
          <a:prstGeom prst="ellipse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4838700" y="2091314"/>
            <a:ext cx="3429000" cy="2510082"/>
          </a:xfrm>
          <a:prstGeom prst="ellipse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695700" y="446788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smtClean="0">
                <a:solidFill>
                  <a:srgbClr val="FF0000"/>
                </a:solidFill>
              </a:rPr>
              <a:t>TOURISM</a:t>
            </a:r>
            <a:endParaRPr lang="it-IT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125" y="74054"/>
            <a:ext cx="8915400" cy="1143000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CULTURAL HERITAGE (AS WELL AS CCI AND TOURISM) AS EU’S NATURAL SMART SPECIALIZATION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6119733" y="3958908"/>
            <a:ext cx="3024267" cy="282638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552667" y="1950383"/>
            <a:ext cx="23147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The creative and cultural </a:t>
            </a:r>
            <a:r>
              <a:rPr lang="it-IT" sz="2200" dirty="0" err="1" smtClean="0"/>
              <a:t>industry</a:t>
            </a:r>
            <a:r>
              <a:rPr lang="it-IT" sz="2200" dirty="0" smtClean="0"/>
              <a:t> in Europe </a:t>
            </a:r>
            <a:r>
              <a:rPr lang="it-IT" sz="2200" dirty="0" err="1" smtClean="0"/>
              <a:t>employs</a:t>
            </a:r>
            <a:r>
              <a:rPr lang="it-IT" sz="2200" dirty="0" smtClean="0"/>
              <a:t> 2.5 </a:t>
            </a:r>
            <a:r>
              <a:rPr lang="it-IT" sz="2200" dirty="0" err="1" smtClean="0"/>
              <a:t>times</a:t>
            </a:r>
            <a:r>
              <a:rPr lang="it-IT" sz="2200" dirty="0" smtClean="0"/>
              <a:t> more </a:t>
            </a:r>
            <a:r>
              <a:rPr lang="it-IT" sz="2200" dirty="0" err="1" smtClean="0"/>
              <a:t>than</a:t>
            </a:r>
            <a:r>
              <a:rPr lang="it-IT" sz="2200" dirty="0" smtClean="0"/>
              <a:t> car </a:t>
            </a:r>
            <a:r>
              <a:rPr lang="it-IT" sz="2200" dirty="0" err="1" smtClean="0"/>
              <a:t>industry</a:t>
            </a:r>
            <a:endParaRPr lang="it-IT" sz="22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18476" y="4136540"/>
            <a:ext cx="22485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EU </a:t>
            </a:r>
            <a:r>
              <a:rPr lang="it-IT" sz="2200" dirty="0" err="1" smtClean="0"/>
              <a:t>hosts</a:t>
            </a:r>
            <a:r>
              <a:rPr lang="it-IT" sz="2200" dirty="0" smtClean="0"/>
              <a:t>  42% of 816 cultural UNESCO </a:t>
            </a:r>
            <a:r>
              <a:rPr lang="it-IT" sz="2200" dirty="0" err="1" smtClean="0"/>
              <a:t>sites</a:t>
            </a:r>
            <a:r>
              <a:rPr lang="it-IT" sz="2200" dirty="0" smtClean="0"/>
              <a:t> of the world (with 8% of </a:t>
            </a:r>
            <a:r>
              <a:rPr lang="it-IT" sz="2200" dirty="0" err="1" smtClean="0"/>
              <a:t>its</a:t>
            </a:r>
            <a:r>
              <a:rPr lang="it-IT" sz="2200" dirty="0" smtClean="0"/>
              <a:t> </a:t>
            </a:r>
            <a:r>
              <a:rPr lang="it-IT" sz="2200" dirty="0" err="1" smtClean="0"/>
              <a:t>population</a:t>
            </a:r>
            <a:r>
              <a:rPr lang="it-IT" sz="2200" dirty="0" smtClean="0"/>
              <a:t> and 21% of </a:t>
            </a:r>
            <a:r>
              <a:rPr lang="it-IT" sz="2200" dirty="0" err="1" smtClean="0"/>
              <a:t>its</a:t>
            </a:r>
            <a:r>
              <a:rPr lang="it-IT" sz="2200" dirty="0" smtClean="0"/>
              <a:t> GDP)</a:t>
            </a:r>
            <a:endParaRPr lang="it-IT" sz="2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553200" y="4191000"/>
            <a:ext cx="21632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err="1" smtClean="0"/>
              <a:t>Tourism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one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fastest</a:t>
            </a:r>
            <a:r>
              <a:rPr lang="it-IT" sz="2200" dirty="0" smtClean="0"/>
              <a:t> (51% per </a:t>
            </a:r>
            <a:r>
              <a:rPr lang="it-IT" sz="2200" dirty="0" err="1" smtClean="0"/>
              <a:t>year</a:t>
            </a:r>
            <a:r>
              <a:rPr lang="it-IT" sz="2200" dirty="0" smtClean="0"/>
              <a:t> </a:t>
            </a:r>
            <a:r>
              <a:rPr lang="it-IT" sz="2200" dirty="0" err="1" smtClean="0"/>
              <a:t>since</a:t>
            </a:r>
            <a:r>
              <a:rPr lang="it-IT" sz="2200" dirty="0" smtClean="0"/>
              <a:t> the 2007 </a:t>
            </a:r>
            <a:r>
              <a:rPr lang="it-IT" sz="2200" dirty="0" err="1" smtClean="0"/>
              <a:t>crisis</a:t>
            </a:r>
            <a:r>
              <a:rPr lang="it-IT" sz="2200" dirty="0" smtClean="0"/>
              <a:t>) and </a:t>
            </a:r>
            <a:r>
              <a:rPr lang="it-IT" sz="2200" dirty="0" err="1" smtClean="0"/>
              <a:t>most</a:t>
            </a:r>
            <a:r>
              <a:rPr lang="it-IT" sz="2200" dirty="0" smtClean="0"/>
              <a:t> </a:t>
            </a:r>
            <a:r>
              <a:rPr lang="it-IT" sz="2200" dirty="0" err="1" smtClean="0"/>
              <a:t>recession</a:t>
            </a:r>
            <a:r>
              <a:rPr lang="it-IT" sz="2200" dirty="0" smtClean="0"/>
              <a:t> </a:t>
            </a:r>
            <a:r>
              <a:rPr lang="it-IT" sz="2200" dirty="0" err="1" smtClean="0"/>
              <a:t>proof</a:t>
            </a:r>
            <a:r>
              <a:rPr lang="it-IT" sz="2200" dirty="0" smtClean="0"/>
              <a:t> global </a:t>
            </a:r>
            <a:r>
              <a:rPr lang="it-IT" sz="2200" dirty="0" err="1" smtClean="0"/>
              <a:t>industry</a:t>
            </a:r>
            <a:r>
              <a:rPr lang="it-IT" sz="2200" dirty="0" smtClean="0"/>
              <a:t> </a:t>
            </a:r>
            <a:endParaRPr lang="it-IT" sz="2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945567" y="4290429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OUT OF 202 EU REGIONS AND COUNTRIES: 72 CHOSE  TOURISM AS THEIR SS OF </a:t>
            </a:r>
            <a:r>
              <a:rPr lang="it-IT" sz="2400" b="1" dirty="0">
                <a:solidFill>
                  <a:schemeClr val="tx2"/>
                </a:solidFill>
              </a:rPr>
              <a:t>WHICH </a:t>
            </a:r>
            <a:r>
              <a:rPr lang="it-IT" sz="2400" b="1" dirty="0" smtClean="0">
                <a:solidFill>
                  <a:schemeClr val="tx2"/>
                </a:solidFill>
              </a:rPr>
              <a:t>49 </a:t>
            </a:r>
            <a:r>
              <a:rPr lang="it-IT" sz="2400" b="1" dirty="0">
                <a:solidFill>
                  <a:schemeClr val="tx2"/>
                </a:solidFill>
              </a:rPr>
              <a:t>ELECTED CH</a:t>
            </a:r>
          </a:p>
        </p:txBody>
      </p:sp>
      <p:sp>
        <p:nvSpPr>
          <p:cNvPr id="11" name="Ovale 10"/>
          <p:cNvSpPr/>
          <p:nvPr/>
        </p:nvSpPr>
        <p:spPr>
          <a:xfrm>
            <a:off x="3300333" y="1378724"/>
            <a:ext cx="2819400" cy="282289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152400" y="3958908"/>
            <a:ext cx="2819400" cy="282289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3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2197" y="227013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smtClean="0">
                <a:solidFill>
                  <a:srgbClr val="FF0000"/>
                </a:solidFill>
              </a:rPr>
              <a:t>STRATEGIC QUESTIONS FOR MAKING CULTURAL HERITAGE THE POTENTIAL HEART OF EUROPEAN INNOVATION STRATEGIES</a:t>
            </a:r>
            <a:endParaRPr lang="it-IT" sz="320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2197" y="184163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THE CONSERVATION – ACCESSIBILITY – ECONOMICS OF CH TRIANGLE: HOW TO TURN A (PERCEIVED) TRADE OFF IN A SYNERGY?</a:t>
            </a:r>
          </a:p>
          <a:p>
            <a:r>
              <a:rPr lang="it-IT" dirty="0"/>
              <a:t>HOW TO INNOVATE PHYSICAL “EXPERIENCE” OF CH? </a:t>
            </a:r>
          </a:p>
          <a:p>
            <a:r>
              <a:rPr lang="it-IT" dirty="0" smtClean="0"/>
              <a:t>HOW TO MAXIMIZE POSITIVE (AND MOSTLY KNOWLEDGE RELATED) SPILL OVERS WITH OTHER SS?</a:t>
            </a:r>
          </a:p>
          <a:p>
            <a:r>
              <a:rPr lang="it-IT" dirty="0" smtClean="0"/>
              <a:t>HOW TO ENGAGE INNOVATORS (AND OTHER HELIXES OF KNOWLEDGE BASED SOCIETIES)?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4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231</Words>
  <Application>Microsoft Macintosh PowerPoint</Application>
  <PresentationFormat>Presentazione su schermo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Calibri</vt:lpstr>
      <vt:lpstr>Arial</vt:lpstr>
      <vt:lpstr>Tema di Office</vt:lpstr>
      <vt:lpstr>Presentazione di PowerPoint</vt:lpstr>
      <vt:lpstr>AT THE CROSS ROAD OF INNOVATION POLICIES</vt:lpstr>
      <vt:lpstr>CULTURAL HERITAGE (AS WELL AS CCI AND TOURISM) AS EU’S NATURAL SMART SPECIALIZATION</vt:lpstr>
      <vt:lpstr>STRATEGIC QUESTIONS FOR MAKING CULTURAL HERITAGE THE POTENTIAL HEART OF EUROPEAN INNOVATION STRATEGIES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Francesco</dc:creator>
  <cp:lastModifiedBy>Francesco Grillo</cp:lastModifiedBy>
  <cp:revision>94</cp:revision>
  <dcterms:created xsi:type="dcterms:W3CDTF">2012-10-15T05:51:38Z</dcterms:created>
  <dcterms:modified xsi:type="dcterms:W3CDTF">2016-11-25T10:35:09Z</dcterms:modified>
</cp:coreProperties>
</file>