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3" r:id="rId2"/>
    <p:sldId id="295" r:id="rId3"/>
    <p:sldId id="312" r:id="rId4"/>
    <p:sldId id="323" r:id="rId5"/>
    <p:sldId id="311" r:id="rId6"/>
    <p:sldId id="313" r:id="rId7"/>
    <p:sldId id="314" r:id="rId8"/>
    <p:sldId id="318" r:id="rId9"/>
    <p:sldId id="325" r:id="rId10"/>
    <p:sldId id="315" r:id="rId11"/>
    <p:sldId id="317" r:id="rId12"/>
    <p:sldId id="319" r:id="rId13"/>
    <p:sldId id="327" r:id="rId14"/>
    <p:sldId id="322" r:id="rId15"/>
    <p:sldId id="326" r:id="rId16"/>
    <p:sldId id="328" r:id="rId17"/>
    <p:sldId id="321" r:id="rId18"/>
    <p:sldId id="331" r:id="rId19"/>
    <p:sldId id="329" r:id="rId20"/>
    <p:sldId id="332" r:id="rId21"/>
  </p:sldIdLst>
  <p:sldSz cx="9144000" cy="6858000" type="screen4x3"/>
  <p:notesSz cx="6819900" cy="99314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4065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1389">
          <p15:clr>
            <a:srgbClr val="A4A3A4"/>
          </p15:clr>
        </p15:guide>
        <p15:guide id="5" orient="horz" pos="4247">
          <p15:clr>
            <a:srgbClr val="A4A3A4"/>
          </p15:clr>
        </p15:guide>
        <p15:guide id="6" pos="340">
          <p15:clr>
            <a:srgbClr val="A4A3A4"/>
          </p15:clr>
        </p15:guide>
        <p15:guide id="7" pos="54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A8E"/>
    <a:srgbClr val="F3FEE6"/>
    <a:srgbClr val="FFFF99"/>
    <a:srgbClr val="273BF9"/>
    <a:srgbClr val="4C5DFA"/>
    <a:srgbClr val="529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74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572"/>
        <p:guide orient="horz" pos="4065"/>
        <p:guide orient="horz" pos="1026"/>
        <p:guide orient="horz" pos="1389"/>
        <p:guide orient="horz" pos="4247"/>
        <p:guide pos="340"/>
        <p:guide pos="54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10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8678" name="Rectangle 102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8679" name="Rectangle 10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8680" name="Rectangle 10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a typeface="+mn-ea"/>
              </a:defRPr>
            </a:lvl1pPr>
          </a:lstStyle>
          <a:p>
            <a:pPr>
              <a:defRPr/>
            </a:pPr>
            <a:fld id="{E2BA2698-567B-4253-9BC8-5726A555A97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583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Rectangle 9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8672" name="Rectangle 96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97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271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8674" name="Rectangle 9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578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81" tIns="46141" rIns="92281" bIns="461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noProof="0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noProof="0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noProof="0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noProof="0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1048675" name="Rectangle 9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8676" name="Rectangle 10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81" tIns="46141" rIns="92281" bIns="461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a typeface="+mn-ea"/>
              </a:defRPr>
            </a:lvl1pPr>
          </a:lstStyle>
          <a:p>
            <a:pPr>
              <a:defRPr/>
            </a:pPr>
            <a:fld id="{A331373A-21A4-42DA-B188-B9557AED38D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241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EBC60ACA-523E-4062-AEE4-C105C92BD166}" type="slidenum">
              <a:rPr lang="en-US" altLang="en-US" b="0" smtClean="0"/>
              <a:pPr/>
              <a:t>2</a:t>
            </a:fld>
            <a:endParaRPr lang="en-US" altLang="en-US" b="0" smtClean="0"/>
          </a:p>
        </p:txBody>
      </p:sp>
      <p:sp>
        <p:nvSpPr>
          <p:cNvPr id="6147" name="Rectangle 286"/>
          <p:cNvSpPr>
            <a:spLocks noChangeArrowheads="1"/>
          </p:cNvSpPr>
          <p:nvPr/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BAA8F49-6519-4D68-AD4C-1409816E39FD}" type="slidenum">
              <a:rPr lang="en-US" altLang="en-US" b="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b="0"/>
          </a:p>
        </p:txBody>
      </p:sp>
      <p:sp>
        <p:nvSpPr>
          <p:cNvPr id="6148" name="Rectangle 28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49825" cy="37115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9" name="Rectangle 290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5000625" cy="44704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6546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04A643FF-412B-46D4-8355-F490FBC305B5}" type="slidenum">
              <a:rPr lang="en-US" altLang="en-US" b="0" smtClean="0"/>
              <a:pPr/>
              <a:t>11</a:t>
            </a:fld>
            <a:endParaRPr lang="en-US" altLang="en-US" b="0" smtClean="0"/>
          </a:p>
        </p:txBody>
      </p:sp>
      <p:sp>
        <p:nvSpPr>
          <p:cNvPr id="24579" name="Rectangle 286"/>
          <p:cNvSpPr>
            <a:spLocks noChangeArrowheads="1"/>
          </p:cNvSpPr>
          <p:nvPr/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A8A1A0-28A1-49E2-96E5-EE96A12B916F}" type="slidenum">
              <a:rPr lang="en-US" altLang="en-US" b="0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b="0"/>
          </a:p>
        </p:txBody>
      </p:sp>
      <p:sp>
        <p:nvSpPr>
          <p:cNvPr id="24580" name="Rectangle 28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49825" cy="37115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81" name="Rectangle 290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5000625" cy="44704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3254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05702EC7-B655-49E0-8163-B6CD46C73214}" type="slidenum">
              <a:rPr lang="en-US" altLang="en-US" b="0" smtClean="0"/>
              <a:pPr/>
              <a:t>12</a:t>
            </a:fld>
            <a:endParaRPr lang="en-US" altLang="en-US" b="0" smtClean="0"/>
          </a:p>
        </p:txBody>
      </p:sp>
      <p:sp>
        <p:nvSpPr>
          <p:cNvPr id="26627" name="Rectangle 286"/>
          <p:cNvSpPr>
            <a:spLocks noChangeArrowheads="1"/>
          </p:cNvSpPr>
          <p:nvPr/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DE3752-B715-4667-A662-55383E509E0D}" type="slidenum">
              <a:rPr lang="en-US" altLang="en-US" b="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b="0"/>
          </a:p>
        </p:txBody>
      </p:sp>
      <p:sp>
        <p:nvSpPr>
          <p:cNvPr id="26628" name="Rectangle 28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49825" cy="37115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9" name="Rectangle 290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5000625" cy="44704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1329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05702EC7-B655-49E0-8163-B6CD46C73214}" type="slidenum">
              <a:rPr lang="en-US" altLang="en-US" b="0" smtClean="0"/>
              <a:pPr/>
              <a:t>13</a:t>
            </a:fld>
            <a:endParaRPr lang="en-US" altLang="en-US" b="0" smtClean="0"/>
          </a:p>
        </p:txBody>
      </p:sp>
      <p:sp>
        <p:nvSpPr>
          <p:cNvPr id="26627" name="Rectangle 286"/>
          <p:cNvSpPr>
            <a:spLocks noChangeArrowheads="1"/>
          </p:cNvSpPr>
          <p:nvPr/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DE3752-B715-4667-A662-55383E509E0D}" type="slidenum">
              <a:rPr lang="en-US" altLang="en-US" b="0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b="0"/>
          </a:p>
        </p:txBody>
      </p:sp>
      <p:sp>
        <p:nvSpPr>
          <p:cNvPr id="26628" name="Rectangle 28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49825" cy="37115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9" name="Rectangle 290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5000625" cy="44704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3904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0DE50CEA-3CD5-4E37-B67C-4F09AEEC38BE}" type="slidenum">
              <a:rPr lang="en-US" altLang="en-US" b="0" smtClean="0"/>
              <a:pPr/>
              <a:t>14</a:t>
            </a:fld>
            <a:endParaRPr lang="en-US" altLang="en-US" b="0" smtClean="0"/>
          </a:p>
        </p:txBody>
      </p:sp>
      <p:sp>
        <p:nvSpPr>
          <p:cNvPr id="28675" name="Rectangle 286"/>
          <p:cNvSpPr>
            <a:spLocks noChangeArrowheads="1"/>
          </p:cNvSpPr>
          <p:nvPr/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D603CE-2AA2-4E15-88FA-D7F380A70ABF}" type="slidenum">
              <a:rPr lang="en-US" altLang="en-US" b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b="0"/>
          </a:p>
        </p:txBody>
      </p:sp>
      <p:sp>
        <p:nvSpPr>
          <p:cNvPr id="28676" name="Rectangle 28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49825" cy="37115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8677" name="Rectangle 290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5000625" cy="44704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180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04A643FF-412B-46D4-8355-F490FBC305B5}" type="slidenum">
              <a:rPr lang="en-US" altLang="en-US" b="0" smtClean="0"/>
              <a:pPr/>
              <a:t>15</a:t>
            </a:fld>
            <a:endParaRPr lang="en-US" altLang="en-US" b="0" smtClean="0"/>
          </a:p>
        </p:txBody>
      </p:sp>
      <p:sp>
        <p:nvSpPr>
          <p:cNvPr id="24579" name="Rectangle 286"/>
          <p:cNvSpPr>
            <a:spLocks noChangeArrowheads="1"/>
          </p:cNvSpPr>
          <p:nvPr/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A8A1A0-28A1-49E2-96E5-EE96A12B916F}" type="slidenum">
              <a:rPr lang="en-US" altLang="en-US" b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b="0"/>
          </a:p>
        </p:txBody>
      </p:sp>
      <p:sp>
        <p:nvSpPr>
          <p:cNvPr id="24580" name="Rectangle 28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49825" cy="37115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81" name="Rectangle 290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5000625" cy="44704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4084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05702EC7-B655-49E0-8163-B6CD46C73214}" type="slidenum">
              <a:rPr lang="en-US" altLang="en-US" b="0" smtClean="0"/>
              <a:pPr/>
              <a:t>16</a:t>
            </a:fld>
            <a:endParaRPr lang="en-US" altLang="en-US" b="0" smtClean="0"/>
          </a:p>
        </p:txBody>
      </p:sp>
      <p:sp>
        <p:nvSpPr>
          <p:cNvPr id="26627" name="Rectangle 286"/>
          <p:cNvSpPr>
            <a:spLocks noChangeArrowheads="1"/>
          </p:cNvSpPr>
          <p:nvPr/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DE3752-B715-4667-A662-55383E509E0D}" type="slidenum">
              <a:rPr lang="en-US" altLang="en-US" b="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b="0"/>
          </a:p>
        </p:txBody>
      </p:sp>
      <p:sp>
        <p:nvSpPr>
          <p:cNvPr id="26628" name="Rectangle 28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49825" cy="37115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9" name="Rectangle 290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5000625" cy="44704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8803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F817030F-968D-43AE-9FDB-136C444B12E7}" type="slidenum">
              <a:rPr lang="en-US" altLang="en-US" b="0" smtClean="0"/>
              <a:pPr/>
              <a:t>17</a:t>
            </a:fld>
            <a:endParaRPr lang="en-US" altLang="en-US" b="0" smtClean="0"/>
          </a:p>
        </p:txBody>
      </p:sp>
      <p:sp>
        <p:nvSpPr>
          <p:cNvPr id="30723" name="Rectangle 286"/>
          <p:cNvSpPr>
            <a:spLocks noChangeArrowheads="1"/>
          </p:cNvSpPr>
          <p:nvPr/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535041-B5F5-431C-A581-2440FC04F2F1}" type="slidenum">
              <a:rPr lang="en-US" altLang="en-US" b="0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b="0"/>
          </a:p>
        </p:txBody>
      </p:sp>
      <p:sp>
        <p:nvSpPr>
          <p:cNvPr id="30724" name="Rectangle 28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49825" cy="37115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5" name="Rectangle 290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5000625" cy="44704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8483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F817030F-968D-43AE-9FDB-136C444B12E7}" type="slidenum">
              <a:rPr lang="en-US" altLang="en-US" b="0" smtClean="0"/>
              <a:pPr/>
              <a:t>18</a:t>
            </a:fld>
            <a:endParaRPr lang="en-US" altLang="en-US" b="0" smtClean="0"/>
          </a:p>
        </p:txBody>
      </p:sp>
      <p:sp>
        <p:nvSpPr>
          <p:cNvPr id="30723" name="Rectangle 286"/>
          <p:cNvSpPr>
            <a:spLocks noChangeArrowheads="1"/>
          </p:cNvSpPr>
          <p:nvPr/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535041-B5F5-431C-A581-2440FC04F2F1}" type="slidenum">
              <a:rPr lang="en-US" altLang="en-US" b="0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b="0"/>
          </a:p>
        </p:txBody>
      </p:sp>
      <p:sp>
        <p:nvSpPr>
          <p:cNvPr id="30724" name="Rectangle 28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49825" cy="37115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5" name="Rectangle 290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5000625" cy="44704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4848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F817030F-968D-43AE-9FDB-136C444B12E7}" type="slidenum">
              <a:rPr lang="en-US" altLang="en-US" b="0" smtClean="0"/>
              <a:pPr/>
              <a:t>19</a:t>
            </a:fld>
            <a:endParaRPr lang="en-US" altLang="en-US" b="0" smtClean="0"/>
          </a:p>
        </p:txBody>
      </p:sp>
      <p:sp>
        <p:nvSpPr>
          <p:cNvPr id="30723" name="Rectangle 286"/>
          <p:cNvSpPr>
            <a:spLocks noChangeArrowheads="1"/>
          </p:cNvSpPr>
          <p:nvPr/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535041-B5F5-431C-A581-2440FC04F2F1}" type="slidenum">
              <a:rPr lang="en-US" altLang="en-US" b="0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b="0"/>
          </a:p>
        </p:txBody>
      </p:sp>
      <p:sp>
        <p:nvSpPr>
          <p:cNvPr id="30724" name="Rectangle 28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49825" cy="37115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5" name="Rectangle 290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5000625" cy="44704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34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A64F49AF-75E5-4D9C-881D-F7AE3C728F2A}" type="slidenum">
              <a:rPr lang="en-US" altLang="en-US" b="0" smtClean="0"/>
              <a:pPr/>
              <a:t>3</a:t>
            </a:fld>
            <a:endParaRPr lang="en-US" altLang="en-US" b="0" smtClean="0"/>
          </a:p>
        </p:txBody>
      </p:sp>
      <p:sp>
        <p:nvSpPr>
          <p:cNvPr id="8195" name="Rectangle 286"/>
          <p:cNvSpPr>
            <a:spLocks noChangeArrowheads="1"/>
          </p:cNvSpPr>
          <p:nvPr/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8F6500-55DD-431F-8A24-76B369C4AE35}" type="slidenum">
              <a:rPr lang="en-US" altLang="en-US" b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b="0"/>
          </a:p>
        </p:txBody>
      </p:sp>
      <p:sp>
        <p:nvSpPr>
          <p:cNvPr id="8196" name="Rectangle 28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49825" cy="37115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7" name="Rectangle 290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5000625" cy="44704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381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F6FA7171-BCBB-4993-847E-FD5A8823FE1A}" type="slidenum">
              <a:rPr lang="en-US" altLang="en-US" b="0" smtClean="0"/>
              <a:pPr/>
              <a:t>4</a:t>
            </a:fld>
            <a:endParaRPr lang="en-US" altLang="en-US" b="0" smtClean="0"/>
          </a:p>
        </p:txBody>
      </p:sp>
      <p:sp>
        <p:nvSpPr>
          <p:cNvPr id="10243" name="Rectangle 286"/>
          <p:cNvSpPr>
            <a:spLocks noChangeArrowheads="1"/>
          </p:cNvSpPr>
          <p:nvPr/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220D70-F71D-427A-9579-AA1FF74E85E8}" type="slidenum">
              <a:rPr lang="en-US" altLang="en-US" b="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b="0"/>
          </a:p>
        </p:txBody>
      </p:sp>
      <p:sp>
        <p:nvSpPr>
          <p:cNvPr id="10244" name="Rectangle 28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49825" cy="37115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5" name="Rectangle 290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5000625" cy="44704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488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CB3F2325-725E-4BBA-BA1D-1BCAF0DA75DF}" type="slidenum">
              <a:rPr lang="en-US" altLang="en-US" b="0" smtClean="0"/>
              <a:pPr/>
              <a:t>5</a:t>
            </a:fld>
            <a:endParaRPr lang="en-US" altLang="en-US" b="0" smtClean="0"/>
          </a:p>
        </p:txBody>
      </p:sp>
      <p:sp>
        <p:nvSpPr>
          <p:cNvPr id="12291" name="Rectangle 286"/>
          <p:cNvSpPr>
            <a:spLocks noChangeArrowheads="1"/>
          </p:cNvSpPr>
          <p:nvPr/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CE36D6-4230-42D3-A48E-3C8EA83AC664}" type="slidenum">
              <a:rPr lang="en-US" altLang="en-US" b="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b="0"/>
          </a:p>
        </p:txBody>
      </p:sp>
      <p:sp>
        <p:nvSpPr>
          <p:cNvPr id="12292" name="Rectangle 28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49825" cy="37115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293" name="Rectangle 290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5000625" cy="44704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0379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5C3F8784-3637-41A1-BA87-FBFDBFC95519}" type="slidenum">
              <a:rPr lang="en-US" altLang="en-US" b="0" smtClean="0"/>
              <a:pPr/>
              <a:t>6</a:t>
            </a:fld>
            <a:endParaRPr lang="en-US" altLang="en-US" b="0" smtClean="0"/>
          </a:p>
        </p:txBody>
      </p:sp>
      <p:sp>
        <p:nvSpPr>
          <p:cNvPr id="14339" name="Rectangle 286"/>
          <p:cNvSpPr>
            <a:spLocks noChangeArrowheads="1"/>
          </p:cNvSpPr>
          <p:nvPr/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C6327C-B7D6-4BD6-8B25-58BDDA17B50D}" type="slidenum">
              <a:rPr lang="en-US" altLang="en-US" b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b="0"/>
          </a:p>
        </p:txBody>
      </p:sp>
      <p:sp>
        <p:nvSpPr>
          <p:cNvPr id="14340" name="Rectangle 28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49825" cy="37115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41" name="Rectangle 290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5000625" cy="44704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844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7ABDF7EF-5C3A-48EB-AD96-3ABB3BF4F61C}" type="slidenum">
              <a:rPr lang="en-US" altLang="en-US" b="0" smtClean="0"/>
              <a:pPr/>
              <a:t>7</a:t>
            </a:fld>
            <a:endParaRPr lang="en-US" altLang="en-US" b="0" smtClean="0"/>
          </a:p>
        </p:txBody>
      </p:sp>
      <p:sp>
        <p:nvSpPr>
          <p:cNvPr id="16387" name="Rectangle 286"/>
          <p:cNvSpPr>
            <a:spLocks noChangeArrowheads="1"/>
          </p:cNvSpPr>
          <p:nvPr/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5E3BC7-8D88-495C-8968-A6271A33EFE3}" type="slidenum">
              <a:rPr lang="en-US" altLang="en-US" b="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b="0"/>
          </a:p>
        </p:txBody>
      </p:sp>
      <p:sp>
        <p:nvSpPr>
          <p:cNvPr id="16388" name="Rectangle 28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49825" cy="37115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9" name="Rectangle 290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5000625" cy="44704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9562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84B6001A-2F20-4516-B343-82BAADEA173B}" type="slidenum">
              <a:rPr lang="en-US" altLang="en-US" b="0" smtClean="0"/>
              <a:pPr/>
              <a:t>8</a:t>
            </a:fld>
            <a:endParaRPr lang="en-US" altLang="en-US" b="0" smtClean="0"/>
          </a:p>
        </p:txBody>
      </p:sp>
      <p:sp>
        <p:nvSpPr>
          <p:cNvPr id="20483" name="Rectangle 286"/>
          <p:cNvSpPr>
            <a:spLocks noChangeArrowheads="1"/>
          </p:cNvSpPr>
          <p:nvPr/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A39BC7-DCB7-420E-A07E-F8E58977EE95}" type="slidenum">
              <a:rPr lang="en-US" altLang="en-US" b="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b="0"/>
          </a:p>
        </p:txBody>
      </p:sp>
      <p:sp>
        <p:nvSpPr>
          <p:cNvPr id="20484" name="Rectangle 28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49825" cy="37115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485" name="Rectangle 290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5000625" cy="44704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2680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84B6001A-2F20-4516-B343-82BAADEA173B}" type="slidenum">
              <a:rPr lang="en-US" altLang="en-US" b="0" smtClean="0"/>
              <a:pPr/>
              <a:t>9</a:t>
            </a:fld>
            <a:endParaRPr lang="en-US" altLang="en-US" b="0" smtClean="0"/>
          </a:p>
        </p:txBody>
      </p:sp>
      <p:sp>
        <p:nvSpPr>
          <p:cNvPr id="20483" name="Rectangle 286"/>
          <p:cNvSpPr>
            <a:spLocks noChangeArrowheads="1"/>
          </p:cNvSpPr>
          <p:nvPr/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A39BC7-DCB7-420E-A07E-F8E58977EE95}" type="slidenum">
              <a:rPr lang="en-US" altLang="en-US" b="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b="0"/>
          </a:p>
        </p:txBody>
      </p:sp>
      <p:sp>
        <p:nvSpPr>
          <p:cNvPr id="20484" name="Rectangle 28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49825" cy="37115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485" name="Rectangle 290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5000625" cy="44704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4573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fld id="{521CFEAE-3357-4B8A-8052-1961A4A73C7E}" type="slidenum">
              <a:rPr lang="en-US" altLang="en-US" b="0" smtClean="0"/>
              <a:pPr/>
              <a:t>10</a:t>
            </a:fld>
            <a:endParaRPr lang="en-US" altLang="en-US" b="0" smtClean="0"/>
          </a:p>
        </p:txBody>
      </p:sp>
      <p:sp>
        <p:nvSpPr>
          <p:cNvPr id="22531" name="Rectangle 286"/>
          <p:cNvSpPr>
            <a:spLocks noChangeArrowheads="1"/>
          </p:cNvSpPr>
          <p:nvPr/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1" tIns="46141" rIns="92281" bIns="46141" anchor="b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34960E-435A-4610-8F1A-3F3A15026F13}" type="slidenum">
              <a:rPr lang="en-US" altLang="en-US" b="0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b="0"/>
          </a:p>
        </p:txBody>
      </p:sp>
      <p:sp>
        <p:nvSpPr>
          <p:cNvPr id="22532" name="Rectangle 28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0888"/>
            <a:ext cx="4949825" cy="371157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2533" name="Rectangle 290"/>
          <p:cNvSpPr>
            <a:spLocks noGrp="1" noChangeArrowheads="1"/>
          </p:cNvSpPr>
          <p:nvPr>
            <p:ph type="body" idx="1"/>
          </p:nvPr>
        </p:nvSpPr>
        <p:spPr>
          <a:xfrm>
            <a:off x="909638" y="4716463"/>
            <a:ext cx="5000625" cy="4470400"/>
          </a:xfrm>
          <a:noFill/>
        </p:spPr>
        <p:txBody>
          <a:bodyPr/>
          <a:lstStyle/>
          <a:p>
            <a:pPr marL="228600" indent="-228600" eaLnBrk="1" hangingPunct="1"/>
            <a:endParaRPr lang="en-US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801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BAF6-3100-431F-95B3-44A02758A7D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45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8270B-9A3D-4742-A062-A39FDBF96E5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58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298C5-0090-4B49-B441-8FAE41A7BB3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68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77502-3BC5-40B4-8501-D41F19421E5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32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C55CF-A69D-4F53-8E70-E00089F6E2C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82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8CB74-09B4-4EDB-8408-DB9E8A023F8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00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0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8818D-F82C-4EE5-B896-BA59947000A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80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6416A-3F09-47B8-A295-A83D929807C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24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A779D-336A-44C4-8862-C2377217471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05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C9132-1372-49B3-BF68-0319D83508E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41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21F3-D39E-4F84-B3A5-F508369262C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18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0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8578" name="Rectangle 10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1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8579" name="Rectangle 10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1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48580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1">
                <a:ea typeface="+mn-ea"/>
              </a:defRPr>
            </a:lvl1pPr>
          </a:lstStyle>
          <a:p>
            <a:pPr>
              <a:defRPr/>
            </a:pPr>
            <a:fld id="{FA8BFDA8-D182-43B9-B9DB-9A1B10A41C8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56"/>
          <p:cNvSpPr>
            <a:spLocks noChangeArrowheads="1"/>
          </p:cNvSpPr>
          <p:nvPr/>
        </p:nvSpPr>
        <p:spPr bwMode="auto">
          <a:xfrm>
            <a:off x="955675" y="557213"/>
            <a:ext cx="66468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en-US" altLang="en-US" sz="800" b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4099" name="Rectangle 260"/>
          <p:cNvSpPr>
            <a:spLocks noChangeArrowheads="1"/>
          </p:cNvSpPr>
          <p:nvPr/>
        </p:nvSpPr>
        <p:spPr bwMode="auto">
          <a:xfrm>
            <a:off x="5146675" y="5589588"/>
            <a:ext cx="3602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70C0"/>
                </a:solidFill>
                <a:latin typeface="Cambria" panose="02040503050406030204" pitchFamily="18" charset="0"/>
              </a:rPr>
              <a:t>Rome, 25</a:t>
            </a:r>
            <a:r>
              <a:rPr lang="en-US" altLang="en-US" sz="2000" b="0" baseline="30000">
                <a:solidFill>
                  <a:srgbClr val="0070C0"/>
                </a:solidFill>
                <a:latin typeface="Cambria" panose="02040503050406030204" pitchFamily="18" charset="0"/>
              </a:rPr>
              <a:t>th</a:t>
            </a:r>
            <a:r>
              <a:rPr lang="en-US" altLang="en-US" sz="2000" b="0">
                <a:solidFill>
                  <a:srgbClr val="0070C0"/>
                </a:solidFill>
                <a:latin typeface="Cambria" panose="02040503050406030204" pitchFamily="18" charset="0"/>
              </a:rPr>
              <a:t> November 2016</a:t>
            </a:r>
            <a:br>
              <a:rPr lang="en-US" altLang="en-US" sz="2000" b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en-US" altLang="en-US" sz="2000" b="0" i="1">
                <a:solidFill>
                  <a:srgbClr val="0070C0"/>
                </a:solidFill>
                <a:latin typeface="Cambria" panose="02040503050406030204" pitchFamily="18" charset="0"/>
              </a:rPr>
              <a:t>Ester Gomes da Silva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48838" name="Rectangle 262"/>
          <p:cNvSpPr>
            <a:spLocks noChangeArrowheads="1"/>
          </p:cNvSpPr>
          <p:nvPr/>
        </p:nvSpPr>
        <p:spPr bwMode="auto">
          <a:xfrm>
            <a:off x="246063" y="674688"/>
            <a:ext cx="34988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eaLnBrk="0" hangingPunct="0">
              <a:defRPr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eaLnBrk="0" hangingPunct="0">
              <a:defRPr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eaLnBrk="0" hangingPunct="0">
              <a:defRPr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eaLnBrk="0" hangingPunct="0">
              <a:defRPr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Norte Portugal</a:t>
            </a:r>
            <a:endParaRPr lang="en-US" altLang="en-US" sz="2800" dirty="0" smtClean="0">
              <a:solidFill>
                <a:schemeClr val="accent6">
                  <a:lumMod val="75000"/>
                </a:schemeClr>
              </a:solidFill>
              <a:ea typeface="+mn-ea"/>
            </a:endParaRPr>
          </a:p>
        </p:txBody>
      </p:sp>
      <p:sp>
        <p:nvSpPr>
          <p:cNvPr id="4101" name="Rectangle 266"/>
          <p:cNvSpPr>
            <a:spLocks noChangeArrowheads="1"/>
          </p:cNvSpPr>
          <p:nvPr/>
        </p:nvSpPr>
        <p:spPr bwMode="auto">
          <a:xfrm>
            <a:off x="698500" y="4391025"/>
            <a:ext cx="80502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RIS3 and its application to cultural heritage in North Portugal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4102" name="Rectangle 268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103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763"/>
            <a:ext cx="16843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Image result for norte portugal ccdrn m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9715" r="12994" b="5087"/>
          <a:stretch>
            <a:fillRect/>
          </a:stretch>
        </p:blipFill>
        <p:spPr bwMode="auto">
          <a:xfrm>
            <a:off x="2570163" y="828675"/>
            <a:ext cx="532765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" descr="Image result for norte portugal image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pt-PT" altLang="pt-PT" sz="1800">
              <a:latin typeface="Arial" panose="020B0604020202020204" pitchFamily="34" charset="0"/>
            </a:endParaRPr>
          </a:p>
        </p:txBody>
      </p:sp>
      <p:pic>
        <p:nvPicPr>
          <p:cNvPr id="4106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3141663"/>
            <a:ext cx="2246313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957263"/>
            <a:ext cx="20923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2270125"/>
            <a:ext cx="2162175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71438"/>
            <a:ext cx="55911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Image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2051050"/>
            <a:ext cx="23812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80"/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fld id="{6BF0A2B2-2EE6-4A37-BA3B-2ACD7F10EDA0}" type="slidenum">
              <a:rPr lang="en-US" altLang="en-US" sz="2000" b="0">
                <a:latin typeface="Arial" panose="020B0604020202020204" pitchFamily="34" charset="0"/>
              </a:rPr>
              <a:pPr algn="r" eaLnBrk="1" latinLnBrk="0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2000" b="0">
              <a:latin typeface="Arial" panose="020B0604020202020204" pitchFamily="34" charset="0"/>
            </a:endParaRPr>
          </a:p>
        </p:txBody>
      </p:sp>
      <p:pic>
        <p:nvPicPr>
          <p:cNvPr id="21507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903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84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22238"/>
            <a:ext cx="8172450" cy="395287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NORTE 2020 STRATEGIC SECTORS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104775"/>
            <a:ext cx="8172450" cy="396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 smtClean="0">
                <a:solidFill>
                  <a:schemeClr val="bg1"/>
                </a:solidFill>
              </a:rPr>
              <a:t>ILLUSTRATIVE EXAMPLES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21511" name="Retângulo 1"/>
          <p:cNvSpPr>
            <a:spLocks noChangeArrowheads="1"/>
          </p:cNvSpPr>
          <p:nvPr/>
        </p:nvSpPr>
        <p:spPr bwMode="auto">
          <a:xfrm>
            <a:off x="287338" y="1401763"/>
            <a:ext cx="820896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pt-PT" sz="1800" b="0" dirty="0"/>
              <a:t>Recovery and valorization of the cultural heritage</a:t>
            </a:r>
          </a:p>
          <a:p>
            <a:pPr algn="just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pt-PT" sz="1800" b="0" dirty="0"/>
              <a:t>Provision and promotion of cultural equipment,</a:t>
            </a:r>
          </a:p>
          <a:p>
            <a:pPr algn="just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pt-PT" sz="1800" b="0" dirty="0"/>
              <a:t>Qualification and modernization of cultural services and activities;</a:t>
            </a:r>
            <a:r>
              <a:rPr lang="en-US" altLang="pt-PT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PT" altLang="pt-PT" sz="18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pt-PT" sz="1800" b="0" dirty="0"/>
              <a:t>Valorization of "Specific Resources", "regional tourism excellence" and "PROVERE-Economic Recovery </a:t>
            </a:r>
            <a:r>
              <a:rPr lang="en-US" altLang="pt-PT" sz="1800" b="0" dirty="0" err="1"/>
              <a:t>programmes</a:t>
            </a:r>
            <a:r>
              <a:rPr lang="en-US" altLang="pt-PT" sz="1800" b="0" dirty="0"/>
              <a:t> of endogenous resources“ </a:t>
            </a:r>
            <a:endParaRPr lang="pt-PT" altLang="pt-PT" sz="1800" b="0" dirty="0"/>
          </a:p>
        </p:txBody>
      </p:sp>
      <p:sp>
        <p:nvSpPr>
          <p:cNvPr id="21512" name="Rectangle 2"/>
          <p:cNvSpPr>
            <a:spLocks noChangeArrowheads="1"/>
          </p:cNvSpPr>
          <p:nvPr/>
        </p:nvSpPr>
        <p:spPr bwMode="auto">
          <a:xfrm>
            <a:off x="1403350" y="4087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pt-PT" altLang="pt-PT" sz="1800">
              <a:latin typeface="Arial" panose="020B0604020202020204" pitchFamily="34" charset="0"/>
            </a:endParaRPr>
          </a:p>
        </p:txBody>
      </p:sp>
      <p:pic>
        <p:nvPicPr>
          <p:cNvPr id="21513" name="Imagem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124325"/>
            <a:ext cx="6997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CaixaDeTexto 1"/>
          <p:cNvSpPr txBox="1">
            <a:spLocks noChangeArrowheads="1"/>
          </p:cNvSpPr>
          <p:nvPr/>
        </p:nvSpPr>
        <p:spPr bwMode="auto">
          <a:xfrm>
            <a:off x="468313" y="774700"/>
            <a:ext cx="1427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pt-PT" altLang="pt-PT" sz="1800">
                <a:latin typeface="Arial" panose="020B0604020202020204" pitchFamily="34" charset="0"/>
              </a:rPr>
              <a:t>Objectives: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80"/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fld id="{29420508-0770-4A71-8E3A-64789691788E}" type="slidenum">
              <a:rPr lang="en-US" altLang="en-US" sz="2000" b="0">
                <a:latin typeface="Arial" panose="020B0604020202020204" pitchFamily="34" charset="0"/>
              </a:rPr>
              <a:pPr algn="r" eaLnBrk="1" latinLnBrk="0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2000" b="0">
              <a:latin typeface="Arial" panose="020B0604020202020204" pitchFamily="34" charset="0"/>
            </a:endParaRPr>
          </a:p>
        </p:txBody>
      </p:sp>
      <p:pic>
        <p:nvPicPr>
          <p:cNvPr id="23555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903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84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22238"/>
            <a:ext cx="8172450" cy="395287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NORTE 2020 STRATEGIC SECTORS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104775"/>
            <a:ext cx="8172450" cy="396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200" dirty="0" smtClean="0">
                <a:solidFill>
                  <a:schemeClr val="bg1"/>
                </a:solidFill>
              </a:rPr>
              <a:t> </a:t>
            </a:r>
            <a:r>
              <a:rPr lang="pt-PT" sz="2200" dirty="0">
                <a:solidFill>
                  <a:schemeClr val="bg1"/>
                </a:solidFill>
              </a:rPr>
              <a:t>PORTO HISTORIC CENTRE</a:t>
            </a:r>
          </a:p>
        </p:txBody>
      </p:sp>
      <p:sp>
        <p:nvSpPr>
          <p:cNvPr id="21511" name="Retângulo 3"/>
          <p:cNvSpPr>
            <a:spLocks noChangeArrowheads="1"/>
          </p:cNvSpPr>
          <p:nvPr/>
        </p:nvSpPr>
        <p:spPr bwMode="auto">
          <a:xfrm>
            <a:off x="611188" y="3505200"/>
            <a:ext cx="8281987" cy="922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  <a:defRPr/>
            </a:pPr>
            <a:r>
              <a:rPr lang="en-US" altLang="pt-PT" sz="1800" b="0" dirty="0" smtClean="0">
                <a:solidFill>
                  <a:schemeClr val="tx2"/>
                </a:solidFill>
              </a:rPr>
              <a:t>Buildings deterioration directly related to the old and low rental practices, poor and socially fragile population and activities, weakness of public services and accesses. </a:t>
            </a:r>
          </a:p>
          <a:p>
            <a:pPr latinLnBrk="0">
              <a:spcBef>
                <a:spcPct val="0"/>
              </a:spcBef>
              <a:buFontTx/>
              <a:buNone/>
              <a:defRPr/>
            </a:pPr>
            <a:r>
              <a:rPr lang="en-US" altLang="pt-PT" sz="1800" b="0" dirty="0" smtClean="0">
                <a:solidFill>
                  <a:schemeClr val="tx2"/>
                </a:solidFill>
              </a:rPr>
              <a:t>Very old, deserted and profoundly degraded urban fabric.</a:t>
            </a:r>
            <a:r>
              <a:rPr lang="en-US" altLang="pt-PT" sz="1800" b="0" dirty="0" smtClean="0"/>
              <a:t>	</a:t>
            </a:r>
          </a:p>
        </p:txBody>
      </p:sp>
      <p:sp>
        <p:nvSpPr>
          <p:cNvPr id="23560" name="CaixaDeTexto 4"/>
          <p:cNvSpPr txBox="1">
            <a:spLocks noChangeArrowheads="1"/>
          </p:cNvSpPr>
          <p:nvPr/>
        </p:nvSpPr>
        <p:spPr bwMode="auto">
          <a:xfrm>
            <a:off x="630238" y="3114675"/>
            <a:ext cx="1287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pt-PT" altLang="pt-PT" sz="1800">
                <a:latin typeface="Arial" panose="020B0604020202020204" pitchFamily="34" charset="0"/>
              </a:rPr>
              <a:t>Diagnosis</a:t>
            </a:r>
          </a:p>
        </p:txBody>
      </p:sp>
      <p:sp>
        <p:nvSpPr>
          <p:cNvPr id="21513" name="Retângulo 6"/>
          <p:cNvSpPr>
            <a:spLocks noChangeArrowheads="1"/>
          </p:cNvSpPr>
          <p:nvPr/>
        </p:nvSpPr>
        <p:spPr bwMode="auto">
          <a:xfrm>
            <a:off x="1490663" y="4819650"/>
            <a:ext cx="65230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pt-PT" altLang="pt-PT" sz="1800" dirty="0" err="1" smtClean="0"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è</a:t>
            </a:r>
            <a:r>
              <a:rPr lang="pt-PT" altLang="pt-PT" sz="1800" dirty="0" smtClean="0">
                <a:latin typeface="Wingdings" panose="05000000000000000000" pitchFamily="2" charset="2"/>
                <a:ea typeface="Calibri" panose="020F0502020204030204" pitchFamily="34" charset="0"/>
                <a:cs typeface="Wingdings" panose="05000000000000000000" pitchFamily="2" charset="2"/>
              </a:rPr>
              <a:t> </a:t>
            </a:r>
            <a:r>
              <a:rPr lang="en-US" altLang="pt-PT" sz="1800" b="0" dirty="0" smtClean="0">
                <a:ea typeface="Calibri" panose="020F0502020204030204" pitchFamily="34" charset="0"/>
                <a:cs typeface="Wingdings" panose="05000000000000000000" pitchFamily="2" charset="2"/>
              </a:rPr>
              <a:t>Revitalization of neighborhoods </a:t>
            </a:r>
            <a:endParaRPr lang="pt-PT" altLang="pt-PT" sz="2400" b="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latinLnBrk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en-US" altLang="pt-PT" sz="1800" b="0" dirty="0" smtClean="0"/>
              <a:t>   Attraction of new residents, in particular young people </a:t>
            </a:r>
          </a:p>
          <a:p>
            <a:pPr marL="285750" indent="-285750" latinLnBrk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è"/>
              <a:defRPr/>
            </a:pPr>
            <a:r>
              <a:rPr lang="en-US" altLang="pt-PT" sz="1800" b="0" dirty="0" smtClean="0"/>
              <a:t>   Deployment of new economic activities and tourism services </a:t>
            </a:r>
            <a:endParaRPr lang="pt-PT" altLang="pt-PT" sz="2400" b="0" dirty="0" smtClean="0"/>
          </a:p>
          <a:p>
            <a:pPr latinLnBrk="0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pt-PT" altLang="pt-PT" sz="1800" b="0" dirty="0" err="1" smtClean="0">
                <a:latin typeface="Wingdings" panose="05000000000000000000" pitchFamily="2" charset="2"/>
              </a:rPr>
              <a:t>è</a:t>
            </a:r>
            <a:r>
              <a:rPr lang="pt-PT" altLang="pt-PT" sz="1800" b="0" dirty="0" smtClean="0">
                <a:latin typeface="Wingdings" panose="05000000000000000000" pitchFamily="2" charset="2"/>
              </a:rPr>
              <a:t> </a:t>
            </a:r>
            <a:r>
              <a:rPr lang="en-US" altLang="pt-PT" sz="1800" b="0" dirty="0" smtClean="0"/>
              <a:t>Improvement of the image of the covered areas, and more generally, of  the historic site </a:t>
            </a:r>
            <a:endParaRPr lang="pt-PT" altLang="pt-PT" sz="2400" b="0" dirty="0" smtClean="0"/>
          </a:p>
        </p:txBody>
      </p:sp>
      <p:sp>
        <p:nvSpPr>
          <p:cNvPr id="23562" name="CaixaDeTexto 13"/>
          <p:cNvSpPr txBox="1">
            <a:spLocks noChangeArrowheads="1"/>
          </p:cNvSpPr>
          <p:nvPr/>
        </p:nvSpPr>
        <p:spPr bwMode="auto">
          <a:xfrm>
            <a:off x="630238" y="4887913"/>
            <a:ext cx="82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pt-PT" altLang="pt-PT" sz="1800">
                <a:latin typeface="Arial" panose="020B0604020202020204" pitchFamily="34" charset="0"/>
              </a:rPr>
              <a:t>Goals</a:t>
            </a:r>
          </a:p>
        </p:txBody>
      </p:sp>
      <p:pic>
        <p:nvPicPr>
          <p:cNvPr id="23563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13579" r="14027" b="13579"/>
          <a:stretch>
            <a:fillRect/>
          </a:stretch>
        </p:blipFill>
        <p:spPr bwMode="auto">
          <a:xfrm>
            <a:off x="2171700" y="614363"/>
            <a:ext cx="468153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80"/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fld id="{215B0BD1-9E58-42DA-9C37-A0F2292C36A9}" type="slidenum">
              <a:rPr lang="en-US" altLang="en-US" sz="2000" b="0">
                <a:latin typeface="Arial" panose="020B0604020202020204" pitchFamily="34" charset="0"/>
              </a:rPr>
              <a:pPr algn="r" eaLnBrk="1" latinLnBrk="0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2000" b="0">
              <a:latin typeface="Arial" panose="020B0604020202020204" pitchFamily="34" charset="0"/>
            </a:endParaRPr>
          </a:p>
        </p:txBody>
      </p:sp>
      <p:pic>
        <p:nvPicPr>
          <p:cNvPr id="25603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903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84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22238"/>
            <a:ext cx="8172450" cy="395287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NORTE 2020 STRATEGIC SECTORS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104775"/>
            <a:ext cx="8172450" cy="396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200" dirty="0">
                <a:solidFill>
                  <a:schemeClr val="bg1"/>
                </a:solidFill>
              </a:rPr>
              <a:t>PROJECT IMPLEMENTATION</a:t>
            </a:r>
          </a:p>
        </p:txBody>
      </p:sp>
      <p:pic>
        <p:nvPicPr>
          <p:cNvPr id="25607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27361" r="27309" b="10625"/>
          <a:stretch>
            <a:fillRect/>
          </a:stretch>
        </p:blipFill>
        <p:spPr bwMode="auto">
          <a:xfrm>
            <a:off x="611188" y="1190625"/>
            <a:ext cx="792162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tângulo 2"/>
          <p:cNvSpPr>
            <a:spLocks noChangeArrowheads="1"/>
          </p:cNvSpPr>
          <p:nvPr/>
        </p:nvSpPr>
        <p:spPr bwMode="auto">
          <a:xfrm>
            <a:off x="3705225" y="5735638"/>
            <a:ext cx="5259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pt-PT" sz="1400" b="0"/>
              <a:t>Source: Historic Cities in Development: Keys for Understanding and 	Acting, 2012.</a:t>
            </a:r>
            <a:endParaRPr lang="pt-PT" altLang="pt-PT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80"/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fld id="{215B0BD1-9E58-42DA-9C37-A0F2292C36A9}" type="slidenum">
              <a:rPr lang="en-US" altLang="en-US" sz="2000" b="0">
                <a:latin typeface="Arial" panose="020B0604020202020204" pitchFamily="34" charset="0"/>
              </a:rPr>
              <a:pPr algn="r" eaLnBrk="1" latinLnBrk="0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2000" b="0">
              <a:latin typeface="Arial" panose="020B0604020202020204" pitchFamily="34" charset="0"/>
            </a:endParaRPr>
          </a:p>
        </p:txBody>
      </p:sp>
      <p:pic>
        <p:nvPicPr>
          <p:cNvPr id="25603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903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84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22238"/>
            <a:ext cx="8172450" cy="395287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NORTE 2020 STRATEGIC SECTORS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104775"/>
            <a:ext cx="8172450" cy="396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200" dirty="0">
                <a:solidFill>
                  <a:schemeClr val="bg1"/>
                </a:solidFill>
              </a:rPr>
              <a:t>PROJECT IMPLEMENTATION</a:t>
            </a:r>
          </a:p>
        </p:txBody>
      </p:sp>
      <p:sp>
        <p:nvSpPr>
          <p:cNvPr id="25608" name="Retângulo 2"/>
          <p:cNvSpPr>
            <a:spLocks noChangeArrowheads="1"/>
          </p:cNvSpPr>
          <p:nvPr/>
        </p:nvSpPr>
        <p:spPr bwMode="auto">
          <a:xfrm>
            <a:off x="2051720" y="4628783"/>
            <a:ext cx="5259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pt-PT" sz="2400" b="0" dirty="0" smtClean="0"/>
              <a:t>Urban Rehabilitation: Morro da </a:t>
            </a:r>
            <a:r>
              <a:rPr lang="en-US" altLang="pt-PT" sz="2400" b="0" dirty="0" err="1" smtClean="0"/>
              <a:t>Sé</a:t>
            </a:r>
            <a:endParaRPr lang="pt-PT" altLang="pt-PT" sz="24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morro da 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578"/>
            <a:ext cx="4200525" cy="30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orro da 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194" y="1105759"/>
            <a:ext cx="4631651" cy="294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1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80"/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fld id="{F8C077D4-B6EA-4A6D-B3B2-3CE490809CEE}" type="slidenum">
              <a:rPr lang="en-US" altLang="en-US" sz="2000" b="0">
                <a:latin typeface="Arial" panose="020B0604020202020204" pitchFamily="34" charset="0"/>
              </a:rPr>
              <a:pPr algn="r" eaLnBrk="1" latinLnBrk="0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2000" b="0">
              <a:latin typeface="Arial" panose="020B0604020202020204" pitchFamily="34" charset="0"/>
            </a:endParaRPr>
          </a:p>
        </p:txBody>
      </p:sp>
      <p:pic>
        <p:nvPicPr>
          <p:cNvPr id="27651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903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84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22238"/>
            <a:ext cx="8172450" cy="395287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NORTE 2020 STRATEGIC SECTORS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104775"/>
            <a:ext cx="8172450" cy="396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7655" name="Retângulo 2"/>
          <p:cNvSpPr>
            <a:spLocks noChangeArrowheads="1"/>
          </p:cNvSpPr>
          <p:nvPr/>
        </p:nvSpPr>
        <p:spPr bwMode="auto">
          <a:xfrm>
            <a:off x="312738" y="854075"/>
            <a:ext cx="86582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latinLnBrk="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pt-PT" sz="1800" dirty="0"/>
              <a:t>Considerable impact in the community </a:t>
            </a:r>
            <a:r>
              <a:rPr lang="en-US" altLang="pt-PT" sz="1800" b="0" dirty="0"/>
              <a:t>by generating a new urban regeneration dynamic that is both innovative and perceptible (Porto’s urban </a:t>
            </a:r>
            <a:r>
              <a:rPr lang="en-US" altLang="pt-PT" sz="1800" b="0" dirty="0" err="1"/>
              <a:t>centre</a:t>
            </a:r>
            <a:r>
              <a:rPr lang="en-US" altLang="pt-PT" sz="1800" b="0" dirty="0"/>
              <a:t> is a lot livelier than it was prior to the activity of the SRU);</a:t>
            </a:r>
          </a:p>
          <a:p>
            <a:pPr algn="just" latinLnBrk="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pt-PT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Noteworthy increase in the quantity of permits issued for recovery works in the areas of intervention;</a:t>
            </a:r>
          </a:p>
          <a:p>
            <a:pPr algn="just" latinLnBrk="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pt-PT" sz="1800" dirty="0">
                <a:ea typeface="Calibri" panose="020F0502020204030204" pitchFamily="34" charset="0"/>
                <a:cs typeface="Times New Roman" panose="02020603050405020304" pitchFamily="18" charset="0"/>
              </a:rPr>
              <a:t>Public investment multiplier </a:t>
            </a:r>
            <a:r>
              <a:rPr lang="en-US" altLang="pt-PT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in terms of induced rehabilitation in downtown Porto </a:t>
            </a:r>
            <a:r>
              <a:rPr lang="en-US" altLang="pt-PT" sz="1800" b="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9</a:t>
            </a:r>
          </a:p>
          <a:p>
            <a:pPr algn="just" latinLnBrk="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pt-PT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Increasing rate of new businesses.</a:t>
            </a:r>
            <a:endParaRPr lang="pt-PT" altLang="pt-PT" sz="18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6" name="CaixaDeTexto 1"/>
          <p:cNvSpPr txBox="1">
            <a:spLocks noChangeArrowheads="1"/>
          </p:cNvSpPr>
          <p:nvPr/>
        </p:nvSpPr>
        <p:spPr bwMode="auto">
          <a:xfrm>
            <a:off x="1187450" y="3440113"/>
            <a:ext cx="71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pt-PT" altLang="pt-PT" sz="1800">
                <a:latin typeface="Arial" panose="020B0604020202020204" pitchFamily="34" charset="0"/>
              </a:rPr>
              <a:t>BUT: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12738" y="3986213"/>
            <a:ext cx="8658225" cy="20320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n-lt"/>
              </a:rPr>
              <a:t>Problems of financial sustainability;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n-lt"/>
              </a:rPr>
              <a:t>Efficiency in recovering buildings, but not so much in improving and preserving the public realm;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n-lt"/>
              </a:rPr>
              <a:t>Gentrification: in some cases, rents did not  remain affordable for lower income households following the urban regeneration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n-lt"/>
              </a:rPr>
              <a:t>Part of the housing is still rented under the rent protection initiatives of  the dictatorship period, making the maintenance of buildings problematic.</a:t>
            </a:r>
            <a:endParaRPr lang="pt-PT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80"/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fld id="{29420508-0770-4A71-8E3A-64789691788E}" type="slidenum">
              <a:rPr lang="en-US" altLang="en-US" sz="2000" b="0">
                <a:latin typeface="Arial" panose="020B0604020202020204" pitchFamily="34" charset="0"/>
              </a:rPr>
              <a:pPr algn="r" eaLnBrk="1" latinLnBrk="0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2000" b="0">
              <a:latin typeface="Arial" panose="020B0604020202020204" pitchFamily="34" charset="0"/>
            </a:endParaRPr>
          </a:p>
        </p:txBody>
      </p:sp>
      <p:pic>
        <p:nvPicPr>
          <p:cNvPr id="23555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903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84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22238"/>
            <a:ext cx="8172450" cy="395287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NORTE 2020 STRATEGIC SECTORS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104775"/>
            <a:ext cx="8172450" cy="396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200" dirty="0" smtClean="0">
                <a:solidFill>
                  <a:schemeClr val="bg1"/>
                </a:solidFill>
              </a:rPr>
              <a:t> GUIMARÃES </a:t>
            </a:r>
            <a:r>
              <a:rPr lang="pt-PT" sz="2200" dirty="0">
                <a:solidFill>
                  <a:schemeClr val="bg1"/>
                </a:solidFill>
              </a:rPr>
              <a:t>HISTORIC CENTRE</a:t>
            </a:r>
          </a:p>
        </p:txBody>
      </p:sp>
      <p:sp>
        <p:nvSpPr>
          <p:cNvPr id="21511" name="Retângulo 3"/>
          <p:cNvSpPr>
            <a:spLocks noChangeArrowheads="1"/>
          </p:cNvSpPr>
          <p:nvPr/>
        </p:nvSpPr>
        <p:spPr bwMode="auto">
          <a:xfrm>
            <a:off x="4323667" y="1663954"/>
            <a:ext cx="4550458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  <a:defRPr/>
            </a:pPr>
            <a:r>
              <a:rPr lang="en-US" altLang="pt-PT" sz="1800" b="0" dirty="0" smtClean="0">
                <a:solidFill>
                  <a:schemeClr val="tx2"/>
                </a:solidFill>
              </a:rPr>
              <a:t>Local Technical </a:t>
            </a:r>
            <a:r>
              <a:rPr lang="en-US" altLang="pt-PT" sz="1800" b="0" dirty="0">
                <a:solidFill>
                  <a:schemeClr val="tx2"/>
                </a:solidFill>
              </a:rPr>
              <a:t>Office (GTL (</a:t>
            </a:r>
            <a:r>
              <a:rPr lang="en-US" altLang="pt-PT" sz="1800" b="0" dirty="0" err="1">
                <a:solidFill>
                  <a:schemeClr val="tx2"/>
                </a:solidFill>
              </a:rPr>
              <a:t>Gabinete</a:t>
            </a:r>
            <a:r>
              <a:rPr lang="en-US" altLang="pt-PT" sz="1800" b="0" dirty="0">
                <a:solidFill>
                  <a:schemeClr val="tx2"/>
                </a:solidFill>
              </a:rPr>
              <a:t> </a:t>
            </a:r>
            <a:r>
              <a:rPr lang="en-US" altLang="pt-PT" sz="1800" b="0" dirty="0" err="1">
                <a:solidFill>
                  <a:schemeClr val="tx2"/>
                </a:solidFill>
              </a:rPr>
              <a:t>Técnico</a:t>
            </a:r>
            <a:r>
              <a:rPr lang="en-US" altLang="pt-PT" sz="1800" b="0" dirty="0">
                <a:solidFill>
                  <a:schemeClr val="tx2"/>
                </a:solidFill>
              </a:rPr>
              <a:t> Local)) is</a:t>
            </a:r>
          </a:p>
          <a:p>
            <a:pPr latinLnBrk="0">
              <a:spcBef>
                <a:spcPct val="0"/>
              </a:spcBef>
              <a:buFontTx/>
              <a:buNone/>
              <a:defRPr/>
            </a:pPr>
            <a:r>
              <a:rPr lang="en-US" altLang="pt-PT" sz="1800" b="0" dirty="0">
                <a:solidFill>
                  <a:schemeClr val="tx2"/>
                </a:solidFill>
              </a:rPr>
              <a:t>the responsible entity for managing the interventions</a:t>
            </a:r>
          </a:p>
          <a:p>
            <a:pPr latinLnBrk="0">
              <a:spcBef>
                <a:spcPct val="0"/>
              </a:spcBef>
              <a:buFontTx/>
              <a:buNone/>
              <a:defRPr/>
            </a:pPr>
            <a:r>
              <a:rPr lang="en-US" altLang="pt-PT" sz="1800" b="0" dirty="0">
                <a:solidFill>
                  <a:schemeClr val="tx2"/>
                </a:solidFill>
              </a:rPr>
              <a:t>in buildings</a:t>
            </a:r>
            <a:r>
              <a:rPr lang="en-US" altLang="pt-PT" sz="1800" b="0" dirty="0" smtClean="0"/>
              <a:t>	</a:t>
            </a:r>
          </a:p>
        </p:txBody>
      </p:sp>
      <p:sp>
        <p:nvSpPr>
          <p:cNvPr id="23560" name="CaixaDeTexto 4"/>
          <p:cNvSpPr txBox="1">
            <a:spLocks noChangeArrowheads="1"/>
          </p:cNvSpPr>
          <p:nvPr/>
        </p:nvSpPr>
        <p:spPr bwMode="auto">
          <a:xfrm>
            <a:off x="4086225" y="1104694"/>
            <a:ext cx="1505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pt-PT" altLang="pt-PT" sz="1800" dirty="0" err="1" smtClean="0">
                <a:latin typeface="Arial" panose="020B0604020202020204" pitchFamily="34" charset="0"/>
              </a:rPr>
              <a:t>Intervention</a:t>
            </a:r>
            <a:endParaRPr lang="pt-PT" altLang="pt-PT" sz="1800" dirty="0">
              <a:latin typeface="Arial" panose="020B0604020202020204" pitchFamily="34" charset="0"/>
            </a:endParaRPr>
          </a:p>
        </p:txBody>
      </p:sp>
      <p:sp>
        <p:nvSpPr>
          <p:cNvPr id="21513" name="Retângulo 6"/>
          <p:cNvSpPr>
            <a:spLocks noChangeArrowheads="1"/>
          </p:cNvSpPr>
          <p:nvPr/>
        </p:nvSpPr>
        <p:spPr bwMode="auto">
          <a:xfrm>
            <a:off x="4175343" y="3906588"/>
            <a:ext cx="4520188" cy="2166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pt-PT" sz="1800" b="0" dirty="0" smtClean="0">
                <a:ea typeface="Calibri" panose="020F0502020204030204" pitchFamily="34" charset="0"/>
                <a:cs typeface="Wingdings" panose="05000000000000000000" pitchFamily="2" charset="2"/>
              </a:rPr>
              <a:t>Local maintenance </a:t>
            </a:r>
            <a:r>
              <a:rPr lang="en-US" altLang="pt-PT" sz="1800" b="0" dirty="0">
                <a:ea typeface="Calibri" panose="020F0502020204030204" pitchFamily="34" charset="0"/>
                <a:cs typeface="Wingdings" panose="05000000000000000000" pitchFamily="2" charset="2"/>
              </a:rPr>
              <a:t>and </a:t>
            </a:r>
            <a:r>
              <a:rPr lang="en-US" altLang="pt-PT" sz="1800" dirty="0">
                <a:ea typeface="Calibri" panose="020F0502020204030204" pitchFamily="34" charset="0"/>
                <a:cs typeface="Wingdings" panose="05000000000000000000" pitchFamily="2" charset="2"/>
              </a:rPr>
              <a:t>minimal impact </a:t>
            </a:r>
            <a:r>
              <a:rPr lang="en-US" altLang="pt-PT" sz="1800" b="0" dirty="0">
                <a:ea typeface="Calibri" panose="020F0502020204030204" pitchFamily="34" charset="0"/>
                <a:cs typeface="Wingdings" panose="05000000000000000000" pitchFamily="2" charset="2"/>
              </a:rPr>
              <a:t>through the use </a:t>
            </a:r>
            <a:r>
              <a:rPr lang="en-US" altLang="pt-PT" sz="1800" b="0" dirty="0" smtClean="0">
                <a:ea typeface="Calibri" panose="020F0502020204030204" pitchFamily="34" charset="0"/>
                <a:cs typeface="Wingdings" panose="05000000000000000000" pitchFamily="2" charset="2"/>
              </a:rPr>
              <a:t>of skilled </a:t>
            </a:r>
            <a:r>
              <a:rPr lang="en-US" altLang="pt-PT" sz="1800" b="0" dirty="0">
                <a:ea typeface="Calibri" panose="020F0502020204030204" pitchFamily="34" charset="0"/>
                <a:cs typeface="Wingdings" panose="05000000000000000000" pitchFamily="2" charset="2"/>
              </a:rPr>
              <a:t>local labor, materials and </a:t>
            </a:r>
            <a:r>
              <a:rPr lang="en-US" altLang="pt-PT" sz="1800" b="0" dirty="0" smtClean="0">
                <a:ea typeface="Calibri" panose="020F0502020204030204" pitchFamily="34" charset="0"/>
                <a:cs typeface="Wingdings" panose="05000000000000000000" pitchFamily="2" charset="2"/>
              </a:rPr>
              <a:t>traditional techniques.</a:t>
            </a:r>
          </a:p>
          <a:p>
            <a:pPr latinLnBrk="0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pt-PT" sz="1800" dirty="0" smtClean="0"/>
              <a:t>Multiple constraints </a:t>
            </a:r>
            <a:r>
              <a:rPr lang="en-US" altLang="pt-PT" sz="1800" dirty="0"/>
              <a:t>for urban </a:t>
            </a:r>
            <a:r>
              <a:rPr lang="en-US" altLang="pt-PT" sz="1800" dirty="0" smtClean="0"/>
              <a:t>renewal: </a:t>
            </a:r>
            <a:r>
              <a:rPr lang="en-US" altLang="pt-PT" sz="1800" b="0" dirty="0" smtClean="0"/>
              <a:t>facades </a:t>
            </a:r>
            <a:r>
              <a:rPr lang="en-US" altLang="pt-PT" sz="1800" b="0" dirty="0"/>
              <a:t>design, colors and </a:t>
            </a:r>
            <a:r>
              <a:rPr lang="en-US" altLang="pt-PT" sz="1800" b="0" dirty="0" smtClean="0"/>
              <a:t>materials should </a:t>
            </a:r>
            <a:r>
              <a:rPr lang="en-US" altLang="pt-PT" sz="1800" b="0" dirty="0"/>
              <a:t>be maintained as the </a:t>
            </a:r>
            <a:r>
              <a:rPr lang="en-US" altLang="pt-PT" sz="1800" b="0" dirty="0" smtClean="0"/>
              <a:t>originals; the same with regard to buildings interior.</a:t>
            </a:r>
            <a:endParaRPr lang="pt-PT" altLang="pt-PT" sz="1800" b="0" dirty="0" smtClean="0"/>
          </a:p>
        </p:txBody>
      </p:sp>
      <p:sp>
        <p:nvSpPr>
          <p:cNvPr id="23562" name="CaixaDeTexto 13"/>
          <p:cNvSpPr txBox="1">
            <a:spLocks noChangeArrowheads="1"/>
          </p:cNvSpPr>
          <p:nvPr/>
        </p:nvSpPr>
        <p:spPr bwMode="auto">
          <a:xfrm>
            <a:off x="4086225" y="3465818"/>
            <a:ext cx="1223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pt-PT" altLang="pt-PT" sz="1800" dirty="0" err="1" smtClean="0">
                <a:latin typeface="Arial" panose="020B0604020202020204" pitchFamily="34" charset="0"/>
              </a:rPr>
              <a:t>Rationale</a:t>
            </a:r>
            <a:endParaRPr lang="pt-PT" altLang="pt-PT" sz="1800" dirty="0">
              <a:latin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12367" t="23648" r="61622" b="30087"/>
          <a:stretch/>
        </p:blipFill>
        <p:spPr>
          <a:xfrm>
            <a:off x="395536" y="1045011"/>
            <a:ext cx="3384377" cy="338437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98385" y="4438515"/>
            <a:ext cx="3407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>
                <a:latin typeface="+mn-lt"/>
              </a:rPr>
              <a:t>Delimitation </a:t>
            </a:r>
            <a:r>
              <a:rPr lang="en-US" sz="1600" b="0" dirty="0">
                <a:latin typeface="+mn-lt"/>
              </a:rPr>
              <a:t>of </a:t>
            </a:r>
            <a:r>
              <a:rPr lang="en-US" sz="1600" b="0" dirty="0" err="1">
                <a:latin typeface="+mn-lt"/>
              </a:rPr>
              <a:t>Guimarães</a:t>
            </a:r>
            <a:r>
              <a:rPr lang="en-US" sz="1600" b="0" dirty="0">
                <a:latin typeface="+mn-lt"/>
              </a:rPr>
              <a:t> historic</a:t>
            </a:r>
          </a:p>
          <a:p>
            <a:r>
              <a:rPr lang="en-US" sz="1600" b="0" dirty="0" err="1">
                <a:latin typeface="+mn-lt"/>
              </a:rPr>
              <a:t>centre</a:t>
            </a:r>
            <a:r>
              <a:rPr lang="en-US" sz="1600" b="0" dirty="0">
                <a:latin typeface="+mn-lt"/>
              </a:rPr>
              <a:t> classified as World Heritage </a:t>
            </a:r>
            <a:r>
              <a:rPr lang="en-US" sz="1600" b="0" dirty="0" smtClean="0">
                <a:latin typeface="+mn-lt"/>
              </a:rPr>
              <a:t>(blue</a:t>
            </a:r>
            <a:r>
              <a:rPr lang="en-US" sz="1600" b="0" dirty="0">
                <a:latin typeface="+mn-lt"/>
              </a:rPr>
              <a:t>) and </a:t>
            </a:r>
            <a:r>
              <a:rPr lang="en-US" sz="1600" b="0" dirty="0" smtClean="0">
                <a:latin typeface="+mn-lt"/>
              </a:rPr>
              <a:t>its </a:t>
            </a:r>
            <a:r>
              <a:rPr lang="pt-PT" sz="1600" b="0" dirty="0" err="1" smtClean="0">
                <a:latin typeface="+mn-lt"/>
              </a:rPr>
              <a:t>protection</a:t>
            </a:r>
            <a:r>
              <a:rPr lang="pt-PT" sz="1600" b="0" dirty="0" smtClean="0">
                <a:latin typeface="+mn-lt"/>
              </a:rPr>
              <a:t> </a:t>
            </a:r>
            <a:r>
              <a:rPr lang="pt-PT" sz="1600" b="0" dirty="0">
                <a:latin typeface="+mn-lt"/>
              </a:rPr>
              <a:t>zone </a:t>
            </a:r>
            <a:r>
              <a:rPr lang="pt-PT" sz="1600" b="0" dirty="0" smtClean="0">
                <a:latin typeface="+mn-lt"/>
              </a:rPr>
              <a:t>(</a:t>
            </a:r>
            <a:r>
              <a:rPr lang="pt-PT" sz="1600" b="0" dirty="0" err="1" smtClean="0">
                <a:latin typeface="+mn-lt"/>
              </a:rPr>
              <a:t>red</a:t>
            </a:r>
            <a:r>
              <a:rPr lang="pt-PT" sz="1600" b="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67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80"/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fld id="{215B0BD1-9E58-42DA-9C37-A0F2292C36A9}" type="slidenum">
              <a:rPr lang="en-US" altLang="en-US" sz="2000" b="0">
                <a:latin typeface="Arial" panose="020B0604020202020204" pitchFamily="34" charset="0"/>
              </a:rPr>
              <a:pPr algn="r" eaLnBrk="1" latinLnBrk="0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2000" b="0">
              <a:latin typeface="Arial" panose="020B0604020202020204" pitchFamily="34" charset="0"/>
            </a:endParaRPr>
          </a:p>
        </p:txBody>
      </p:sp>
      <p:pic>
        <p:nvPicPr>
          <p:cNvPr id="25603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903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84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22238"/>
            <a:ext cx="8172450" cy="395287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NORTE 2020 STRATEGIC SECTORS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104775"/>
            <a:ext cx="8172450" cy="396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200" dirty="0">
                <a:solidFill>
                  <a:schemeClr val="bg1"/>
                </a:solidFill>
              </a:rPr>
              <a:t>PROJECT IMPLEMENTATION</a:t>
            </a:r>
          </a:p>
        </p:txBody>
      </p:sp>
      <p:sp>
        <p:nvSpPr>
          <p:cNvPr id="25608" name="Retângulo 2"/>
          <p:cNvSpPr>
            <a:spLocks noChangeArrowheads="1"/>
          </p:cNvSpPr>
          <p:nvPr/>
        </p:nvSpPr>
        <p:spPr bwMode="auto">
          <a:xfrm>
            <a:off x="1115616" y="4953200"/>
            <a:ext cx="6480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pt-PT" sz="2400" b="0" dirty="0" smtClean="0"/>
              <a:t>Urban Rehabilitation: Historic Centre </a:t>
            </a:r>
            <a:r>
              <a:rPr lang="en-US" altLang="pt-PT" sz="2400" b="0" dirty="0" err="1" smtClean="0"/>
              <a:t>Guimarães</a:t>
            </a:r>
            <a:endParaRPr lang="pt-PT" altLang="pt-PT" sz="2400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1268760"/>
            <a:ext cx="6027419" cy="33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80"/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fld id="{A929E1E8-6D08-41C5-BAD2-85AEFE7A1AD2}" type="slidenum">
              <a:rPr lang="en-US" altLang="en-US" sz="2000" b="0">
                <a:latin typeface="Arial" panose="020B0604020202020204" pitchFamily="34" charset="0"/>
              </a:rPr>
              <a:pPr algn="r" eaLnBrk="1" latinLnBrk="0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2000" b="0">
              <a:latin typeface="Arial" panose="020B0604020202020204" pitchFamily="34" charset="0"/>
            </a:endParaRPr>
          </a:p>
        </p:txBody>
      </p:sp>
      <p:pic>
        <p:nvPicPr>
          <p:cNvPr id="29699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903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84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22238"/>
            <a:ext cx="8172450" cy="395287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NORTE 2020 STRATEGIC SECTORS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104775"/>
            <a:ext cx="8172450" cy="396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CHALLENGES/QUESTIONS</a:t>
            </a:r>
          </a:p>
        </p:txBody>
      </p:sp>
      <p:sp>
        <p:nvSpPr>
          <p:cNvPr id="29703" name="Retângulo 2"/>
          <p:cNvSpPr>
            <a:spLocks noChangeArrowheads="1"/>
          </p:cNvSpPr>
          <p:nvPr/>
        </p:nvSpPr>
        <p:spPr bwMode="auto">
          <a:xfrm>
            <a:off x="322262" y="2202686"/>
            <a:ext cx="792162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latinLnBrk="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pt-PT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What actions should be promoted in order to diminish the potential inequality problems among territories? </a:t>
            </a:r>
          </a:p>
          <a:p>
            <a:pPr algn="just" latinLnBrk="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pt-PT" sz="2200" dirty="0"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en-US" altLang="pt-PT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altLang="pt-PT" sz="2200" dirty="0">
                <a:ea typeface="Calibri" panose="020F0502020204030204" pitchFamily="34" charset="0"/>
                <a:cs typeface="Times New Roman" panose="02020603050405020304" pitchFamily="18" charset="0"/>
              </a:rPr>
              <a:t>ensure that rural actors and assets are included in the RIS3 implementation</a:t>
            </a:r>
            <a:r>
              <a:rPr lang="en-US" altLang="pt-PT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 latinLnBrk="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pt-PT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Can </a:t>
            </a:r>
            <a:r>
              <a:rPr lang="en-US" altLang="pt-PT" sz="2200" dirty="0">
                <a:ea typeface="Calibri" panose="020F0502020204030204" pitchFamily="34" charset="0"/>
                <a:cs typeface="Times New Roman" panose="02020603050405020304" pitchFamily="18" charset="0"/>
              </a:rPr>
              <a:t>area-based pilots be a possible way </a:t>
            </a:r>
            <a:r>
              <a:rPr lang="en-US" altLang="pt-PT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altLang="pt-PT" sz="2200" dirty="0">
                <a:ea typeface="Calibri" panose="020F0502020204030204" pitchFamily="34" charset="0"/>
                <a:cs typeface="Times New Roman" panose="02020603050405020304" pitchFamily="18" charset="0"/>
              </a:rPr>
              <a:t>fix hard investment in physical rehabilitation of cultural heritage with RIS3 soft investments?</a:t>
            </a:r>
          </a:p>
          <a:p>
            <a:pPr algn="just" latinLnBrk="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altLang="pt-P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04" name="Retângulo 1"/>
          <p:cNvSpPr>
            <a:spLocks noChangeArrowheads="1"/>
          </p:cNvSpPr>
          <p:nvPr/>
        </p:nvSpPr>
        <p:spPr bwMode="auto">
          <a:xfrm>
            <a:off x="322262" y="1017744"/>
            <a:ext cx="8281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latinLnBrk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pt-PT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The concentration of funding in specific areas according to the idea of Smart Specialization </a:t>
            </a:r>
            <a:r>
              <a:rPr lang="en-US" altLang="pt-PT" sz="20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raises </a:t>
            </a:r>
            <a:r>
              <a:rPr lang="en-US" altLang="pt-PT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some </a:t>
            </a:r>
            <a:r>
              <a:rPr lang="en-US" altLang="pt-PT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challenges:</a:t>
            </a:r>
            <a:endParaRPr lang="en-US" altLang="pt-PT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80"/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fld id="{A929E1E8-6D08-41C5-BAD2-85AEFE7A1AD2}" type="slidenum">
              <a:rPr lang="en-US" altLang="en-US" sz="2000" b="0">
                <a:latin typeface="Arial" panose="020B0604020202020204" pitchFamily="34" charset="0"/>
              </a:rPr>
              <a:pPr algn="r" eaLnBrk="1" latinLnBrk="0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2000" b="0">
              <a:latin typeface="Arial" panose="020B0604020202020204" pitchFamily="34" charset="0"/>
            </a:endParaRPr>
          </a:p>
        </p:txBody>
      </p:sp>
      <p:pic>
        <p:nvPicPr>
          <p:cNvPr id="29699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903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84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22238"/>
            <a:ext cx="8172450" cy="395287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NORTE 2020 STRATEGIC SECTORS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104775"/>
            <a:ext cx="8172450" cy="396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CHALLENGES/QUESTIONS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88987" y="5733256"/>
            <a:ext cx="5732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pt-PT" sz="1600" dirty="0">
                <a:ea typeface="Calibri" panose="020F0502020204030204" pitchFamily="34" charset="0"/>
                <a:cs typeface="Times New Roman" panose="02020603050405020304" pitchFamily="18" charset="0"/>
              </a:rPr>
              <a:t>Mapping of classified cultural heritage (density)</a:t>
            </a:r>
            <a:endParaRPr lang="pt-PT" altLang="pt-PT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36"/>
          <a:stretch/>
        </p:blipFill>
        <p:spPr bwMode="auto">
          <a:xfrm>
            <a:off x="935874" y="1470650"/>
            <a:ext cx="7020501" cy="4046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3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80"/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fld id="{A929E1E8-6D08-41C5-BAD2-85AEFE7A1AD2}" type="slidenum">
              <a:rPr lang="en-US" altLang="en-US" sz="2000" b="0">
                <a:latin typeface="Arial" panose="020B0604020202020204" pitchFamily="34" charset="0"/>
              </a:rPr>
              <a:pPr algn="r" eaLnBrk="1" latinLnBrk="0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2000" b="0">
              <a:latin typeface="Arial" panose="020B0604020202020204" pitchFamily="34" charset="0"/>
            </a:endParaRPr>
          </a:p>
        </p:txBody>
      </p:sp>
      <p:pic>
        <p:nvPicPr>
          <p:cNvPr id="29699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903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84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22238"/>
            <a:ext cx="8172450" cy="395287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NORTE 2020 STRATEGIC SECTORS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104775"/>
            <a:ext cx="8172450" cy="396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CHALLENGES/QUESTIONS</a:t>
            </a:r>
          </a:p>
        </p:txBody>
      </p:sp>
      <p:sp>
        <p:nvSpPr>
          <p:cNvPr id="29703" name="Retângulo 2"/>
          <p:cNvSpPr>
            <a:spLocks noChangeArrowheads="1"/>
          </p:cNvSpPr>
          <p:nvPr/>
        </p:nvSpPr>
        <p:spPr bwMode="auto">
          <a:xfrm>
            <a:off x="408236" y="1793320"/>
            <a:ext cx="834022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pt-PT" sz="18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Positive discrimination </a:t>
            </a:r>
            <a:r>
              <a:rPr lang="en-US" altLang="pt-PT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altLang="pt-PT" sz="18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low density areas </a:t>
            </a:r>
            <a:r>
              <a:rPr lang="en-US" altLang="pt-PT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either </a:t>
            </a:r>
            <a:r>
              <a:rPr lang="en-US" altLang="pt-PT" sz="18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through specific </a:t>
            </a:r>
            <a:r>
              <a:rPr lang="en-US" altLang="pt-PT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calls for </a:t>
            </a:r>
            <a:r>
              <a:rPr lang="en-US" altLang="pt-PT" sz="18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tenders, bonus </a:t>
            </a:r>
            <a:r>
              <a:rPr lang="en-US" altLang="pt-PT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rules in </a:t>
            </a:r>
            <a:r>
              <a:rPr lang="en-US" altLang="pt-PT" sz="18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project evaluation </a:t>
            </a:r>
            <a:r>
              <a:rPr lang="en-US" altLang="pt-PT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altLang="pt-PT" sz="18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increasing the </a:t>
            </a:r>
            <a:r>
              <a:rPr lang="en-US" altLang="pt-PT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co-financing rate;</a:t>
            </a:r>
          </a:p>
          <a:p>
            <a:pPr algn="just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pt-PT" sz="18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Integrated </a:t>
            </a:r>
            <a:r>
              <a:rPr lang="en-US" altLang="pt-PT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Territorial Investment (ITI), Community-led </a:t>
            </a:r>
            <a:r>
              <a:rPr lang="en-US" altLang="pt-PT" sz="18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Local Development </a:t>
            </a:r>
            <a:r>
              <a:rPr lang="en-US" altLang="pt-PT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(DLBC) and Integrated Actions for Urban Sustainable Development (AIDUS</a:t>
            </a:r>
            <a:r>
              <a:rPr lang="en-US" altLang="pt-PT" sz="18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algn="just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altLang="pt-PT" sz="18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PROVERE initiative: </a:t>
            </a:r>
            <a:r>
              <a:rPr lang="en-US" altLang="pt-PT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strategic partnerships for the implementation of innovative </a:t>
            </a:r>
            <a:r>
              <a:rPr lang="en-US" altLang="pt-PT" sz="18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territorial development </a:t>
            </a:r>
            <a:r>
              <a:rPr lang="en-US" altLang="pt-PT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plans. </a:t>
            </a:r>
          </a:p>
        </p:txBody>
      </p:sp>
      <p:sp>
        <p:nvSpPr>
          <p:cNvPr id="29704" name="Retângulo 1"/>
          <p:cNvSpPr>
            <a:spLocks noChangeArrowheads="1"/>
          </p:cNvSpPr>
          <p:nvPr/>
        </p:nvSpPr>
        <p:spPr bwMode="auto">
          <a:xfrm>
            <a:off x="168275" y="989013"/>
            <a:ext cx="8281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latinLnBrk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pt-PT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What are we currently doing:</a:t>
            </a:r>
            <a:endParaRPr lang="en-US" altLang="pt-P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80"/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fld id="{50FB54F4-C5AB-42FB-AF16-76ECA55EAB69}" type="slidenum">
              <a:rPr lang="en-US" altLang="en-US" sz="2000" b="0">
                <a:latin typeface="Arial" panose="020B0604020202020204" pitchFamily="34" charset="0"/>
              </a:rPr>
              <a:pPr algn="r" eaLnBrk="1" latinLnBrk="0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2000" b="0">
              <a:latin typeface="Arial" panose="020B0604020202020204" pitchFamily="34" charset="0"/>
            </a:endParaRPr>
          </a:p>
        </p:txBody>
      </p:sp>
      <p:pic>
        <p:nvPicPr>
          <p:cNvPr id="5123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903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84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22238"/>
            <a:ext cx="8172450" cy="395287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NORTE 2020 STRATEGIC SECTORS</a:t>
            </a:r>
          </a:p>
        </p:txBody>
      </p:sp>
      <p:grpSp>
        <p:nvGrpSpPr>
          <p:cNvPr id="5126" name="Grupo 10"/>
          <p:cNvGrpSpPr>
            <a:grpSpLocks noChangeAspect="1"/>
          </p:cNvGrpSpPr>
          <p:nvPr/>
        </p:nvGrpSpPr>
        <p:grpSpPr bwMode="auto">
          <a:xfrm>
            <a:off x="574675" y="760413"/>
            <a:ext cx="7488238" cy="4398962"/>
            <a:chOff x="1295632" y="1196752"/>
            <a:chExt cx="6800534" cy="3996000"/>
          </a:xfrm>
        </p:grpSpPr>
        <p:pic>
          <p:nvPicPr>
            <p:cNvPr id="12" name="Imagem 11" descr="norte portugal (5)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59728" y="1196752"/>
              <a:ext cx="5303627" cy="3996000"/>
            </a:xfrm>
            <a:prstGeom prst="rect">
              <a:avLst/>
            </a:prstGeom>
          </p:spPr>
        </p:pic>
        <p:sp>
          <p:nvSpPr>
            <p:cNvPr id="13" name="Rectângulo 21"/>
            <p:cNvSpPr/>
            <p:nvPr/>
          </p:nvSpPr>
          <p:spPr>
            <a:xfrm>
              <a:off x="2087130" y="2635947"/>
              <a:ext cx="5217538" cy="1026760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/>
            </a:p>
          </p:txBody>
        </p:sp>
        <p:sp>
          <p:nvSpPr>
            <p:cNvPr id="14" name="Rectângulo arredondado 24"/>
            <p:cNvSpPr/>
            <p:nvPr/>
          </p:nvSpPr>
          <p:spPr>
            <a:xfrm>
              <a:off x="6484337" y="3230083"/>
              <a:ext cx="1582995" cy="827753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HUMAN CAPITAL AND NEARSHORE SERVICES</a:t>
              </a:r>
              <a:endParaRPr lang="pt-PT" sz="1200" dirty="0"/>
            </a:p>
          </p:txBody>
        </p:sp>
        <p:sp>
          <p:nvSpPr>
            <p:cNvPr id="15" name="Rectângulo arredondado 23"/>
            <p:cNvSpPr/>
            <p:nvPr/>
          </p:nvSpPr>
          <p:spPr>
            <a:xfrm>
              <a:off x="6511729" y="2252354"/>
              <a:ext cx="1584437" cy="827753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1200" dirty="0"/>
                <a:t>MARINE AND MARITIME ECONOMY</a:t>
              </a:r>
            </a:p>
          </p:txBody>
        </p:sp>
        <p:sp>
          <p:nvSpPr>
            <p:cNvPr id="16" name="Rectângulo arredondado 24"/>
            <p:cNvSpPr/>
            <p:nvPr/>
          </p:nvSpPr>
          <p:spPr>
            <a:xfrm>
              <a:off x="4732662" y="2252354"/>
              <a:ext cx="1584437" cy="827753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1200" dirty="0"/>
                <a:t>FOOD AND ENVIRONMENTAL SYSTEMS</a:t>
              </a:r>
            </a:p>
          </p:txBody>
        </p:sp>
        <p:sp>
          <p:nvSpPr>
            <p:cNvPr id="17" name="Rectângulo arredondado 25"/>
            <p:cNvSpPr/>
            <p:nvPr/>
          </p:nvSpPr>
          <p:spPr>
            <a:xfrm>
              <a:off x="2996847" y="2240817"/>
              <a:ext cx="1584437" cy="829195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1200" dirty="0"/>
                <a:t>CULTURE, CREATIVITY AND FASHION</a:t>
              </a:r>
            </a:p>
          </p:txBody>
        </p:sp>
        <p:sp>
          <p:nvSpPr>
            <p:cNvPr id="18" name="Rectângulo arredondado 26"/>
            <p:cNvSpPr/>
            <p:nvPr/>
          </p:nvSpPr>
          <p:spPr>
            <a:xfrm>
              <a:off x="3012706" y="3248830"/>
              <a:ext cx="1582995" cy="827753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1200" dirty="0"/>
                <a:t>ADVANCED ENGINEERING TECHNOLOGIES</a:t>
              </a:r>
            </a:p>
          </p:txBody>
        </p:sp>
        <p:sp>
          <p:nvSpPr>
            <p:cNvPr id="19" name="Rectângulo arredondado 27"/>
            <p:cNvSpPr/>
            <p:nvPr/>
          </p:nvSpPr>
          <p:spPr>
            <a:xfrm>
              <a:off x="1295632" y="3248830"/>
              <a:ext cx="1584437" cy="827753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ym typeface="Wingdings 3" pitchFamily="18" charset="2"/>
                </a:rPr>
                <a:t>HEALTH CARE AND LIFE SCIENCES </a:t>
              </a:r>
              <a:endParaRPr lang="pt-PT" sz="1200" dirty="0"/>
            </a:p>
          </p:txBody>
        </p:sp>
        <p:sp>
          <p:nvSpPr>
            <p:cNvPr id="20" name="Rectângulo arredondado 28"/>
            <p:cNvSpPr/>
            <p:nvPr/>
          </p:nvSpPr>
          <p:spPr>
            <a:xfrm>
              <a:off x="1295632" y="2252354"/>
              <a:ext cx="1584437" cy="827753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SYMBOLIC CAPITAL, TECHNOLOGY AND TOURISM SERVICES</a:t>
              </a:r>
              <a:endParaRPr lang="pt-PT" sz="1200" dirty="0"/>
            </a:p>
          </p:txBody>
        </p:sp>
        <p:sp>
          <p:nvSpPr>
            <p:cNvPr id="21" name="Rectângulo arredondado 29"/>
            <p:cNvSpPr/>
            <p:nvPr/>
          </p:nvSpPr>
          <p:spPr>
            <a:xfrm>
              <a:off x="4752846" y="3266135"/>
              <a:ext cx="1510909" cy="791702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1200" dirty="0"/>
                <a:t>MOBILITY AND ENVIRONMENT INDUSTRIES </a:t>
              </a:r>
            </a:p>
          </p:txBody>
        </p:sp>
        <p:cxnSp>
          <p:nvCxnSpPr>
            <p:cNvPr id="22" name="Conexão recta 30"/>
            <p:cNvCxnSpPr/>
            <p:nvPr/>
          </p:nvCxnSpPr>
          <p:spPr>
            <a:xfrm>
              <a:off x="3788344" y="2924362"/>
              <a:ext cx="0" cy="50472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xão recta 31"/>
            <p:cNvCxnSpPr/>
            <p:nvPr/>
          </p:nvCxnSpPr>
          <p:spPr>
            <a:xfrm>
              <a:off x="5508301" y="2924362"/>
              <a:ext cx="0" cy="50472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7" name="Oval 2"/>
          <p:cNvSpPr>
            <a:spLocks noChangeArrowheads="1"/>
          </p:cNvSpPr>
          <p:nvPr/>
        </p:nvSpPr>
        <p:spPr bwMode="auto">
          <a:xfrm>
            <a:off x="436563" y="2016125"/>
            <a:ext cx="2062162" cy="8810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Arial" panose="020B0604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525588" y="4919663"/>
            <a:ext cx="69342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Cultural Heritage, related to symbolic capital, seen as a </a:t>
            </a:r>
            <a:r>
              <a:rPr lang="en-US" altLang="en-US" sz="2000" b="0" dirty="0">
                <a:latin typeface="+mn-lt"/>
              </a:rPr>
              <a:t> key factor for differentiation and creation of competitive advantage in tourism activities.</a:t>
            </a:r>
            <a:r>
              <a:rPr lang="en-US" altLang="en-US" sz="2000" b="0" dirty="0"/>
              <a:t> 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Investment in cultural infrastructure is intimately connected with tourism upgrading. </a:t>
            </a:r>
            <a:endParaRPr lang="en-US" altLang="en-US" sz="2000" b="0" dirty="0"/>
          </a:p>
        </p:txBody>
      </p:sp>
      <p:sp>
        <p:nvSpPr>
          <p:cNvPr id="5129" name="Seta para a direita 2"/>
          <p:cNvSpPr>
            <a:spLocks noChangeArrowheads="1"/>
          </p:cNvSpPr>
          <p:nvPr/>
        </p:nvSpPr>
        <p:spPr bwMode="auto">
          <a:xfrm>
            <a:off x="685800" y="5145088"/>
            <a:ext cx="700088" cy="550862"/>
          </a:xfrm>
          <a:prstGeom prst="rightArrow">
            <a:avLst>
              <a:gd name="adj1" fmla="val 50000"/>
              <a:gd name="adj2" fmla="val 4996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endParaRPr lang="pt-PT" altLang="pt-PT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56"/>
          <p:cNvSpPr>
            <a:spLocks noChangeArrowheads="1"/>
          </p:cNvSpPr>
          <p:nvPr/>
        </p:nvSpPr>
        <p:spPr bwMode="auto">
          <a:xfrm>
            <a:off x="955675" y="557213"/>
            <a:ext cx="664686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en-US" altLang="en-US" sz="800" b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4099" name="Rectangle 260"/>
          <p:cNvSpPr>
            <a:spLocks noChangeArrowheads="1"/>
          </p:cNvSpPr>
          <p:nvPr/>
        </p:nvSpPr>
        <p:spPr bwMode="auto">
          <a:xfrm>
            <a:off x="2953140" y="4866124"/>
            <a:ext cx="36020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2000" b="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Thank you!</a:t>
            </a:r>
            <a:endParaRPr lang="en-US" altLang="en-US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48838" name="Rectangle 262"/>
          <p:cNvSpPr>
            <a:spLocks noChangeArrowheads="1"/>
          </p:cNvSpPr>
          <p:nvPr/>
        </p:nvSpPr>
        <p:spPr bwMode="auto">
          <a:xfrm>
            <a:off x="246063" y="674688"/>
            <a:ext cx="34988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eaLnBrk="0" hangingPunct="0">
              <a:defRPr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2pPr>
            <a:lvl3pPr eaLnBrk="0" hangingPunct="0">
              <a:defRPr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3pPr>
            <a:lvl4pPr eaLnBrk="0" hangingPunct="0">
              <a:defRPr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4pPr>
            <a:lvl5pPr eaLnBrk="0" hangingPunct="0">
              <a:defRPr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altLang="en-US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</a:rPr>
              <a:t>Norte Portugal</a:t>
            </a:r>
            <a:endParaRPr lang="en-US" altLang="en-US" sz="2800" dirty="0" smtClean="0">
              <a:solidFill>
                <a:schemeClr val="accent6">
                  <a:lumMod val="75000"/>
                </a:schemeClr>
              </a:solidFill>
              <a:ea typeface="+mn-ea"/>
            </a:endParaRPr>
          </a:p>
        </p:txBody>
      </p:sp>
      <p:sp>
        <p:nvSpPr>
          <p:cNvPr id="4102" name="Rectangle 268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103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763"/>
            <a:ext cx="1684337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Image result for norte portugal ccdrn m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9715" r="12994" b="5087"/>
          <a:stretch>
            <a:fillRect/>
          </a:stretch>
        </p:blipFill>
        <p:spPr bwMode="auto">
          <a:xfrm>
            <a:off x="1490663" y="1279794"/>
            <a:ext cx="532765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" descr="Image result for norte portugal image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pt-PT" altLang="pt-PT" sz="1800">
              <a:latin typeface="Arial" panose="020B0604020202020204" pitchFamily="34" charset="0"/>
            </a:endParaRPr>
          </a:p>
        </p:txBody>
      </p:sp>
      <p:pic>
        <p:nvPicPr>
          <p:cNvPr id="4106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81" y="3663951"/>
            <a:ext cx="2246313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95" y="1429950"/>
            <a:ext cx="20923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7" y="2960031"/>
            <a:ext cx="2162175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71438"/>
            <a:ext cx="55911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Image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31" y="2134666"/>
            <a:ext cx="23812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572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80"/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fld id="{E8320D41-E5D5-4BDE-8346-BA0E6427ABED}" type="slidenum">
              <a:rPr lang="en-US" altLang="en-US" sz="2000" b="0">
                <a:latin typeface="Arial" panose="020B0604020202020204" pitchFamily="34" charset="0"/>
              </a:rPr>
              <a:pPr algn="r" eaLnBrk="1" latinLnBrk="0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2000" b="0">
              <a:latin typeface="Arial" panose="020B0604020202020204" pitchFamily="34" charset="0"/>
            </a:endParaRPr>
          </a:p>
        </p:txBody>
      </p:sp>
      <p:pic>
        <p:nvPicPr>
          <p:cNvPr id="7171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903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84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22238"/>
            <a:ext cx="8172450" cy="395287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NORTE 2020 STRATEGIC SECTORS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104775"/>
            <a:ext cx="8172450" cy="396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 smtClean="0">
                <a:solidFill>
                  <a:schemeClr val="bg1"/>
                </a:solidFill>
              </a:rPr>
              <a:t>STRONG INVOLVEMENT OF STAKEHOLDERS</a:t>
            </a:r>
            <a:endParaRPr lang="pt-PT" sz="2400" dirty="0">
              <a:solidFill>
                <a:schemeClr val="bg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85459" y="1463732"/>
            <a:ext cx="2857797" cy="1974275"/>
            <a:chOff x="107504" y="1017890"/>
            <a:chExt cx="3549995" cy="1510754"/>
          </a:xfrm>
        </p:grpSpPr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107504" y="1245078"/>
              <a:ext cx="3549995" cy="12835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defRPr/>
              </a:pPr>
              <a:r>
                <a:rPr lang="en-US" sz="1400" i="1" dirty="0" smtClean="0">
                  <a:solidFill>
                    <a:schemeClr val="accent6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Process followed </a:t>
              </a:r>
              <a:r>
                <a:rPr lang="en-US" sz="1400" i="1" dirty="0">
                  <a:solidFill>
                    <a:schemeClr val="accent6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the </a:t>
              </a:r>
              <a:r>
                <a:rPr lang="en-US" sz="1400" b="1" i="1" dirty="0">
                  <a:solidFill>
                    <a:schemeClr val="accent6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quadruple </a:t>
              </a:r>
              <a:r>
                <a:rPr lang="en-US" sz="1400" b="1" i="1" dirty="0" smtClean="0">
                  <a:solidFill>
                    <a:schemeClr val="accent6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helix </a:t>
              </a:r>
              <a:r>
                <a:rPr lang="en-US" sz="1400" b="1" i="1" dirty="0">
                  <a:solidFill>
                    <a:schemeClr val="accent6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model</a:t>
              </a:r>
              <a:r>
                <a:rPr lang="en-US" sz="1400" i="1" dirty="0">
                  <a:solidFill>
                    <a:schemeClr val="accent6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, </a:t>
              </a:r>
              <a:r>
                <a:rPr lang="en-US" sz="1400" i="1" dirty="0" smtClean="0">
                  <a:solidFill>
                    <a:schemeClr val="accent6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stressing </a:t>
              </a:r>
              <a:r>
                <a:rPr lang="en-US" sz="1400" i="1" dirty="0">
                  <a:solidFill>
                    <a:schemeClr val="accent6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participation and </a:t>
              </a:r>
              <a:r>
                <a:rPr lang="en-US" sz="1400" i="1" dirty="0" smtClean="0">
                  <a:solidFill>
                    <a:schemeClr val="accent6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collaboration;</a:t>
              </a:r>
            </a:p>
            <a:p>
              <a:pPr algn="just">
                <a:spcBef>
                  <a:spcPts val="600"/>
                </a:spcBef>
                <a:defRPr/>
              </a:pPr>
              <a:r>
                <a:rPr lang="en-US" sz="1400" b="1" i="1" dirty="0" smtClean="0">
                  <a:solidFill>
                    <a:schemeClr val="accent6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Commitment: </a:t>
              </a:r>
              <a:r>
                <a:rPr lang="en-US" sz="1400" i="1" dirty="0" smtClean="0">
                  <a:solidFill>
                    <a:schemeClr val="accent6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decisions influence </a:t>
              </a:r>
              <a:r>
                <a:rPr lang="en-US" sz="1400" i="1" dirty="0">
                  <a:solidFill>
                    <a:schemeClr val="accent6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the </a:t>
              </a:r>
              <a:r>
                <a:rPr lang="en-US" sz="1400" i="1" dirty="0" smtClean="0">
                  <a:solidFill>
                    <a:schemeClr val="accent6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allocation </a:t>
              </a:r>
              <a:r>
                <a:rPr lang="en-US" sz="1400" i="1" dirty="0">
                  <a:solidFill>
                    <a:schemeClr val="accent6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of </a:t>
              </a:r>
              <a:r>
                <a:rPr lang="en-US" sz="1400" i="1" dirty="0" smtClean="0">
                  <a:solidFill>
                    <a:schemeClr val="accent6">
                      <a:lumMod val="75000"/>
                    </a:schemeClr>
                  </a:solidFill>
                  <a:ea typeface="Verdana" pitchFamily="34" charset="0"/>
                  <a:cs typeface="Verdana" pitchFamily="34" charset="0"/>
                </a:rPr>
                <a:t>funds.</a:t>
              </a:r>
              <a:endParaRPr lang="en-US" sz="1400" i="1" dirty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107504" y="1017890"/>
              <a:ext cx="3549995" cy="23551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ea typeface="Verdana" pitchFamily="34" charset="0"/>
                  <a:cs typeface="Verdana" pitchFamily="34" charset="0"/>
                </a:rPr>
                <a:t>RATIONALE</a:t>
              </a:r>
              <a:endParaRPr lang="en-US" sz="1400" b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3" name="Grupo 12"/>
          <p:cNvGrpSpPr>
            <a:grpSpLocks noChangeAspect="1"/>
          </p:cNvGrpSpPr>
          <p:nvPr/>
        </p:nvGrpSpPr>
        <p:grpSpPr>
          <a:xfrm>
            <a:off x="2983019" y="1055389"/>
            <a:ext cx="6029727" cy="5044155"/>
            <a:chOff x="456609" y="227106"/>
            <a:chExt cx="7897775" cy="6667249"/>
          </a:xfrm>
        </p:grpSpPr>
        <p:sp>
          <p:nvSpPr>
            <p:cNvPr id="14" name="CaixaDeTexto 13"/>
            <p:cNvSpPr txBox="1"/>
            <p:nvPr/>
          </p:nvSpPr>
          <p:spPr>
            <a:xfrm>
              <a:off x="456609" y="6125181"/>
              <a:ext cx="1644425" cy="3661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PT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INSTITUTIONS</a:t>
              </a:r>
              <a:endParaRPr lang="pt-PT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2718487" y="227106"/>
              <a:ext cx="3637640" cy="366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FIRMS </a:t>
              </a:r>
              <a:r>
                <a:rPr lang="pt-PT" sz="1200" b="1" dirty="0">
                  <a:solidFill>
                    <a:schemeClr val="accent6">
                      <a:lumMod val="75000"/>
                    </a:schemeClr>
                  </a:solidFill>
                </a:rPr>
                <a:t>| </a:t>
              </a:r>
              <a:r>
                <a:rPr lang="pt-PT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BUSINESS ASSOCIATIONS</a:t>
              </a:r>
              <a:endParaRPr lang="pt-PT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808866" y="6528224"/>
              <a:ext cx="4545518" cy="366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SCIENTIFIC AND TECHNOLOGICAL SYSTEM</a:t>
              </a:r>
              <a:endParaRPr lang="pt-PT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7" name="Grupo 16"/>
            <p:cNvGrpSpPr/>
            <p:nvPr/>
          </p:nvGrpSpPr>
          <p:grpSpPr>
            <a:xfrm>
              <a:off x="1187632" y="561243"/>
              <a:ext cx="6192688" cy="5820088"/>
              <a:chOff x="1187632" y="561243"/>
              <a:chExt cx="6192688" cy="5820088"/>
            </a:xfrm>
          </p:grpSpPr>
          <p:cxnSp>
            <p:nvCxnSpPr>
              <p:cNvPr id="18" name="Conexão recta 72"/>
              <p:cNvCxnSpPr/>
              <p:nvPr/>
            </p:nvCxnSpPr>
            <p:spPr>
              <a:xfrm flipH="1">
                <a:off x="4026804" y="4905331"/>
                <a:ext cx="510503" cy="0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xão recta 73"/>
              <p:cNvCxnSpPr/>
              <p:nvPr/>
            </p:nvCxnSpPr>
            <p:spPr>
              <a:xfrm flipH="1">
                <a:off x="2816917" y="2924944"/>
                <a:ext cx="431395" cy="647747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xão recta 74"/>
              <p:cNvCxnSpPr/>
              <p:nvPr/>
            </p:nvCxnSpPr>
            <p:spPr>
              <a:xfrm>
                <a:off x="5351079" y="2924944"/>
                <a:ext cx="445065" cy="647747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upo 20"/>
              <p:cNvGrpSpPr/>
              <p:nvPr/>
            </p:nvGrpSpPr>
            <p:grpSpPr>
              <a:xfrm>
                <a:off x="2951829" y="561243"/>
                <a:ext cx="2952328" cy="2952000"/>
                <a:chOff x="2951829" y="561243"/>
                <a:chExt cx="2952328" cy="2952000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2951829" y="561243"/>
                  <a:ext cx="2952328" cy="29520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65098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grpSp>
              <p:nvGrpSpPr>
                <p:cNvPr id="33" name="Grupo 32"/>
                <p:cNvGrpSpPr>
                  <a:grpSpLocks noChangeAspect="1"/>
                </p:cNvGrpSpPr>
                <p:nvPr/>
              </p:nvGrpSpPr>
              <p:grpSpPr>
                <a:xfrm>
                  <a:off x="3296565" y="787487"/>
                  <a:ext cx="962992" cy="1106889"/>
                  <a:chOff x="3127153" y="90936"/>
                  <a:chExt cx="611753" cy="703165"/>
                </a:xfrm>
              </p:grpSpPr>
              <p:sp>
                <p:nvSpPr>
                  <p:cNvPr id="45" name="Hexágono 44"/>
                  <p:cNvSpPr>
                    <a:spLocks noChangeAspect="1"/>
                  </p:cNvSpPr>
                  <p:nvPr/>
                </p:nvSpPr>
                <p:spPr>
                  <a:xfrm rot="5400000">
                    <a:off x="3081447" y="136642"/>
                    <a:ext cx="703165" cy="611753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vert="vert270" wrap="square" lIns="0" tIns="0" rIns="0" bIns="0" anchor="ctr"/>
                  <a:lstStyle/>
                  <a:p>
                    <a:pPr algn="ctr"/>
                    <a:r>
                      <a:rPr lang="pt-PT" sz="900" dirty="0" err="1"/>
                      <a:t>Hoti</a:t>
                    </a:r>
                    <a:r>
                      <a:rPr lang="pt-PT" sz="900" dirty="0"/>
                      <a:t> </a:t>
                    </a:r>
                    <a:r>
                      <a:rPr lang="pt-PT" sz="900" dirty="0" err="1"/>
                      <a:t>Hoteis</a:t>
                    </a:r>
                    <a:r>
                      <a:rPr lang="pt-PT" sz="900" dirty="0"/>
                      <a:t>, SGPS</a:t>
                    </a:r>
                    <a:endParaRPr lang="pt-PT" sz="900" b="1" dirty="0"/>
                  </a:p>
                </p:txBody>
              </p:sp>
              <p:sp>
                <p:nvSpPr>
                  <p:cNvPr id="46" name="Hexágono 4"/>
                  <p:cNvSpPr/>
                  <p:nvPr/>
                </p:nvSpPr>
                <p:spPr>
                  <a:xfrm>
                    <a:off x="3236253" y="107915"/>
                    <a:ext cx="404895" cy="46539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lvl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pt-PT" sz="1000" kern="1200"/>
                  </a:p>
                </p:txBody>
              </p:sp>
            </p:grpSp>
            <p:sp>
              <p:nvSpPr>
                <p:cNvPr id="34" name="Hexágono 4"/>
                <p:cNvSpPr/>
                <p:nvPr/>
              </p:nvSpPr>
              <p:spPr>
                <a:xfrm>
                  <a:off x="4026805" y="1695879"/>
                  <a:ext cx="637366" cy="73260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t-PT" sz="900" kern="1200"/>
                </a:p>
              </p:txBody>
            </p:sp>
            <p:grpSp>
              <p:nvGrpSpPr>
                <p:cNvPr id="35" name="Grupo 34"/>
                <p:cNvGrpSpPr>
                  <a:grpSpLocks noChangeAspect="1"/>
                </p:cNvGrpSpPr>
                <p:nvPr/>
              </p:nvGrpSpPr>
              <p:grpSpPr>
                <a:xfrm>
                  <a:off x="4256228" y="619944"/>
                  <a:ext cx="930968" cy="1070077"/>
                  <a:chOff x="3070059" y="76816"/>
                  <a:chExt cx="591409" cy="679780"/>
                </a:xfrm>
              </p:grpSpPr>
              <p:sp>
                <p:nvSpPr>
                  <p:cNvPr id="43" name="Hexágono 42"/>
                  <p:cNvSpPr>
                    <a:spLocks noChangeAspect="1"/>
                  </p:cNvSpPr>
                  <p:nvPr/>
                </p:nvSpPr>
                <p:spPr>
                  <a:xfrm rot="5400000">
                    <a:off x="3025874" y="121001"/>
                    <a:ext cx="679780" cy="591409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vert="vert270" wrap="none" lIns="0" tIns="0" rIns="0" bIns="0" anchor="ctr">
                    <a:noAutofit/>
                  </a:bodyPr>
                  <a:lstStyle/>
                  <a:p>
                    <a:pPr algn="ctr"/>
                    <a:r>
                      <a:rPr lang="pt-PT" sz="900" dirty="0"/>
                      <a:t>Douro Azul</a:t>
                    </a:r>
                    <a:endParaRPr lang="pt-PT" sz="900" b="1" dirty="0"/>
                  </a:p>
                </p:txBody>
              </p:sp>
              <p:sp>
                <p:nvSpPr>
                  <p:cNvPr id="44" name="Hexágono 4"/>
                  <p:cNvSpPr/>
                  <p:nvPr/>
                </p:nvSpPr>
                <p:spPr>
                  <a:xfrm>
                    <a:off x="3236258" y="107915"/>
                    <a:ext cx="404896" cy="46539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lvl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pt-PT" sz="900" kern="1200"/>
                  </a:p>
                </p:txBody>
              </p:sp>
            </p:grpSp>
            <p:grpSp>
              <p:nvGrpSpPr>
                <p:cNvPr id="36" name="Grupo 35"/>
                <p:cNvGrpSpPr>
                  <a:grpSpLocks noChangeAspect="1"/>
                </p:cNvGrpSpPr>
                <p:nvPr/>
              </p:nvGrpSpPr>
              <p:grpSpPr>
                <a:xfrm>
                  <a:off x="4331557" y="1698144"/>
                  <a:ext cx="1338208" cy="1530441"/>
                  <a:chOff x="2791041" y="107915"/>
                  <a:chExt cx="850113" cy="972232"/>
                </a:xfrm>
              </p:grpSpPr>
              <p:sp>
                <p:nvSpPr>
                  <p:cNvPr id="41" name="Hexágono 40"/>
                  <p:cNvSpPr>
                    <a:spLocks noChangeAspect="1"/>
                  </p:cNvSpPr>
                  <p:nvPr/>
                </p:nvSpPr>
                <p:spPr>
                  <a:xfrm rot="5400000">
                    <a:off x="2745335" y="422688"/>
                    <a:ext cx="703165" cy="611754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vert="vert270" wrap="square" lIns="0" tIns="0" rIns="0" bIns="0" anchor="ctr">
                    <a:noAutofit/>
                  </a:bodyPr>
                  <a:lstStyle/>
                  <a:p>
                    <a:pPr algn="ctr"/>
                    <a:r>
                      <a:rPr lang="pt-PT" sz="900" dirty="0"/>
                      <a:t>Hotel Teatro.</a:t>
                    </a:r>
                    <a:endParaRPr lang="pt-PT" sz="900" b="1" dirty="0"/>
                  </a:p>
                </p:txBody>
              </p:sp>
              <p:sp>
                <p:nvSpPr>
                  <p:cNvPr id="42" name="Hexágono 4"/>
                  <p:cNvSpPr/>
                  <p:nvPr/>
                </p:nvSpPr>
                <p:spPr>
                  <a:xfrm>
                    <a:off x="3236258" y="107915"/>
                    <a:ext cx="404896" cy="46539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lvl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pt-PT" sz="900" kern="1200"/>
                  </a:p>
                </p:txBody>
              </p:sp>
            </p:grpSp>
            <p:grpSp>
              <p:nvGrpSpPr>
                <p:cNvPr id="37" name="Grupo 36"/>
                <p:cNvGrpSpPr>
                  <a:grpSpLocks noChangeAspect="1"/>
                </p:cNvGrpSpPr>
                <p:nvPr/>
              </p:nvGrpSpPr>
              <p:grpSpPr>
                <a:xfrm>
                  <a:off x="3032385" y="1698144"/>
                  <a:ext cx="1345135" cy="1234724"/>
                  <a:chOff x="3236258" y="107915"/>
                  <a:chExt cx="854514" cy="784374"/>
                </a:xfrm>
              </p:grpSpPr>
              <p:sp>
                <p:nvSpPr>
                  <p:cNvPr id="39" name="Hexágono 38"/>
                  <p:cNvSpPr>
                    <a:spLocks noChangeAspect="1"/>
                  </p:cNvSpPr>
                  <p:nvPr/>
                </p:nvSpPr>
                <p:spPr>
                  <a:xfrm rot="5400000">
                    <a:off x="3433312" y="234830"/>
                    <a:ext cx="703165" cy="611754"/>
                  </a:xfrm>
                  <a:prstGeom prst="hexagon">
                    <a:avLst>
                      <a:gd name="adj" fmla="val 25000"/>
                      <a:gd name="vf" fmla="val 115470"/>
                    </a:avLst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vert="vert270" wrap="square" lIns="0" tIns="0" rIns="0" bIns="0" anchor="ctr">
                    <a:noAutofit/>
                  </a:bodyPr>
                  <a:lstStyle/>
                  <a:p>
                    <a:pPr algn="ctr"/>
                    <a:r>
                      <a:rPr lang="pt-PT" sz="900" dirty="0" err="1"/>
                      <a:t>The</a:t>
                    </a:r>
                    <a:r>
                      <a:rPr lang="pt-PT" sz="900" dirty="0"/>
                      <a:t> </a:t>
                    </a:r>
                    <a:r>
                      <a:rPr lang="pt-PT" sz="900" dirty="0" err="1"/>
                      <a:t>Yeatman</a:t>
                    </a:r>
                    <a:endParaRPr lang="pt-PT" sz="900" b="1" dirty="0"/>
                  </a:p>
                </p:txBody>
              </p:sp>
              <p:sp>
                <p:nvSpPr>
                  <p:cNvPr id="40" name="Hexágono 4"/>
                  <p:cNvSpPr/>
                  <p:nvPr/>
                </p:nvSpPr>
                <p:spPr>
                  <a:xfrm>
                    <a:off x="3236258" y="107915"/>
                    <a:ext cx="404896" cy="465397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lvl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pt-PT" sz="900" kern="1200"/>
                  </a:p>
                </p:txBody>
              </p:sp>
            </p:grpSp>
            <p:sp>
              <p:nvSpPr>
                <p:cNvPr id="38" name="Hexágono 4"/>
                <p:cNvSpPr/>
                <p:nvPr/>
              </p:nvSpPr>
              <p:spPr>
                <a:xfrm>
                  <a:off x="3529195" y="2586744"/>
                  <a:ext cx="637366" cy="73260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lvl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pt-PT" sz="900" kern="1200"/>
                </a:p>
              </p:txBody>
            </p:sp>
          </p:grpSp>
          <p:grpSp>
            <p:nvGrpSpPr>
              <p:cNvPr id="22" name="Grupo 21"/>
              <p:cNvGrpSpPr/>
              <p:nvPr/>
            </p:nvGrpSpPr>
            <p:grpSpPr>
              <a:xfrm>
                <a:off x="1187632" y="3429331"/>
                <a:ext cx="2952328" cy="2952000"/>
                <a:chOff x="1187632" y="3429331"/>
                <a:chExt cx="2952328" cy="2952000"/>
              </a:xfrm>
            </p:grpSpPr>
            <p:sp>
              <p:nvSpPr>
                <p:cNvPr id="28" name="Oval 27"/>
                <p:cNvSpPr>
                  <a:spLocks noChangeAspect="1"/>
                </p:cNvSpPr>
                <p:nvPr/>
              </p:nvSpPr>
              <p:spPr>
                <a:xfrm>
                  <a:off x="1187632" y="3429331"/>
                  <a:ext cx="2952328" cy="29520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65098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29" name="Hexágono 28"/>
                <p:cNvSpPr>
                  <a:spLocks noChangeAspect="1"/>
                </p:cNvSpPr>
                <p:nvPr/>
              </p:nvSpPr>
              <p:spPr>
                <a:xfrm rot="5400000">
                  <a:off x="2594647" y="3894806"/>
                  <a:ext cx="1067590" cy="1154893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vert="vert270" wrap="none" lIns="0" tIns="0" rIns="0" bIns="0" anchor="ctr"/>
                <a:lstStyle/>
                <a:p>
                  <a:pPr algn="ctr"/>
                  <a:r>
                    <a:rPr lang="pt-PT" sz="900" dirty="0"/>
                    <a:t>Direção </a:t>
                  </a:r>
                  <a:r>
                    <a:rPr lang="pt-PT" sz="900" dirty="0" smtClean="0"/>
                    <a:t>Regional</a:t>
                  </a:r>
                </a:p>
                <a:p>
                  <a:pPr algn="ctr"/>
                  <a:r>
                    <a:rPr lang="pt-PT" sz="900" dirty="0" smtClean="0"/>
                    <a:t> Cultura </a:t>
                  </a:r>
                  <a:r>
                    <a:rPr lang="pt-PT" sz="900" dirty="0"/>
                    <a:t>do Norte</a:t>
                  </a:r>
                  <a:endParaRPr lang="pt-PT" sz="900" b="1" dirty="0"/>
                </a:p>
              </p:txBody>
            </p:sp>
            <p:sp>
              <p:nvSpPr>
                <p:cNvPr id="30" name="Hexágono 29"/>
                <p:cNvSpPr>
                  <a:spLocks noChangeAspect="1"/>
                </p:cNvSpPr>
                <p:nvPr/>
              </p:nvSpPr>
              <p:spPr>
                <a:xfrm rot="5400000">
                  <a:off x="1422073" y="3804993"/>
                  <a:ext cx="1120013" cy="1073885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vert="vert270" wrap="none" lIns="0" tIns="0" rIns="0" bIns="0" anchor="ctr"/>
                <a:lstStyle/>
                <a:p>
                  <a:pPr algn="ctr"/>
                  <a:r>
                    <a:rPr lang="pt-PT" sz="900" dirty="0" smtClean="0"/>
                    <a:t>Aeroporto</a:t>
                  </a:r>
                </a:p>
                <a:p>
                  <a:pPr algn="ctr"/>
                  <a:r>
                    <a:rPr lang="pt-PT" sz="900" dirty="0" smtClean="0"/>
                    <a:t> </a:t>
                  </a:r>
                  <a:r>
                    <a:rPr lang="pt-PT" sz="900" dirty="0"/>
                    <a:t>Sá </a:t>
                  </a:r>
                  <a:r>
                    <a:rPr lang="pt-PT" sz="900" dirty="0" smtClean="0"/>
                    <a:t>Carneiro</a:t>
                  </a:r>
                  <a:endParaRPr lang="pt-PT" sz="900" b="1" dirty="0"/>
                </a:p>
              </p:txBody>
            </p:sp>
            <p:sp>
              <p:nvSpPr>
                <p:cNvPr id="31" name="Hexágono 30"/>
                <p:cNvSpPr>
                  <a:spLocks noChangeAspect="1"/>
                </p:cNvSpPr>
                <p:nvPr/>
              </p:nvSpPr>
              <p:spPr>
                <a:xfrm rot="5400000">
                  <a:off x="1801764" y="4833734"/>
                  <a:ext cx="1121574" cy="975769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vert="vert270" wrap="square" lIns="0" tIns="0" rIns="0" bIns="0" anchor="ctr"/>
                <a:lstStyle/>
                <a:p>
                  <a:pPr algn="ctr"/>
                  <a:r>
                    <a:rPr lang="pt-PT" sz="900" dirty="0"/>
                    <a:t>Termas de Portugal</a:t>
                  </a:r>
                  <a:endParaRPr lang="pt-PT" sz="900" b="1" dirty="0"/>
                </a:p>
              </p:txBody>
            </p:sp>
          </p:grpSp>
          <p:grpSp>
            <p:nvGrpSpPr>
              <p:cNvPr id="23" name="Grupo 22"/>
              <p:cNvGrpSpPr/>
              <p:nvPr/>
            </p:nvGrpSpPr>
            <p:grpSpPr>
              <a:xfrm>
                <a:off x="4427992" y="3429331"/>
                <a:ext cx="2952328" cy="2952000"/>
                <a:chOff x="4427992" y="3429331"/>
                <a:chExt cx="2952328" cy="295200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427992" y="3429331"/>
                  <a:ext cx="2952328" cy="29520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  <a:alpha val="65098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27" name="Hexágono 26"/>
                <p:cNvSpPr>
                  <a:spLocks noChangeAspect="1"/>
                </p:cNvSpPr>
                <p:nvPr/>
              </p:nvSpPr>
              <p:spPr>
                <a:xfrm rot="5400000">
                  <a:off x="6048896" y="4503494"/>
                  <a:ext cx="1021172" cy="88841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vert="vert270" wrap="none" lIns="0" tIns="0" rIns="0" bIns="0" anchor="ctr"/>
                <a:lstStyle/>
                <a:p>
                  <a:pPr algn="ctr"/>
                  <a:r>
                    <a:rPr lang="pt-PT" sz="900" dirty="0"/>
                    <a:t>INESC Porto</a:t>
                  </a:r>
                  <a:endParaRPr lang="pt-PT" sz="900" b="1" dirty="0"/>
                </a:p>
              </p:txBody>
            </p:sp>
            <p:sp>
              <p:nvSpPr>
                <p:cNvPr id="89" name="Hexágono 88"/>
                <p:cNvSpPr>
                  <a:spLocks noChangeAspect="1"/>
                </p:cNvSpPr>
                <p:nvPr/>
              </p:nvSpPr>
              <p:spPr>
                <a:xfrm rot="5400000">
                  <a:off x="4849733" y="4322544"/>
                  <a:ext cx="1056325" cy="1125162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vert="vert270" wrap="none" lIns="0" tIns="0" rIns="0" bIns="0" anchor="ctr"/>
                <a:lstStyle/>
                <a:p>
                  <a:pPr algn="ctr"/>
                  <a:r>
                    <a:rPr lang="pt-PT" sz="900" dirty="0"/>
                    <a:t>Porto </a:t>
                  </a:r>
                  <a:r>
                    <a:rPr lang="pt-PT" sz="900" dirty="0" smtClean="0"/>
                    <a:t>Business</a:t>
                  </a:r>
                </a:p>
                <a:p>
                  <a:pPr algn="ctr"/>
                  <a:r>
                    <a:rPr lang="pt-PT" sz="900" dirty="0" smtClean="0"/>
                    <a:t> </a:t>
                  </a:r>
                  <a:r>
                    <a:rPr lang="pt-PT" sz="900" dirty="0" err="1"/>
                    <a:t>School</a:t>
                  </a:r>
                  <a:endParaRPr lang="pt-PT" sz="900" b="1" dirty="0"/>
                </a:p>
              </p:txBody>
            </p:sp>
          </p:grpSp>
        </p:grpSp>
      </p:grpSp>
      <p:sp>
        <p:nvSpPr>
          <p:cNvPr id="47" name="Hexágono 46"/>
          <p:cNvSpPr>
            <a:spLocks noChangeAspect="1"/>
          </p:cNvSpPr>
          <p:nvPr/>
        </p:nvSpPr>
        <p:spPr>
          <a:xfrm rot="5400000">
            <a:off x="6375718" y="1880167"/>
            <a:ext cx="837425" cy="73521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wrap="square" lIns="0" tIns="0" rIns="0" bIns="0" anchor="ctr">
            <a:noAutofit/>
          </a:bodyPr>
          <a:lstStyle/>
          <a:p>
            <a:pPr algn="ctr"/>
            <a:r>
              <a:rPr lang="pt-PT" sz="900" dirty="0" smtClean="0"/>
              <a:t>Eusébio Rodrigues.</a:t>
            </a:r>
            <a:endParaRPr lang="pt-PT" sz="900" b="1" dirty="0"/>
          </a:p>
        </p:txBody>
      </p:sp>
      <p:sp>
        <p:nvSpPr>
          <p:cNvPr id="48" name="Hexágono 47"/>
          <p:cNvSpPr>
            <a:spLocks noChangeAspect="1"/>
          </p:cNvSpPr>
          <p:nvPr/>
        </p:nvSpPr>
        <p:spPr>
          <a:xfrm rot="5400000">
            <a:off x="4775897" y="4673761"/>
            <a:ext cx="837424" cy="73521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wrap="square" lIns="0" tIns="0" rIns="0" bIns="0" anchor="ctr">
            <a:noAutofit/>
          </a:bodyPr>
          <a:lstStyle/>
          <a:p>
            <a:pPr algn="ctr"/>
            <a:r>
              <a:rPr lang="pt-PT" sz="900" dirty="0" smtClean="0"/>
              <a:t>Feira Viva</a:t>
            </a:r>
            <a:endParaRPr lang="pt-PT" sz="900" b="1" dirty="0"/>
          </a:p>
        </p:txBody>
      </p:sp>
      <p:sp>
        <p:nvSpPr>
          <p:cNvPr id="49" name="Hexágono 48"/>
          <p:cNvSpPr>
            <a:spLocks noChangeAspect="1"/>
          </p:cNvSpPr>
          <p:nvPr/>
        </p:nvSpPr>
        <p:spPr>
          <a:xfrm rot="5400000">
            <a:off x="3192043" y="4580768"/>
            <a:ext cx="837424" cy="73521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wrap="square" lIns="0" tIns="0" rIns="0" bIns="0" anchor="ctr">
            <a:noAutofit/>
          </a:bodyPr>
          <a:lstStyle/>
          <a:p>
            <a:pPr algn="ctr"/>
            <a:r>
              <a:rPr lang="pt-PT" sz="900" dirty="0" smtClean="0"/>
              <a:t>ADDICT</a:t>
            </a:r>
            <a:endParaRPr lang="pt-PT" sz="900" b="1" dirty="0"/>
          </a:p>
        </p:txBody>
      </p:sp>
      <p:sp>
        <p:nvSpPr>
          <p:cNvPr id="50" name="Hexágono 49"/>
          <p:cNvSpPr>
            <a:spLocks noChangeAspect="1"/>
          </p:cNvSpPr>
          <p:nvPr/>
        </p:nvSpPr>
        <p:spPr>
          <a:xfrm rot="5400000">
            <a:off x="4265134" y="5307046"/>
            <a:ext cx="837424" cy="735219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wrap="square" lIns="0" tIns="0" rIns="0" bIns="0" anchor="ctr">
            <a:noAutofit/>
          </a:bodyPr>
          <a:lstStyle/>
          <a:p>
            <a:pPr algn="ctr"/>
            <a:r>
              <a:rPr lang="pt-PT" sz="900" dirty="0" smtClean="0"/>
              <a:t>TNSJ.</a:t>
            </a:r>
            <a:endParaRPr lang="pt-PT" sz="900" b="1" dirty="0"/>
          </a:p>
        </p:txBody>
      </p:sp>
      <p:sp>
        <p:nvSpPr>
          <p:cNvPr id="85" name="Hexágono 84"/>
          <p:cNvSpPr>
            <a:spLocks noChangeAspect="1"/>
          </p:cNvSpPr>
          <p:nvPr/>
        </p:nvSpPr>
        <p:spPr>
          <a:xfrm rot="5400000">
            <a:off x="6762308" y="4940242"/>
            <a:ext cx="790324" cy="65932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wrap="none" lIns="0" tIns="0" rIns="0" bIns="0" anchor="ctr"/>
          <a:lstStyle/>
          <a:p>
            <a:pPr algn="ctr"/>
            <a:r>
              <a:rPr lang="pt-PT" sz="900" dirty="0"/>
              <a:t>UP</a:t>
            </a:r>
            <a:endParaRPr lang="pt-PT" sz="900" b="1" dirty="0"/>
          </a:p>
        </p:txBody>
      </p:sp>
      <p:sp>
        <p:nvSpPr>
          <p:cNvPr id="86" name="Hexágono 85"/>
          <p:cNvSpPr>
            <a:spLocks noChangeAspect="1"/>
          </p:cNvSpPr>
          <p:nvPr/>
        </p:nvSpPr>
        <p:spPr>
          <a:xfrm rot="5400000">
            <a:off x="6798843" y="3599467"/>
            <a:ext cx="824370" cy="72375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wrap="none" lIns="0" tIns="0" rIns="0" bIns="0" anchor="ctr"/>
          <a:lstStyle/>
          <a:p>
            <a:pPr algn="ctr"/>
            <a:r>
              <a:rPr lang="pt-PT" sz="900" dirty="0"/>
              <a:t>UA/DEGEI</a:t>
            </a:r>
            <a:endParaRPr lang="pt-PT" sz="900" b="1" dirty="0"/>
          </a:p>
        </p:txBody>
      </p:sp>
      <p:sp>
        <p:nvSpPr>
          <p:cNvPr id="87" name="Hexágono 86"/>
          <p:cNvSpPr>
            <a:spLocks noChangeAspect="1"/>
          </p:cNvSpPr>
          <p:nvPr/>
        </p:nvSpPr>
        <p:spPr>
          <a:xfrm rot="5400000">
            <a:off x="6818646" y="4927152"/>
            <a:ext cx="790324" cy="65932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vert270" wrap="none" lIns="0" tIns="0" rIns="0" bIns="0" anchor="ctr"/>
          <a:lstStyle/>
          <a:p>
            <a:pPr algn="ctr"/>
            <a:r>
              <a:rPr lang="pt-PT" sz="900" dirty="0"/>
              <a:t>UP</a:t>
            </a:r>
            <a:endParaRPr lang="pt-PT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80"/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fld id="{6AB3A7B7-B894-4817-83C3-05FA3F9B8FC1}" type="slidenum">
              <a:rPr lang="en-US" altLang="en-US" sz="2000" b="0">
                <a:latin typeface="Arial" panose="020B0604020202020204" pitchFamily="34" charset="0"/>
              </a:rPr>
              <a:pPr algn="r" eaLnBrk="1" latinLnBrk="0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2000" b="0">
              <a:latin typeface="Arial" panose="020B0604020202020204" pitchFamily="34" charset="0"/>
            </a:endParaRPr>
          </a:p>
        </p:txBody>
      </p:sp>
      <p:pic>
        <p:nvPicPr>
          <p:cNvPr id="9219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903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84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22238"/>
            <a:ext cx="8172450" cy="395287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NORTE 2020 STRATEGIC SECTORS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104775"/>
            <a:ext cx="8172450" cy="396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DIAGNOSIS: RESOURCES AND ASSETS</a:t>
            </a:r>
          </a:p>
        </p:txBody>
      </p:sp>
      <p:pic>
        <p:nvPicPr>
          <p:cNvPr id="922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t="34250" r="39485" b="28345"/>
          <a:stretch>
            <a:fillRect/>
          </a:stretch>
        </p:blipFill>
        <p:spPr bwMode="auto">
          <a:xfrm>
            <a:off x="371475" y="1316038"/>
            <a:ext cx="781843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80"/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fld id="{15A3BDC1-C526-4D21-8685-FFC940D2E2B1}" type="slidenum">
              <a:rPr lang="en-US" altLang="en-US" sz="2000" b="0">
                <a:latin typeface="Arial" panose="020B0604020202020204" pitchFamily="34" charset="0"/>
              </a:rPr>
              <a:pPr algn="r" eaLnBrk="1" latinLnBrk="0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2000" b="0">
              <a:latin typeface="Arial" panose="020B0604020202020204" pitchFamily="34" charset="0"/>
            </a:endParaRPr>
          </a:p>
        </p:txBody>
      </p:sp>
      <p:pic>
        <p:nvPicPr>
          <p:cNvPr id="11267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903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84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22238"/>
            <a:ext cx="8172450" cy="395287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NORTE 2020 STRATEGIC SECTORS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104775"/>
            <a:ext cx="8172450" cy="396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DIAGNOSIS: SWOT ANALYSIS </a:t>
            </a:r>
          </a:p>
        </p:txBody>
      </p: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033961"/>
              </p:ext>
            </p:extLst>
          </p:nvPr>
        </p:nvGraphicFramePr>
        <p:xfrm>
          <a:off x="395288" y="698500"/>
          <a:ext cx="7848600" cy="5646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418551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err="1" smtClean="0"/>
                        <a:t>Strenghts</a:t>
                      </a:r>
                      <a:endParaRPr lang="pt-PT" sz="1800" dirty="0"/>
                    </a:p>
                  </a:txBody>
                  <a:tcPr marL="91446" marR="91446" marT="45728" marB="45728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err="1" smtClean="0"/>
                        <a:t>Weaknesses</a:t>
                      </a:r>
                      <a:endParaRPr lang="pt-PT" sz="1800" dirty="0"/>
                    </a:p>
                  </a:txBody>
                  <a:tcPr marL="91446" marR="91446" marT="45728" marB="45728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7298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Wealth of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endogenous differentiating resources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with national and international dimension (e.g. wine);</a:t>
                      </a:r>
                      <a:endParaRPr lang="pt-PT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Vast historical-cultural landscape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natural and architectural patrimony;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UNESCO World Heritage sites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Douro: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world's oldest wine demarcated region;</a:t>
                      </a:r>
                      <a:r>
                        <a:rPr lang="pt-P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1446" marR="91446" marT="45728" marB="45728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Inability</a:t>
                      </a: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pt-P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retain</a:t>
                      </a: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visitors</a:t>
                      </a: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endParaRPr lang="pt-PT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Lack of a global strategy for the promotion of the region;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Shortage of qualified human resources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Lack of coordination between the agents operating in tourism.</a:t>
                      </a:r>
                      <a:endParaRPr lang="pt-PT" sz="1600" dirty="0"/>
                    </a:p>
                  </a:txBody>
                  <a:tcPr marL="91446" marR="91446" marT="45728" marB="45728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709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Hospitality</a:t>
                      </a: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P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safety</a:t>
                      </a: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P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traditions</a:t>
                      </a: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91446" marR="91446" marT="45728" marB="45728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800" dirty="0"/>
                    </a:p>
                  </a:txBody>
                  <a:tcPr marL="91446" marR="91446" marT="45728" marB="45728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709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</a:t>
                      </a: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Airport</a:t>
                      </a: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PT" sz="1600" dirty="0"/>
                    </a:p>
                  </a:txBody>
                  <a:tcPr marL="91446" marR="91446" marT="45728" marB="45728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800" dirty="0"/>
                    </a:p>
                  </a:txBody>
                  <a:tcPr marL="91446" marR="91446" marT="45728" marB="45728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709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P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Opportunities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28" marB="45728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P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Threats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28" marB="45728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4249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OMT </a:t>
                      </a:r>
                      <a:r>
                        <a:rPr lang="pt-P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predictions</a:t>
                      </a: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</a:t>
                      </a: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tourism</a:t>
                      </a: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growth</a:t>
                      </a: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pt-P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consumption trends, favoring destinations that offer diverse experiences/ high degree of authenticity and quality;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Growth in the supply of low-cost travel;</a:t>
                      </a:r>
                      <a:endParaRPr lang="pt-PT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Tourism</a:t>
                      </a: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cruise</a:t>
                      </a:r>
                      <a:r>
                        <a:rPr lang="pt-P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terminal.</a:t>
                      </a:r>
                    </a:p>
                  </a:txBody>
                  <a:tcPr marL="91446" marR="91446" marT="45728" marB="45728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Difficulties in placing the northern region within the main international markets;</a:t>
                      </a:r>
                      <a:endParaRPr lang="pt-PT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 to increase networks and scale and to improve the strategic regional coordination;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Bureaucratic and legal barriers-for approval and licensing of tourism projects.</a:t>
                      </a:r>
                      <a:endParaRPr lang="pt-P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28" marB="45728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80"/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fld id="{F63C5AA0-7512-4879-BD92-7B36062486F5}" type="slidenum">
              <a:rPr lang="en-US" altLang="en-US" sz="2000" b="0">
                <a:latin typeface="Arial" panose="020B0604020202020204" pitchFamily="34" charset="0"/>
              </a:rPr>
              <a:pPr algn="r" eaLnBrk="1" latinLnBrk="0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2000" b="0">
              <a:latin typeface="Arial" panose="020B0604020202020204" pitchFamily="34" charset="0"/>
            </a:endParaRPr>
          </a:p>
        </p:txBody>
      </p:sp>
      <p:pic>
        <p:nvPicPr>
          <p:cNvPr id="13315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903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84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22238"/>
            <a:ext cx="8172450" cy="395287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NORTE 2020 STRATEGIC SECTORS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104775"/>
            <a:ext cx="8172450" cy="396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MAJOR </a:t>
            </a:r>
            <a:r>
              <a:rPr lang="pt-PT" sz="2400" dirty="0" smtClean="0">
                <a:solidFill>
                  <a:schemeClr val="bg1"/>
                </a:solidFill>
              </a:rPr>
              <a:t>GOALS: RIS3 </a:t>
            </a:r>
            <a:r>
              <a:rPr lang="pt-PT" sz="2400" dirty="0" err="1" smtClean="0">
                <a:solidFill>
                  <a:schemeClr val="bg1"/>
                </a:solidFill>
              </a:rPr>
              <a:t>rationale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13319" name="Retângulo 1"/>
          <p:cNvSpPr>
            <a:spLocks noChangeArrowheads="1"/>
          </p:cNvSpPr>
          <p:nvPr/>
        </p:nvSpPr>
        <p:spPr bwMode="auto">
          <a:xfrm>
            <a:off x="263700" y="1466761"/>
            <a:ext cx="5119166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pt-PT" sz="1800" dirty="0" smtClean="0"/>
              <a:t>Create </a:t>
            </a:r>
            <a:r>
              <a:rPr lang="en-US" altLang="pt-PT" sz="1800" dirty="0"/>
              <a:t>a destination of excellence and historical-cultural </a:t>
            </a:r>
            <a:r>
              <a:rPr lang="en-US" altLang="pt-PT" sz="1800" dirty="0" smtClean="0"/>
              <a:t>authenticity, </a:t>
            </a:r>
            <a:r>
              <a:rPr lang="en-US" altLang="pt-PT" sz="1800" dirty="0"/>
              <a:t>backed by the world heritage classified sites and the historic-cultural heritage;</a:t>
            </a:r>
            <a:endParaRPr lang="pt-PT" altLang="pt-PT" sz="1800" dirty="0"/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pt-PT" sz="1800" b="0" dirty="0"/>
              <a:t>Promote wine tourism;</a:t>
            </a:r>
            <a:endParaRPr lang="pt-PT" altLang="pt-PT" sz="1800" b="0" dirty="0"/>
          </a:p>
          <a:p>
            <a:pPr latinLnBrk="0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pt-PT" sz="1800" b="0" dirty="0"/>
              <a:t>Promote nature and rural tourism, based on the regional network of protected areas;</a:t>
            </a:r>
            <a:endParaRPr lang="pt-PT" altLang="pt-PT" sz="1800" b="0" dirty="0"/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pt-PT" sz="1800" b="0" dirty="0"/>
              <a:t>Promote tourism for </a:t>
            </a:r>
            <a:r>
              <a:rPr lang="en-US" altLang="pt-PT" sz="1800" dirty="0"/>
              <a:t>health and wellness</a:t>
            </a:r>
            <a:r>
              <a:rPr lang="en-US" altLang="pt-PT" sz="1800" b="0" dirty="0"/>
              <a:t>.</a:t>
            </a:r>
            <a:endParaRPr lang="pt-PT" altLang="pt-PT" sz="1800" b="0" dirty="0"/>
          </a:p>
        </p:txBody>
      </p:sp>
      <p:sp>
        <p:nvSpPr>
          <p:cNvPr id="13320" name="CaixaDeTexto 3"/>
          <p:cNvSpPr txBox="1">
            <a:spLocks noChangeArrowheads="1"/>
          </p:cNvSpPr>
          <p:nvPr/>
        </p:nvSpPr>
        <p:spPr bwMode="auto">
          <a:xfrm>
            <a:off x="1111250" y="46974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pt-PT" altLang="pt-PT" sz="1800">
                <a:latin typeface="Arial" panose="020B0604020202020204" pitchFamily="34" charset="0"/>
              </a:rPr>
              <a:t>Targets: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54250" y="4497388"/>
            <a:ext cx="6480175" cy="147796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b="0" dirty="0" err="1">
                <a:latin typeface="+mn-lt"/>
              </a:rPr>
              <a:t>Increase</a:t>
            </a:r>
            <a:r>
              <a:rPr lang="pt-PT" b="0" dirty="0">
                <a:latin typeface="+mn-lt"/>
              </a:rPr>
              <a:t> in </a:t>
            </a:r>
            <a:r>
              <a:rPr lang="pt-PT" b="0" dirty="0" err="1">
                <a:latin typeface="+mn-lt"/>
              </a:rPr>
              <a:t>the</a:t>
            </a:r>
            <a:r>
              <a:rPr lang="pt-PT" b="0" dirty="0">
                <a:latin typeface="+mn-lt"/>
              </a:rPr>
              <a:t> </a:t>
            </a:r>
            <a:r>
              <a:rPr lang="en-US" b="0" dirty="0">
                <a:latin typeface="+mn-lt"/>
              </a:rPr>
              <a:t>number of overnight stays in hotels, resorts, apartments and other (from 4,652 overnight stays per year to 5,500 to 6,500 overnight in 2023)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0" dirty="0">
                <a:latin typeface="+mn-lt"/>
              </a:rPr>
              <a:t>Increase in the number of visits to sites of cultural and natural heritage (target value 2023: 600,000 visitors per year)</a:t>
            </a:r>
            <a:endParaRPr lang="pt-PT" b="0" dirty="0"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4314" y="943988"/>
            <a:ext cx="5715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pt-PT" sz="2000" dirty="0" smtClean="0"/>
              <a:t>Upgrading of cultural and territory resources</a:t>
            </a:r>
            <a:endParaRPr lang="pt-PT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536787" y="2877787"/>
            <a:ext cx="3425873" cy="1200329"/>
          </a:xfrm>
          <a:prstGeom prst="rect">
            <a:avLst/>
          </a:prstGeom>
          <a:solidFill>
            <a:srgbClr val="C9FA8E"/>
          </a:solidFill>
        </p:spPr>
        <p:txBody>
          <a:bodyPr wrap="square" rtlCol="0">
            <a:spAutoFit/>
          </a:bodyPr>
          <a:lstStyle/>
          <a:p>
            <a:r>
              <a:rPr lang="en-US" altLang="pt-PT" dirty="0" smtClean="0">
                <a:latin typeface="+mn-lt"/>
              </a:rPr>
              <a:t>Promotion of tourism upgrading by developing scientific and technological capacities (management, marketing and ICT)</a:t>
            </a:r>
            <a:endParaRPr lang="pt-PT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587654" y="1481178"/>
            <a:ext cx="1656234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pt-PT" dirty="0" err="1" smtClean="0">
                <a:latin typeface="+mn-lt"/>
              </a:rPr>
              <a:t>Focus</a:t>
            </a:r>
            <a:r>
              <a:rPr lang="pt-PT" dirty="0" smtClean="0">
                <a:latin typeface="+mn-lt"/>
              </a:rPr>
              <a:t> </a:t>
            </a:r>
            <a:r>
              <a:rPr lang="pt-PT" dirty="0" err="1" smtClean="0">
                <a:latin typeface="+mn-lt"/>
              </a:rPr>
              <a:t>on</a:t>
            </a:r>
            <a:r>
              <a:rPr lang="pt-PT" dirty="0" smtClean="0">
                <a:latin typeface="+mn-lt"/>
              </a:rPr>
              <a:t> </a:t>
            </a:r>
            <a:r>
              <a:rPr lang="pt-PT" dirty="0" err="1" smtClean="0">
                <a:latin typeface="+mn-lt"/>
              </a:rPr>
              <a:t>the</a:t>
            </a:r>
            <a:r>
              <a:rPr lang="pt-PT" dirty="0" smtClean="0">
                <a:latin typeface="+mn-lt"/>
              </a:rPr>
              <a:t> </a:t>
            </a:r>
            <a:r>
              <a:rPr lang="pt-PT" dirty="0" err="1" smtClean="0">
                <a:latin typeface="+mn-lt"/>
              </a:rPr>
              <a:t>regeneration</a:t>
            </a:r>
            <a:r>
              <a:rPr lang="pt-PT" dirty="0" smtClean="0">
                <a:latin typeface="+mn-lt"/>
              </a:rPr>
              <a:t> </a:t>
            </a:r>
            <a:r>
              <a:rPr lang="pt-PT" dirty="0" err="1" smtClean="0">
                <a:latin typeface="+mn-lt"/>
              </a:rPr>
              <a:t>of</a:t>
            </a:r>
            <a:r>
              <a:rPr lang="pt-PT" dirty="0" smtClean="0">
                <a:latin typeface="+mn-lt"/>
              </a:rPr>
              <a:t> </a:t>
            </a:r>
            <a:r>
              <a:rPr lang="pt-PT" dirty="0" err="1" smtClean="0">
                <a:latin typeface="+mn-lt"/>
              </a:rPr>
              <a:t>historic</a:t>
            </a:r>
            <a:r>
              <a:rPr lang="pt-PT" dirty="0" smtClean="0">
                <a:latin typeface="+mn-lt"/>
              </a:rPr>
              <a:t> centres</a:t>
            </a:r>
            <a:endParaRPr lang="pt-PT" dirty="0">
              <a:latin typeface="+mn-lt"/>
            </a:endParaRPr>
          </a:p>
        </p:txBody>
      </p:sp>
      <p:sp>
        <p:nvSpPr>
          <p:cNvPr id="7" name="Seta para a direita 6"/>
          <p:cNvSpPr/>
          <p:nvPr/>
        </p:nvSpPr>
        <p:spPr bwMode="auto">
          <a:xfrm>
            <a:off x="5450947" y="173941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80"/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fld id="{080626FF-B7A8-45A8-A7F4-011403F7D515}" type="slidenum">
              <a:rPr lang="en-US" altLang="en-US" sz="2000" b="0">
                <a:latin typeface="Arial" panose="020B0604020202020204" pitchFamily="34" charset="0"/>
              </a:rPr>
              <a:pPr algn="r" eaLnBrk="1" latinLnBrk="0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2000" b="0">
              <a:latin typeface="Arial" panose="020B0604020202020204" pitchFamily="34" charset="0"/>
            </a:endParaRPr>
          </a:p>
        </p:txBody>
      </p:sp>
      <p:pic>
        <p:nvPicPr>
          <p:cNvPr id="15363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903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84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22238"/>
            <a:ext cx="8172450" cy="395287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NORTE 2020 STRATEGIC SECTORS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104775"/>
            <a:ext cx="8172450" cy="396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STRATEGY</a:t>
            </a:r>
          </a:p>
        </p:txBody>
      </p:sp>
      <p:sp>
        <p:nvSpPr>
          <p:cNvPr id="13319" name="Retângulo 2"/>
          <p:cNvSpPr>
            <a:spLocks noChangeArrowheads="1"/>
          </p:cNvSpPr>
          <p:nvPr/>
        </p:nvSpPr>
        <p:spPr bwMode="auto">
          <a:xfrm>
            <a:off x="215900" y="1052736"/>
            <a:ext cx="8658225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altLang="pt-PT" sz="1800" b="0" dirty="0" smtClean="0"/>
              <a:t>Funding of cultural infrastructures </a:t>
            </a:r>
            <a:r>
              <a:rPr lang="en-US" altLang="pt-PT" sz="1800" dirty="0" smtClean="0"/>
              <a:t>is conditional upon the completion of the mapping of intervention needs</a:t>
            </a:r>
            <a:r>
              <a:rPr lang="en-US" altLang="pt-PT" sz="1800" b="0" dirty="0" smtClean="0"/>
              <a:t>;</a:t>
            </a:r>
            <a:endParaRPr lang="pt-PT" altLang="pt-PT" sz="1800" b="0" dirty="0" smtClean="0"/>
          </a:p>
          <a:p>
            <a:pPr algn="just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altLang="pt-PT" sz="1800" b="0" dirty="0" smtClean="0"/>
              <a:t>Infrastructural investment is circumscribed to the mapped historical-cultural goods, </a:t>
            </a:r>
            <a:r>
              <a:rPr lang="en-US" altLang="pt-PT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jointly defined by the CCDR-N, the North Region Direction of Culture, the </a:t>
            </a:r>
            <a:r>
              <a:rPr lang="en-US" altLang="pt-PT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Intermunicipal</a:t>
            </a:r>
            <a:r>
              <a:rPr lang="en-US" altLang="pt-PT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Communities of the North and the Metropolitan Area of Porto</a:t>
            </a:r>
            <a:r>
              <a:rPr lang="en-US" altLang="pt-PT" sz="18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altLang="pt-PT" sz="1800" b="0" dirty="0" smtClean="0">
                <a:latin typeface="+mn-lt"/>
              </a:rPr>
              <a:t>Promotion of joint interventions with other levels of governance (regional and </a:t>
            </a:r>
            <a:r>
              <a:rPr lang="en-US" altLang="pt-PT" sz="1800" b="0" dirty="0" err="1" smtClean="0">
                <a:latin typeface="+mn-lt"/>
              </a:rPr>
              <a:t>subregional</a:t>
            </a:r>
            <a:r>
              <a:rPr lang="en-US" altLang="pt-PT" sz="1800" b="0" dirty="0" smtClean="0">
                <a:latin typeface="+mn-lt"/>
              </a:rPr>
              <a:t>)</a:t>
            </a:r>
          </a:p>
          <a:p>
            <a:pPr algn="just" latinLnBrk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altLang="pt-PT" sz="1800" b="0" dirty="0" smtClean="0">
                <a:latin typeface="+mn-lt"/>
              </a:rPr>
              <a:t>In particular: urban rehabilitation determined in articulation with </a:t>
            </a:r>
            <a:r>
              <a:rPr lang="en-US" altLang="pt-PT" sz="1800" dirty="0" smtClean="0">
                <a:latin typeface="+mn-lt"/>
              </a:rPr>
              <a:t>municipal </a:t>
            </a:r>
            <a:r>
              <a:rPr lang="en-US" altLang="pt-PT" sz="1800" dirty="0" smtClean="0"/>
              <a:t>territorial planning</a:t>
            </a:r>
            <a:r>
              <a:rPr lang="en-US" altLang="pt-PT" sz="1800" b="0" dirty="0" smtClean="0"/>
              <a:t> (</a:t>
            </a:r>
            <a:r>
              <a:rPr lang="en-US" altLang="pt-PT" sz="1800" b="0" dirty="0" smtClean="0">
                <a:latin typeface="+mn-lt"/>
              </a:rPr>
              <a:t>PARUs and PEDUs).</a:t>
            </a:r>
            <a:endParaRPr lang="pt-PT" altLang="pt-PT" sz="1800" b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80"/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fld id="{CB43DBE6-9115-443A-ACAF-B66D2AB2D4EC}" type="slidenum">
              <a:rPr lang="en-US" altLang="en-US" sz="2000" b="0">
                <a:latin typeface="Arial" panose="020B0604020202020204" pitchFamily="34" charset="0"/>
              </a:rPr>
              <a:pPr algn="r" eaLnBrk="1" latinLnBrk="0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2000" b="0">
              <a:latin typeface="Arial" panose="020B0604020202020204" pitchFamily="34" charset="0"/>
            </a:endParaRPr>
          </a:p>
        </p:txBody>
      </p:sp>
      <p:pic>
        <p:nvPicPr>
          <p:cNvPr id="19459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903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84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22238"/>
            <a:ext cx="8172450" cy="395287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NORTE 2020 STRATEGIC SECTORS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104775"/>
            <a:ext cx="8172450" cy="396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STRATEGY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6723" y="1412776"/>
            <a:ext cx="839752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Calls of Norte 2020 thus consider the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following priorities</a:t>
            </a: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pt-PT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Promotion of the areas included in the UNESCO World Heritage list;  </a:t>
            </a:r>
            <a:endParaRPr lang="pt-PT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en-US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Consolidation of territorial and thematic networks of material heritage (route of cathedrals, Romanesque of Northern Portugal, religious heritage, network of monasteries, castles and fortresses, baroque of Northern Portugal and the </a:t>
            </a:r>
            <a:r>
              <a:rPr lang="en-US" b="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castros</a:t>
            </a:r>
            <a:r>
              <a:rPr lang="en-US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en-US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80"/>
          <p:cNvSpPr>
            <a:spLocks noChangeArrowheads="1"/>
          </p:cNvSpPr>
          <p:nvPr/>
        </p:nvSpPr>
        <p:spPr bwMode="auto">
          <a:xfrm>
            <a:off x="8604250" y="6381750"/>
            <a:ext cx="539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0" hangingPunct="1">
              <a:spcBef>
                <a:spcPct val="0"/>
              </a:spcBef>
              <a:buFontTx/>
              <a:buNone/>
            </a:pPr>
            <a:fld id="{CB43DBE6-9115-443A-ACAF-B66D2AB2D4EC}" type="slidenum">
              <a:rPr lang="en-US" altLang="en-US" sz="2000" b="0">
                <a:latin typeface="Arial" panose="020B0604020202020204" pitchFamily="34" charset="0"/>
              </a:rPr>
              <a:pPr algn="r" eaLnBrk="1" latinLnBrk="0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2000" b="0">
              <a:latin typeface="Arial" panose="020B0604020202020204" pitchFamily="34" charset="0"/>
            </a:endParaRPr>
          </a:p>
        </p:txBody>
      </p:sp>
      <p:pic>
        <p:nvPicPr>
          <p:cNvPr id="19459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3"/>
            <a:ext cx="903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84"/>
          <p:cNvSpPr>
            <a:spLocks noChangeArrowheads="1"/>
          </p:cNvSpPr>
          <p:nvPr/>
        </p:nvSpPr>
        <p:spPr bwMode="auto">
          <a:xfrm>
            <a:off x="0" y="6453188"/>
            <a:ext cx="9144000" cy="276225"/>
          </a:xfrm>
          <a:prstGeom prst="rect">
            <a:avLst/>
          </a:prstGeom>
          <a:solidFill>
            <a:srgbClr val="517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rgbClr val="FFFFFF"/>
                </a:solidFill>
                <a:latin typeface="Gill Sans MT" panose="020B0502020104020203" pitchFamily="34" charset="0"/>
              </a:rPr>
              <a:t>SMART SPECIALISATION  and  CULTURAL HERITAGE. An engine for innovation and growth – S3 Platform thematic workshop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122238"/>
            <a:ext cx="8172450" cy="395287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>
                <a:solidFill>
                  <a:schemeClr val="bg1"/>
                </a:solidFill>
              </a:rPr>
              <a:t>NORTE 2020 STRATEGIC SECTORS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104775"/>
            <a:ext cx="8172450" cy="3968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9875">
              <a:defRPr/>
            </a:pPr>
            <a:r>
              <a:rPr lang="pt-PT" sz="2400" dirty="0" smtClean="0">
                <a:solidFill>
                  <a:schemeClr val="bg1"/>
                </a:solidFill>
              </a:rPr>
              <a:t>MONITORING</a:t>
            </a:r>
            <a:endParaRPr lang="pt-PT" sz="2400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50" y="932129"/>
            <a:ext cx="7425149" cy="507470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14116" y="1628800"/>
            <a:ext cx="1944216" cy="792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10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1598</Words>
  <Application>Microsoft Office PowerPoint</Application>
  <DocSecurity>0</DocSecurity>
  <PresentationFormat>Apresentação no Ecrã (4:3)</PresentationFormat>
  <Paragraphs>232</Paragraphs>
  <Slides>20</Slides>
  <Notes>18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33" baseType="lpstr">
      <vt:lpstr>MS PGothic</vt:lpstr>
      <vt:lpstr>宋体</vt:lpstr>
      <vt:lpstr>Arial</vt:lpstr>
      <vt:lpstr>Calibri</vt:lpstr>
      <vt:lpstr>Calibri Light</vt:lpstr>
      <vt:lpstr>Cambria</vt:lpstr>
      <vt:lpstr>Gill Sans MT</vt:lpstr>
      <vt:lpstr>Symbol</vt:lpstr>
      <vt:lpstr>Times New Roman</vt:lpstr>
      <vt:lpstr>Verdana</vt:lpstr>
      <vt:lpstr>Wingdings</vt:lpstr>
      <vt:lpstr>Wingdings 3</vt:lpstr>
      <vt:lpstr>默认设计模板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midtkin</dc:creator>
  <cp:lastModifiedBy>Ester Silva</cp:lastModifiedBy>
  <cp:revision>87</cp:revision>
  <dcterms:created xsi:type="dcterms:W3CDTF">2011-11-30T15:24:36Z</dcterms:created>
  <dcterms:modified xsi:type="dcterms:W3CDTF">2016-11-23T09:48:57Z</dcterms:modified>
</cp:coreProperties>
</file>