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310" r:id="rId3"/>
    <p:sldId id="274" r:id="rId4"/>
    <p:sldId id="312" r:id="rId5"/>
    <p:sldId id="276" r:id="rId6"/>
    <p:sldId id="281" r:id="rId7"/>
    <p:sldId id="291" r:id="rId8"/>
    <p:sldId id="322" r:id="rId9"/>
    <p:sldId id="324" r:id="rId10"/>
    <p:sldId id="309" r:id="rId11"/>
    <p:sldId id="313" r:id="rId12"/>
    <p:sldId id="314" r:id="rId13"/>
    <p:sldId id="318" r:id="rId14"/>
    <p:sldId id="315" r:id="rId15"/>
    <p:sldId id="320" r:id="rId16"/>
    <p:sldId id="321" r:id="rId17"/>
    <p:sldId id="319" r:id="rId18"/>
  </p:sldIdLst>
  <p:sldSz cx="9144000" cy="6858000" type="screen4x3"/>
  <p:notesSz cx="6718300" cy="98679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ELLI Elisabetta (JRC-SEVILLA)" initials="M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164194"/>
    <a:srgbClr val="15ACDB"/>
    <a:srgbClr val="2D5EC1"/>
    <a:srgbClr val="33ACE3"/>
    <a:srgbClr val="3166CF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29" autoAdjust="0"/>
  </p:normalViewPr>
  <p:slideViewPr>
    <p:cSldViewPr showGuides="1">
      <p:cViewPr>
        <p:scale>
          <a:sx n="110" d="100"/>
          <a:sy n="110" d="100"/>
        </p:scale>
        <p:origin x="-797" y="230"/>
      </p:cViewPr>
      <p:guideLst>
        <p:guide orient="horz" pos="1161"/>
        <p:guide pos="2653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1402D-6B9C-4B26-B9DA-A3069C5DB6D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3B678DA-155F-44CB-B43E-C9E10CBC733C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Aims</a:t>
          </a:r>
          <a:endParaRPr lang="en-GB" dirty="0">
            <a:solidFill>
              <a:schemeClr val="tx1"/>
            </a:solidFill>
          </a:endParaRPr>
        </a:p>
      </dgm:t>
    </dgm:pt>
    <dgm:pt modelId="{6EE03B01-7BD8-4EE5-88E5-CF692318C3CC}" type="parTrans" cxnId="{54EBDE75-1A82-47ED-8BC9-61C8B963CF3E}">
      <dgm:prSet/>
      <dgm:spPr/>
      <dgm:t>
        <a:bodyPr/>
        <a:lstStyle/>
        <a:p>
          <a:endParaRPr lang="en-GB"/>
        </a:p>
      </dgm:t>
    </dgm:pt>
    <dgm:pt modelId="{F95803F9-D3A1-4F4F-BA0B-D852B145FFE0}" type="sibTrans" cxnId="{54EBDE75-1A82-47ED-8BC9-61C8B963CF3E}">
      <dgm:prSet/>
      <dgm:spPr/>
      <dgm:t>
        <a:bodyPr/>
        <a:lstStyle/>
        <a:p>
          <a:endParaRPr lang="en-GB"/>
        </a:p>
      </dgm:t>
    </dgm:pt>
    <dgm:pt modelId="{E58C95A9-92DF-494B-BB53-B1D3C1EBC20E}">
      <dgm:prSet custT="1"/>
      <dgm:spPr/>
      <dgm:t>
        <a:bodyPr/>
        <a:lstStyle/>
        <a:p>
          <a:pPr rtl="0"/>
          <a:r>
            <a:rPr lang="en-GB" sz="1600" b="1" dirty="0" smtClean="0"/>
            <a:t>To support the refinement and implementation of the RIS3 of selected EU regions</a:t>
          </a:r>
          <a:endParaRPr lang="en-GB" sz="1600" dirty="0"/>
        </a:p>
      </dgm:t>
    </dgm:pt>
    <dgm:pt modelId="{FA25D4C1-C2CA-4BC3-8DD2-7C7BE3009D75}" type="parTrans" cxnId="{4E345970-EFB7-42FE-99C1-64BD2B7A1A36}">
      <dgm:prSet/>
      <dgm:spPr/>
      <dgm:t>
        <a:bodyPr/>
        <a:lstStyle/>
        <a:p>
          <a:endParaRPr lang="en-GB"/>
        </a:p>
      </dgm:t>
    </dgm:pt>
    <dgm:pt modelId="{55BA30AE-8619-4AE0-AF53-C3D8F0115EF2}" type="sibTrans" cxnId="{4E345970-EFB7-42FE-99C1-64BD2B7A1A36}">
      <dgm:prSet/>
      <dgm:spPr/>
      <dgm:t>
        <a:bodyPr/>
        <a:lstStyle/>
        <a:p>
          <a:endParaRPr lang="en-GB"/>
        </a:p>
      </dgm:t>
    </dgm:pt>
    <dgm:pt modelId="{37ED6E89-740A-4493-B5F8-AD4B2FE22F54}">
      <dgm:prSet custT="1"/>
      <dgm:spPr/>
      <dgm:t>
        <a:bodyPr/>
        <a:lstStyle/>
        <a:p>
          <a:pPr rtl="0"/>
          <a:r>
            <a:rPr lang="en-GB" sz="1600" b="1" dirty="0" smtClean="0"/>
            <a:t>To generate lessons and a model for other regions </a:t>
          </a:r>
          <a:endParaRPr lang="en-GB" sz="1600" dirty="0"/>
        </a:p>
      </dgm:t>
    </dgm:pt>
    <dgm:pt modelId="{E4BAF0C6-3C15-4B71-A112-6AEC529F509F}" type="parTrans" cxnId="{91E8FF6C-CF26-42C3-8320-56D5919198DC}">
      <dgm:prSet/>
      <dgm:spPr/>
      <dgm:t>
        <a:bodyPr/>
        <a:lstStyle/>
        <a:p>
          <a:endParaRPr lang="en-GB"/>
        </a:p>
      </dgm:t>
    </dgm:pt>
    <dgm:pt modelId="{09AA7CD5-1E8B-474A-A321-68A7479E848F}" type="sibTrans" cxnId="{91E8FF6C-CF26-42C3-8320-56D5919198DC}">
      <dgm:prSet/>
      <dgm:spPr/>
      <dgm:t>
        <a:bodyPr/>
        <a:lstStyle/>
        <a:p>
          <a:endParaRPr lang="en-GB"/>
        </a:p>
      </dgm:t>
    </dgm:pt>
    <dgm:pt modelId="{D6603349-5AB1-4DD2-862B-50A71B00ABCC}">
      <dgm:prSet custT="1"/>
      <dgm:spPr/>
      <dgm:t>
        <a:bodyPr/>
        <a:lstStyle/>
        <a:p>
          <a:pPr rtl="0"/>
          <a:r>
            <a:rPr lang="en-GB" sz="1600" b="1" dirty="0" smtClean="0"/>
            <a:t>To serve as a test-bed for theories on Smart Specialisation – understanding of RIS3</a:t>
          </a:r>
          <a:endParaRPr lang="en-GB" sz="1600" dirty="0"/>
        </a:p>
      </dgm:t>
    </dgm:pt>
    <dgm:pt modelId="{4DFDA20C-BC01-4AF3-9C5D-33D91786D469}" type="parTrans" cxnId="{32A5006C-2CD5-42FD-8770-CDB81CF0ED6A}">
      <dgm:prSet/>
      <dgm:spPr/>
      <dgm:t>
        <a:bodyPr/>
        <a:lstStyle/>
        <a:p>
          <a:endParaRPr lang="en-GB"/>
        </a:p>
      </dgm:t>
    </dgm:pt>
    <dgm:pt modelId="{BE41D245-901A-4337-9596-49D9CBEEF4FD}" type="sibTrans" cxnId="{32A5006C-2CD5-42FD-8770-CDB81CF0ED6A}">
      <dgm:prSet/>
      <dgm:spPr/>
      <dgm:t>
        <a:bodyPr/>
        <a:lstStyle/>
        <a:p>
          <a:endParaRPr lang="en-GB"/>
        </a:p>
      </dgm:t>
    </dgm:pt>
    <dgm:pt modelId="{B622C92E-9005-4BA5-8D08-5B5E52758093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Background</a:t>
          </a:r>
          <a:endParaRPr lang="en-GB" dirty="0">
            <a:solidFill>
              <a:schemeClr val="tx1"/>
            </a:solidFill>
          </a:endParaRPr>
        </a:p>
      </dgm:t>
    </dgm:pt>
    <dgm:pt modelId="{07F5A962-DF64-486D-B215-0C3ACEC3D054}" type="parTrans" cxnId="{3784AE69-94B8-4841-A2D3-64D3A8C168E9}">
      <dgm:prSet/>
      <dgm:spPr/>
      <dgm:t>
        <a:bodyPr/>
        <a:lstStyle/>
        <a:p>
          <a:endParaRPr lang="en-GB"/>
        </a:p>
      </dgm:t>
    </dgm:pt>
    <dgm:pt modelId="{CA05DF43-C6B2-46D5-AEE9-6B6D128A6C61}" type="sibTrans" cxnId="{3784AE69-94B8-4841-A2D3-64D3A8C168E9}">
      <dgm:prSet/>
      <dgm:spPr/>
      <dgm:t>
        <a:bodyPr/>
        <a:lstStyle/>
        <a:p>
          <a:endParaRPr lang="en-GB"/>
        </a:p>
      </dgm:t>
    </dgm:pt>
    <dgm:pt modelId="{61B4A06E-4FD2-4AA4-A194-4A1391CD3690}">
      <dgm:prSet custT="1"/>
      <dgm:spPr/>
      <dgm:t>
        <a:bodyPr/>
        <a:lstStyle/>
        <a:p>
          <a:pPr rtl="0"/>
          <a:r>
            <a:rPr lang="en-GB" sz="1600" b="1" dirty="0" smtClean="0"/>
            <a:t>Extends activities in Eastern Macedonia and Thrace</a:t>
          </a:r>
          <a:endParaRPr lang="en-GB" sz="1600" dirty="0"/>
        </a:p>
      </dgm:t>
    </dgm:pt>
    <dgm:pt modelId="{DB357448-3486-48B7-92AF-D03B40E38B5C}" type="parTrans" cxnId="{A6D62D9C-0EEC-406B-A174-0479A0C197A3}">
      <dgm:prSet/>
      <dgm:spPr/>
      <dgm:t>
        <a:bodyPr/>
        <a:lstStyle/>
        <a:p>
          <a:endParaRPr lang="en-GB"/>
        </a:p>
      </dgm:t>
    </dgm:pt>
    <dgm:pt modelId="{AA95C657-EB58-41F4-B8AE-0786DBAFC18D}" type="sibTrans" cxnId="{A6D62D9C-0EEC-406B-A174-0479A0C197A3}">
      <dgm:prSet/>
      <dgm:spPr/>
      <dgm:t>
        <a:bodyPr/>
        <a:lstStyle/>
        <a:p>
          <a:endParaRPr lang="en-GB"/>
        </a:p>
      </dgm:t>
    </dgm:pt>
    <dgm:pt modelId="{DF1623F7-3540-4608-AC12-63466972BE8F}">
      <dgm:prSet custT="1"/>
      <dgm:spPr/>
      <dgm:t>
        <a:bodyPr/>
        <a:lstStyle/>
        <a:p>
          <a:pPr rtl="0"/>
          <a:r>
            <a:rPr lang="en-GB" sz="1600" b="1" dirty="0" smtClean="0"/>
            <a:t>Implements two European Parliament "Preparatory Actions</a:t>
          </a:r>
          <a:r>
            <a:rPr lang="en-GB" sz="2000" b="1" dirty="0" smtClean="0"/>
            <a:t>"</a:t>
          </a:r>
          <a:endParaRPr lang="en-GB" sz="2000" dirty="0"/>
        </a:p>
      </dgm:t>
    </dgm:pt>
    <dgm:pt modelId="{678AFED3-7D10-4FE2-8DE4-06A0D2D23590}" type="parTrans" cxnId="{2D242ACF-8F52-4C2D-B1BB-B70A1C062CD0}">
      <dgm:prSet/>
      <dgm:spPr/>
      <dgm:t>
        <a:bodyPr/>
        <a:lstStyle/>
        <a:p>
          <a:endParaRPr lang="en-GB"/>
        </a:p>
      </dgm:t>
    </dgm:pt>
    <dgm:pt modelId="{177C841E-A9F7-47BB-9EF5-63E3F073A9FB}" type="sibTrans" cxnId="{2D242ACF-8F52-4C2D-B1BB-B70A1C062CD0}">
      <dgm:prSet/>
      <dgm:spPr/>
      <dgm:t>
        <a:bodyPr/>
        <a:lstStyle/>
        <a:p>
          <a:endParaRPr lang="en-GB"/>
        </a:p>
      </dgm:t>
    </dgm:pt>
    <dgm:pt modelId="{9D18181F-2A7F-4F91-967A-D0FD7E5F8250}" type="pres">
      <dgm:prSet presAssocID="{DA61402D-6B9C-4B26-B9DA-A3069C5DB6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C58D8C9-E7CE-41C1-8703-542D16E8FE28}" type="pres">
      <dgm:prSet presAssocID="{73B678DA-155F-44CB-B43E-C9E10CBC733C}" presName="root" presStyleCnt="0"/>
      <dgm:spPr/>
    </dgm:pt>
    <dgm:pt modelId="{F2435393-258C-46F3-9399-3EDC2E6B8DC4}" type="pres">
      <dgm:prSet presAssocID="{73B678DA-155F-44CB-B43E-C9E10CBC733C}" presName="rootComposite" presStyleCnt="0"/>
      <dgm:spPr/>
    </dgm:pt>
    <dgm:pt modelId="{BA48274D-FA8A-4C33-AFC3-284672EDAA16}" type="pres">
      <dgm:prSet presAssocID="{73B678DA-155F-44CB-B43E-C9E10CBC733C}" presName="rootText" presStyleLbl="node1" presStyleIdx="0" presStyleCnt="2" custLinFactNeighborX="-47250" custLinFactNeighborY="6200"/>
      <dgm:spPr/>
      <dgm:t>
        <a:bodyPr/>
        <a:lstStyle/>
        <a:p>
          <a:endParaRPr lang="en-GB"/>
        </a:p>
      </dgm:t>
    </dgm:pt>
    <dgm:pt modelId="{774014FF-6208-4396-8C6F-CF031438756C}" type="pres">
      <dgm:prSet presAssocID="{73B678DA-155F-44CB-B43E-C9E10CBC733C}" presName="rootConnector" presStyleLbl="node1" presStyleIdx="0" presStyleCnt="2"/>
      <dgm:spPr/>
      <dgm:t>
        <a:bodyPr/>
        <a:lstStyle/>
        <a:p>
          <a:endParaRPr lang="en-GB"/>
        </a:p>
      </dgm:t>
    </dgm:pt>
    <dgm:pt modelId="{9F97D9F8-8997-4E6B-80BD-BEA3D06A5758}" type="pres">
      <dgm:prSet presAssocID="{73B678DA-155F-44CB-B43E-C9E10CBC733C}" presName="childShape" presStyleCnt="0"/>
      <dgm:spPr/>
    </dgm:pt>
    <dgm:pt modelId="{71802C92-3F86-4479-AD0B-EEFCB0E3A91F}" type="pres">
      <dgm:prSet presAssocID="{FA25D4C1-C2CA-4BC3-8DD2-7C7BE3009D75}" presName="Name13" presStyleLbl="parChTrans1D2" presStyleIdx="0" presStyleCnt="5"/>
      <dgm:spPr/>
      <dgm:t>
        <a:bodyPr/>
        <a:lstStyle/>
        <a:p>
          <a:endParaRPr lang="en-GB"/>
        </a:p>
      </dgm:t>
    </dgm:pt>
    <dgm:pt modelId="{04AA2E91-BA0C-45CD-B7DE-4960BF23CDBD}" type="pres">
      <dgm:prSet presAssocID="{E58C95A9-92DF-494B-BB53-B1D3C1EBC20E}" presName="childText" presStyleLbl="bgAcc1" presStyleIdx="0" presStyleCnt="5" custScaleX="153071" custLinFactNeighborX="-13039" custLinFactNeighborY="1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2D676C-CF70-4C3B-94C9-BE14EE481450}" type="pres">
      <dgm:prSet presAssocID="{E4BAF0C6-3C15-4B71-A112-6AEC529F509F}" presName="Name13" presStyleLbl="parChTrans1D2" presStyleIdx="1" presStyleCnt="5"/>
      <dgm:spPr/>
      <dgm:t>
        <a:bodyPr/>
        <a:lstStyle/>
        <a:p>
          <a:endParaRPr lang="en-GB"/>
        </a:p>
      </dgm:t>
    </dgm:pt>
    <dgm:pt modelId="{1EC15E59-8A64-4A3B-A7BF-FF24A7F6582C}" type="pres">
      <dgm:prSet presAssocID="{37ED6E89-740A-4493-B5F8-AD4B2FE22F54}" presName="childText" presStyleLbl="bgAcc1" presStyleIdx="1" presStyleCnt="5" custScaleX="147458" custScaleY="69833" custLinFactNeighborX="-13039" custLinFactNeighborY="-46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919F28-2A70-4B65-84E7-60610AC282AD}" type="pres">
      <dgm:prSet presAssocID="{4DFDA20C-BC01-4AF3-9C5D-33D91786D469}" presName="Name13" presStyleLbl="parChTrans1D2" presStyleIdx="2" presStyleCnt="5"/>
      <dgm:spPr/>
      <dgm:t>
        <a:bodyPr/>
        <a:lstStyle/>
        <a:p>
          <a:endParaRPr lang="en-GB"/>
        </a:p>
      </dgm:t>
    </dgm:pt>
    <dgm:pt modelId="{CFA1CC3A-A91B-4B96-882A-AD566C71FC81}" type="pres">
      <dgm:prSet presAssocID="{D6603349-5AB1-4DD2-862B-50A71B00ABCC}" presName="childText" presStyleLbl="bgAcc1" presStyleIdx="2" presStyleCnt="5" custScaleX="155367" custLinFactNeighborX="-13039" custLinFactNeighborY="-165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2FB77E-E739-4878-AADC-83021CD72DB5}" type="pres">
      <dgm:prSet presAssocID="{B622C92E-9005-4BA5-8D08-5B5E52758093}" presName="root" presStyleCnt="0"/>
      <dgm:spPr/>
    </dgm:pt>
    <dgm:pt modelId="{140FB535-15FF-48D2-B966-5896AB990D3C}" type="pres">
      <dgm:prSet presAssocID="{B622C92E-9005-4BA5-8D08-5B5E52758093}" presName="rootComposite" presStyleCnt="0"/>
      <dgm:spPr/>
    </dgm:pt>
    <dgm:pt modelId="{6636E544-4FE5-4F3E-9B16-EE15170EAD44}" type="pres">
      <dgm:prSet presAssocID="{B622C92E-9005-4BA5-8D08-5B5E52758093}" presName="rootText" presStyleLbl="node1" presStyleIdx="1" presStyleCnt="2" custLinFactNeighborX="1222" custLinFactNeighborY="6200"/>
      <dgm:spPr/>
      <dgm:t>
        <a:bodyPr/>
        <a:lstStyle/>
        <a:p>
          <a:endParaRPr lang="en-GB"/>
        </a:p>
      </dgm:t>
    </dgm:pt>
    <dgm:pt modelId="{1AF1A5C9-11F2-4ECA-A885-4E5310924B43}" type="pres">
      <dgm:prSet presAssocID="{B622C92E-9005-4BA5-8D08-5B5E52758093}" presName="rootConnector" presStyleLbl="node1" presStyleIdx="1" presStyleCnt="2"/>
      <dgm:spPr/>
      <dgm:t>
        <a:bodyPr/>
        <a:lstStyle/>
        <a:p>
          <a:endParaRPr lang="en-GB"/>
        </a:p>
      </dgm:t>
    </dgm:pt>
    <dgm:pt modelId="{6CDCCF57-1396-4D8D-90E9-6A9C7130F6E6}" type="pres">
      <dgm:prSet presAssocID="{B622C92E-9005-4BA5-8D08-5B5E52758093}" presName="childShape" presStyleCnt="0"/>
      <dgm:spPr/>
    </dgm:pt>
    <dgm:pt modelId="{B5EF8B89-EC5F-429A-9E9D-FFD368601F03}" type="pres">
      <dgm:prSet presAssocID="{DB357448-3486-48B7-92AF-D03B40E38B5C}" presName="Name13" presStyleLbl="parChTrans1D2" presStyleIdx="3" presStyleCnt="5"/>
      <dgm:spPr/>
      <dgm:t>
        <a:bodyPr/>
        <a:lstStyle/>
        <a:p>
          <a:endParaRPr lang="en-GB"/>
        </a:p>
      </dgm:t>
    </dgm:pt>
    <dgm:pt modelId="{7E922F6D-3C86-481C-8B77-71974398F618}" type="pres">
      <dgm:prSet presAssocID="{61B4A06E-4FD2-4AA4-A194-4A1391CD3690}" presName="childText" presStyleLbl="bgAcc1" presStyleIdx="3" presStyleCnt="5" custScaleX="1346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28A8A8-8FF4-4612-AE91-A2519452FC36}" type="pres">
      <dgm:prSet presAssocID="{678AFED3-7D10-4FE2-8DE4-06A0D2D23590}" presName="Name13" presStyleLbl="parChTrans1D2" presStyleIdx="4" presStyleCnt="5"/>
      <dgm:spPr/>
      <dgm:t>
        <a:bodyPr/>
        <a:lstStyle/>
        <a:p>
          <a:endParaRPr lang="en-GB"/>
        </a:p>
      </dgm:t>
    </dgm:pt>
    <dgm:pt modelId="{3B7CEEF9-92E7-45B8-BBFB-CF7513178DD4}" type="pres">
      <dgm:prSet presAssocID="{DF1623F7-3540-4608-AC12-63466972BE8F}" presName="childText" presStyleLbl="bgAcc1" presStyleIdx="4" presStyleCnt="5" custScaleX="1346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19401DE-EEC2-4CE7-A771-A96C49A0358C}" type="presOf" srcId="{E58C95A9-92DF-494B-BB53-B1D3C1EBC20E}" destId="{04AA2E91-BA0C-45CD-B7DE-4960BF23CDBD}" srcOrd="0" destOrd="0" presId="urn:microsoft.com/office/officeart/2005/8/layout/hierarchy3"/>
    <dgm:cxn modelId="{FD985453-697B-4C2B-96EE-882897C1761C}" type="presOf" srcId="{61B4A06E-4FD2-4AA4-A194-4A1391CD3690}" destId="{7E922F6D-3C86-481C-8B77-71974398F618}" srcOrd="0" destOrd="0" presId="urn:microsoft.com/office/officeart/2005/8/layout/hierarchy3"/>
    <dgm:cxn modelId="{A7E8B6DC-7EE3-4546-A769-BFF993A22C4F}" type="presOf" srcId="{678AFED3-7D10-4FE2-8DE4-06A0D2D23590}" destId="{C528A8A8-8FF4-4612-AE91-A2519452FC36}" srcOrd="0" destOrd="0" presId="urn:microsoft.com/office/officeart/2005/8/layout/hierarchy3"/>
    <dgm:cxn modelId="{6C77E175-47C0-4709-8A66-5DC6AC28AC9B}" type="presOf" srcId="{B622C92E-9005-4BA5-8D08-5B5E52758093}" destId="{1AF1A5C9-11F2-4ECA-A885-4E5310924B43}" srcOrd="1" destOrd="0" presId="urn:microsoft.com/office/officeart/2005/8/layout/hierarchy3"/>
    <dgm:cxn modelId="{BB3FB2EA-75C5-4164-B02C-46DD07834672}" type="presOf" srcId="{D6603349-5AB1-4DD2-862B-50A71B00ABCC}" destId="{CFA1CC3A-A91B-4B96-882A-AD566C71FC81}" srcOrd="0" destOrd="0" presId="urn:microsoft.com/office/officeart/2005/8/layout/hierarchy3"/>
    <dgm:cxn modelId="{91E8FF6C-CF26-42C3-8320-56D5919198DC}" srcId="{73B678DA-155F-44CB-B43E-C9E10CBC733C}" destId="{37ED6E89-740A-4493-B5F8-AD4B2FE22F54}" srcOrd="1" destOrd="0" parTransId="{E4BAF0C6-3C15-4B71-A112-6AEC529F509F}" sibTransId="{09AA7CD5-1E8B-474A-A321-68A7479E848F}"/>
    <dgm:cxn modelId="{2D52F08A-DBD2-4613-8E97-BF9B1065F155}" type="presOf" srcId="{E4BAF0C6-3C15-4B71-A112-6AEC529F509F}" destId="{8E2D676C-CF70-4C3B-94C9-BE14EE481450}" srcOrd="0" destOrd="0" presId="urn:microsoft.com/office/officeart/2005/8/layout/hierarchy3"/>
    <dgm:cxn modelId="{10018F27-DE4B-4528-A3F6-EA7F7F1A5FE3}" type="presOf" srcId="{FA25D4C1-C2CA-4BC3-8DD2-7C7BE3009D75}" destId="{71802C92-3F86-4479-AD0B-EEFCB0E3A91F}" srcOrd="0" destOrd="0" presId="urn:microsoft.com/office/officeart/2005/8/layout/hierarchy3"/>
    <dgm:cxn modelId="{3784AE69-94B8-4841-A2D3-64D3A8C168E9}" srcId="{DA61402D-6B9C-4B26-B9DA-A3069C5DB6DF}" destId="{B622C92E-9005-4BA5-8D08-5B5E52758093}" srcOrd="1" destOrd="0" parTransId="{07F5A962-DF64-486D-B215-0C3ACEC3D054}" sibTransId="{CA05DF43-C6B2-46D5-AEE9-6B6D128A6C61}"/>
    <dgm:cxn modelId="{E6513968-E256-4BB5-B1F2-2558514BD599}" type="presOf" srcId="{73B678DA-155F-44CB-B43E-C9E10CBC733C}" destId="{BA48274D-FA8A-4C33-AFC3-284672EDAA16}" srcOrd="0" destOrd="0" presId="urn:microsoft.com/office/officeart/2005/8/layout/hierarchy3"/>
    <dgm:cxn modelId="{32A5006C-2CD5-42FD-8770-CDB81CF0ED6A}" srcId="{73B678DA-155F-44CB-B43E-C9E10CBC733C}" destId="{D6603349-5AB1-4DD2-862B-50A71B00ABCC}" srcOrd="2" destOrd="0" parTransId="{4DFDA20C-BC01-4AF3-9C5D-33D91786D469}" sibTransId="{BE41D245-901A-4337-9596-49D9CBEEF4FD}"/>
    <dgm:cxn modelId="{A6D62D9C-0EEC-406B-A174-0479A0C197A3}" srcId="{B622C92E-9005-4BA5-8D08-5B5E52758093}" destId="{61B4A06E-4FD2-4AA4-A194-4A1391CD3690}" srcOrd="0" destOrd="0" parTransId="{DB357448-3486-48B7-92AF-D03B40E38B5C}" sibTransId="{AA95C657-EB58-41F4-B8AE-0786DBAFC18D}"/>
    <dgm:cxn modelId="{D3564CBE-1C61-4598-8A65-0A2D54F0AEF5}" type="presOf" srcId="{37ED6E89-740A-4493-B5F8-AD4B2FE22F54}" destId="{1EC15E59-8A64-4A3B-A7BF-FF24A7F6582C}" srcOrd="0" destOrd="0" presId="urn:microsoft.com/office/officeart/2005/8/layout/hierarchy3"/>
    <dgm:cxn modelId="{54EBDE75-1A82-47ED-8BC9-61C8B963CF3E}" srcId="{DA61402D-6B9C-4B26-B9DA-A3069C5DB6DF}" destId="{73B678DA-155F-44CB-B43E-C9E10CBC733C}" srcOrd="0" destOrd="0" parTransId="{6EE03B01-7BD8-4EE5-88E5-CF692318C3CC}" sibTransId="{F95803F9-D3A1-4F4F-BA0B-D852B145FFE0}"/>
    <dgm:cxn modelId="{50DD0560-6614-44AA-82ED-881DA1DB386E}" type="presOf" srcId="{DA61402D-6B9C-4B26-B9DA-A3069C5DB6DF}" destId="{9D18181F-2A7F-4F91-967A-D0FD7E5F8250}" srcOrd="0" destOrd="0" presId="urn:microsoft.com/office/officeart/2005/8/layout/hierarchy3"/>
    <dgm:cxn modelId="{13D26C4A-9D6C-4FDD-BF2E-62C850150988}" type="presOf" srcId="{DB357448-3486-48B7-92AF-D03B40E38B5C}" destId="{B5EF8B89-EC5F-429A-9E9D-FFD368601F03}" srcOrd="0" destOrd="0" presId="urn:microsoft.com/office/officeart/2005/8/layout/hierarchy3"/>
    <dgm:cxn modelId="{4E345970-EFB7-42FE-99C1-64BD2B7A1A36}" srcId="{73B678DA-155F-44CB-B43E-C9E10CBC733C}" destId="{E58C95A9-92DF-494B-BB53-B1D3C1EBC20E}" srcOrd="0" destOrd="0" parTransId="{FA25D4C1-C2CA-4BC3-8DD2-7C7BE3009D75}" sibTransId="{55BA30AE-8619-4AE0-AF53-C3D8F0115EF2}"/>
    <dgm:cxn modelId="{2D242ACF-8F52-4C2D-B1BB-B70A1C062CD0}" srcId="{B622C92E-9005-4BA5-8D08-5B5E52758093}" destId="{DF1623F7-3540-4608-AC12-63466972BE8F}" srcOrd="1" destOrd="0" parTransId="{678AFED3-7D10-4FE2-8DE4-06A0D2D23590}" sibTransId="{177C841E-A9F7-47BB-9EF5-63E3F073A9FB}"/>
    <dgm:cxn modelId="{AC35E214-583B-490E-9AD7-08DB0996A1DA}" type="presOf" srcId="{B622C92E-9005-4BA5-8D08-5B5E52758093}" destId="{6636E544-4FE5-4F3E-9B16-EE15170EAD44}" srcOrd="0" destOrd="0" presId="urn:microsoft.com/office/officeart/2005/8/layout/hierarchy3"/>
    <dgm:cxn modelId="{1656F033-DDB0-4A61-B2A0-97545DD29966}" type="presOf" srcId="{DF1623F7-3540-4608-AC12-63466972BE8F}" destId="{3B7CEEF9-92E7-45B8-BBFB-CF7513178DD4}" srcOrd="0" destOrd="0" presId="urn:microsoft.com/office/officeart/2005/8/layout/hierarchy3"/>
    <dgm:cxn modelId="{6EBDB02C-D397-4922-8E8E-F754EC34EA91}" type="presOf" srcId="{4DFDA20C-BC01-4AF3-9C5D-33D91786D469}" destId="{FB919F28-2A70-4B65-84E7-60610AC282AD}" srcOrd="0" destOrd="0" presId="urn:microsoft.com/office/officeart/2005/8/layout/hierarchy3"/>
    <dgm:cxn modelId="{DBA742B7-46A1-4D92-BFE3-532626F75F6B}" type="presOf" srcId="{73B678DA-155F-44CB-B43E-C9E10CBC733C}" destId="{774014FF-6208-4396-8C6F-CF031438756C}" srcOrd="1" destOrd="0" presId="urn:microsoft.com/office/officeart/2005/8/layout/hierarchy3"/>
    <dgm:cxn modelId="{10F90401-81B2-442A-A770-680ADF2929CC}" type="presParOf" srcId="{9D18181F-2A7F-4F91-967A-D0FD7E5F8250}" destId="{FC58D8C9-E7CE-41C1-8703-542D16E8FE28}" srcOrd="0" destOrd="0" presId="urn:microsoft.com/office/officeart/2005/8/layout/hierarchy3"/>
    <dgm:cxn modelId="{3DBC46EF-7485-4E7F-A55D-4B8D99489FAE}" type="presParOf" srcId="{FC58D8C9-E7CE-41C1-8703-542D16E8FE28}" destId="{F2435393-258C-46F3-9399-3EDC2E6B8DC4}" srcOrd="0" destOrd="0" presId="urn:microsoft.com/office/officeart/2005/8/layout/hierarchy3"/>
    <dgm:cxn modelId="{4BD22340-3143-43E6-A335-282FF8C173B3}" type="presParOf" srcId="{F2435393-258C-46F3-9399-3EDC2E6B8DC4}" destId="{BA48274D-FA8A-4C33-AFC3-284672EDAA16}" srcOrd="0" destOrd="0" presId="urn:microsoft.com/office/officeart/2005/8/layout/hierarchy3"/>
    <dgm:cxn modelId="{659D063B-1356-42E7-9B22-889701474300}" type="presParOf" srcId="{F2435393-258C-46F3-9399-3EDC2E6B8DC4}" destId="{774014FF-6208-4396-8C6F-CF031438756C}" srcOrd="1" destOrd="0" presId="urn:microsoft.com/office/officeart/2005/8/layout/hierarchy3"/>
    <dgm:cxn modelId="{F731AEEA-4569-4959-8C5D-AAD461F4A3A1}" type="presParOf" srcId="{FC58D8C9-E7CE-41C1-8703-542D16E8FE28}" destId="{9F97D9F8-8997-4E6B-80BD-BEA3D06A5758}" srcOrd="1" destOrd="0" presId="urn:microsoft.com/office/officeart/2005/8/layout/hierarchy3"/>
    <dgm:cxn modelId="{775B5795-19C2-4871-A9EA-9294F56505E0}" type="presParOf" srcId="{9F97D9F8-8997-4E6B-80BD-BEA3D06A5758}" destId="{71802C92-3F86-4479-AD0B-EEFCB0E3A91F}" srcOrd="0" destOrd="0" presId="urn:microsoft.com/office/officeart/2005/8/layout/hierarchy3"/>
    <dgm:cxn modelId="{0A39FE57-90F6-4EAA-B90F-BE0281443960}" type="presParOf" srcId="{9F97D9F8-8997-4E6B-80BD-BEA3D06A5758}" destId="{04AA2E91-BA0C-45CD-B7DE-4960BF23CDBD}" srcOrd="1" destOrd="0" presId="urn:microsoft.com/office/officeart/2005/8/layout/hierarchy3"/>
    <dgm:cxn modelId="{AF7F78C6-6702-4058-95FF-85DF97155A2F}" type="presParOf" srcId="{9F97D9F8-8997-4E6B-80BD-BEA3D06A5758}" destId="{8E2D676C-CF70-4C3B-94C9-BE14EE481450}" srcOrd="2" destOrd="0" presId="urn:microsoft.com/office/officeart/2005/8/layout/hierarchy3"/>
    <dgm:cxn modelId="{34C27B69-1268-4E9A-BA08-3F9F98C1C190}" type="presParOf" srcId="{9F97D9F8-8997-4E6B-80BD-BEA3D06A5758}" destId="{1EC15E59-8A64-4A3B-A7BF-FF24A7F6582C}" srcOrd="3" destOrd="0" presId="urn:microsoft.com/office/officeart/2005/8/layout/hierarchy3"/>
    <dgm:cxn modelId="{F07D7524-0771-4625-B160-71C3A01C57A0}" type="presParOf" srcId="{9F97D9F8-8997-4E6B-80BD-BEA3D06A5758}" destId="{FB919F28-2A70-4B65-84E7-60610AC282AD}" srcOrd="4" destOrd="0" presId="urn:microsoft.com/office/officeart/2005/8/layout/hierarchy3"/>
    <dgm:cxn modelId="{1E510E42-5388-48D4-9F9A-235BE4CA2B10}" type="presParOf" srcId="{9F97D9F8-8997-4E6B-80BD-BEA3D06A5758}" destId="{CFA1CC3A-A91B-4B96-882A-AD566C71FC81}" srcOrd="5" destOrd="0" presId="urn:microsoft.com/office/officeart/2005/8/layout/hierarchy3"/>
    <dgm:cxn modelId="{283DBD06-690A-4149-A968-0221D2658BCC}" type="presParOf" srcId="{9D18181F-2A7F-4F91-967A-D0FD7E5F8250}" destId="{DC2FB77E-E739-4878-AADC-83021CD72DB5}" srcOrd="1" destOrd="0" presId="urn:microsoft.com/office/officeart/2005/8/layout/hierarchy3"/>
    <dgm:cxn modelId="{0BC726C1-D95B-40FF-8D8A-F5899429F5A2}" type="presParOf" srcId="{DC2FB77E-E739-4878-AADC-83021CD72DB5}" destId="{140FB535-15FF-48D2-B966-5896AB990D3C}" srcOrd="0" destOrd="0" presId="urn:microsoft.com/office/officeart/2005/8/layout/hierarchy3"/>
    <dgm:cxn modelId="{FF1C5DE8-07BD-40DE-BF5D-3F8E7C3FC3A2}" type="presParOf" srcId="{140FB535-15FF-48D2-B966-5896AB990D3C}" destId="{6636E544-4FE5-4F3E-9B16-EE15170EAD44}" srcOrd="0" destOrd="0" presId="urn:microsoft.com/office/officeart/2005/8/layout/hierarchy3"/>
    <dgm:cxn modelId="{86E095FD-F4A6-4856-96AA-882F36919ED8}" type="presParOf" srcId="{140FB535-15FF-48D2-B966-5896AB990D3C}" destId="{1AF1A5C9-11F2-4ECA-A885-4E5310924B43}" srcOrd="1" destOrd="0" presId="urn:microsoft.com/office/officeart/2005/8/layout/hierarchy3"/>
    <dgm:cxn modelId="{7127887E-B368-4F04-AA7C-16FBBCD2DC93}" type="presParOf" srcId="{DC2FB77E-E739-4878-AADC-83021CD72DB5}" destId="{6CDCCF57-1396-4D8D-90E9-6A9C7130F6E6}" srcOrd="1" destOrd="0" presId="urn:microsoft.com/office/officeart/2005/8/layout/hierarchy3"/>
    <dgm:cxn modelId="{8830C44D-AF7C-4557-868C-D746ABB7D69F}" type="presParOf" srcId="{6CDCCF57-1396-4D8D-90E9-6A9C7130F6E6}" destId="{B5EF8B89-EC5F-429A-9E9D-FFD368601F03}" srcOrd="0" destOrd="0" presId="urn:microsoft.com/office/officeart/2005/8/layout/hierarchy3"/>
    <dgm:cxn modelId="{412A7733-FD36-497A-ABAD-13E3BDE51C0D}" type="presParOf" srcId="{6CDCCF57-1396-4D8D-90E9-6A9C7130F6E6}" destId="{7E922F6D-3C86-481C-8B77-71974398F618}" srcOrd="1" destOrd="0" presId="urn:microsoft.com/office/officeart/2005/8/layout/hierarchy3"/>
    <dgm:cxn modelId="{26414397-4537-4FE3-9236-F0DFB30E6D2F}" type="presParOf" srcId="{6CDCCF57-1396-4D8D-90E9-6A9C7130F6E6}" destId="{C528A8A8-8FF4-4612-AE91-A2519452FC36}" srcOrd="2" destOrd="0" presId="urn:microsoft.com/office/officeart/2005/8/layout/hierarchy3"/>
    <dgm:cxn modelId="{F4594D5F-3F14-4E95-A2BA-5BF8B2A5DE8F}" type="presParOf" srcId="{6CDCCF57-1396-4D8D-90E9-6A9C7130F6E6}" destId="{3B7CEEF9-92E7-45B8-BBFB-CF7513178DD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EB1E8-5B68-4F56-8A12-9DD1EE50140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136381-4456-4066-9461-4B978E0B3C00}">
      <dgm:prSet custT="1"/>
      <dgm:spPr/>
      <dgm:t>
        <a:bodyPr/>
        <a:lstStyle/>
        <a:p>
          <a:pPr rtl="0"/>
          <a:r>
            <a:rPr lang="en-GB" sz="2400" b="1" dirty="0" smtClean="0"/>
            <a:t>Policy issues  and definitions</a:t>
          </a:r>
          <a:endParaRPr lang="en-GB" sz="2400" dirty="0"/>
        </a:p>
      </dgm:t>
    </dgm:pt>
    <dgm:pt modelId="{5EBB9E25-E0EF-4879-B559-6085F3A473E6}" type="parTrans" cxnId="{7F8FDB1E-B8AD-4803-BE01-A1FEBDD4CF5A}">
      <dgm:prSet/>
      <dgm:spPr/>
      <dgm:t>
        <a:bodyPr/>
        <a:lstStyle/>
        <a:p>
          <a:endParaRPr lang="en-GB"/>
        </a:p>
      </dgm:t>
    </dgm:pt>
    <dgm:pt modelId="{2246C030-C7BE-473E-8289-C029255E1E6D}" type="sibTrans" cxnId="{7F8FDB1E-B8AD-4803-BE01-A1FEBDD4CF5A}">
      <dgm:prSet/>
      <dgm:spPr/>
      <dgm:t>
        <a:bodyPr/>
        <a:lstStyle/>
        <a:p>
          <a:endParaRPr lang="en-GB"/>
        </a:p>
      </dgm:t>
    </dgm:pt>
    <dgm:pt modelId="{D13CCE63-7BEA-466E-A514-365AAC70E593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rgbClr val="000090"/>
              </a:solidFill>
            </a:rPr>
            <a:t>Slow and limited growth</a:t>
          </a:r>
          <a:r>
            <a:rPr lang="en-GB" sz="2400" dirty="0" smtClean="0">
              <a:solidFill>
                <a:srgbClr val="000090"/>
              </a:solidFill>
            </a:rPr>
            <a:t> – despite investment</a:t>
          </a:r>
          <a:endParaRPr lang="en-GB" sz="2400" dirty="0">
            <a:solidFill>
              <a:srgbClr val="000090"/>
            </a:solidFill>
          </a:endParaRPr>
        </a:p>
      </dgm:t>
    </dgm:pt>
    <dgm:pt modelId="{89BBDF0C-B93B-4857-AD89-58AA9B56F97F}" type="parTrans" cxnId="{2A635F2B-FE98-4383-8CF1-5B8071F404A1}">
      <dgm:prSet/>
      <dgm:spPr/>
      <dgm:t>
        <a:bodyPr/>
        <a:lstStyle/>
        <a:p>
          <a:endParaRPr lang="en-GB"/>
        </a:p>
      </dgm:t>
    </dgm:pt>
    <dgm:pt modelId="{BD631F87-5DC3-4056-9A14-C8133F692F41}" type="sibTrans" cxnId="{2A635F2B-FE98-4383-8CF1-5B8071F404A1}">
      <dgm:prSet/>
      <dgm:spPr/>
      <dgm:t>
        <a:bodyPr/>
        <a:lstStyle/>
        <a:p>
          <a:endParaRPr lang="en-GB"/>
        </a:p>
      </dgm:t>
    </dgm:pt>
    <dgm:pt modelId="{2D21CA7C-6D09-434F-B8AA-C6060BF03D86}">
      <dgm:prSet custT="1"/>
      <dgm:spPr/>
      <dgm:t>
        <a:bodyPr/>
        <a:lstStyle/>
        <a:p>
          <a:pPr rtl="0"/>
          <a:endParaRPr lang="en-GB" sz="2400" b="1" dirty="0" smtClean="0">
            <a:solidFill>
              <a:srgbClr val="000090"/>
            </a:solidFill>
          </a:endParaRPr>
        </a:p>
        <a:p>
          <a:pPr rtl="0"/>
          <a:r>
            <a:rPr lang="en-GB" sz="2400" b="1" dirty="0" smtClean="0">
              <a:solidFill>
                <a:srgbClr val="000090"/>
              </a:solidFill>
            </a:rPr>
            <a:t>Lack of understanding </a:t>
          </a:r>
          <a:r>
            <a:rPr lang="en-GB" sz="2400" b="1" dirty="0" smtClean="0">
              <a:solidFill>
                <a:srgbClr val="000090"/>
              </a:solidFill>
              <a:sym typeface="Symbol"/>
            </a:rPr>
            <a:t></a:t>
          </a:r>
          <a:r>
            <a:rPr lang="en-GB" sz="2400" b="1" dirty="0" smtClean="0">
              <a:solidFill>
                <a:srgbClr val="000090"/>
              </a:solidFill>
            </a:rPr>
            <a:t> </a:t>
          </a:r>
          <a:r>
            <a:rPr lang="en-GB" sz="2400" dirty="0" smtClean="0">
              <a:solidFill>
                <a:srgbClr val="000090"/>
              </a:solidFill>
            </a:rPr>
            <a:t>lack of effective actions to identify, understand, address issues </a:t>
          </a:r>
          <a:endParaRPr lang="en-GB" sz="2400" dirty="0">
            <a:solidFill>
              <a:srgbClr val="000090"/>
            </a:solidFill>
          </a:endParaRPr>
        </a:p>
      </dgm:t>
    </dgm:pt>
    <dgm:pt modelId="{AAC7DA05-0AA8-4798-8F2B-20BE141B6123}" type="parTrans" cxnId="{1893BD70-709D-499A-B0CD-6BEBD9866DE6}">
      <dgm:prSet/>
      <dgm:spPr/>
      <dgm:t>
        <a:bodyPr/>
        <a:lstStyle/>
        <a:p>
          <a:endParaRPr lang="en-GB"/>
        </a:p>
      </dgm:t>
    </dgm:pt>
    <dgm:pt modelId="{38867CE6-5054-429A-BAB3-BE2A2AAA662A}" type="sibTrans" cxnId="{1893BD70-709D-499A-B0CD-6BEBD9866DE6}">
      <dgm:prSet/>
      <dgm:spPr/>
      <dgm:t>
        <a:bodyPr/>
        <a:lstStyle/>
        <a:p>
          <a:endParaRPr lang="en-GB"/>
        </a:p>
      </dgm:t>
    </dgm:pt>
    <dgm:pt modelId="{B8AF7E6F-C532-4E90-B96E-B43C2D762858}">
      <dgm:prSet/>
      <dgm:spPr/>
      <dgm:t>
        <a:bodyPr/>
        <a:lstStyle/>
        <a:p>
          <a:pPr rtl="0"/>
          <a:r>
            <a:rPr lang="en-GB" b="1" i="1" dirty="0" smtClean="0">
              <a:solidFill>
                <a:srgbClr val="000090"/>
              </a:solidFill>
            </a:rPr>
            <a:t>Low growth regions</a:t>
          </a:r>
          <a:r>
            <a:rPr lang="en-GB" dirty="0" smtClean="0">
              <a:solidFill>
                <a:srgbClr val="000090"/>
              </a:solidFill>
            </a:rPr>
            <a:t> - GDP/capita below EU average and did not converge to EU average post-crisis (Greece, Italy, Spain, Portugal)</a:t>
          </a:r>
          <a:endParaRPr lang="en-GB" dirty="0">
            <a:solidFill>
              <a:srgbClr val="000090"/>
            </a:solidFill>
          </a:endParaRPr>
        </a:p>
      </dgm:t>
    </dgm:pt>
    <dgm:pt modelId="{2CD9D09B-9222-4A03-9F09-7CF10F3D3541}" type="parTrans" cxnId="{FDF6D2CF-C26C-45DC-989C-1516E2597780}">
      <dgm:prSet/>
      <dgm:spPr/>
      <dgm:t>
        <a:bodyPr/>
        <a:lstStyle/>
        <a:p>
          <a:endParaRPr lang="en-GB"/>
        </a:p>
      </dgm:t>
    </dgm:pt>
    <dgm:pt modelId="{3E5A1332-04E6-4264-B12A-43C456F64588}" type="sibTrans" cxnId="{FDF6D2CF-C26C-45DC-989C-1516E2597780}">
      <dgm:prSet/>
      <dgm:spPr/>
      <dgm:t>
        <a:bodyPr/>
        <a:lstStyle/>
        <a:p>
          <a:endParaRPr lang="en-GB"/>
        </a:p>
      </dgm:t>
    </dgm:pt>
    <dgm:pt modelId="{4AF12D34-9FE3-4DD4-B9FD-DD0279D1D854}">
      <dgm:prSet/>
      <dgm:spPr/>
      <dgm:t>
        <a:bodyPr/>
        <a:lstStyle/>
        <a:p>
          <a:pPr rtl="0"/>
          <a:r>
            <a:rPr lang="en-GB" b="1" i="1" dirty="0" smtClean="0">
              <a:solidFill>
                <a:srgbClr val="000090"/>
              </a:solidFill>
            </a:rPr>
            <a:t>Less developed regions</a:t>
          </a:r>
          <a:r>
            <a:rPr lang="en-GB" dirty="0" smtClean="0">
              <a:solidFill>
                <a:srgbClr val="000090"/>
              </a:solidFill>
            </a:rPr>
            <a:t> - GDP/capita </a:t>
          </a:r>
          <a:r>
            <a:rPr lang="en-GB" dirty="0" smtClean="0">
              <a:solidFill>
                <a:srgbClr val="000090"/>
              </a:solidFill>
              <a:sym typeface="Symbol"/>
            </a:rPr>
            <a:t></a:t>
          </a:r>
          <a:r>
            <a:rPr lang="en-GB" dirty="0" smtClean="0">
              <a:solidFill>
                <a:srgbClr val="000090"/>
              </a:solidFill>
            </a:rPr>
            <a:t>50% of EU average (Bulgaria, Hungary, Poland, Romania)</a:t>
          </a:r>
          <a:endParaRPr lang="en-GB" dirty="0">
            <a:solidFill>
              <a:srgbClr val="000090"/>
            </a:solidFill>
          </a:endParaRPr>
        </a:p>
      </dgm:t>
    </dgm:pt>
    <dgm:pt modelId="{FAFEBB84-54ED-4E30-98D1-BF78A6821A98}" type="parTrans" cxnId="{372102D6-32FF-4B6F-8AB4-D58CFDA4A207}">
      <dgm:prSet/>
      <dgm:spPr/>
      <dgm:t>
        <a:bodyPr/>
        <a:lstStyle/>
        <a:p>
          <a:endParaRPr lang="en-GB"/>
        </a:p>
      </dgm:t>
    </dgm:pt>
    <dgm:pt modelId="{8DCFDB3E-EC44-4B31-A598-A3E239D32CEF}" type="sibTrans" cxnId="{372102D6-32FF-4B6F-8AB4-D58CFDA4A207}">
      <dgm:prSet/>
      <dgm:spPr/>
      <dgm:t>
        <a:bodyPr/>
        <a:lstStyle/>
        <a:p>
          <a:endParaRPr lang="en-GB"/>
        </a:p>
      </dgm:t>
    </dgm:pt>
    <dgm:pt modelId="{4298236E-F617-41D0-BB46-314DBB45E905}" type="pres">
      <dgm:prSet presAssocID="{7BDEB1E8-5B68-4F56-8A12-9DD1EE50140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DF494FC-5533-4371-906A-B03AC300C671}" type="pres">
      <dgm:prSet presAssocID="{7BDEB1E8-5B68-4F56-8A12-9DD1EE501408}" presName="matrix" presStyleCnt="0"/>
      <dgm:spPr/>
    </dgm:pt>
    <dgm:pt modelId="{88510E43-96D2-44FB-81C5-9E281168DD75}" type="pres">
      <dgm:prSet presAssocID="{7BDEB1E8-5B68-4F56-8A12-9DD1EE501408}" presName="tile1" presStyleLbl="node1" presStyleIdx="0" presStyleCnt="4"/>
      <dgm:spPr/>
      <dgm:t>
        <a:bodyPr/>
        <a:lstStyle/>
        <a:p>
          <a:endParaRPr lang="en-GB"/>
        </a:p>
      </dgm:t>
    </dgm:pt>
    <dgm:pt modelId="{8BD650B9-053B-4DF4-A01C-877B9FEA958F}" type="pres">
      <dgm:prSet presAssocID="{7BDEB1E8-5B68-4F56-8A12-9DD1EE50140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29001D-5C76-41D4-B4DB-975B5C838975}" type="pres">
      <dgm:prSet presAssocID="{7BDEB1E8-5B68-4F56-8A12-9DD1EE501408}" presName="tile2" presStyleLbl="node1" presStyleIdx="1" presStyleCnt="4"/>
      <dgm:spPr/>
      <dgm:t>
        <a:bodyPr/>
        <a:lstStyle/>
        <a:p>
          <a:endParaRPr lang="en-GB"/>
        </a:p>
      </dgm:t>
    </dgm:pt>
    <dgm:pt modelId="{66412BBC-FFEF-4345-A9CF-BCD1C8047BB4}" type="pres">
      <dgm:prSet presAssocID="{7BDEB1E8-5B68-4F56-8A12-9DD1EE50140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5C3556-14BA-44DF-836D-06D5515B5746}" type="pres">
      <dgm:prSet presAssocID="{7BDEB1E8-5B68-4F56-8A12-9DD1EE501408}" presName="tile3" presStyleLbl="node1" presStyleIdx="2" presStyleCnt="4"/>
      <dgm:spPr/>
      <dgm:t>
        <a:bodyPr/>
        <a:lstStyle/>
        <a:p>
          <a:endParaRPr lang="en-GB"/>
        </a:p>
      </dgm:t>
    </dgm:pt>
    <dgm:pt modelId="{A194461F-1804-4A4D-8598-FAB4CDE85E46}" type="pres">
      <dgm:prSet presAssocID="{7BDEB1E8-5B68-4F56-8A12-9DD1EE50140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C962E5-61FB-4221-9D56-351ADE6F5571}" type="pres">
      <dgm:prSet presAssocID="{7BDEB1E8-5B68-4F56-8A12-9DD1EE501408}" presName="tile4" presStyleLbl="node1" presStyleIdx="3" presStyleCnt="4"/>
      <dgm:spPr/>
      <dgm:t>
        <a:bodyPr/>
        <a:lstStyle/>
        <a:p>
          <a:endParaRPr lang="en-GB"/>
        </a:p>
      </dgm:t>
    </dgm:pt>
    <dgm:pt modelId="{453918B4-4612-4C34-99F2-0C01DA4E141D}" type="pres">
      <dgm:prSet presAssocID="{7BDEB1E8-5B68-4F56-8A12-9DD1EE50140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08E555-2C63-4EA6-9D8A-589ACE069748}" type="pres">
      <dgm:prSet presAssocID="{7BDEB1E8-5B68-4F56-8A12-9DD1EE501408}" presName="centerTile" presStyleLbl="fgShp" presStyleIdx="0" presStyleCnt="1" custScaleY="120635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1893BD70-709D-499A-B0CD-6BEBD9866DE6}" srcId="{52136381-4456-4066-9461-4B978E0B3C00}" destId="{2D21CA7C-6D09-434F-B8AA-C6060BF03D86}" srcOrd="1" destOrd="0" parTransId="{AAC7DA05-0AA8-4798-8F2B-20BE141B6123}" sibTransId="{38867CE6-5054-429A-BAB3-BE2A2AAA662A}"/>
    <dgm:cxn modelId="{A56A8F41-3DEB-4271-975F-B6ACE2AB6B72}" type="presOf" srcId="{B8AF7E6F-C532-4E90-B96E-B43C2D762858}" destId="{A194461F-1804-4A4D-8598-FAB4CDE85E46}" srcOrd="1" destOrd="0" presId="urn:microsoft.com/office/officeart/2005/8/layout/matrix1"/>
    <dgm:cxn modelId="{AD8EDC0B-4244-44C4-963A-405111B6F0B5}" type="presOf" srcId="{52136381-4456-4066-9461-4B978E0B3C00}" destId="{BF08E555-2C63-4EA6-9D8A-589ACE069748}" srcOrd="0" destOrd="0" presId="urn:microsoft.com/office/officeart/2005/8/layout/matrix1"/>
    <dgm:cxn modelId="{FF2ED200-0412-472A-BD58-9DE399A57CBC}" type="presOf" srcId="{D13CCE63-7BEA-466E-A514-365AAC70E593}" destId="{88510E43-96D2-44FB-81C5-9E281168DD75}" srcOrd="0" destOrd="0" presId="urn:microsoft.com/office/officeart/2005/8/layout/matrix1"/>
    <dgm:cxn modelId="{65E8739E-2353-4B8B-84C4-FCF61423CE26}" type="presOf" srcId="{4AF12D34-9FE3-4DD4-B9FD-DD0279D1D854}" destId="{E4C962E5-61FB-4221-9D56-351ADE6F5571}" srcOrd="0" destOrd="0" presId="urn:microsoft.com/office/officeart/2005/8/layout/matrix1"/>
    <dgm:cxn modelId="{04134665-0F65-4F2E-A00E-429DE3C5853E}" type="presOf" srcId="{2D21CA7C-6D09-434F-B8AA-C6060BF03D86}" destId="{66412BBC-FFEF-4345-A9CF-BCD1C8047BB4}" srcOrd="1" destOrd="0" presId="urn:microsoft.com/office/officeart/2005/8/layout/matrix1"/>
    <dgm:cxn modelId="{7F8FDB1E-B8AD-4803-BE01-A1FEBDD4CF5A}" srcId="{7BDEB1E8-5B68-4F56-8A12-9DD1EE501408}" destId="{52136381-4456-4066-9461-4B978E0B3C00}" srcOrd="0" destOrd="0" parTransId="{5EBB9E25-E0EF-4879-B559-6085F3A473E6}" sibTransId="{2246C030-C7BE-473E-8289-C029255E1E6D}"/>
    <dgm:cxn modelId="{B65A92A4-7121-44CF-BE9B-3DA82FAD789C}" type="presOf" srcId="{B8AF7E6F-C532-4E90-B96E-B43C2D762858}" destId="{E25C3556-14BA-44DF-836D-06D5515B5746}" srcOrd="0" destOrd="0" presId="urn:microsoft.com/office/officeart/2005/8/layout/matrix1"/>
    <dgm:cxn modelId="{C4B6B7F1-F2D3-4842-B866-C40B8D04515D}" type="presOf" srcId="{7BDEB1E8-5B68-4F56-8A12-9DD1EE501408}" destId="{4298236E-F617-41D0-BB46-314DBB45E905}" srcOrd="0" destOrd="0" presId="urn:microsoft.com/office/officeart/2005/8/layout/matrix1"/>
    <dgm:cxn modelId="{ADB30814-CB0F-4B7D-8AAE-55380328BA31}" type="presOf" srcId="{D13CCE63-7BEA-466E-A514-365AAC70E593}" destId="{8BD650B9-053B-4DF4-A01C-877B9FEA958F}" srcOrd="1" destOrd="0" presId="urn:microsoft.com/office/officeart/2005/8/layout/matrix1"/>
    <dgm:cxn modelId="{9FC0EBE1-9FF1-4EEB-B98C-4A7564C17C90}" type="presOf" srcId="{4AF12D34-9FE3-4DD4-B9FD-DD0279D1D854}" destId="{453918B4-4612-4C34-99F2-0C01DA4E141D}" srcOrd="1" destOrd="0" presId="urn:microsoft.com/office/officeart/2005/8/layout/matrix1"/>
    <dgm:cxn modelId="{B3988501-7C29-4F4D-80CA-0AB2E95ED46F}" type="presOf" srcId="{2D21CA7C-6D09-434F-B8AA-C6060BF03D86}" destId="{C529001D-5C76-41D4-B4DB-975B5C838975}" srcOrd="0" destOrd="0" presId="urn:microsoft.com/office/officeart/2005/8/layout/matrix1"/>
    <dgm:cxn modelId="{372102D6-32FF-4B6F-8AB4-D58CFDA4A207}" srcId="{52136381-4456-4066-9461-4B978E0B3C00}" destId="{4AF12D34-9FE3-4DD4-B9FD-DD0279D1D854}" srcOrd="3" destOrd="0" parTransId="{FAFEBB84-54ED-4E30-98D1-BF78A6821A98}" sibTransId="{8DCFDB3E-EC44-4B31-A598-A3E239D32CEF}"/>
    <dgm:cxn modelId="{FDF6D2CF-C26C-45DC-989C-1516E2597780}" srcId="{52136381-4456-4066-9461-4B978E0B3C00}" destId="{B8AF7E6F-C532-4E90-B96E-B43C2D762858}" srcOrd="2" destOrd="0" parTransId="{2CD9D09B-9222-4A03-9F09-7CF10F3D3541}" sibTransId="{3E5A1332-04E6-4264-B12A-43C456F64588}"/>
    <dgm:cxn modelId="{2A635F2B-FE98-4383-8CF1-5B8071F404A1}" srcId="{52136381-4456-4066-9461-4B978E0B3C00}" destId="{D13CCE63-7BEA-466E-A514-365AAC70E593}" srcOrd="0" destOrd="0" parTransId="{89BBDF0C-B93B-4857-AD89-58AA9B56F97F}" sibTransId="{BD631F87-5DC3-4056-9A14-C8133F692F41}"/>
    <dgm:cxn modelId="{ADD8DE2E-2D7E-474F-B733-C0F33B15A43D}" type="presParOf" srcId="{4298236E-F617-41D0-BB46-314DBB45E905}" destId="{4DF494FC-5533-4371-906A-B03AC300C671}" srcOrd="0" destOrd="0" presId="urn:microsoft.com/office/officeart/2005/8/layout/matrix1"/>
    <dgm:cxn modelId="{DA2FD7BB-D85C-4DE5-A6E9-CC636C0E9AD9}" type="presParOf" srcId="{4DF494FC-5533-4371-906A-B03AC300C671}" destId="{88510E43-96D2-44FB-81C5-9E281168DD75}" srcOrd="0" destOrd="0" presId="urn:microsoft.com/office/officeart/2005/8/layout/matrix1"/>
    <dgm:cxn modelId="{807B7301-B327-4206-A411-9B33140C43CC}" type="presParOf" srcId="{4DF494FC-5533-4371-906A-B03AC300C671}" destId="{8BD650B9-053B-4DF4-A01C-877B9FEA958F}" srcOrd="1" destOrd="0" presId="urn:microsoft.com/office/officeart/2005/8/layout/matrix1"/>
    <dgm:cxn modelId="{E1D516A8-74F9-477A-A6B9-4C8E3459F0F1}" type="presParOf" srcId="{4DF494FC-5533-4371-906A-B03AC300C671}" destId="{C529001D-5C76-41D4-B4DB-975B5C838975}" srcOrd="2" destOrd="0" presId="urn:microsoft.com/office/officeart/2005/8/layout/matrix1"/>
    <dgm:cxn modelId="{118CE21E-AD63-4D8E-AF5A-840F0C9D88B9}" type="presParOf" srcId="{4DF494FC-5533-4371-906A-B03AC300C671}" destId="{66412BBC-FFEF-4345-A9CF-BCD1C8047BB4}" srcOrd="3" destOrd="0" presId="urn:microsoft.com/office/officeart/2005/8/layout/matrix1"/>
    <dgm:cxn modelId="{E9C4C4BD-21CE-4F67-8E81-E5A54CE66444}" type="presParOf" srcId="{4DF494FC-5533-4371-906A-B03AC300C671}" destId="{E25C3556-14BA-44DF-836D-06D5515B5746}" srcOrd="4" destOrd="0" presId="urn:microsoft.com/office/officeart/2005/8/layout/matrix1"/>
    <dgm:cxn modelId="{8A5F0079-8100-44D3-BD24-573C1D187FC4}" type="presParOf" srcId="{4DF494FC-5533-4371-906A-B03AC300C671}" destId="{A194461F-1804-4A4D-8598-FAB4CDE85E46}" srcOrd="5" destOrd="0" presId="urn:microsoft.com/office/officeart/2005/8/layout/matrix1"/>
    <dgm:cxn modelId="{E0BA2728-5C86-4A06-87D7-CC1DE51007A6}" type="presParOf" srcId="{4DF494FC-5533-4371-906A-B03AC300C671}" destId="{E4C962E5-61FB-4221-9D56-351ADE6F5571}" srcOrd="6" destOrd="0" presId="urn:microsoft.com/office/officeart/2005/8/layout/matrix1"/>
    <dgm:cxn modelId="{E1153E97-3150-4EEC-A708-3784BD98422A}" type="presParOf" srcId="{4DF494FC-5533-4371-906A-B03AC300C671}" destId="{453918B4-4612-4C34-99F2-0C01DA4E141D}" srcOrd="7" destOrd="0" presId="urn:microsoft.com/office/officeart/2005/8/layout/matrix1"/>
    <dgm:cxn modelId="{246EF89F-6A55-4DFB-AAA7-EBCB09A0488C}" type="presParOf" srcId="{4298236E-F617-41D0-BB46-314DBB45E905}" destId="{BF08E555-2C63-4EA6-9D8A-589ACE06974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066BA3-863B-475A-B70E-757E5C39F3C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EB5B37A-3937-4C71-8534-D91E04A3740C}">
      <dgm:prSet custT="1"/>
      <dgm:spPr/>
      <dgm:t>
        <a:bodyPr/>
        <a:lstStyle/>
        <a:p>
          <a:pPr rtl="0"/>
          <a:r>
            <a:rPr lang="en-GB" sz="2000" b="1" dirty="0" smtClean="0"/>
            <a:t>PA 1: Support for growth and governance in lagging regions</a:t>
          </a:r>
          <a:endParaRPr lang="en-GB" sz="2000" dirty="0"/>
        </a:p>
      </dgm:t>
    </dgm:pt>
    <dgm:pt modelId="{F85F7C6F-2879-494A-87FD-0820FA4D9046}" type="parTrans" cxnId="{FCAA795B-EF33-495B-B2A3-0BED3BA18664}">
      <dgm:prSet/>
      <dgm:spPr/>
      <dgm:t>
        <a:bodyPr/>
        <a:lstStyle/>
        <a:p>
          <a:endParaRPr lang="en-GB"/>
        </a:p>
      </dgm:t>
    </dgm:pt>
    <dgm:pt modelId="{58461418-2FDD-47E8-9B0A-4533ED3076E8}" type="sibTrans" cxnId="{FCAA795B-EF33-495B-B2A3-0BED3BA18664}">
      <dgm:prSet/>
      <dgm:spPr/>
      <dgm:t>
        <a:bodyPr/>
        <a:lstStyle/>
        <a:p>
          <a:endParaRPr lang="en-GB"/>
        </a:p>
      </dgm:t>
    </dgm:pt>
    <dgm:pt modelId="{42711846-1AD1-4668-BBE5-C937BB820209}">
      <dgm:prSet custT="1"/>
      <dgm:spPr/>
      <dgm:t>
        <a:bodyPr/>
        <a:lstStyle/>
        <a:p>
          <a:pPr rtl="0"/>
          <a:r>
            <a:rPr lang="en-GB" sz="1800" dirty="0" smtClean="0"/>
            <a:t>Regions from</a:t>
          </a:r>
          <a:r>
            <a:rPr lang="en-GB" sz="1800" b="1" dirty="0" smtClean="0"/>
            <a:t> 8 </a:t>
          </a:r>
          <a:r>
            <a:rPr lang="en-GB" sz="1800" dirty="0" smtClean="0"/>
            <a:t>EU MS</a:t>
          </a:r>
          <a:endParaRPr lang="en-GB" sz="1800" dirty="0"/>
        </a:p>
      </dgm:t>
    </dgm:pt>
    <dgm:pt modelId="{DBD1CE1E-9604-4AB7-B9B1-30137924B6D2}" type="parTrans" cxnId="{D64A190A-2A03-49A4-8BED-D9A4C37CA946}">
      <dgm:prSet/>
      <dgm:spPr/>
      <dgm:t>
        <a:bodyPr/>
        <a:lstStyle/>
        <a:p>
          <a:endParaRPr lang="en-GB"/>
        </a:p>
      </dgm:t>
    </dgm:pt>
    <dgm:pt modelId="{3919EDB2-AD16-4C73-B1BE-88E8173FE822}" type="sibTrans" cxnId="{D64A190A-2A03-49A4-8BED-D9A4C37CA946}">
      <dgm:prSet/>
      <dgm:spPr/>
      <dgm:t>
        <a:bodyPr/>
        <a:lstStyle/>
        <a:p>
          <a:endParaRPr lang="en-GB"/>
        </a:p>
      </dgm:t>
    </dgm:pt>
    <dgm:pt modelId="{D5C228A0-FFA2-47A9-AA8F-05C0FF195B85}">
      <dgm:prSet custT="1"/>
      <dgm:spPr/>
      <dgm:t>
        <a:bodyPr/>
        <a:lstStyle/>
        <a:p>
          <a:pPr rtl="0"/>
          <a:r>
            <a:rPr lang="en-GB" sz="1800" dirty="0" smtClean="0"/>
            <a:t>Stakeholder engagement, mutual learning, support for RIS3 implementation</a:t>
          </a:r>
          <a:endParaRPr lang="en-GB" sz="1800" dirty="0"/>
        </a:p>
      </dgm:t>
    </dgm:pt>
    <dgm:pt modelId="{6F43A7C7-B9CD-434D-B6DB-AD88DAB8E421}" type="parTrans" cxnId="{200D106B-2C34-4B07-ADB9-D24AEBB63DAE}">
      <dgm:prSet/>
      <dgm:spPr/>
      <dgm:t>
        <a:bodyPr/>
        <a:lstStyle/>
        <a:p>
          <a:endParaRPr lang="en-GB"/>
        </a:p>
      </dgm:t>
    </dgm:pt>
    <dgm:pt modelId="{012A06C7-89A5-4F88-AFF5-F3A6CA8E5E86}" type="sibTrans" cxnId="{200D106B-2C34-4B07-ADB9-D24AEBB63DAE}">
      <dgm:prSet/>
      <dgm:spPr/>
      <dgm:t>
        <a:bodyPr/>
        <a:lstStyle/>
        <a:p>
          <a:endParaRPr lang="en-GB"/>
        </a:p>
      </dgm:t>
    </dgm:pt>
    <dgm:pt modelId="{9B52A570-8CFC-462B-B25B-D5B662635EE0}">
      <dgm:prSet custT="1"/>
      <dgm:spPr/>
      <dgm:t>
        <a:bodyPr/>
        <a:lstStyle/>
        <a:p>
          <a:pPr rtl="0"/>
          <a:r>
            <a:rPr lang="en-GB" sz="1800" dirty="0" smtClean="0"/>
            <a:t>Cross-cutting approaches to key issues of growth and governance</a:t>
          </a:r>
          <a:endParaRPr lang="en-GB" sz="1800" dirty="0"/>
        </a:p>
      </dgm:t>
    </dgm:pt>
    <dgm:pt modelId="{045373BB-2BA0-43BD-AA49-D2D7E8C7F2FD}" type="parTrans" cxnId="{23D7AF72-BEAB-4950-8682-706D9F9EFFD5}">
      <dgm:prSet/>
      <dgm:spPr/>
      <dgm:t>
        <a:bodyPr/>
        <a:lstStyle/>
        <a:p>
          <a:endParaRPr lang="en-GB"/>
        </a:p>
      </dgm:t>
    </dgm:pt>
    <dgm:pt modelId="{E8FCA784-0A15-42C4-BF99-91788B7E6C1C}" type="sibTrans" cxnId="{23D7AF72-BEAB-4950-8682-706D9F9EFFD5}">
      <dgm:prSet/>
      <dgm:spPr/>
      <dgm:t>
        <a:bodyPr/>
        <a:lstStyle/>
        <a:p>
          <a:endParaRPr lang="en-GB"/>
        </a:p>
      </dgm:t>
    </dgm:pt>
    <dgm:pt modelId="{35442796-55B2-4402-9B68-4E14FD4C4624}">
      <dgm:prSet custT="1"/>
      <dgm:spPr/>
      <dgm:t>
        <a:bodyPr/>
        <a:lstStyle/>
        <a:p>
          <a:pPr rtl="0"/>
          <a:r>
            <a:rPr lang="en-GB" sz="1800" dirty="0" smtClean="0"/>
            <a:t>Refinement of the RIS3 model </a:t>
          </a:r>
          <a:endParaRPr lang="en-GB" sz="1800" dirty="0"/>
        </a:p>
      </dgm:t>
    </dgm:pt>
    <dgm:pt modelId="{CAD8139C-B409-4F4D-AA02-7B20F9678DF3}" type="parTrans" cxnId="{1BB3792D-4942-449B-A0EF-6A9DFBD913D1}">
      <dgm:prSet/>
      <dgm:spPr/>
      <dgm:t>
        <a:bodyPr/>
        <a:lstStyle/>
        <a:p>
          <a:endParaRPr lang="en-GB"/>
        </a:p>
      </dgm:t>
    </dgm:pt>
    <dgm:pt modelId="{30E29C85-D925-4B7A-9CD7-2C275E4494B8}" type="sibTrans" cxnId="{1BB3792D-4942-449B-A0EF-6A9DFBD913D1}">
      <dgm:prSet/>
      <dgm:spPr/>
      <dgm:t>
        <a:bodyPr/>
        <a:lstStyle/>
        <a:p>
          <a:endParaRPr lang="en-GB"/>
        </a:p>
      </dgm:t>
    </dgm:pt>
    <dgm:pt modelId="{4A74FFC6-5FB0-4DA6-9EB6-F9553AF3065C}">
      <dgm:prSet custT="1"/>
      <dgm:spPr/>
      <dgm:t>
        <a:bodyPr/>
        <a:lstStyle/>
        <a:p>
          <a:pPr rtl="0"/>
          <a:r>
            <a:rPr lang="en-GB" sz="1800" dirty="0" smtClean="0"/>
            <a:t>Further development of practical support for regions across EU</a:t>
          </a:r>
          <a:endParaRPr lang="en-GB" sz="1800" dirty="0"/>
        </a:p>
      </dgm:t>
    </dgm:pt>
    <dgm:pt modelId="{488FE61F-F49C-4A88-9975-9DBC20A8C2F6}" type="parTrans" cxnId="{1A4E4E4C-6889-416A-8B5D-81A2D6FA1F34}">
      <dgm:prSet/>
      <dgm:spPr/>
      <dgm:t>
        <a:bodyPr/>
        <a:lstStyle/>
        <a:p>
          <a:endParaRPr lang="en-GB"/>
        </a:p>
      </dgm:t>
    </dgm:pt>
    <dgm:pt modelId="{10A4D368-2DB0-46C1-8743-E188D97DB897}" type="sibTrans" cxnId="{1A4E4E4C-6889-416A-8B5D-81A2D6FA1F34}">
      <dgm:prSet/>
      <dgm:spPr/>
      <dgm:t>
        <a:bodyPr/>
        <a:lstStyle/>
        <a:p>
          <a:endParaRPr lang="en-GB"/>
        </a:p>
      </dgm:t>
    </dgm:pt>
    <dgm:pt modelId="{C9CB21A1-F4CD-47FD-904D-A49BD6BEEB0F}">
      <dgm:prSet custT="1"/>
      <dgm:spPr/>
      <dgm:t>
        <a:bodyPr/>
        <a:lstStyle/>
        <a:p>
          <a:pPr rtl="0"/>
          <a:r>
            <a:rPr lang="en-GB" sz="2000" b="1" dirty="0" smtClean="0"/>
            <a:t>PA2: Competitive advantage and potential for smart specialisation in Romania</a:t>
          </a:r>
          <a:endParaRPr lang="en-GB" sz="2000" dirty="0"/>
        </a:p>
      </dgm:t>
    </dgm:pt>
    <dgm:pt modelId="{EB09E1F5-A54C-42AE-AB92-F70BE93B54D8}" type="parTrans" cxnId="{D4B8D270-4FAB-47FF-B474-F3919C54F286}">
      <dgm:prSet/>
      <dgm:spPr/>
      <dgm:t>
        <a:bodyPr/>
        <a:lstStyle/>
        <a:p>
          <a:endParaRPr lang="en-GB"/>
        </a:p>
      </dgm:t>
    </dgm:pt>
    <dgm:pt modelId="{B6358EB8-89B9-4D1F-BB78-51E6E85B0C85}" type="sibTrans" cxnId="{D4B8D270-4FAB-47FF-B474-F3919C54F286}">
      <dgm:prSet/>
      <dgm:spPr/>
      <dgm:t>
        <a:bodyPr/>
        <a:lstStyle/>
        <a:p>
          <a:endParaRPr lang="en-GB"/>
        </a:p>
      </dgm:t>
    </dgm:pt>
    <dgm:pt modelId="{88B7368A-A692-4B5E-A7EF-1B23B055B82F}">
      <dgm:prSet custT="1"/>
      <dgm:spPr/>
      <dgm:t>
        <a:bodyPr/>
        <a:lstStyle/>
        <a:p>
          <a:pPr rtl="0"/>
          <a:r>
            <a:rPr lang="en-GB" sz="1800" dirty="0" smtClean="0"/>
            <a:t>In depth support for </a:t>
          </a:r>
          <a:r>
            <a:rPr lang="en-GB" sz="1800" b="1" dirty="0" smtClean="0"/>
            <a:t>2</a:t>
          </a:r>
          <a:r>
            <a:rPr lang="en-GB" sz="1800" dirty="0" smtClean="0"/>
            <a:t> Romanian Regions (North East, North West)</a:t>
          </a:r>
          <a:endParaRPr lang="en-GB" sz="1800" dirty="0"/>
        </a:p>
      </dgm:t>
    </dgm:pt>
    <dgm:pt modelId="{0AFC3920-D713-4EE9-BF83-5C6336762385}" type="parTrans" cxnId="{1180B4B3-70AF-410A-9450-BCA4C06232ED}">
      <dgm:prSet/>
      <dgm:spPr/>
      <dgm:t>
        <a:bodyPr/>
        <a:lstStyle/>
        <a:p>
          <a:endParaRPr lang="en-GB"/>
        </a:p>
      </dgm:t>
    </dgm:pt>
    <dgm:pt modelId="{1C1D0407-A02D-4022-BF85-93255C641C97}" type="sibTrans" cxnId="{1180B4B3-70AF-410A-9450-BCA4C06232ED}">
      <dgm:prSet/>
      <dgm:spPr/>
      <dgm:t>
        <a:bodyPr/>
        <a:lstStyle/>
        <a:p>
          <a:endParaRPr lang="en-GB"/>
        </a:p>
      </dgm:t>
    </dgm:pt>
    <dgm:pt modelId="{DA0D831E-934A-445C-B987-19D73E5C5A6C}">
      <dgm:prSet custT="1"/>
      <dgm:spPr/>
      <dgm:t>
        <a:bodyPr/>
        <a:lstStyle/>
        <a:p>
          <a:pPr rtl="0"/>
          <a:r>
            <a:rPr lang="en-GB" sz="1800" dirty="0" smtClean="0"/>
            <a:t>Close complementarity - but deeper engagement</a:t>
          </a:r>
          <a:endParaRPr lang="en-GB" sz="1800" dirty="0"/>
        </a:p>
      </dgm:t>
    </dgm:pt>
    <dgm:pt modelId="{40823BEC-752A-40BA-8B1F-A5F45EC46DEA}" type="parTrans" cxnId="{C72B58FD-F846-40A3-9291-2EE0E935158D}">
      <dgm:prSet/>
      <dgm:spPr/>
      <dgm:t>
        <a:bodyPr/>
        <a:lstStyle/>
        <a:p>
          <a:endParaRPr lang="en-GB"/>
        </a:p>
      </dgm:t>
    </dgm:pt>
    <dgm:pt modelId="{62D0F96D-4FD6-458E-A0B5-26F6D7643174}" type="sibTrans" cxnId="{C72B58FD-F846-40A3-9291-2EE0E935158D}">
      <dgm:prSet/>
      <dgm:spPr/>
      <dgm:t>
        <a:bodyPr/>
        <a:lstStyle/>
        <a:p>
          <a:endParaRPr lang="en-GB"/>
        </a:p>
      </dgm:t>
    </dgm:pt>
    <dgm:pt modelId="{90A94957-DCD3-49BA-A01F-E1BC084C5943}">
      <dgm:prSet custT="1"/>
      <dgm:spPr/>
      <dgm:t>
        <a:bodyPr/>
        <a:lstStyle/>
        <a:p>
          <a:pPr rtl="0"/>
          <a:r>
            <a:rPr lang="en-GB" sz="1800" dirty="0" smtClean="0"/>
            <a:t>Differing stages of RIS3 development between regions</a:t>
          </a:r>
          <a:endParaRPr lang="en-GB" sz="1800" dirty="0"/>
        </a:p>
      </dgm:t>
    </dgm:pt>
    <dgm:pt modelId="{3CB1F2F3-0980-48EF-AACF-EDD3B2D2CEEA}" type="parTrans" cxnId="{03BAE377-D9F4-4CD9-83B8-D8D077D7605F}">
      <dgm:prSet/>
      <dgm:spPr/>
      <dgm:t>
        <a:bodyPr/>
        <a:lstStyle/>
        <a:p>
          <a:endParaRPr lang="en-GB"/>
        </a:p>
      </dgm:t>
    </dgm:pt>
    <dgm:pt modelId="{E71DA958-E5EC-4648-A750-5355FC773EBF}" type="sibTrans" cxnId="{03BAE377-D9F4-4CD9-83B8-D8D077D7605F}">
      <dgm:prSet/>
      <dgm:spPr/>
      <dgm:t>
        <a:bodyPr/>
        <a:lstStyle/>
        <a:p>
          <a:endParaRPr lang="en-GB"/>
        </a:p>
      </dgm:t>
    </dgm:pt>
    <dgm:pt modelId="{4FCFFB8A-84DE-46F8-9E99-65F54080FF54}">
      <dgm:prSet custT="1"/>
      <dgm:spPr/>
      <dgm:t>
        <a:bodyPr/>
        <a:lstStyle/>
        <a:p>
          <a:pPr rtl="0"/>
          <a:r>
            <a:rPr lang="en-GB" sz="1800" dirty="0" smtClean="0"/>
            <a:t>Coordination with national level RSI3</a:t>
          </a:r>
          <a:endParaRPr lang="en-GB" sz="1800" dirty="0"/>
        </a:p>
      </dgm:t>
    </dgm:pt>
    <dgm:pt modelId="{32A7DC59-9EDC-45FB-8F91-03753F971BB4}" type="parTrans" cxnId="{EDC2A5E2-800B-492A-B116-B4FF1AC2924C}">
      <dgm:prSet/>
      <dgm:spPr/>
      <dgm:t>
        <a:bodyPr/>
        <a:lstStyle/>
        <a:p>
          <a:endParaRPr lang="en-GB"/>
        </a:p>
      </dgm:t>
    </dgm:pt>
    <dgm:pt modelId="{13CE9E87-3D1A-4823-956D-C71F8719A2C3}" type="sibTrans" cxnId="{EDC2A5E2-800B-492A-B116-B4FF1AC2924C}">
      <dgm:prSet/>
      <dgm:spPr/>
      <dgm:t>
        <a:bodyPr/>
        <a:lstStyle/>
        <a:p>
          <a:endParaRPr lang="en-GB"/>
        </a:p>
      </dgm:t>
    </dgm:pt>
    <dgm:pt modelId="{0A33D6C6-5752-4D32-8C85-B1BB2A4E3BE5}" type="pres">
      <dgm:prSet presAssocID="{41066BA3-863B-475A-B70E-757E5C39F3C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EED0FEF-B0E2-42E5-87D4-079CEB99B73D}" type="pres">
      <dgm:prSet presAssocID="{41066BA3-863B-475A-B70E-757E5C39F3C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E11038-B5F1-404D-B5E0-CE770D134283}" type="pres">
      <dgm:prSet presAssocID="{41066BA3-863B-475A-B70E-757E5C39F3C1}" presName="LeftNode" presStyleLbl="bgImgPlace1" presStyleIdx="0" presStyleCnt="2" custScaleX="194048" custScaleY="122863" custLinFactNeighborX="-48051" custLinFactNeighborY="3650">
        <dgm:presLayoutVars>
          <dgm:chMax val="2"/>
          <dgm:chPref val="2"/>
        </dgm:presLayoutVars>
      </dgm:prSet>
      <dgm:spPr/>
      <dgm:t>
        <a:bodyPr/>
        <a:lstStyle/>
        <a:p>
          <a:endParaRPr lang="en-GB"/>
        </a:p>
      </dgm:t>
    </dgm:pt>
    <dgm:pt modelId="{7CE841F3-B9E4-4AF3-9BB5-A09558D9EE7D}" type="pres">
      <dgm:prSet presAssocID="{41066BA3-863B-475A-B70E-757E5C39F3C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BBEC71-A2FD-42C9-90CB-BD7B56FC801B}" type="pres">
      <dgm:prSet presAssocID="{41066BA3-863B-475A-B70E-757E5C39F3C1}" presName="RightNode" presStyleLbl="bgImgPlace1" presStyleIdx="1" presStyleCnt="2" custScaleX="201799" custScaleY="122221" custLinFactNeighborX="49414" custLinFactNeighborY="3329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5B3DFBD-329E-4B7B-8C96-A913B4792F58}" type="pres">
      <dgm:prSet presAssocID="{41066BA3-863B-475A-B70E-757E5C39F3C1}" presName="TopArrow" presStyleLbl="node1" presStyleIdx="0" presStyleCnt="2" custLinFactNeighborX="-1839" custLinFactNeighborY="-6957"/>
      <dgm:spPr/>
    </dgm:pt>
    <dgm:pt modelId="{B25A97E1-03CB-46FF-A83A-9F30F0C4829A}" type="pres">
      <dgm:prSet presAssocID="{41066BA3-863B-475A-B70E-757E5C39F3C1}" presName="BottomArrow" presStyleLbl="node1" presStyleIdx="1" presStyleCnt="2" custLinFactNeighborX="5117" custLinFactNeighborY="12857"/>
      <dgm:spPr/>
    </dgm:pt>
  </dgm:ptLst>
  <dgm:cxnLst>
    <dgm:cxn modelId="{200D106B-2C34-4B07-ADB9-D24AEBB63DAE}" srcId="{0EB5B37A-3937-4C71-8534-D91E04A3740C}" destId="{D5C228A0-FFA2-47A9-AA8F-05C0FF195B85}" srcOrd="1" destOrd="0" parTransId="{6F43A7C7-B9CD-434D-B6DB-AD88DAB8E421}" sibTransId="{012A06C7-89A5-4F88-AFF5-F3A6CA8E5E86}"/>
    <dgm:cxn modelId="{50A5ADF0-7879-4D59-B0BF-0FB117E6E43E}" type="presOf" srcId="{D5C228A0-FFA2-47A9-AA8F-05C0FF195B85}" destId="{4EED0FEF-B0E2-42E5-87D4-079CEB99B73D}" srcOrd="0" destOrd="2" presId="urn:microsoft.com/office/officeart/2009/layout/ReverseList"/>
    <dgm:cxn modelId="{23D7AF72-BEAB-4950-8682-706D9F9EFFD5}" srcId="{0EB5B37A-3937-4C71-8534-D91E04A3740C}" destId="{9B52A570-8CFC-462B-B25B-D5B662635EE0}" srcOrd="2" destOrd="0" parTransId="{045373BB-2BA0-43BD-AA49-D2D7E8C7F2FD}" sibTransId="{E8FCA784-0A15-42C4-BF99-91788B7E6C1C}"/>
    <dgm:cxn modelId="{5FF876B2-C9E4-4CDA-A5BB-5EEE9BC22CB9}" type="presOf" srcId="{41066BA3-863B-475A-B70E-757E5C39F3C1}" destId="{0A33D6C6-5752-4D32-8C85-B1BB2A4E3BE5}" srcOrd="0" destOrd="0" presId="urn:microsoft.com/office/officeart/2009/layout/ReverseList"/>
    <dgm:cxn modelId="{1BB3792D-4942-449B-A0EF-6A9DFBD913D1}" srcId="{0EB5B37A-3937-4C71-8534-D91E04A3740C}" destId="{35442796-55B2-4402-9B68-4E14FD4C4624}" srcOrd="3" destOrd="0" parTransId="{CAD8139C-B409-4F4D-AA02-7B20F9678DF3}" sibTransId="{30E29C85-D925-4B7A-9CD7-2C275E4494B8}"/>
    <dgm:cxn modelId="{EB950508-597B-4A3A-8BD0-C102629E8F90}" type="presOf" srcId="{88B7368A-A692-4B5E-A7EF-1B23B055B82F}" destId="{BDBBEC71-A2FD-42C9-90CB-BD7B56FC801B}" srcOrd="1" destOrd="1" presId="urn:microsoft.com/office/officeart/2009/layout/ReverseList"/>
    <dgm:cxn modelId="{F1C5C2F4-69DE-4039-B73D-90E5CCDD0759}" type="presOf" srcId="{35442796-55B2-4402-9B68-4E14FD4C4624}" destId="{E8E11038-B5F1-404D-B5E0-CE770D134283}" srcOrd="1" destOrd="4" presId="urn:microsoft.com/office/officeart/2009/layout/ReverseList"/>
    <dgm:cxn modelId="{29766871-31D6-4958-BA99-78B3A8ED99B5}" type="presOf" srcId="{88B7368A-A692-4B5E-A7EF-1B23B055B82F}" destId="{7CE841F3-B9E4-4AF3-9BB5-A09558D9EE7D}" srcOrd="0" destOrd="1" presId="urn:microsoft.com/office/officeart/2009/layout/ReverseList"/>
    <dgm:cxn modelId="{71626118-9784-450B-836D-BDEFCF5706BB}" type="presOf" srcId="{DA0D831E-934A-445C-B987-19D73E5C5A6C}" destId="{7CE841F3-B9E4-4AF3-9BB5-A09558D9EE7D}" srcOrd="0" destOrd="2" presId="urn:microsoft.com/office/officeart/2009/layout/ReverseList"/>
    <dgm:cxn modelId="{D64A190A-2A03-49A4-8BED-D9A4C37CA946}" srcId="{0EB5B37A-3937-4C71-8534-D91E04A3740C}" destId="{42711846-1AD1-4668-BBE5-C937BB820209}" srcOrd="0" destOrd="0" parTransId="{DBD1CE1E-9604-4AB7-B9B1-30137924B6D2}" sibTransId="{3919EDB2-AD16-4C73-B1BE-88E8173FE822}"/>
    <dgm:cxn modelId="{9502BC93-FDCA-4CF2-9185-CC7D64E06152}" type="presOf" srcId="{90A94957-DCD3-49BA-A01F-E1BC084C5943}" destId="{BDBBEC71-A2FD-42C9-90CB-BD7B56FC801B}" srcOrd="1" destOrd="3" presId="urn:microsoft.com/office/officeart/2009/layout/ReverseList"/>
    <dgm:cxn modelId="{800C02AB-9DF5-4619-A199-0A8EA3429AF5}" type="presOf" srcId="{4FCFFB8A-84DE-46F8-9E99-65F54080FF54}" destId="{7CE841F3-B9E4-4AF3-9BB5-A09558D9EE7D}" srcOrd="0" destOrd="4" presId="urn:microsoft.com/office/officeart/2009/layout/ReverseList"/>
    <dgm:cxn modelId="{29B4A6A3-45D1-4C6E-8C51-6DE9608F9D37}" type="presOf" srcId="{90A94957-DCD3-49BA-A01F-E1BC084C5943}" destId="{7CE841F3-B9E4-4AF3-9BB5-A09558D9EE7D}" srcOrd="0" destOrd="3" presId="urn:microsoft.com/office/officeart/2009/layout/ReverseList"/>
    <dgm:cxn modelId="{BF242052-6731-4A11-BE30-5CF132E2E01E}" type="presOf" srcId="{0EB5B37A-3937-4C71-8534-D91E04A3740C}" destId="{E8E11038-B5F1-404D-B5E0-CE770D134283}" srcOrd="1" destOrd="0" presId="urn:microsoft.com/office/officeart/2009/layout/ReverseList"/>
    <dgm:cxn modelId="{EA9EEDB2-0272-4DF9-8A9C-B038024274E1}" type="presOf" srcId="{9B52A570-8CFC-462B-B25B-D5B662635EE0}" destId="{4EED0FEF-B0E2-42E5-87D4-079CEB99B73D}" srcOrd="0" destOrd="3" presId="urn:microsoft.com/office/officeart/2009/layout/ReverseList"/>
    <dgm:cxn modelId="{2F1A378C-DBAF-4CA7-A415-F57C0AA8CAB2}" type="presOf" srcId="{42711846-1AD1-4668-BBE5-C937BB820209}" destId="{E8E11038-B5F1-404D-B5E0-CE770D134283}" srcOrd="1" destOrd="1" presId="urn:microsoft.com/office/officeart/2009/layout/ReverseList"/>
    <dgm:cxn modelId="{FCAA795B-EF33-495B-B2A3-0BED3BA18664}" srcId="{41066BA3-863B-475A-B70E-757E5C39F3C1}" destId="{0EB5B37A-3937-4C71-8534-D91E04A3740C}" srcOrd="0" destOrd="0" parTransId="{F85F7C6F-2879-494A-87FD-0820FA4D9046}" sibTransId="{58461418-2FDD-47E8-9B0A-4533ED3076E8}"/>
    <dgm:cxn modelId="{2497FF54-F066-4637-A9F1-34DD2E6B53A4}" type="presOf" srcId="{0EB5B37A-3937-4C71-8534-D91E04A3740C}" destId="{4EED0FEF-B0E2-42E5-87D4-079CEB99B73D}" srcOrd="0" destOrd="0" presId="urn:microsoft.com/office/officeart/2009/layout/ReverseList"/>
    <dgm:cxn modelId="{586E5519-DFA4-46C3-AAF3-D492004A9C2B}" type="presOf" srcId="{C9CB21A1-F4CD-47FD-904D-A49BD6BEEB0F}" destId="{7CE841F3-B9E4-4AF3-9BB5-A09558D9EE7D}" srcOrd="0" destOrd="0" presId="urn:microsoft.com/office/officeart/2009/layout/ReverseList"/>
    <dgm:cxn modelId="{D4B8D270-4FAB-47FF-B474-F3919C54F286}" srcId="{41066BA3-863B-475A-B70E-757E5C39F3C1}" destId="{C9CB21A1-F4CD-47FD-904D-A49BD6BEEB0F}" srcOrd="1" destOrd="0" parTransId="{EB09E1F5-A54C-42AE-AB92-F70BE93B54D8}" sibTransId="{B6358EB8-89B9-4D1F-BB78-51E6E85B0C85}"/>
    <dgm:cxn modelId="{EDC2A5E2-800B-492A-B116-B4FF1AC2924C}" srcId="{C9CB21A1-F4CD-47FD-904D-A49BD6BEEB0F}" destId="{4FCFFB8A-84DE-46F8-9E99-65F54080FF54}" srcOrd="3" destOrd="0" parTransId="{32A7DC59-9EDC-45FB-8F91-03753F971BB4}" sibTransId="{13CE9E87-3D1A-4823-956D-C71F8719A2C3}"/>
    <dgm:cxn modelId="{1180B4B3-70AF-410A-9450-BCA4C06232ED}" srcId="{C9CB21A1-F4CD-47FD-904D-A49BD6BEEB0F}" destId="{88B7368A-A692-4B5E-A7EF-1B23B055B82F}" srcOrd="0" destOrd="0" parTransId="{0AFC3920-D713-4EE9-BF83-5C6336762385}" sibTransId="{1C1D0407-A02D-4022-BF85-93255C641C97}"/>
    <dgm:cxn modelId="{1A4E4E4C-6889-416A-8B5D-81A2D6FA1F34}" srcId="{0EB5B37A-3937-4C71-8534-D91E04A3740C}" destId="{4A74FFC6-5FB0-4DA6-9EB6-F9553AF3065C}" srcOrd="4" destOrd="0" parTransId="{488FE61F-F49C-4A88-9975-9DBC20A8C2F6}" sibTransId="{10A4D368-2DB0-46C1-8743-E188D97DB897}"/>
    <dgm:cxn modelId="{73360C15-6239-49D6-8E64-D4D47F48AA9C}" type="presOf" srcId="{D5C228A0-FFA2-47A9-AA8F-05C0FF195B85}" destId="{E8E11038-B5F1-404D-B5E0-CE770D134283}" srcOrd="1" destOrd="2" presId="urn:microsoft.com/office/officeart/2009/layout/ReverseList"/>
    <dgm:cxn modelId="{D28E9D4B-B538-4661-8C21-0D20316A2F3E}" type="presOf" srcId="{4A74FFC6-5FB0-4DA6-9EB6-F9553AF3065C}" destId="{E8E11038-B5F1-404D-B5E0-CE770D134283}" srcOrd="1" destOrd="5" presId="urn:microsoft.com/office/officeart/2009/layout/ReverseList"/>
    <dgm:cxn modelId="{225D339C-7CE1-4959-9FF2-F5ADB9074F29}" type="presOf" srcId="{DA0D831E-934A-445C-B987-19D73E5C5A6C}" destId="{BDBBEC71-A2FD-42C9-90CB-BD7B56FC801B}" srcOrd="1" destOrd="2" presId="urn:microsoft.com/office/officeart/2009/layout/ReverseList"/>
    <dgm:cxn modelId="{C1CE1940-DBA2-4053-AB7B-AC716056612D}" type="presOf" srcId="{4FCFFB8A-84DE-46F8-9E99-65F54080FF54}" destId="{BDBBEC71-A2FD-42C9-90CB-BD7B56FC801B}" srcOrd="1" destOrd="4" presId="urn:microsoft.com/office/officeart/2009/layout/ReverseList"/>
    <dgm:cxn modelId="{28FC034D-BA83-47DF-9CAA-138957D0BCB5}" type="presOf" srcId="{42711846-1AD1-4668-BBE5-C937BB820209}" destId="{4EED0FEF-B0E2-42E5-87D4-079CEB99B73D}" srcOrd="0" destOrd="1" presId="urn:microsoft.com/office/officeart/2009/layout/ReverseList"/>
    <dgm:cxn modelId="{B101D8C4-BD40-44A6-9A32-8BCEDFB14CE8}" type="presOf" srcId="{4A74FFC6-5FB0-4DA6-9EB6-F9553AF3065C}" destId="{4EED0FEF-B0E2-42E5-87D4-079CEB99B73D}" srcOrd="0" destOrd="5" presId="urn:microsoft.com/office/officeart/2009/layout/ReverseList"/>
    <dgm:cxn modelId="{C72B58FD-F846-40A3-9291-2EE0E935158D}" srcId="{C9CB21A1-F4CD-47FD-904D-A49BD6BEEB0F}" destId="{DA0D831E-934A-445C-B987-19D73E5C5A6C}" srcOrd="1" destOrd="0" parTransId="{40823BEC-752A-40BA-8B1F-A5F45EC46DEA}" sibTransId="{62D0F96D-4FD6-458E-A0B5-26F6D7643174}"/>
    <dgm:cxn modelId="{825238AD-A31F-46AC-860F-575921E7918D}" type="presOf" srcId="{35442796-55B2-4402-9B68-4E14FD4C4624}" destId="{4EED0FEF-B0E2-42E5-87D4-079CEB99B73D}" srcOrd="0" destOrd="4" presId="urn:microsoft.com/office/officeart/2009/layout/ReverseList"/>
    <dgm:cxn modelId="{92C244DD-3EEA-4FD8-8E45-80FBEEF211BE}" type="presOf" srcId="{C9CB21A1-F4CD-47FD-904D-A49BD6BEEB0F}" destId="{BDBBEC71-A2FD-42C9-90CB-BD7B56FC801B}" srcOrd="1" destOrd="0" presId="urn:microsoft.com/office/officeart/2009/layout/ReverseList"/>
    <dgm:cxn modelId="{9E4A50B3-C5AB-406D-BEF9-863794712E54}" type="presOf" srcId="{9B52A570-8CFC-462B-B25B-D5B662635EE0}" destId="{E8E11038-B5F1-404D-B5E0-CE770D134283}" srcOrd="1" destOrd="3" presId="urn:microsoft.com/office/officeart/2009/layout/ReverseList"/>
    <dgm:cxn modelId="{03BAE377-D9F4-4CD9-83B8-D8D077D7605F}" srcId="{C9CB21A1-F4CD-47FD-904D-A49BD6BEEB0F}" destId="{90A94957-DCD3-49BA-A01F-E1BC084C5943}" srcOrd="2" destOrd="0" parTransId="{3CB1F2F3-0980-48EF-AACF-EDD3B2D2CEEA}" sibTransId="{E71DA958-E5EC-4648-A750-5355FC773EBF}"/>
    <dgm:cxn modelId="{1042296D-AF98-483B-8070-7167BF68E3FE}" type="presParOf" srcId="{0A33D6C6-5752-4D32-8C85-B1BB2A4E3BE5}" destId="{4EED0FEF-B0E2-42E5-87D4-079CEB99B73D}" srcOrd="0" destOrd="0" presId="urn:microsoft.com/office/officeart/2009/layout/ReverseList"/>
    <dgm:cxn modelId="{0A982508-3EF2-4635-BBB8-7127DA8C6E42}" type="presParOf" srcId="{0A33D6C6-5752-4D32-8C85-B1BB2A4E3BE5}" destId="{E8E11038-B5F1-404D-B5E0-CE770D134283}" srcOrd="1" destOrd="0" presId="urn:microsoft.com/office/officeart/2009/layout/ReverseList"/>
    <dgm:cxn modelId="{CA7B8E6E-B2DB-4CB6-97E0-C784E1C6B02F}" type="presParOf" srcId="{0A33D6C6-5752-4D32-8C85-B1BB2A4E3BE5}" destId="{7CE841F3-B9E4-4AF3-9BB5-A09558D9EE7D}" srcOrd="2" destOrd="0" presId="urn:microsoft.com/office/officeart/2009/layout/ReverseList"/>
    <dgm:cxn modelId="{A03D8FCD-332D-4D92-ABA0-182F2A51BD79}" type="presParOf" srcId="{0A33D6C6-5752-4D32-8C85-B1BB2A4E3BE5}" destId="{BDBBEC71-A2FD-42C9-90CB-BD7B56FC801B}" srcOrd="3" destOrd="0" presId="urn:microsoft.com/office/officeart/2009/layout/ReverseList"/>
    <dgm:cxn modelId="{41337376-BAA0-4E33-BA4E-8B5FFCB75385}" type="presParOf" srcId="{0A33D6C6-5752-4D32-8C85-B1BB2A4E3BE5}" destId="{A5B3DFBD-329E-4B7B-8C96-A913B4792F58}" srcOrd="4" destOrd="0" presId="urn:microsoft.com/office/officeart/2009/layout/ReverseList"/>
    <dgm:cxn modelId="{CAABFFC6-D79A-4509-8DDB-7F1226C0818F}" type="presParOf" srcId="{0A33D6C6-5752-4D32-8C85-B1BB2A4E3BE5}" destId="{B25A97E1-03CB-46FF-A83A-9F30F0C4829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7807F6-CD2D-4B79-A3F2-8C4D31AFB298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30EAF9-2E79-4280-892F-E314FB2FDF81}">
      <dgm:prSet custT="1"/>
      <dgm:spPr/>
      <dgm:t>
        <a:bodyPr/>
        <a:lstStyle/>
        <a:p>
          <a:r>
            <a:rPr lang="en-GB" sz="1400" b="1" i="0" dirty="0" smtClean="0">
              <a:solidFill>
                <a:srgbClr val="000090"/>
              </a:solidFill>
            </a:rPr>
            <a:t>Partnership</a:t>
          </a:r>
          <a:r>
            <a:rPr lang="en-GB" sz="1700" b="1" i="0" dirty="0" smtClean="0"/>
            <a:t> </a:t>
          </a:r>
          <a:endParaRPr lang="en-GB" sz="1700" dirty="0"/>
        </a:p>
      </dgm:t>
    </dgm:pt>
    <dgm:pt modelId="{60C91D96-62CD-4922-863A-083F4801DA63}" type="parTrans" cxnId="{ED8D188A-B34C-4EFA-8B0B-B1B7F46280CC}">
      <dgm:prSet/>
      <dgm:spPr/>
      <dgm:t>
        <a:bodyPr/>
        <a:lstStyle/>
        <a:p>
          <a:endParaRPr lang="en-GB"/>
        </a:p>
      </dgm:t>
    </dgm:pt>
    <dgm:pt modelId="{7BD5BF82-D42E-43CF-92F8-22FA276D2E7E}" type="sibTrans" cxnId="{ED8D188A-B34C-4EFA-8B0B-B1B7F46280CC}">
      <dgm:prSet/>
      <dgm:spPr/>
      <dgm:t>
        <a:bodyPr/>
        <a:lstStyle/>
        <a:p>
          <a:endParaRPr lang="en-GB"/>
        </a:p>
      </dgm:t>
    </dgm:pt>
    <dgm:pt modelId="{D640D23A-C343-4F35-BD07-A08193031FF7}">
      <dgm:prSet custT="1"/>
      <dgm:spPr/>
      <dgm:t>
        <a:bodyPr lIns="0"/>
        <a:lstStyle/>
        <a:p>
          <a:r>
            <a:rPr lang="en-GB" sz="1600" dirty="0" smtClean="0"/>
            <a:t>JRC, DG REGIO, other DGs, regional and national authorities </a:t>
          </a:r>
          <a:endParaRPr lang="en-GB" sz="1600" dirty="0"/>
        </a:p>
      </dgm:t>
    </dgm:pt>
    <dgm:pt modelId="{E6F04850-278E-48E9-8C16-F25FE0212C21}" type="parTrans" cxnId="{9932D4B7-F226-4801-8ED9-96AE4477EE04}">
      <dgm:prSet/>
      <dgm:spPr/>
      <dgm:t>
        <a:bodyPr/>
        <a:lstStyle/>
        <a:p>
          <a:endParaRPr lang="en-GB"/>
        </a:p>
      </dgm:t>
    </dgm:pt>
    <dgm:pt modelId="{0949CB48-F050-4C01-A8B8-DD88E038C637}" type="sibTrans" cxnId="{9932D4B7-F226-4801-8ED9-96AE4477EE04}">
      <dgm:prSet/>
      <dgm:spPr/>
      <dgm:t>
        <a:bodyPr/>
        <a:lstStyle/>
        <a:p>
          <a:endParaRPr lang="en-GB"/>
        </a:p>
      </dgm:t>
    </dgm:pt>
    <dgm:pt modelId="{723779D6-7CEB-42BD-9DF9-4B0A8C5EFDC3}">
      <dgm:prSet custT="1"/>
      <dgm:spPr/>
      <dgm:t>
        <a:bodyPr/>
        <a:lstStyle/>
        <a:p>
          <a:r>
            <a:rPr lang="en-GB" sz="1400" b="1" i="0" dirty="0" smtClean="0">
              <a:solidFill>
                <a:srgbClr val="000090"/>
              </a:solidFill>
            </a:rPr>
            <a:t>Flexibility</a:t>
          </a:r>
          <a:r>
            <a:rPr lang="en-GB" sz="1800" b="1" i="0" dirty="0" smtClean="0">
              <a:solidFill>
                <a:srgbClr val="000090"/>
              </a:solidFill>
            </a:rPr>
            <a:t> </a:t>
          </a:r>
          <a:endParaRPr lang="en-GB" sz="1800" dirty="0">
            <a:solidFill>
              <a:srgbClr val="000090"/>
            </a:solidFill>
          </a:endParaRPr>
        </a:p>
      </dgm:t>
    </dgm:pt>
    <dgm:pt modelId="{DF327FE4-96AE-43B0-BB44-BF6C7BA9FF8F}" type="parTrans" cxnId="{CE64ADC5-86B5-4568-95D1-7A4F8278ED50}">
      <dgm:prSet/>
      <dgm:spPr/>
      <dgm:t>
        <a:bodyPr/>
        <a:lstStyle/>
        <a:p>
          <a:endParaRPr lang="en-GB"/>
        </a:p>
      </dgm:t>
    </dgm:pt>
    <dgm:pt modelId="{BD2F6410-3214-4D56-8CF2-13B2701C023C}" type="sibTrans" cxnId="{CE64ADC5-86B5-4568-95D1-7A4F8278ED50}">
      <dgm:prSet/>
      <dgm:spPr/>
      <dgm:t>
        <a:bodyPr/>
        <a:lstStyle/>
        <a:p>
          <a:endParaRPr lang="en-GB"/>
        </a:p>
      </dgm:t>
    </dgm:pt>
    <dgm:pt modelId="{2E9ADB72-8879-4289-8B18-2F564B8ECD59}">
      <dgm:prSet custT="1"/>
      <dgm:spPr/>
      <dgm:t>
        <a:bodyPr lIns="0"/>
        <a:lstStyle/>
        <a:p>
          <a:pPr algn="r"/>
          <a:r>
            <a:rPr lang="en-GB" sz="1600" dirty="0" smtClean="0"/>
            <a:t>approach tailored to needs and problems identified by stakeholders</a:t>
          </a:r>
          <a:endParaRPr lang="en-GB" sz="1600" dirty="0"/>
        </a:p>
      </dgm:t>
    </dgm:pt>
    <dgm:pt modelId="{E899CE49-5EDB-45F5-825B-C66E16F7D98D}" type="parTrans" cxnId="{ED5A1329-F2B7-4462-B8AA-C518D9A60F8C}">
      <dgm:prSet/>
      <dgm:spPr/>
      <dgm:t>
        <a:bodyPr/>
        <a:lstStyle/>
        <a:p>
          <a:endParaRPr lang="en-GB"/>
        </a:p>
      </dgm:t>
    </dgm:pt>
    <dgm:pt modelId="{2AAFC92F-8618-4206-85A1-3EA9A57421EB}" type="sibTrans" cxnId="{ED5A1329-F2B7-4462-B8AA-C518D9A60F8C}">
      <dgm:prSet/>
      <dgm:spPr/>
      <dgm:t>
        <a:bodyPr/>
        <a:lstStyle/>
        <a:p>
          <a:endParaRPr lang="en-GB"/>
        </a:p>
      </dgm:t>
    </dgm:pt>
    <dgm:pt modelId="{DF91D519-9632-46D8-915F-7C3A9D2F92B6}">
      <dgm:prSet custT="1"/>
      <dgm:spPr/>
      <dgm:t>
        <a:bodyPr/>
        <a:lstStyle/>
        <a:p>
          <a:r>
            <a:rPr lang="en-GB" sz="1400" b="1" i="0" dirty="0" smtClean="0">
              <a:solidFill>
                <a:srgbClr val="000090"/>
              </a:solidFill>
            </a:rPr>
            <a:t>Trans-national dimension  </a:t>
          </a:r>
          <a:endParaRPr lang="en-GB" sz="1400" dirty="0">
            <a:solidFill>
              <a:srgbClr val="000090"/>
            </a:solidFill>
          </a:endParaRPr>
        </a:p>
      </dgm:t>
    </dgm:pt>
    <dgm:pt modelId="{FD6F59C5-BDD8-4D33-AE63-EFBC165AC163}" type="parTrans" cxnId="{B4843A0E-8AA7-498A-8C0C-9A9F7F71D170}">
      <dgm:prSet/>
      <dgm:spPr/>
      <dgm:t>
        <a:bodyPr/>
        <a:lstStyle/>
        <a:p>
          <a:endParaRPr lang="en-GB"/>
        </a:p>
      </dgm:t>
    </dgm:pt>
    <dgm:pt modelId="{474ABCA7-9081-4CB0-8FEA-FFE6F8D169A9}" type="sibTrans" cxnId="{B4843A0E-8AA7-498A-8C0C-9A9F7F71D170}">
      <dgm:prSet/>
      <dgm:spPr/>
      <dgm:t>
        <a:bodyPr/>
        <a:lstStyle/>
        <a:p>
          <a:endParaRPr lang="en-GB"/>
        </a:p>
      </dgm:t>
    </dgm:pt>
    <dgm:pt modelId="{AE5A367D-52F9-46F5-B65C-B69C3B6760FF}">
      <dgm:prSet custT="1"/>
      <dgm:spPr/>
      <dgm:t>
        <a:bodyPr lIns="0" anchor="b" anchorCtr="0"/>
        <a:lstStyle/>
        <a:p>
          <a:pPr marL="0" indent="0" algn="r"/>
          <a:r>
            <a:rPr lang="en-GB" sz="1800" dirty="0" smtClean="0"/>
            <a:t> </a:t>
          </a:r>
          <a:r>
            <a:rPr lang="en-GB" sz="1600" dirty="0" smtClean="0"/>
            <a:t>Identify and share common challenges and solutions </a:t>
          </a:r>
          <a:endParaRPr lang="en-GB" sz="1600" dirty="0"/>
        </a:p>
      </dgm:t>
    </dgm:pt>
    <dgm:pt modelId="{A0B8E583-1E2E-4742-982B-F70904A98737}" type="parTrans" cxnId="{C4E4AA1B-F97D-4B47-8E34-192A14915D64}">
      <dgm:prSet/>
      <dgm:spPr/>
      <dgm:t>
        <a:bodyPr/>
        <a:lstStyle/>
        <a:p>
          <a:endParaRPr lang="en-GB"/>
        </a:p>
      </dgm:t>
    </dgm:pt>
    <dgm:pt modelId="{3F9A764F-6E6B-48E5-AAE8-A27A21B06272}" type="sibTrans" cxnId="{C4E4AA1B-F97D-4B47-8E34-192A14915D64}">
      <dgm:prSet/>
      <dgm:spPr/>
      <dgm:t>
        <a:bodyPr/>
        <a:lstStyle/>
        <a:p>
          <a:endParaRPr lang="en-GB"/>
        </a:p>
      </dgm:t>
    </dgm:pt>
    <dgm:pt modelId="{9ED73712-CB82-4711-98E0-9BB6ED2439AD}">
      <dgm:prSet custT="1"/>
      <dgm:spPr/>
      <dgm:t>
        <a:bodyPr/>
        <a:lstStyle/>
        <a:p>
          <a:r>
            <a:rPr lang="en-GB" sz="1400" b="1" i="0" dirty="0" smtClean="0">
              <a:solidFill>
                <a:srgbClr val="000090"/>
              </a:solidFill>
            </a:rPr>
            <a:t>Synergies with other activities </a:t>
          </a:r>
          <a:endParaRPr lang="en-GB" sz="1400" dirty="0">
            <a:solidFill>
              <a:srgbClr val="000090"/>
            </a:solidFill>
          </a:endParaRPr>
        </a:p>
      </dgm:t>
    </dgm:pt>
    <dgm:pt modelId="{7C78B06B-E090-41A9-AAE7-DE224965A89E}" type="parTrans" cxnId="{60E49946-9DE6-4301-BD9A-61E5D0D6C62F}">
      <dgm:prSet/>
      <dgm:spPr/>
      <dgm:t>
        <a:bodyPr/>
        <a:lstStyle/>
        <a:p>
          <a:endParaRPr lang="en-GB"/>
        </a:p>
      </dgm:t>
    </dgm:pt>
    <dgm:pt modelId="{3A05C802-F83A-477F-B6E1-8360BDA6ECD6}" type="sibTrans" cxnId="{60E49946-9DE6-4301-BD9A-61E5D0D6C62F}">
      <dgm:prSet/>
      <dgm:spPr/>
      <dgm:t>
        <a:bodyPr/>
        <a:lstStyle/>
        <a:p>
          <a:endParaRPr lang="en-GB"/>
        </a:p>
      </dgm:t>
    </dgm:pt>
    <dgm:pt modelId="{AA2B7A40-8464-4F37-A411-CD0CF1DF67BD}">
      <dgm:prSet custT="1"/>
      <dgm:spPr/>
      <dgm:t>
        <a:bodyPr lIns="0" anchor="b" anchorCtr="0"/>
        <a:lstStyle/>
        <a:p>
          <a:r>
            <a:rPr lang="en-GB" sz="1600" dirty="0" smtClean="0"/>
            <a:t>Less Developed Regions initiative, Bridges, Beyond EDP Vanguard Initiative, S3P, S2E etc. </a:t>
          </a:r>
          <a:endParaRPr lang="en-GB" sz="1600" dirty="0"/>
        </a:p>
      </dgm:t>
    </dgm:pt>
    <dgm:pt modelId="{55A73A79-CCA8-4C79-8C00-B99C90CBB24A}" type="parTrans" cxnId="{66708191-6AFB-4AD6-93DA-5B80CE80B5BD}">
      <dgm:prSet/>
      <dgm:spPr/>
      <dgm:t>
        <a:bodyPr/>
        <a:lstStyle/>
        <a:p>
          <a:endParaRPr lang="en-GB"/>
        </a:p>
      </dgm:t>
    </dgm:pt>
    <dgm:pt modelId="{76F81915-C85A-460B-A29C-0AC9DF41BEA2}" type="sibTrans" cxnId="{66708191-6AFB-4AD6-93DA-5B80CE80B5BD}">
      <dgm:prSet/>
      <dgm:spPr/>
      <dgm:t>
        <a:bodyPr/>
        <a:lstStyle/>
        <a:p>
          <a:endParaRPr lang="en-GB"/>
        </a:p>
      </dgm:t>
    </dgm:pt>
    <dgm:pt modelId="{D7BA0FCF-4515-4671-8BA4-C49BD96331A0}" type="pres">
      <dgm:prSet presAssocID="{917807F6-CD2D-4B79-A3F2-8C4D31AFB29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5E796F-93D0-4B96-9E8C-ABEE442A03B1}" type="pres">
      <dgm:prSet presAssocID="{917807F6-CD2D-4B79-A3F2-8C4D31AFB298}" presName="children" presStyleCnt="0"/>
      <dgm:spPr/>
    </dgm:pt>
    <dgm:pt modelId="{DBBD5E00-3C09-4DCE-AE0D-26D93E15B7FE}" type="pres">
      <dgm:prSet presAssocID="{917807F6-CD2D-4B79-A3F2-8C4D31AFB298}" presName="child1group" presStyleCnt="0"/>
      <dgm:spPr/>
    </dgm:pt>
    <dgm:pt modelId="{25F3D372-F12E-423A-89AC-006420C5DA6E}" type="pres">
      <dgm:prSet presAssocID="{917807F6-CD2D-4B79-A3F2-8C4D31AFB298}" presName="child1" presStyleLbl="bgAcc1" presStyleIdx="0" presStyleCnt="4" custScaleX="151968" custLinFactNeighborX="-39733" custLinFactNeighborY="-4992"/>
      <dgm:spPr/>
      <dgm:t>
        <a:bodyPr/>
        <a:lstStyle/>
        <a:p>
          <a:endParaRPr lang="en-GB"/>
        </a:p>
      </dgm:t>
    </dgm:pt>
    <dgm:pt modelId="{28FCA814-5578-4689-A837-D8627738CCDD}" type="pres">
      <dgm:prSet presAssocID="{917807F6-CD2D-4B79-A3F2-8C4D31AFB29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204BDB-D955-4733-8904-4309AD6660CD}" type="pres">
      <dgm:prSet presAssocID="{917807F6-CD2D-4B79-A3F2-8C4D31AFB298}" presName="child2group" presStyleCnt="0"/>
      <dgm:spPr/>
    </dgm:pt>
    <dgm:pt modelId="{FABB6B2E-B714-4042-A39D-ED00F1B51628}" type="pres">
      <dgm:prSet presAssocID="{917807F6-CD2D-4B79-A3F2-8C4D31AFB298}" presName="child2" presStyleLbl="bgAcc1" presStyleIdx="1" presStyleCnt="4" custScaleX="145873" custLinFactNeighborX="25011"/>
      <dgm:spPr/>
      <dgm:t>
        <a:bodyPr/>
        <a:lstStyle/>
        <a:p>
          <a:endParaRPr lang="en-GB"/>
        </a:p>
      </dgm:t>
    </dgm:pt>
    <dgm:pt modelId="{8FF4C128-A21C-4BE0-91EE-6993F22102E1}" type="pres">
      <dgm:prSet presAssocID="{917807F6-CD2D-4B79-A3F2-8C4D31AFB29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318F6F-0E49-446B-88D3-6B22312EAB84}" type="pres">
      <dgm:prSet presAssocID="{917807F6-CD2D-4B79-A3F2-8C4D31AFB298}" presName="child3group" presStyleCnt="0"/>
      <dgm:spPr/>
    </dgm:pt>
    <dgm:pt modelId="{3AA04FB6-9326-4003-A060-FF12BD2F9AA0}" type="pres">
      <dgm:prSet presAssocID="{917807F6-CD2D-4B79-A3F2-8C4D31AFB298}" presName="child3" presStyleLbl="bgAcc1" presStyleIdx="2" presStyleCnt="4" custScaleX="138146" custScaleY="82477" custLinFactNeighborX="27484" custLinFactNeighborY="8351"/>
      <dgm:spPr/>
      <dgm:t>
        <a:bodyPr/>
        <a:lstStyle/>
        <a:p>
          <a:endParaRPr lang="en-GB"/>
        </a:p>
      </dgm:t>
    </dgm:pt>
    <dgm:pt modelId="{9D6FA61B-39DC-4595-A785-CE0BF93604A9}" type="pres">
      <dgm:prSet presAssocID="{917807F6-CD2D-4B79-A3F2-8C4D31AFB29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D87F5D-8302-4A49-ADDA-D6BD07E480C2}" type="pres">
      <dgm:prSet presAssocID="{917807F6-CD2D-4B79-A3F2-8C4D31AFB298}" presName="child4group" presStyleCnt="0"/>
      <dgm:spPr/>
    </dgm:pt>
    <dgm:pt modelId="{83DA5407-9BA6-452B-81E3-2F0070499A7F}" type="pres">
      <dgm:prSet presAssocID="{917807F6-CD2D-4B79-A3F2-8C4D31AFB298}" presName="child4" presStyleLbl="bgAcc1" presStyleIdx="3" presStyleCnt="4" custScaleX="154051" custScaleY="93031" custLinFactNeighborX="-24511" custLinFactNeighborY="13628"/>
      <dgm:spPr/>
      <dgm:t>
        <a:bodyPr/>
        <a:lstStyle/>
        <a:p>
          <a:endParaRPr lang="en-GB"/>
        </a:p>
      </dgm:t>
    </dgm:pt>
    <dgm:pt modelId="{D2E32A25-C3F6-4F28-A280-85A6A7A55BB7}" type="pres">
      <dgm:prSet presAssocID="{917807F6-CD2D-4B79-A3F2-8C4D31AFB29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F9F939-FFBA-4052-92D4-971749D893C6}" type="pres">
      <dgm:prSet presAssocID="{917807F6-CD2D-4B79-A3F2-8C4D31AFB298}" presName="childPlaceholder" presStyleCnt="0"/>
      <dgm:spPr/>
    </dgm:pt>
    <dgm:pt modelId="{6B7DC5B8-CEAE-4553-83ED-C03325579C9B}" type="pres">
      <dgm:prSet presAssocID="{917807F6-CD2D-4B79-A3F2-8C4D31AFB298}" presName="circle" presStyleCnt="0"/>
      <dgm:spPr/>
    </dgm:pt>
    <dgm:pt modelId="{BEF64E75-845F-4122-8096-6E2BE6D23C82}" type="pres">
      <dgm:prSet presAssocID="{917807F6-CD2D-4B79-A3F2-8C4D31AFB29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0BC105-A52C-492A-992D-D8E399B4D111}" type="pres">
      <dgm:prSet presAssocID="{917807F6-CD2D-4B79-A3F2-8C4D31AFB29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956BFF-F3FE-47AC-8505-2D4C14CBC250}" type="pres">
      <dgm:prSet presAssocID="{917807F6-CD2D-4B79-A3F2-8C4D31AFB29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F2EFEF-3D60-4CC8-8B0F-C508E659824A}" type="pres">
      <dgm:prSet presAssocID="{917807F6-CD2D-4B79-A3F2-8C4D31AFB29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24127F-437C-4E8E-A10E-0C8E45559D4E}" type="pres">
      <dgm:prSet presAssocID="{917807F6-CD2D-4B79-A3F2-8C4D31AFB298}" presName="quadrantPlaceholder" presStyleCnt="0"/>
      <dgm:spPr/>
    </dgm:pt>
    <dgm:pt modelId="{6BB3BD9F-475D-4B8D-A1BC-F85C2E5C7812}" type="pres">
      <dgm:prSet presAssocID="{917807F6-CD2D-4B79-A3F2-8C4D31AFB298}" presName="center1" presStyleLbl="fgShp" presStyleIdx="0" presStyleCnt="2"/>
      <dgm:spPr/>
    </dgm:pt>
    <dgm:pt modelId="{3FF0481A-EE36-4DEC-B62D-E14763CC0E20}" type="pres">
      <dgm:prSet presAssocID="{917807F6-CD2D-4B79-A3F2-8C4D31AFB298}" presName="center2" presStyleLbl="fgShp" presStyleIdx="1" presStyleCnt="2"/>
      <dgm:spPr/>
    </dgm:pt>
  </dgm:ptLst>
  <dgm:cxnLst>
    <dgm:cxn modelId="{ED8D188A-B34C-4EFA-8B0B-B1B7F46280CC}" srcId="{917807F6-CD2D-4B79-A3F2-8C4D31AFB298}" destId="{D330EAF9-2E79-4280-892F-E314FB2FDF81}" srcOrd="0" destOrd="0" parTransId="{60C91D96-62CD-4922-863A-083F4801DA63}" sibTransId="{7BD5BF82-D42E-43CF-92F8-22FA276D2E7E}"/>
    <dgm:cxn modelId="{E7BE4649-6DD5-45A4-82F1-11AC1D239BAD}" type="presOf" srcId="{AA2B7A40-8464-4F37-A411-CD0CF1DF67BD}" destId="{D2E32A25-C3F6-4F28-A280-85A6A7A55BB7}" srcOrd="1" destOrd="0" presId="urn:microsoft.com/office/officeart/2005/8/layout/cycle4"/>
    <dgm:cxn modelId="{39D82B4D-D9AF-4F42-B0C4-3C52BEFE1078}" type="presOf" srcId="{2E9ADB72-8879-4289-8B18-2F564B8ECD59}" destId="{FABB6B2E-B714-4042-A39D-ED00F1B51628}" srcOrd="0" destOrd="0" presId="urn:microsoft.com/office/officeart/2005/8/layout/cycle4"/>
    <dgm:cxn modelId="{E9E03E9F-FB73-4730-A406-17663A3C34EB}" type="presOf" srcId="{2E9ADB72-8879-4289-8B18-2F564B8ECD59}" destId="{8FF4C128-A21C-4BE0-91EE-6993F22102E1}" srcOrd="1" destOrd="0" presId="urn:microsoft.com/office/officeart/2005/8/layout/cycle4"/>
    <dgm:cxn modelId="{2A71B65A-064D-4A46-B09B-336F2F2C10CE}" type="presOf" srcId="{D640D23A-C343-4F35-BD07-A08193031FF7}" destId="{28FCA814-5578-4689-A837-D8627738CCDD}" srcOrd="1" destOrd="0" presId="urn:microsoft.com/office/officeart/2005/8/layout/cycle4"/>
    <dgm:cxn modelId="{BCECB29C-2615-48C9-B1A1-F3F58B3B4E8A}" type="presOf" srcId="{917807F6-CD2D-4B79-A3F2-8C4D31AFB298}" destId="{D7BA0FCF-4515-4671-8BA4-C49BD96331A0}" srcOrd="0" destOrd="0" presId="urn:microsoft.com/office/officeart/2005/8/layout/cycle4"/>
    <dgm:cxn modelId="{ED5A1329-F2B7-4462-B8AA-C518D9A60F8C}" srcId="{723779D6-7CEB-42BD-9DF9-4B0A8C5EFDC3}" destId="{2E9ADB72-8879-4289-8B18-2F564B8ECD59}" srcOrd="0" destOrd="0" parTransId="{E899CE49-5EDB-45F5-825B-C66E16F7D98D}" sibTransId="{2AAFC92F-8618-4206-85A1-3EA9A57421EB}"/>
    <dgm:cxn modelId="{B4843A0E-8AA7-498A-8C0C-9A9F7F71D170}" srcId="{917807F6-CD2D-4B79-A3F2-8C4D31AFB298}" destId="{DF91D519-9632-46D8-915F-7C3A9D2F92B6}" srcOrd="2" destOrd="0" parTransId="{FD6F59C5-BDD8-4D33-AE63-EFBC165AC163}" sibTransId="{474ABCA7-9081-4CB0-8FEA-FFE6F8D169A9}"/>
    <dgm:cxn modelId="{C4E4AA1B-F97D-4B47-8E34-192A14915D64}" srcId="{DF91D519-9632-46D8-915F-7C3A9D2F92B6}" destId="{AE5A367D-52F9-46F5-B65C-B69C3B6760FF}" srcOrd="0" destOrd="0" parTransId="{A0B8E583-1E2E-4742-982B-F70904A98737}" sibTransId="{3F9A764F-6E6B-48E5-AAE8-A27A21B06272}"/>
    <dgm:cxn modelId="{8B567F0B-219A-4714-8C04-05FF326C27F0}" type="presOf" srcId="{AE5A367D-52F9-46F5-B65C-B69C3B6760FF}" destId="{3AA04FB6-9326-4003-A060-FF12BD2F9AA0}" srcOrd="0" destOrd="0" presId="urn:microsoft.com/office/officeart/2005/8/layout/cycle4"/>
    <dgm:cxn modelId="{6876E368-E9E0-42D0-AE25-578CD207A8C4}" type="presOf" srcId="{AE5A367D-52F9-46F5-B65C-B69C3B6760FF}" destId="{9D6FA61B-39DC-4595-A785-CE0BF93604A9}" srcOrd="1" destOrd="0" presId="urn:microsoft.com/office/officeart/2005/8/layout/cycle4"/>
    <dgm:cxn modelId="{CE64ADC5-86B5-4568-95D1-7A4F8278ED50}" srcId="{917807F6-CD2D-4B79-A3F2-8C4D31AFB298}" destId="{723779D6-7CEB-42BD-9DF9-4B0A8C5EFDC3}" srcOrd="1" destOrd="0" parTransId="{DF327FE4-96AE-43B0-BB44-BF6C7BA9FF8F}" sibTransId="{BD2F6410-3214-4D56-8CF2-13B2701C023C}"/>
    <dgm:cxn modelId="{9D2D95C1-4A11-45A7-8FE5-91D4BD603F0F}" type="presOf" srcId="{723779D6-7CEB-42BD-9DF9-4B0A8C5EFDC3}" destId="{140BC105-A52C-492A-992D-D8E399B4D111}" srcOrd="0" destOrd="0" presId="urn:microsoft.com/office/officeart/2005/8/layout/cycle4"/>
    <dgm:cxn modelId="{9932D4B7-F226-4801-8ED9-96AE4477EE04}" srcId="{D330EAF9-2E79-4280-892F-E314FB2FDF81}" destId="{D640D23A-C343-4F35-BD07-A08193031FF7}" srcOrd="0" destOrd="0" parTransId="{E6F04850-278E-48E9-8C16-F25FE0212C21}" sibTransId="{0949CB48-F050-4C01-A8B8-DD88E038C637}"/>
    <dgm:cxn modelId="{C773504A-7281-4C1A-840A-FABC93EB04A9}" type="presOf" srcId="{D640D23A-C343-4F35-BD07-A08193031FF7}" destId="{25F3D372-F12E-423A-89AC-006420C5DA6E}" srcOrd="0" destOrd="0" presId="urn:microsoft.com/office/officeart/2005/8/layout/cycle4"/>
    <dgm:cxn modelId="{F89D9281-EDF7-4CB8-B2CA-EAA147833079}" type="presOf" srcId="{D330EAF9-2E79-4280-892F-E314FB2FDF81}" destId="{BEF64E75-845F-4122-8096-6E2BE6D23C82}" srcOrd="0" destOrd="0" presId="urn:microsoft.com/office/officeart/2005/8/layout/cycle4"/>
    <dgm:cxn modelId="{66708191-6AFB-4AD6-93DA-5B80CE80B5BD}" srcId="{9ED73712-CB82-4711-98E0-9BB6ED2439AD}" destId="{AA2B7A40-8464-4F37-A411-CD0CF1DF67BD}" srcOrd="0" destOrd="0" parTransId="{55A73A79-CCA8-4C79-8C00-B99C90CBB24A}" sibTransId="{76F81915-C85A-460B-A29C-0AC9DF41BEA2}"/>
    <dgm:cxn modelId="{0EA261FE-9009-42F4-8947-7231A5BFC044}" type="presOf" srcId="{DF91D519-9632-46D8-915F-7C3A9D2F92B6}" destId="{75956BFF-F3FE-47AC-8505-2D4C14CBC250}" srcOrd="0" destOrd="0" presId="urn:microsoft.com/office/officeart/2005/8/layout/cycle4"/>
    <dgm:cxn modelId="{60E49946-9DE6-4301-BD9A-61E5D0D6C62F}" srcId="{917807F6-CD2D-4B79-A3F2-8C4D31AFB298}" destId="{9ED73712-CB82-4711-98E0-9BB6ED2439AD}" srcOrd="3" destOrd="0" parTransId="{7C78B06B-E090-41A9-AAE7-DE224965A89E}" sibTransId="{3A05C802-F83A-477F-B6E1-8360BDA6ECD6}"/>
    <dgm:cxn modelId="{9053509E-BAF8-4493-9AC3-4BFFCD089DE4}" type="presOf" srcId="{9ED73712-CB82-4711-98E0-9BB6ED2439AD}" destId="{EEF2EFEF-3D60-4CC8-8B0F-C508E659824A}" srcOrd="0" destOrd="0" presId="urn:microsoft.com/office/officeart/2005/8/layout/cycle4"/>
    <dgm:cxn modelId="{A373DA4A-F9EF-49D1-8101-FD4F16446A60}" type="presOf" srcId="{AA2B7A40-8464-4F37-A411-CD0CF1DF67BD}" destId="{83DA5407-9BA6-452B-81E3-2F0070499A7F}" srcOrd="0" destOrd="0" presId="urn:microsoft.com/office/officeart/2005/8/layout/cycle4"/>
    <dgm:cxn modelId="{23702B05-4EA6-48C6-97A8-4937809F1AC6}" type="presParOf" srcId="{D7BA0FCF-4515-4671-8BA4-C49BD96331A0}" destId="{DE5E796F-93D0-4B96-9E8C-ABEE442A03B1}" srcOrd="0" destOrd="0" presId="urn:microsoft.com/office/officeart/2005/8/layout/cycle4"/>
    <dgm:cxn modelId="{32C60488-BCAA-4248-929E-2D6299F52D1B}" type="presParOf" srcId="{DE5E796F-93D0-4B96-9E8C-ABEE442A03B1}" destId="{DBBD5E00-3C09-4DCE-AE0D-26D93E15B7FE}" srcOrd="0" destOrd="0" presId="urn:microsoft.com/office/officeart/2005/8/layout/cycle4"/>
    <dgm:cxn modelId="{C7817080-A4EF-4EAC-9DD9-E67F87C612CC}" type="presParOf" srcId="{DBBD5E00-3C09-4DCE-AE0D-26D93E15B7FE}" destId="{25F3D372-F12E-423A-89AC-006420C5DA6E}" srcOrd="0" destOrd="0" presId="urn:microsoft.com/office/officeart/2005/8/layout/cycle4"/>
    <dgm:cxn modelId="{C73C3064-E782-4860-A4DC-411BC09387DA}" type="presParOf" srcId="{DBBD5E00-3C09-4DCE-AE0D-26D93E15B7FE}" destId="{28FCA814-5578-4689-A837-D8627738CCDD}" srcOrd="1" destOrd="0" presId="urn:microsoft.com/office/officeart/2005/8/layout/cycle4"/>
    <dgm:cxn modelId="{50B09581-DE30-40E9-A2C2-ED3FB36BA3AA}" type="presParOf" srcId="{DE5E796F-93D0-4B96-9E8C-ABEE442A03B1}" destId="{2D204BDB-D955-4733-8904-4309AD6660CD}" srcOrd="1" destOrd="0" presId="urn:microsoft.com/office/officeart/2005/8/layout/cycle4"/>
    <dgm:cxn modelId="{D2165D92-B1F8-4E13-A1E0-EB1089657902}" type="presParOf" srcId="{2D204BDB-D955-4733-8904-4309AD6660CD}" destId="{FABB6B2E-B714-4042-A39D-ED00F1B51628}" srcOrd="0" destOrd="0" presId="urn:microsoft.com/office/officeart/2005/8/layout/cycle4"/>
    <dgm:cxn modelId="{F172D4C6-50F8-454E-ADE2-B20552AFCE41}" type="presParOf" srcId="{2D204BDB-D955-4733-8904-4309AD6660CD}" destId="{8FF4C128-A21C-4BE0-91EE-6993F22102E1}" srcOrd="1" destOrd="0" presId="urn:microsoft.com/office/officeart/2005/8/layout/cycle4"/>
    <dgm:cxn modelId="{D989767C-8A8F-4C3B-88B9-25ABCABC1D05}" type="presParOf" srcId="{DE5E796F-93D0-4B96-9E8C-ABEE442A03B1}" destId="{9E318F6F-0E49-446B-88D3-6B22312EAB84}" srcOrd="2" destOrd="0" presId="urn:microsoft.com/office/officeart/2005/8/layout/cycle4"/>
    <dgm:cxn modelId="{E22B5758-2224-405B-8C28-529F36E6C937}" type="presParOf" srcId="{9E318F6F-0E49-446B-88D3-6B22312EAB84}" destId="{3AA04FB6-9326-4003-A060-FF12BD2F9AA0}" srcOrd="0" destOrd="0" presId="urn:microsoft.com/office/officeart/2005/8/layout/cycle4"/>
    <dgm:cxn modelId="{ACC7AF29-5BEB-44F1-8BDF-023A7512F0FC}" type="presParOf" srcId="{9E318F6F-0E49-446B-88D3-6B22312EAB84}" destId="{9D6FA61B-39DC-4595-A785-CE0BF93604A9}" srcOrd="1" destOrd="0" presId="urn:microsoft.com/office/officeart/2005/8/layout/cycle4"/>
    <dgm:cxn modelId="{DA63285B-6C9A-4DCA-BD6E-E351ABCD4E98}" type="presParOf" srcId="{DE5E796F-93D0-4B96-9E8C-ABEE442A03B1}" destId="{F4D87F5D-8302-4A49-ADDA-D6BD07E480C2}" srcOrd="3" destOrd="0" presId="urn:microsoft.com/office/officeart/2005/8/layout/cycle4"/>
    <dgm:cxn modelId="{53C52EB5-3BF2-4107-80D3-8FE76065DCB9}" type="presParOf" srcId="{F4D87F5D-8302-4A49-ADDA-D6BD07E480C2}" destId="{83DA5407-9BA6-452B-81E3-2F0070499A7F}" srcOrd="0" destOrd="0" presId="urn:microsoft.com/office/officeart/2005/8/layout/cycle4"/>
    <dgm:cxn modelId="{F6186C76-1500-4A43-B622-A13E8BD2C79B}" type="presParOf" srcId="{F4D87F5D-8302-4A49-ADDA-D6BD07E480C2}" destId="{D2E32A25-C3F6-4F28-A280-85A6A7A55BB7}" srcOrd="1" destOrd="0" presId="urn:microsoft.com/office/officeart/2005/8/layout/cycle4"/>
    <dgm:cxn modelId="{2E3BCC5C-0F75-4663-80B1-6F1AECA00F97}" type="presParOf" srcId="{DE5E796F-93D0-4B96-9E8C-ABEE442A03B1}" destId="{ABF9F939-FFBA-4052-92D4-971749D893C6}" srcOrd="4" destOrd="0" presId="urn:microsoft.com/office/officeart/2005/8/layout/cycle4"/>
    <dgm:cxn modelId="{EDA970F5-D603-42E5-9C09-C44A9AD64866}" type="presParOf" srcId="{D7BA0FCF-4515-4671-8BA4-C49BD96331A0}" destId="{6B7DC5B8-CEAE-4553-83ED-C03325579C9B}" srcOrd="1" destOrd="0" presId="urn:microsoft.com/office/officeart/2005/8/layout/cycle4"/>
    <dgm:cxn modelId="{3D373ACD-67D3-419B-AAEF-6CE2D97874B0}" type="presParOf" srcId="{6B7DC5B8-CEAE-4553-83ED-C03325579C9B}" destId="{BEF64E75-845F-4122-8096-6E2BE6D23C82}" srcOrd="0" destOrd="0" presId="urn:microsoft.com/office/officeart/2005/8/layout/cycle4"/>
    <dgm:cxn modelId="{4C700628-66EF-422D-848D-E6F37834F0F4}" type="presParOf" srcId="{6B7DC5B8-CEAE-4553-83ED-C03325579C9B}" destId="{140BC105-A52C-492A-992D-D8E399B4D111}" srcOrd="1" destOrd="0" presId="urn:microsoft.com/office/officeart/2005/8/layout/cycle4"/>
    <dgm:cxn modelId="{CA609EB5-0F8C-4D20-ABB9-FEF178CEE6A9}" type="presParOf" srcId="{6B7DC5B8-CEAE-4553-83ED-C03325579C9B}" destId="{75956BFF-F3FE-47AC-8505-2D4C14CBC250}" srcOrd="2" destOrd="0" presId="urn:microsoft.com/office/officeart/2005/8/layout/cycle4"/>
    <dgm:cxn modelId="{F00D9304-F21C-4ED6-B3B5-416CC3BA88A6}" type="presParOf" srcId="{6B7DC5B8-CEAE-4553-83ED-C03325579C9B}" destId="{EEF2EFEF-3D60-4CC8-8B0F-C508E659824A}" srcOrd="3" destOrd="0" presId="urn:microsoft.com/office/officeart/2005/8/layout/cycle4"/>
    <dgm:cxn modelId="{EAC756EA-3187-477A-8391-66CC0469B754}" type="presParOf" srcId="{6B7DC5B8-CEAE-4553-83ED-C03325579C9B}" destId="{4B24127F-437C-4E8E-A10E-0C8E45559D4E}" srcOrd="4" destOrd="0" presId="urn:microsoft.com/office/officeart/2005/8/layout/cycle4"/>
    <dgm:cxn modelId="{9C785480-A5D8-4498-BFE1-AD581E98A85E}" type="presParOf" srcId="{D7BA0FCF-4515-4671-8BA4-C49BD96331A0}" destId="{6BB3BD9F-475D-4B8D-A1BC-F85C2E5C7812}" srcOrd="2" destOrd="0" presId="urn:microsoft.com/office/officeart/2005/8/layout/cycle4"/>
    <dgm:cxn modelId="{B3DDDCE0-B54A-4457-913C-73778B9F1170}" type="presParOf" srcId="{D7BA0FCF-4515-4671-8BA4-C49BD96331A0}" destId="{3FF0481A-EE36-4DEC-B62D-E14763CC0E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7EB765-22E6-4A31-B888-1ACF21F8EB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9EFC42-2C79-499C-93C0-C0E7A8AC7AF7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90"/>
              </a:solidFill>
            </a:rPr>
            <a:t>Governance</a:t>
          </a:r>
          <a:r>
            <a:rPr lang="en-GB" dirty="0" smtClean="0">
              <a:solidFill>
                <a:srgbClr val="000090"/>
              </a:solidFill>
            </a:rPr>
            <a:t> - Working Group(s) on Governance</a:t>
          </a:r>
          <a:endParaRPr lang="en-GB" dirty="0">
            <a:solidFill>
              <a:srgbClr val="000090"/>
            </a:solidFill>
          </a:endParaRPr>
        </a:p>
      </dgm:t>
    </dgm:pt>
    <dgm:pt modelId="{E8A0F25A-ACF4-4D20-855E-DA35B2966151}" type="parTrans" cxnId="{FBFC98FF-E8E2-4577-B822-B24FD5673EDC}">
      <dgm:prSet/>
      <dgm:spPr/>
      <dgm:t>
        <a:bodyPr/>
        <a:lstStyle/>
        <a:p>
          <a:endParaRPr lang="en-GB"/>
        </a:p>
      </dgm:t>
    </dgm:pt>
    <dgm:pt modelId="{FED1DBEA-9580-4BBD-98D8-3D4F09411B20}" type="sibTrans" cxnId="{FBFC98FF-E8E2-4577-B822-B24FD5673EDC}">
      <dgm:prSet/>
      <dgm:spPr/>
      <dgm:t>
        <a:bodyPr/>
        <a:lstStyle/>
        <a:p>
          <a:endParaRPr lang="en-GB"/>
        </a:p>
      </dgm:t>
    </dgm:pt>
    <dgm:pt modelId="{27AE67B4-F6D4-4D69-AB6D-C408543641CA}">
      <dgm:prSet/>
      <dgm:spPr/>
      <dgm:t>
        <a:bodyPr/>
        <a:lstStyle/>
        <a:p>
          <a:pPr rtl="0"/>
          <a:r>
            <a:rPr lang="en-GB" dirty="0" smtClean="0"/>
            <a:t>long-term sustainability of the EDP process</a:t>
          </a:r>
          <a:endParaRPr lang="en-GB" dirty="0"/>
        </a:p>
      </dgm:t>
    </dgm:pt>
    <dgm:pt modelId="{D8961160-19B4-4053-B46E-A364F3708DA9}" type="parTrans" cxnId="{CA078133-F985-46EE-9D5C-BF1E5E475262}">
      <dgm:prSet/>
      <dgm:spPr/>
      <dgm:t>
        <a:bodyPr/>
        <a:lstStyle/>
        <a:p>
          <a:endParaRPr lang="en-GB"/>
        </a:p>
      </dgm:t>
    </dgm:pt>
    <dgm:pt modelId="{F5118525-C0ED-44F5-A2AF-6773A27FDD34}" type="sibTrans" cxnId="{CA078133-F985-46EE-9D5C-BF1E5E475262}">
      <dgm:prSet/>
      <dgm:spPr/>
      <dgm:t>
        <a:bodyPr/>
        <a:lstStyle/>
        <a:p>
          <a:endParaRPr lang="en-GB"/>
        </a:p>
      </dgm:t>
    </dgm:pt>
    <dgm:pt modelId="{7E61227C-0F69-43BC-8D88-AEEB09E65B99}">
      <dgm:prSet/>
      <dgm:spPr/>
      <dgm:t>
        <a:bodyPr/>
        <a:lstStyle/>
        <a:p>
          <a:pPr rtl="0"/>
          <a:r>
            <a:rPr lang="en-GB" dirty="0" smtClean="0"/>
            <a:t>relationship between national and regional levels</a:t>
          </a:r>
          <a:endParaRPr lang="en-GB" dirty="0"/>
        </a:p>
      </dgm:t>
    </dgm:pt>
    <dgm:pt modelId="{5BB0C564-2E77-4E31-97AC-C86F871FADC7}" type="parTrans" cxnId="{5375DEA9-4F98-4218-B987-DA4523A37876}">
      <dgm:prSet/>
      <dgm:spPr/>
      <dgm:t>
        <a:bodyPr/>
        <a:lstStyle/>
        <a:p>
          <a:endParaRPr lang="en-GB"/>
        </a:p>
      </dgm:t>
    </dgm:pt>
    <dgm:pt modelId="{06A3F65F-A9C5-4B96-881B-397CED02EF54}" type="sibTrans" cxnId="{5375DEA9-4F98-4218-B987-DA4523A37876}">
      <dgm:prSet/>
      <dgm:spPr/>
      <dgm:t>
        <a:bodyPr/>
        <a:lstStyle/>
        <a:p>
          <a:endParaRPr lang="en-GB"/>
        </a:p>
      </dgm:t>
    </dgm:pt>
    <dgm:pt modelId="{864956B0-8447-4319-BC11-83517E11B374}">
      <dgm:prSet/>
      <dgm:spPr/>
      <dgm:t>
        <a:bodyPr/>
        <a:lstStyle/>
        <a:p>
          <a:pPr rtl="0"/>
          <a:r>
            <a:rPr lang="en-GB" dirty="0" smtClean="0"/>
            <a:t>synergies between structural funds and other resources</a:t>
          </a:r>
          <a:endParaRPr lang="en-GB" dirty="0"/>
        </a:p>
      </dgm:t>
    </dgm:pt>
    <dgm:pt modelId="{4D6841CA-A043-4E8C-892F-D13489BBE2A5}" type="parTrans" cxnId="{6B773961-A0E9-4743-84BF-2494865BFD82}">
      <dgm:prSet/>
      <dgm:spPr/>
      <dgm:t>
        <a:bodyPr/>
        <a:lstStyle/>
        <a:p>
          <a:endParaRPr lang="en-GB"/>
        </a:p>
      </dgm:t>
    </dgm:pt>
    <dgm:pt modelId="{3D36EE5D-B1F0-4386-9ABF-5256E96A74E6}" type="sibTrans" cxnId="{6B773961-A0E9-4743-84BF-2494865BFD82}">
      <dgm:prSet/>
      <dgm:spPr/>
      <dgm:t>
        <a:bodyPr/>
        <a:lstStyle/>
        <a:p>
          <a:endParaRPr lang="en-GB"/>
        </a:p>
      </dgm:t>
    </dgm:pt>
    <dgm:pt modelId="{35CF2127-3F14-46A3-9BFD-F3F8A6E50030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90"/>
              </a:solidFill>
            </a:rPr>
            <a:t>Transnational cooperation </a:t>
          </a:r>
          <a:r>
            <a:rPr lang="en-GB" dirty="0" smtClean="0">
              <a:solidFill>
                <a:srgbClr val="000090"/>
              </a:solidFill>
            </a:rPr>
            <a:t>– essential to RIS3</a:t>
          </a:r>
          <a:endParaRPr lang="en-GB" dirty="0">
            <a:solidFill>
              <a:srgbClr val="000090"/>
            </a:solidFill>
          </a:endParaRPr>
        </a:p>
      </dgm:t>
    </dgm:pt>
    <dgm:pt modelId="{5821BF6E-9BD4-4AF6-87DA-ED150E9C7F73}" type="parTrans" cxnId="{1B8E94E1-0639-4EF7-9AA4-D924887D830C}">
      <dgm:prSet/>
      <dgm:spPr/>
      <dgm:t>
        <a:bodyPr/>
        <a:lstStyle/>
        <a:p>
          <a:endParaRPr lang="en-GB"/>
        </a:p>
      </dgm:t>
    </dgm:pt>
    <dgm:pt modelId="{2693CCFE-E369-48AF-A16A-C8EA7C1430E8}" type="sibTrans" cxnId="{1B8E94E1-0639-4EF7-9AA4-D924887D830C}">
      <dgm:prSet/>
      <dgm:spPr/>
      <dgm:t>
        <a:bodyPr/>
        <a:lstStyle/>
        <a:p>
          <a:endParaRPr lang="en-GB"/>
        </a:p>
      </dgm:t>
    </dgm:pt>
    <dgm:pt modelId="{E2CC125E-EBF6-4CB3-806A-5B3E2F3404F2}">
      <dgm:prSet/>
      <dgm:spPr/>
      <dgm:t>
        <a:bodyPr/>
        <a:lstStyle/>
        <a:p>
          <a:pPr rtl="0"/>
          <a:r>
            <a:rPr lang="en-GB" dirty="0" smtClean="0"/>
            <a:t>Potential transnational collaboration</a:t>
          </a:r>
          <a:endParaRPr lang="en-GB" dirty="0"/>
        </a:p>
      </dgm:t>
    </dgm:pt>
    <dgm:pt modelId="{DB136BEC-271C-436C-B112-CA726460AD46}" type="parTrans" cxnId="{F113E3E4-1516-4CC5-B7DB-5723EE6AE5D5}">
      <dgm:prSet/>
      <dgm:spPr/>
      <dgm:t>
        <a:bodyPr/>
        <a:lstStyle/>
        <a:p>
          <a:endParaRPr lang="en-GB"/>
        </a:p>
      </dgm:t>
    </dgm:pt>
    <dgm:pt modelId="{5BE002EE-4074-4CCB-9806-4EE86063A8F1}" type="sibTrans" cxnId="{F113E3E4-1516-4CC5-B7DB-5723EE6AE5D5}">
      <dgm:prSet/>
      <dgm:spPr/>
      <dgm:t>
        <a:bodyPr/>
        <a:lstStyle/>
        <a:p>
          <a:endParaRPr lang="en-GB"/>
        </a:p>
      </dgm:t>
    </dgm:pt>
    <dgm:pt modelId="{382A3BA8-0532-485F-80E8-B5539D0DCE79}">
      <dgm:prSet/>
      <dgm:spPr/>
      <dgm:t>
        <a:bodyPr/>
        <a:lstStyle/>
        <a:p>
          <a:pPr rtl="0"/>
          <a:r>
            <a:rPr lang="es-ES" dirty="0" err="1" smtClean="0"/>
            <a:t>Cooperation</a:t>
          </a:r>
          <a:r>
            <a:rPr lang="es-ES" dirty="0" smtClean="0"/>
            <a:t> </a:t>
          </a:r>
          <a:r>
            <a:rPr lang="es-ES" dirty="0" err="1" smtClean="0"/>
            <a:t>within</a:t>
          </a:r>
          <a:r>
            <a:rPr lang="es-ES" dirty="0" smtClean="0"/>
            <a:t> EU and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neighbourhood</a:t>
          </a:r>
          <a:r>
            <a:rPr lang="es-ES" dirty="0" smtClean="0"/>
            <a:t> </a:t>
          </a:r>
          <a:r>
            <a:rPr lang="es-ES" dirty="0" err="1" smtClean="0"/>
            <a:t>countries</a:t>
          </a:r>
          <a:endParaRPr lang="en-GB" dirty="0"/>
        </a:p>
      </dgm:t>
    </dgm:pt>
    <dgm:pt modelId="{860F4BD6-AF99-4CA4-B9A7-7C1E6D03C587}" type="parTrans" cxnId="{7894517B-167A-4270-B20D-977F85933631}">
      <dgm:prSet/>
      <dgm:spPr/>
      <dgm:t>
        <a:bodyPr/>
        <a:lstStyle/>
        <a:p>
          <a:endParaRPr lang="en-GB"/>
        </a:p>
      </dgm:t>
    </dgm:pt>
    <dgm:pt modelId="{CFEE6D4A-0EF2-45F4-B9B0-181FB61823E9}" type="sibTrans" cxnId="{7894517B-167A-4270-B20D-977F85933631}">
      <dgm:prSet/>
      <dgm:spPr/>
      <dgm:t>
        <a:bodyPr/>
        <a:lstStyle/>
        <a:p>
          <a:endParaRPr lang="en-GB"/>
        </a:p>
      </dgm:t>
    </dgm:pt>
    <dgm:pt modelId="{6B0E7BE9-ED2D-451B-9E18-BD08840A1C22}">
      <dgm:prSet/>
      <dgm:spPr/>
      <dgm:t>
        <a:bodyPr/>
        <a:lstStyle/>
        <a:p>
          <a:pPr rtl="0"/>
          <a:r>
            <a:rPr lang="es-ES" dirty="0" err="1" smtClean="0"/>
            <a:t>Thematic</a:t>
          </a:r>
          <a:r>
            <a:rPr lang="es-ES" dirty="0" smtClean="0"/>
            <a:t> </a:t>
          </a:r>
          <a:r>
            <a:rPr lang="es-ES" dirty="0" err="1" smtClean="0"/>
            <a:t>cooperation</a:t>
          </a:r>
          <a:r>
            <a:rPr lang="es-ES" dirty="0" smtClean="0"/>
            <a:t> </a:t>
          </a:r>
          <a:r>
            <a:rPr lang="es-ES" dirty="0" err="1" smtClean="0"/>
            <a:t>across</a:t>
          </a:r>
          <a:r>
            <a:rPr lang="es-ES" dirty="0" smtClean="0"/>
            <a:t> EU (</a:t>
          </a:r>
          <a:r>
            <a:rPr lang="es-ES" dirty="0" err="1" smtClean="0"/>
            <a:t>Value</a:t>
          </a:r>
          <a:r>
            <a:rPr lang="es-ES" dirty="0" smtClean="0"/>
            <a:t> </a:t>
          </a:r>
          <a:r>
            <a:rPr lang="es-ES" dirty="0" err="1" smtClean="0"/>
            <a:t>chains</a:t>
          </a:r>
          <a:r>
            <a:rPr lang="es-ES" dirty="0" smtClean="0"/>
            <a:t>/</a:t>
          </a:r>
          <a:r>
            <a:rPr lang="es-ES" dirty="0" err="1" smtClean="0"/>
            <a:t>KICs</a:t>
          </a:r>
          <a:r>
            <a:rPr lang="es-ES" dirty="0" smtClean="0"/>
            <a:t>/…)</a:t>
          </a:r>
          <a:endParaRPr lang="en-GB" dirty="0"/>
        </a:p>
      </dgm:t>
    </dgm:pt>
    <dgm:pt modelId="{966B58E1-8E42-497A-91F9-A746B45C5504}" type="parTrans" cxnId="{4FDE9084-4FE1-4352-AE59-CD32C076D878}">
      <dgm:prSet/>
      <dgm:spPr/>
      <dgm:t>
        <a:bodyPr/>
        <a:lstStyle/>
        <a:p>
          <a:endParaRPr lang="en-GB"/>
        </a:p>
      </dgm:t>
    </dgm:pt>
    <dgm:pt modelId="{AD910900-3FB5-407B-9D31-441DE9FE38C4}" type="sibTrans" cxnId="{4FDE9084-4FE1-4352-AE59-CD32C076D878}">
      <dgm:prSet/>
      <dgm:spPr/>
      <dgm:t>
        <a:bodyPr/>
        <a:lstStyle/>
        <a:p>
          <a:endParaRPr lang="en-GB"/>
        </a:p>
      </dgm:t>
    </dgm:pt>
    <dgm:pt modelId="{362D846E-67E5-4CFD-BA86-CD72486AD252}">
      <dgm:prSet/>
      <dgm:spPr/>
      <dgm:t>
        <a:bodyPr/>
        <a:lstStyle/>
        <a:p>
          <a:pPr rtl="0"/>
          <a:r>
            <a:rPr lang="es-ES" dirty="0" err="1" smtClean="0"/>
            <a:t>Methodological</a:t>
          </a:r>
          <a:r>
            <a:rPr lang="es-ES" dirty="0" smtClean="0"/>
            <a:t> </a:t>
          </a:r>
          <a:r>
            <a:rPr lang="es-ES" dirty="0" err="1" smtClean="0"/>
            <a:t>cooperation</a:t>
          </a:r>
          <a:r>
            <a:rPr lang="es-ES" dirty="0" smtClean="0"/>
            <a:t>/mutual </a:t>
          </a:r>
          <a:r>
            <a:rPr lang="es-ES" dirty="0" err="1" smtClean="0"/>
            <a:t>learning</a:t>
          </a:r>
          <a:endParaRPr lang="en-GB" dirty="0"/>
        </a:p>
      </dgm:t>
    </dgm:pt>
    <dgm:pt modelId="{0A987176-0D87-4DED-9259-7C51787C313F}" type="parTrans" cxnId="{1DA7AD68-FCAD-4759-B57B-56894570B705}">
      <dgm:prSet/>
      <dgm:spPr/>
      <dgm:t>
        <a:bodyPr/>
        <a:lstStyle/>
        <a:p>
          <a:endParaRPr lang="en-GB"/>
        </a:p>
      </dgm:t>
    </dgm:pt>
    <dgm:pt modelId="{386A4E80-4309-4ADC-A9D1-3BFF8939DBB9}" type="sibTrans" cxnId="{1DA7AD68-FCAD-4759-B57B-56894570B705}">
      <dgm:prSet/>
      <dgm:spPr/>
      <dgm:t>
        <a:bodyPr/>
        <a:lstStyle/>
        <a:p>
          <a:endParaRPr lang="en-GB"/>
        </a:p>
      </dgm:t>
    </dgm:pt>
    <dgm:pt modelId="{8053027E-C6EF-4A6F-B473-5032475FD3D9}">
      <dgm:prSet/>
      <dgm:spPr/>
      <dgm:t>
        <a:bodyPr/>
        <a:lstStyle/>
        <a:p>
          <a:pPr rtl="0"/>
          <a:r>
            <a:rPr lang="en-GB" dirty="0" smtClean="0"/>
            <a:t>Appropriate monitoring and evaluation systems</a:t>
          </a:r>
          <a:endParaRPr lang="en-GB" dirty="0"/>
        </a:p>
      </dgm:t>
    </dgm:pt>
    <dgm:pt modelId="{8F83A817-2C02-415B-9450-8CBDF4696468}" type="parTrans" cxnId="{381398F9-68CB-42BB-BD9C-BD7C86F5FDC0}">
      <dgm:prSet/>
      <dgm:spPr/>
    </dgm:pt>
    <dgm:pt modelId="{0A299003-870E-4D82-AECF-3300F847FE62}" type="sibTrans" cxnId="{381398F9-68CB-42BB-BD9C-BD7C86F5FDC0}">
      <dgm:prSet/>
      <dgm:spPr/>
    </dgm:pt>
    <dgm:pt modelId="{199E869D-F065-4D6D-9362-FB5AC5943993}" type="pres">
      <dgm:prSet presAssocID="{6D7EB765-22E6-4A31-B888-1ACF21F8EB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91F9E87-7EFC-4533-89B4-F5E87EA2C30C}" type="pres">
      <dgm:prSet presAssocID="{EB9EFC42-2C79-499C-93C0-C0E7A8AC7AF7}" presName="parentText" presStyleLbl="node1" presStyleIdx="0" presStyleCnt="2" custLinFactNeighborY="-2428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D83E37F-4446-4EF6-AC6C-D79D3BC98426}" type="pres">
      <dgm:prSet presAssocID="{EB9EFC42-2C79-499C-93C0-C0E7A8AC7AF7}" presName="childText" presStyleLbl="revTx" presStyleIdx="0" presStyleCnt="2" custScaleY="1201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21EEF3-29D3-4ACF-8FBC-3F7A4D209749}" type="pres">
      <dgm:prSet presAssocID="{35CF2127-3F14-46A3-9BFD-F3F8A6E500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CE61DF-FB76-4204-A5F6-A5A17C0190A9}" type="pres">
      <dgm:prSet presAssocID="{35CF2127-3F14-46A3-9BFD-F3F8A6E5003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94517B-167A-4270-B20D-977F85933631}" srcId="{35CF2127-3F14-46A3-9BFD-F3F8A6E50030}" destId="{382A3BA8-0532-485F-80E8-B5539D0DCE79}" srcOrd="1" destOrd="0" parTransId="{860F4BD6-AF99-4CA4-B9A7-7C1E6D03C587}" sibTransId="{CFEE6D4A-0EF2-45F4-B9B0-181FB61823E9}"/>
    <dgm:cxn modelId="{6B773961-A0E9-4743-84BF-2494865BFD82}" srcId="{EB9EFC42-2C79-499C-93C0-C0E7A8AC7AF7}" destId="{864956B0-8447-4319-BC11-83517E11B374}" srcOrd="2" destOrd="0" parTransId="{4D6841CA-A043-4E8C-892F-D13489BBE2A5}" sibTransId="{3D36EE5D-B1F0-4386-9ABF-5256E96A74E6}"/>
    <dgm:cxn modelId="{A30E4270-36CA-4548-99C0-293369B344E7}" type="presOf" srcId="{864956B0-8447-4319-BC11-83517E11B374}" destId="{8D83E37F-4446-4EF6-AC6C-D79D3BC98426}" srcOrd="0" destOrd="2" presId="urn:microsoft.com/office/officeart/2005/8/layout/vList2"/>
    <dgm:cxn modelId="{CA078133-F985-46EE-9D5C-BF1E5E475262}" srcId="{EB9EFC42-2C79-499C-93C0-C0E7A8AC7AF7}" destId="{27AE67B4-F6D4-4D69-AB6D-C408543641CA}" srcOrd="0" destOrd="0" parTransId="{D8961160-19B4-4053-B46E-A364F3708DA9}" sibTransId="{F5118525-C0ED-44F5-A2AF-6773A27FDD34}"/>
    <dgm:cxn modelId="{AB8084AA-A90E-4289-B1FF-84F6AE972491}" type="presOf" srcId="{27AE67B4-F6D4-4D69-AB6D-C408543641CA}" destId="{8D83E37F-4446-4EF6-AC6C-D79D3BC98426}" srcOrd="0" destOrd="0" presId="urn:microsoft.com/office/officeart/2005/8/layout/vList2"/>
    <dgm:cxn modelId="{3AE39DCE-BA4F-42E4-BFC2-41611562DAFD}" type="presOf" srcId="{6D7EB765-22E6-4A31-B888-1ACF21F8EBC0}" destId="{199E869D-F065-4D6D-9362-FB5AC5943993}" srcOrd="0" destOrd="0" presId="urn:microsoft.com/office/officeart/2005/8/layout/vList2"/>
    <dgm:cxn modelId="{B500D578-722D-4793-99C0-C2E12215AC77}" type="presOf" srcId="{35CF2127-3F14-46A3-9BFD-F3F8A6E50030}" destId="{2C21EEF3-29D3-4ACF-8FBC-3F7A4D209749}" srcOrd="0" destOrd="0" presId="urn:microsoft.com/office/officeart/2005/8/layout/vList2"/>
    <dgm:cxn modelId="{ABA974D6-3B0B-4B1C-BE49-3CDC7A479298}" type="presOf" srcId="{8053027E-C6EF-4A6F-B473-5032475FD3D9}" destId="{8D83E37F-4446-4EF6-AC6C-D79D3BC98426}" srcOrd="0" destOrd="3" presId="urn:microsoft.com/office/officeart/2005/8/layout/vList2"/>
    <dgm:cxn modelId="{381398F9-68CB-42BB-BD9C-BD7C86F5FDC0}" srcId="{EB9EFC42-2C79-499C-93C0-C0E7A8AC7AF7}" destId="{8053027E-C6EF-4A6F-B473-5032475FD3D9}" srcOrd="3" destOrd="0" parTransId="{8F83A817-2C02-415B-9450-8CBDF4696468}" sibTransId="{0A299003-870E-4D82-AECF-3300F847FE62}"/>
    <dgm:cxn modelId="{1715FC26-9A0F-4F7E-BDA7-DACC84E8FB27}" type="presOf" srcId="{E2CC125E-EBF6-4CB3-806A-5B3E2F3404F2}" destId="{43CE61DF-FB76-4204-A5F6-A5A17C0190A9}" srcOrd="0" destOrd="0" presId="urn:microsoft.com/office/officeart/2005/8/layout/vList2"/>
    <dgm:cxn modelId="{5375DEA9-4F98-4218-B987-DA4523A37876}" srcId="{EB9EFC42-2C79-499C-93C0-C0E7A8AC7AF7}" destId="{7E61227C-0F69-43BC-8D88-AEEB09E65B99}" srcOrd="1" destOrd="0" parTransId="{5BB0C564-2E77-4E31-97AC-C86F871FADC7}" sibTransId="{06A3F65F-A9C5-4B96-881B-397CED02EF54}"/>
    <dgm:cxn modelId="{4FDE9084-4FE1-4352-AE59-CD32C076D878}" srcId="{35CF2127-3F14-46A3-9BFD-F3F8A6E50030}" destId="{6B0E7BE9-ED2D-451B-9E18-BD08840A1C22}" srcOrd="2" destOrd="0" parTransId="{966B58E1-8E42-497A-91F9-A746B45C5504}" sibTransId="{AD910900-3FB5-407B-9D31-441DE9FE38C4}"/>
    <dgm:cxn modelId="{FBFC98FF-E8E2-4577-B822-B24FD5673EDC}" srcId="{6D7EB765-22E6-4A31-B888-1ACF21F8EBC0}" destId="{EB9EFC42-2C79-499C-93C0-C0E7A8AC7AF7}" srcOrd="0" destOrd="0" parTransId="{E8A0F25A-ACF4-4D20-855E-DA35B2966151}" sibTransId="{FED1DBEA-9580-4BBD-98D8-3D4F09411B20}"/>
    <dgm:cxn modelId="{5A482D42-7986-4C31-AF3F-CD9270AF0E17}" type="presOf" srcId="{7E61227C-0F69-43BC-8D88-AEEB09E65B99}" destId="{8D83E37F-4446-4EF6-AC6C-D79D3BC98426}" srcOrd="0" destOrd="1" presId="urn:microsoft.com/office/officeart/2005/8/layout/vList2"/>
    <dgm:cxn modelId="{1B8E94E1-0639-4EF7-9AA4-D924887D830C}" srcId="{6D7EB765-22E6-4A31-B888-1ACF21F8EBC0}" destId="{35CF2127-3F14-46A3-9BFD-F3F8A6E50030}" srcOrd="1" destOrd="0" parTransId="{5821BF6E-9BD4-4AF6-87DA-ED150E9C7F73}" sibTransId="{2693CCFE-E369-48AF-A16A-C8EA7C1430E8}"/>
    <dgm:cxn modelId="{1F280CD9-707E-4613-8F09-00CF7C99EBCE}" type="presOf" srcId="{382A3BA8-0532-485F-80E8-B5539D0DCE79}" destId="{43CE61DF-FB76-4204-A5F6-A5A17C0190A9}" srcOrd="0" destOrd="1" presId="urn:microsoft.com/office/officeart/2005/8/layout/vList2"/>
    <dgm:cxn modelId="{F113E3E4-1516-4CC5-B7DB-5723EE6AE5D5}" srcId="{35CF2127-3F14-46A3-9BFD-F3F8A6E50030}" destId="{E2CC125E-EBF6-4CB3-806A-5B3E2F3404F2}" srcOrd="0" destOrd="0" parTransId="{DB136BEC-271C-436C-B112-CA726460AD46}" sibTransId="{5BE002EE-4074-4CCB-9806-4EE86063A8F1}"/>
    <dgm:cxn modelId="{06A6BF0A-9CD9-43D1-9C03-4D53DA2518FE}" type="presOf" srcId="{6B0E7BE9-ED2D-451B-9E18-BD08840A1C22}" destId="{43CE61DF-FB76-4204-A5F6-A5A17C0190A9}" srcOrd="0" destOrd="2" presId="urn:microsoft.com/office/officeart/2005/8/layout/vList2"/>
    <dgm:cxn modelId="{1DA7AD68-FCAD-4759-B57B-56894570B705}" srcId="{35CF2127-3F14-46A3-9BFD-F3F8A6E50030}" destId="{362D846E-67E5-4CFD-BA86-CD72486AD252}" srcOrd="3" destOrd="0" parTransId="{0A987176-0D87-4DED-9259-7C51787C313F}" sibTransId="{386A4E80-4309-4ADC-A9D1-3BFF8939DBB9}"/>
    <dgm:cxn modelId="{DA12709E-2C17-4C06-82D0-CE5261462D00}" type="presOf" srcId="{362D846E-67E5-4CFD-BA86-CD72486AD252}" destId="{43CE61DF-FB76-4204-A5F6-A5A17C0190A9}" srcOrd="0" destOrd="3" presId="urn:microsoft.com/office/officeart/2005/8/layout/vList2"/>
    <dgm:cxn modelId="{297F3AF6-5102-455B-8CE4-97460E84D8FE}" type="presOf" srcId="{EB9EFC42-2C79-499C-93C0-C0E7A8AC7AF7}" destId="{091F9E87-7EFC-4533-89B4-F5E87EA2C30C}" srcOrd="0" destOrd="0" presId="urn:microsoft.com/office/officeart/2005/8/layout/vList2"/>
    <dgm:cxn modelId="{1E6588D7-D573-4F98-A03A-AB56AD334609}" type="presParOf" srcId="{199E869D-F065-4D6D-9362-FB5AC5943993}" destId="{091F9E87-7EFC-4533-89B4-F5E87EA2C30C}" srcOrd="0" destOrd="0" presId="urn:microsoft.com/office/officeart/2005/8/layout/vList2"/>
    <dgm:cxn modelId="{F6C8B568-0194-465D-AD9D-FB4F19ADF036}" type="presParOf" srcId="{199E869D-F065-4D6D-9362-FB5AC5943993}" destId="{8D83E37F-4446-4EF6-AC6C-D79D3BC98426}" srcOrd="1" destOrd="0" presId="urn:microsoft.com/office/officeart/2005/8/layout/vList2"/>
    <dgm:cxn modelId="{A0884128-637D-4DB8-AA10-20B26C7F08DC}" type="presParOf" srcId="{199E869D-F065-4D6D-9362-FB5AC5943993}" destId="{2C21EEF3-29D3-4ACF-8FBC-3F7A4D209749}" srcOrd="2" destOrd="0" presId="urn:microsoft.com/office/officeart/2005/8/layout/vList2"/>
    <dgm:cxn modelId="{9C633896-A957-4DDA-BEA3-54B2869CEBAD}" type="presParOf" srcId="{199E869D-F065-4D6D-9362-FB5AC5943993}" destId="{43CE61DF-FB76-4204-A5F6-A5A17C0190A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78F877-0A83-4179-9366-DE1963D52C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7A0380-9CD4-4FDC-B14A-DB99CF1202B2}">
      <dgm:prSet/>
      <dgm:spPr/>
      <dgm:t>
        <a:bodyPr/>
        <a:lstStyle/>
        <a:p>
          <a:pPr rtl="0"/>
          <a:r>
            <a:rPr lang="en-GB" b="1" dirty="0" smtClean="0">
              <a:solidFill>
                <a:srgbClr val="000090"/>
              </a:solidFill>
            </a:rPr>
            <a:t>Implementation of RIS3 –</a:t>
          </a:r>
          <a:r>
            <a:rPr lang="en-GB" dirty="0" smtClean="0">
              <a:solidFill>
                <a:srgbClr val="000090"/>
              </a:solidFill>
            </a:rPr>
            <a:t>critical issues for sustainable RIS3 implementation: </a:t>
          </a:r>
          <a:endParaRPr lang="en-GB" dirty="0">
            <a:solidFill>
              <a:srgbClr val="000090"/>
            </a:solidFill>
          </a:endParaRPr>
        </a:p>
      </dgm:t>
    </dgm:pt>
    <dgm:pt modelId="{8060C0B1-C620-4EE8-A817-30E23F7EAE90}" type="parTrans" cxnId="{A9C4B727-BE8A-4218-879E-5573D326A48B}">
      <dgm:prSet/>
      <dgm:spPr/>
      <dgm:t>
        <a:bodyPr/>
        <a:lstStyle/>
        <a:p>
          <a:endParaRPr lang="en-GB"/>
        </a:p>
      </dgm:t>
    </dgm:pt>
    <dgm:pt modelId="{E89D11B8-995C-46C2-8C94-7042B93CB8B2}" type="sibTrans" cxnId="{A9C4B727-BE8A-4218-879E-5573D326A48B}">
      <dgm:prSet/>
      <dgm:spPr/>
      <dgm:t>
        <a:bodyPr/>
        <a:lstStyle/>
        <a:p>
          <a:endParaRPr lang="en-GB"/>
        </a:p>
      </dgm:t>
    </dgm:pt>
    <dgm:pt modelId="{E0B95D0C-76C9-4F0A-A108-724CB0AE1E1E}">
      <dgm:prSet/>
      <dgm:spPr/>
      <dgm:t>
        <a:bodyPr/>
        <a:lstStyle/>
        <a:p>
          <a:pPr rtl="0"/>
          <a:r>
            <a:rPr lang="en-GB" dirty="0" smtClean="0"/>
            <a:t>State Aid rules</a:t>
          </a:r>
          <a:endParaRPr lang="en-GB" dirty="0"/>
        </a:p>
      </dgm:t>
    </dgm:pt>
    <dgm:pt modelId="{78145FB6-BC06-4740-A34A-2E971F15C503}" type="parTrans" cxnId="{CB53FCCA-80B8-4D72-8CD7-E0283BCA6C30}">
      <dgm:prSet/>
      <dgm:spPr/>
      <dgm:t>
        <a:bodyPr/>
        <a:lstStyle/>
        <a:p>
          <a:endParaRPr lang="en-GB"/>
        </a:p>
      </dgm:t>
    </dgm:pt>
    <dgm:pt modelId="{9BBDB6E7-0828-4C8E-9B77-BBF087C52897}" type="sibTrans" cxnId="{CB53FCCA-80B8-4D72-8CD7-E0283BCA6C30}">
      <dgm:prSet/>
      <dgm:spPr/>
      <dgm:t>
        <a:bodyPr/>
        <a:lstStyle/>
        <a:p>
          <a:endParaRPr lang="en-GB"/>
        </a:p>
      </dgm:t>
    </dgm:pt>
    <dgm:pt modelId="{7DF78363-C50C-4723-B69F-7EFC0BC675C7}">
      <dgm:prSet/>
      <dgm:spPr/>
      <dgm:t>
        <a:bodyPr/>
        <a:lstStyle/>
        <a:p>
          <a:pPr rtl="0"/>
          <a:r>
            <a:rPr lang="en-GB" dirty="0" smtClean="0"/>
            <a:t>Sustaining EDP</a:t>
          </a:r>
          <a:endParaRPr lang="en-GB" dirty="0"/>
        </a:p>
      </dgm:t>
    </dgm:pt>
    <dgm:pt modelId="{565361EE-1F5D-4BBF-9E1A-D0D27B4DA1BF}" type="parTrans" cxnId="{8DC13F97-47D3-4E17-A5D2-774951D3BB5F}">
      <dgm:prSet/>
      <dgm:spPr/>
      <dgm:t>
        <a:bodyPr/>
        <a:lstStyle/>
        <a:p>
          <a:endParaRPr lang="en-GB"/>
        </a:p>
      </dgm:t>
    </dgm:pt>
    <dgm:pt modelId="{093C1155-66AC-441D-8E4E-4AD9ACB1EB12}" type="sibTrans" cxnId="{8DC13F97-47D3-4E17-A5D2-774951D3BB5F}">
      <dgm:prSet/>
      <dgm:spPr/>
      <dgm:t>
        <a:bodyPr/>
        <a:lstStyle/>
        <a:p>
          <a:endParaRPr lang="en-GB"/>
        </a:p>
      </dgm:t>
    </dgm:pt>
    <dgm:pt modelId="{ED23626C-E39F-4E96-9124-A511CC2FB255}">
      <dgm:prSet/>
      <dgm:spPr/>
      <dgm:t>
        <a:bodyPr/>
        <a:lstStyle/>
        <a:p>
          <a:pPr rtl="0"/>
          <a:r>
            <a:rPr lang="en-GB" dirty="0" smtClean="0"/>
            <a:t>Instruments beyond the ROP (synergies between ERDF and H2020, but also with other (EU) funding opportunities)</a:t>
          </a:r>
          <a:endParaRPr lang="en-GB" dirty="0"/>
        </a:p>
      </dgm:t>
    </dgm:pt>
    <dgm:pt modelId="{0731FD45-90DC-4C4C-B698-F164693197D8}" type="parTrans" cxnId="{1048C2E6-6382-4108-9EEC-8CD20D11B2DA}">
      <dgm:prSet/>
      <dgm:spPr/>
      <dgm:t>
        <a:bodyPr/>
        <a:lstStyle/>
        <a:p>
          <a:endParaRPr lang="en-GB"/>
        </a:p>
      </dgm:t>
    </dgm:pt>
    <dgm:pt modelId="{27E92B6A-DC55-4935-A8B1-39B9F45FEBFC}" type="sibTrans" cxnId="{1048C2E6-6382-4108-9EEC-8CD20D11B2DA}">
      <dgm:prSet/>
      <dgm:spPr/>
      <dgm:t>
        <a:bodyPr/>
        <a:lstStyle/>
        <a:p>
          <a:endParaRPr lang="en-GB"/>
        </a:p>
      </dgm:t>
    </dgm:pt>
    <dgm:pt modelId="{5F215014-9307-4F79-B8FE-A843D6574F12}">
      <dgm:prSet/>
      <dgm:spPr/>
      <dgm:t>
        <a:bodyPr/>
        <a:lstStyle/>
        <a:p>
          <a:pPr rtl="0"/>
          <a:r>
            <a:rPr lang="en-GB" dirty="0" smtClean="0"/>
            <a:t>Components of the R&amp;I system and design of the policy mix  - Role of universities, RTOs, and research-active firms</a:t>
          </a:r>
          <a:endParaRPr lang="en-GB" dirty="0"/>
        </a:p>
      </dgm:t>
    </dgm:pt>
    <dgm:pt modelId="{D9A58F94-ED15-4AB3-802A-C3BF90F1DAA6}" type="parTrans" cxnId="{A125A13F-1212-4EC6-ABE0-DCC204334878}">
      <dgm:prSet/>
      <dgm:spPr/>
      <dgm:t>
        <a:bodyPr/>
        <a:lstStyle/>
        <a:p>
          <a:endParaRPr lang="en-GB"/>
        </a:p>
      </dgm:t>
    </dgm:pt>
    <dgm:pt modelId="{00E4F75C-6EEA-4E97-8284-1B07CE62024E}" type="sibTrans" cxnId="{A125A13F-1212-4EC6-ABE0-DCC204334878}">
      <dgm:prSet/>
      <dgm:spPr/>
      <dgm:t>
        <a:bodyPr/>
        <a:lstStyle/>
        <a:p>
          <a:endParaRPr lang="en-GB"/>
        </a:p>
      </dgm:t>
    </dgm:pt>
    <dgm:pt modelId="{93EDF626-DB47-4860-B1A8-C2816C9305F0}">
      <dgm:prSet/>
      <dgm:spPr/>
      <dgm:t>
        <a:bodyPr/>
        <a:lstStyle/>
        <a:p>
          <a:pPr rtl="0"/>
          <a:r>
            <a:rPr lang="en-GB" dirty="0" smtClean="0"/>
            <a:t>Outward (and forward) -looking orientation</a:t>
          </a:r>
          <a:endParaRPr lang="en-GB" dirty="0"/>
        </a:p>
      </dgm:t>
    </dgm:pt>
    <dgm:pt modelId="{55BAC855-F70B-4353-A3DB-B0C3F5E284C1}" type="parTrans" cxnId="{6BEDCFA9-F7AB-4B02-B5E9-5CCBB8277C9E}">
      <dgm:prSet/>
      <dgm:spPr/>
      <dgm:t>
        <a:bodyPr/>
        <a:lstStyle/>
        <a:p>
          <a:endParaRPr lang="en-GB"/>
        </a:p>
      </dgm:t>
    </dgm:pt>
    <dgm:pt modelId="{00C5DF3E-331D-4F0C-AF78-96315D8FAA52}" type="sibTrans" cxnId="{6BEDCFA9-F7AB-4B02-B5E9-5CCBB8277C9E}">
      <dgm:prSet/>
      <dgm:spPr/>
      <dgm:t>
        <a:bodyPr/>
        <a:lstStyle/>
        <a:p>
          <a:endParaRPr lang="en-GB"/>
        </a:p>
      </dgm:t>
    </dgm:pt>
    <dgm:pt modelId="{E393B7A7-C301-467D-AB94-09EC06476567}">
      <dgm:prSet/>
      <dgm:spPr/>
      <dgm:t>
        <a:bodyPr/>
        <a:lstStyle/>
        <a:p>
          <a:pPr rtl="0"/>
          <a:r>
            <a:rPr lang="en-GB" dirty="0" smtClean="0"/>
            <a:t>Implementing monitoring and evaluation systems</a:t>
          </a:r>
          <a:endParaRPr lang="en-GB" dirty="0"/>
        </a:p>
      </dgm:t>
    </dgm:pt>
    <dgm:pt modelId="{07682501-8416-4513-8BF1-EF3FF47F053D}" type="sibTrans" cxnId="{2CFC5779-17D9-4413-970E-26F558E572FE}">
      <dgm:prSet/>
      <dgm:spPr/>
      <dgm:t>
        <a:bodyPr/>
        <a:lstStyle/>
        <a:p>
          <a:endParaRPr lang="en-GB"/>
        </a:p>
      </dgm:t>
    </dgm:pt>
    <dgm:pt modelId="{90EAE4E6-4FE0-4100-82A7-82940AB85801}" type="parTrans" cxnId="{2CFC5779-17D9-4413-970E-26F558E572FE}">
      <dgm:prSet/>
      <dgm:spPr/>
      <dgm:t>
        <a:bodyPr/>
        <a:lstStyle/>
        <a:p>
          <a:endParaRPr lang="en-GB"/>
        </a:p>
      </dgm:t>
    </dgm:pt>
    <dgm:pt modelId="{C3552580-E46F-4D82-B6A9-8A644552B443}" type="pres">
      <dgm:prSet presAssocID="{BC78F877-0A83-4179-9366-DE1963D52C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F3BC2D-6C29-4C5F-9ED6-5367E5D2AB3E}" type="pres">
      <dgm:prSet presAssocID="{047A0380-9CD4-4FDC-B14A-DB99CF1202B2}" presName="parentText" presStyleLbl="node1" presStyleIdx="0" presStyleCnt="1" custLinFactNeighborY="-465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74ADDC-C79D-4839-AFBC-8AAA06A0C2B7}" type="pres">
      <dgm:prSet presAssocID="{047A0380-9CD4-4FDC-B14A-DB99CF1202B2}" presName="childText" presStyleLbl="revTx" presStyleIdx="0" presStyleCnt="1" custScaleY="1088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CFC5779-17D9-4413-970E-26F558E572FE}" srcId="{047A0380-9CD4-4FDC-B14A-DB99CF1202B2}" destId="{E393B7A7-C301-467D-AB94-09EC06476567}" srcOrd="3" destOrd="0" parTransId="{90EAE4E6-4FE0-4100-82A7-82940AB85801}" sibTransId="{07682501-8416-4513-8BF1-EF3FF47F053D}"/>
    <dgm:cxn modelId="{1048C2E6-6382-4108-9EEC-8CD20D11B2DA}" srcId="{047A0380-9CD4-4FDC-B14A-DB99CF1202B2}" destId="{ED23626C-E39F-4E96-9124-A511CC2FB255}" srcOrd="2" destOrd="0" parTransId="{0731FD45-90DC-4C4C-B698-F164693197D8}" sibTransId="{27E92B6A-DC55-4935-A8B1-39B9F45FEBFC}"/>
    <dgm:cxn modelId="{A9C4B727-BE8A-4218-879E-5573D326A48B}" srcId="{BC78F877-0A83-4179-9366-DE1963D52C38}" destId="{047A0380-9CD4-4FDC-B14A-DB99CF1202B2}" srcOrd="0" destOrd="0" parTransId="{8060C0B1-C620-4EE8-A817-30E23F7EAE90}" sibTransId="{E89D11B8-995C-46C2-8C94-7042B93CB8B2}"/>
    <dgm:cxn modelId="{0398B3D4-E1EA-4AF7-99F1-107C6044E296}" type="presOf" srcId="{E0B95D0C-76C9-4F0A-A108-724CB0AE1E1E}" destId="{6574ADDC-C79D-4839-AFBC-8AAA06A0C2B7}" srcOrd="0" destOrd="0" presId="urn:microsoft.com/office/officeart/2005/8/layout/vList2"/>
    <dgm:cxn modelId="{8DC13F97-47D3-4E17-A5D2-774951D3BB5F}" srcId="{047A0380-9CD4-4FDC-B14A-DB99CF1202B2}" destId="{7DF78363-C50C-4723-B69F-7EFC0BC675C7}" srcOrd="1" destOrd="0" parTransId="{565361EE-1F5D-4BBF-9E1A-D0D27B4DA1BF}" sibTransId="{093C1155-66AC-441D-8E4E-4AD9ACB1EB12}"/>
    <dgm:cxn modelId="{3CDD93D0-7E8C-454E-8AE0-8A9FAE9664E3}" type="presOf" srcId="{5F215014-9307-4F79-B8FE-A843D6574F12}" destId="{6574ADDC-C79D-4839-AFBC-8AAA06A0C2B7}" srcOrd="0" destOrd="4" presId="urn:microsoft.com/office/officeart/2005/8/layout/vList2"/>
    <dgm:cxn modelId="{6BEDCFA9-F7AB-4B02-B5E9-5CCBB8277C9E}" srcId="{047A0380-9CD4-4FDC-B14A-DB99CF1202B2}" destId="{93EDF626-DB47-4860-B1A8-C2816C9305F0}" srcOrd="5" destOrd="0" parTransId="{55BAC855-F70B-4353-A3DB-B0C3F5E284C1}" sibTransId="{00C5DF3E-331D-4F0C-AF78-96315D8FAA52}"/>
    <dgm:cxn modelId="{A125A13F-1212-4EC6-ABE0-DCC204334878}" srcId="{047A0380-9CD4-4FDC-B14A-DB99CF1202B2}" destId="{5F215014-9307-4F79-B8FE-A843D6574F12}" srcOrd="4" destOrd="0" parTransId="{D9A58F94-ED15-4AB3-802A-C3BF90F1DAA6}" sibTransId="{00E4F75C-6EEA-4E97-8284-1B07CE62024E}"/>
    <dgm:cxn modelId="{437B1719-78FD-4D2A-A604-444FB7F1A55A}" type="presOf" srcId="{E393B7A7-C301-467D-AB94-09EC06476567}" destId="{6574ADDC-C79D-4839-AFBC-8AAA06A0C2B7}" srcOrd="0" destOrd="3" presId="urn:microsoft.com/office/officeart/2005/8/layout/vList2"/>
    <dgm:cxn modelId="{84A6DAA5-3663-48AA-8F43-9252AB1555F9}" type="presOf" srcId="{93EDF626-DB47-4860-B1A8-C2816C9305F0}" destId="{6574ADDC-C79D-4839-AFBC-8AAA06A0C2B7}" srcOrd="0" destOrd="5" presId="urn:microsoft.com/office/officeart/2005/8/layout/vList2"/>
    <dgm:cxn modelId="{5A5B5E39-62F2-43C4-960F-CE8FC6D20862}" type="presOf" srcId="{7DF78363-C50C-4723-B69F-7EFC0BC675C7}" destId="{6574ADDC-C79D-4839-AFBC-8AAA06A0C2B7}" srcOrd="0" destOrd="1" presId="urn:microsoft.com/office/officeart/2005/8/layout/vList2"/>
    <dgm:cxn modelId="{54BD447D-B0DB-4028-94D9-52DBE07FBA1A}" type="presOf" srcId="{047A0380-9CD4-4FDC-B14A-DB99CF1202B2}" destId="{CBF3BC2D-6C29-4C5F-9ED6-5367E5D2AB3E}" srcOrd="0" destOrd="0" presId="urn:microsoft.com/office/officeart/2005/8/layout/vList2"/>
    <dgm:cxn modelId="{C3B02262-C5AD-4A9D-AF13-53CBD5CCE2DC}" type="presOf" srcId="{BC78F877-0A83-4179-9366-DE1963D52C38}" destId="{C3552580-E46F-4D82-B6A9-8A644552B443}" srcOrd="0" destOrd="0" presId="urn:microsoft.com/office/officeart/2005/8/layout/vList2"/>
    <dgm:cxn modelId="{BBFD4B44-1179-4D10-B5ED-701CFF7C4426}" type="presOf" srcId="{ED23626C-E39F-4E96-9124-A511CC2FB255}" destId="{6574ADDC-C79D-4839-AFBC-8AAA06A0C2B7}" srcOrd="0" destOrd="2" presId="urn:microsoft.com/office/officeart/2005/8/layout/vList2"/>
    <dgm:cxn modelId="{CB53FCCA-80B8-4D72-8CD7-E0283BCA6C30}" srcId="{047A0380-9CD4-4FDC-B14A-DB99CF1202B2}" destId="{E0B95D0C-76C9-4F0A-A108-724CB0AE1E1E}" srcOrd="0" destOrd="0" parTransId="{78145FB6-BC06-4740-A34A-2E971F15C503}" sibTransId="{9BBDB6E7-0828-4C8E-9B77-BBF087C52897}"/>
    <dgm:cxn modelId="{B9D813B0-D92D-4B8B-95F8-BA4708EE0371}" type="presParOf" srcId="{C3552580-E46F-4D82-B6A9-8A644552B443}" destId="{CBF3BC2D-6C29-4C5F-9ED6-5367E5D2AB3E}" srcOrd="0" destOrd="0" presId="urn:microsoft.com/office/officeart/2005/8/layout/vList2"/>
    <dgm:cxn modelId="{B4882782-48E7-44A7-9898-89843CC8C3F5}" type="presParOf" srcId="{C3552580-E46F-4D82-B6A9-8A644552B443}" destId="{6574ADDC-C79D-4839-AFBC-8AAA06A0C2B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955245-A7EC-4B64-83A4-ECE848FECF97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GB"/>
        </a:p>
      </dgm:t>
    </dgm:pt>
    <dgm:pt modelId="{2F266D8E-219F-4555-BA21-716941C064B8}">
      <dgm:prSet/>
      <dgm:spPr/>
      <dgm:t>
        <a:bodyPr/>
        <a:lstStyle/>
        <a:p>
          <a:pPr rtl="0"/>
          <a:r>
            <a:rPr lang="en-US" smtClean="0"/>
            <a:t>Define overall </a:t>
          </a:r>
          <a:r>
            <a:rPr lang="en-US" b="1" smtClean="0"/>
            <a:t>operational objective </a:t>
          </a:r>
          <a:r>
            <a:rPr lang="en-US" smtClean="0"/>
            <a:t>for the WG </a:t>
          </a:r>
          <a:endParaRPr lang="en-GB"/>
        </a:p>
      </dgm:t>
    </dgm:pt>
    <dgm:pt modelId="{C8F85BBC-C516-40DD-9057-CD42DFBFAA67}" type="parTrans" cxnId="{5265C076-18B8-40BE-9133-DE1C1180823D}">
      <dgm:prSet/>
      <dgm:spPr/>
      <dgm:t>
        <a:bodyPr/>
        <a:lstStyle/>
        <a:p>
          <a:endParaRPr lang="en-GB"/>
        </a:p>
      </dgm:t>
    </dgm:pt>
    <dgm:pt modelId="{F8641070-3167-4EE8-9939-7C7420CC5F8A}" type="sibTrans" cxnId="{5265C076-18B8-40BE-9133-DE1C1180823D}">
      <dgm:prSet/>
      <dgm:spPr/>
      <dgm:t>
        <a:bodyPr/>
        <a:lstStyle/>
        <a:p>
          <a:endParaRPr lang="en-GB"/>
        </a:p>
      </dgm:t>
    </dgm:pt>
    <dgm:pt modelId="{AFDCDAF2-1B2D-4748-A880-01326C7814A5}">
      <dgm:prSet/>
      <dgm:spPr/>
      <dgm:t>
        <a:bodyPr/>
        <a:lstStyle/>
        <a:p>
          <a:pPr rtl="0"/>
          <a:r>
            <a:rPr lang="en-US" smtClean="0"/>
            <a:t>(e.g. develop process and output indicators for priorities a,b,c)</a:t>
          </a:r>
          <a:endParaRPr lang="en-GB"/>
        </a:p>
      </dgm:t>
    </dgm:pt>
    <dgm:pt modelId="{78D4F921-8774-4BD0-B06F-CB6B0A463106}" type="parTrans" cxnId="{850AF13B-9F46-4DDB-92D9-DDBCE266A07E}">
      <dgm:prSet/>
      <dgm:spPr/>
      <dgm:t>
        <a:bodyPr/>
        <a:lstStyle/>
        <a:p>
          <a:endParaRPr lang="en-GB"/>
        </a:p>
      </dgm:t>
    </dgm:pt>
    <dgm:pt modelId="{E0084E22-8DC5-461F-A0F9-FF746B6EBB63}" type="sibTrans" cxnId="{850AF13B-9F46-4DDB-92D9-DDBCE266A07E}">
      <dgm:prSet/>
      <dgm:spPr/>
      <dgm:t>
        <a:bodyPr/>
        <a:lstStyle/>
        <a:p>
          <a:endParaRPr lang="en-GB"/>
        </a:p>
      </dgm:t>
    </dgm:pt>
    <dgm:pt modelId="{BC06A37A-BA97-4026-A6E5-5D97C868EBB7}">
      <dgm:prSet/>
      <dgm:spPr/>
      <dgm:t>
        <a:bodyPr/>
        <a:lstStyle/>
        <a:p>
          <a:pPr rtl="0"/>
          <a:r>
            <a:rPr lang="en-US" b="1" smtClean="0"/>
            <a:t>Milestone</a:t>
          </a:r>
          <a:r>
            <a:rPr lang="en-US" smtClean="0"/>
            <a:t> for each WG meeting</a:t>
          </a:r>
          <a:endParaRPr lang="en-GB"/>
        </a:p>
      </dgm:t>
    </dgm:pt>
    <dgm:pt modelId="{7F51A04A-28F2-4309-8852-A9F9D03CFA15}" type="parTrans" cxnId="{36709492-751E-4E17-9EF4-333EA46441CA}">
      <dgm:prSet/>
      <dgm:spPr/>
      <dgm:t>
        <a:bodyPr/>
        <a:lstStyle/>
        <a:p>
          <a:endParaRPr lang="en-GB"/>
        </a:p>
      </dgm:t>
    </dgm:pt>
    <dgm:pt modelId="{76916DDD-EC6F-42A1-9C22-9255C24DE2E6}" type="sibTrans" cxnId="{36709492-751E-4E17-9EF4-333EA46441CA}">
      <dgm:prSet/>
      <dgm:spPr/>
      <dgm:t>
        <a:bodyPr/>
        <a:lstStyle/>
        <a:p>
          <a:endParaRPr lang="en-GB"/>
        </a:p>
      </dgm:t>
    </dgm:pt>
    <dgm:pt modelId="{81E15C19-038C-4DE0-8139-F85A06F758AB}">
      <dgm:prSet/>
      <dgm:spPr/>
      <dgm:t>
        <a:bodyPr/>
        <a:lstStyle/>
        <a:p>
          <a:pPr rtl="0"/>
          <a:r>
            <a:rPr lang="en-US" smtClean="0"/>
            <a:t>(e.g. M1 indicators for priority a and b; M2 indicators for priority c)</a:t>
          </a:r>
          <a:endParaRPr lang="en-GB"/>
        </a:p>
      </dgm:t>
    </dgm:pt>
    <dgm:pt modelId="{4CF24EF8-18AE-46D3-9385-0E9F97C14FA4}" type="parTrans" cxnId="{7C386E40-75CC-497E-A363-755661684989}">
      <dgm:prSet/>
      <dgm:spPr/>
      <dgm:t>
        <a:bodyPr/>
        <a:lstStyle/>
        <a:p>
          <a:endParaRPr lang="en-GB"/>
        </a:p>
      </dgm:t>
    </dgm:pt>
    <dgm:pt modelId="{5C9D8D0D-301F-4418-9E62-1CF61846F657}" type="sibTrans" cxnId="{7C386E40-75CC-497E-A363-755661684989}">
      <dgm:prSet/>
      <dgm:spPr/>
      <dgm:t>
        <a:bodyPr/>
        <a:lstStyle/>
        <a:p>
          <a:endParaRPr lang="en-GB"/>
        </a:p>
      </dgm:t>
    </dgm:pt>
    <dgm:pt modelId="{0EC71B8C-1AD1-44A9-9A72-A0BA1EDC7653}">
      <dgm:prSet/>
      <dgm:spPr/>
      <dgm:t>
        <a:bodyPr/>
        <a:lstStyle/>
        <a:p>
          <a:pPr rtl="0"/>
          <a:r>
            <a:rPr lang="en-US" b="1" smtClean="0"/>
            <a:t>Feedback</a:t>
          </a:r>
          <a:endParaRPr lang="en-GB"/>
        </a:p>
      </dgm:t>
    </dgm:pt>
    <dgm:pt modelId="{8C1B0007-1410-4546-8D97-B1C508F4FE60}" type="parTrans" cxnId="{F8BA443C-7630-467A-8F0E-778107E8B192}">
      <dgm:prSet/>
      <dgm:spPr/>
      <dgm:t>
        <a:bodyPr/>
        <a:lstStyle/>
        <a:p>
          <a:endParaRPr lang="en-GB"/>
        </a:p>
      </dgm:t>
    </dgm:pt>
    <dgm:pt modelId="{5DFBACD1-128B-4263-AC30-A1FC8AAC5B85}" type="sibTrans" cxnId="{F8BA443C-7630-467A-8F0E-778107E8B192}">
      <dgm:prSet/>
      <dgm:spPr/>
      <dgm:t>
        <a:bodyPr/>
        <a:lstStyle/>
        <a:p>
          <a:endParaRPr lang="en-GB"/>
        </a:p>
      </dgm:t>
    </dgm:pt>
    <dgm:pt modelId="{A4AB6FFB-B1EC-4A7A-BB80-0ED9AF4C0D7B}">
      <dgm:prSet/>
      <dgm:spPr/>
      <dgm:t>
        <a:bodyPr/>
        <a:lstStyle/>
        <a:p>
          <a:pPr rtl="0"/>
          <a:r>
            <a:rPr lang="en-US" dirty="0" smtClean="0"/>
            <a:t>JRC in between workshops</a:t>
          </a:r>
          <a:endParaRPr lang="en-GB" dirty="0"/>
        </a:p>
      </dgm:t>
    </dgm:pt>
    <dgm:pt modelId="{2C6A8DB4-B40C-46BF-8246-FFDC4565F81B}" type="parTrans" cxnId="{AAD000E9-9A7A-4F4C-A02D-14349A16528B}">
      <dgm:prSet/>
      <dgm:spPr/>
      <dgm:t>
        <a:bodyPr/>
        <a:lstStyle/>
        <a:p>
          <a:endParaRPr lang="en-GB"/>
        </a:p>
      </dgm:t>
    </dgm:pt>
    <dgm:pt modelId="{38512CD1-216B-4810-AC1D-1B82CF015AD6}" type="sibTrans" cxnId="{AAD000E9-9A7A-4F4C-A02D-14349A16528B}">
      <dgm:prSet/>
      <dgm:spPr/>
      <dgm:t>
        <a:bodyPr/>
        <a:lstStyle/>
        <a:p>
          <a:endParaRPr lang="en-GB"/>
        </a:p>
      </dgm:t>
    </dgm:pt>
    <dgm:pt modelId="{4777AB91-BCAE-44F7-BEF8-9489F8B601FC}">
      <dgm:prSet/>
      <dgm:spPr/>
      <dgm:t>
        <a:bodyPr/>
        <a:lstStyle/>
        <a:p>
          <a:pPr rtl="0"/>
          <a:r>
            <a:rPr lang="en-US" dirty="0" smtClean="0"/>
            <a:t>Experts and peers during workshops</a:t>
          </a:r>
          <a:endParaRPr lang="en-GB" dirty="0"/>
        </a:p>
      </dgm:t>
    </dgm:pt>
    <dgm:pt modelId="{52707B55-1F08-4B21-BFBA-B9075E7D4563}" type="parTrans" cxnId="{F0A8A647-BADA-4B85-A5DB-BB611DA0898A}">
      <dgm:prSet/>
      <dgm:spPr/>
      <dgm:t>
        <a:bodyPr/>
        <a:lstStyle/>
        <a:p>
          <a:endParaRPr lang="en-GB"/>
        </a:p>
      </dgm:t>
    </dgm:pt>
    <dgm:pt modelId="{6FDB3322-F0F3-4896-8B4E-FEAEB5DD3936}" type="sibTrans" cxnId="{F0A8A647-BADA-4B85-A5DB-BB611DA0898A}">
      <dgm:prSet/>
      <dgm:spPr/>
      <dgm:t>
        <a:bodyPr/>
        <a:lstStyle/>
        <a:p>
          <a:endParaRPr lang="en-GB"/>
        </a:p>
      </dgm:t>
    </dgm:pt>
    <dgm:pt modelId="{50093006-93FA-4865-9B98-5694F60C56EB}" type="pres">
      <dgm:prSet presAssocID="{30955245-A7EC-4B64-83A4-ECE848FEC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F6C58F4-D99E-4A15-A676-A5AA3F5165C5}" type="pres">
      <dgm:prSet presAssocID="{0EC71B8C-1AD1-44A9-9A72-A0BA1EDC7653}" presName="boxAndChildren" presStyleCnt="0"/>
      <dgm:spPr/>
    </dgm:pt>
    <dgm:pt modelId="{83876F89-A513-4D27-9DE5-F3F38600836A}" type="pres">
      <dgm:prSet presAssocID="{0EC71B8C-1AD1-44A9-9A72-A0BA1EDC7653}" presName="parentTextBox" presStyleLbl="node1" presStyleIdx="0" presStyleCnt="3"/>
      <dgm:spPr/>
      <dgm:t>
        <a:bodyPr/>
        <a:lstStyle/>
        <a:p>
          <a:endParaRPr lang="en-GB"/>
        </a:p>
      </dgm:t>
    </dgm:pt>
    <dgm:pt modelId="{45C43FD8-32EA-4BE8-9BF5-332CD788359B}" type="pres">
      <dgm:prSet presAssocID="{0EC71B8C-1AD1-44A9-9A72-A0BA1EDC7653}" presName="entireBox" presStyleLbl="node1" presStyleIdx="0" presStyleCnt="3"/>
      <dgm:spPr/>
      <dgm:t>
        <a:bodyPr/>
        <a:lstStyle/>
        <a:p>
          <a:endParaRPr lang="en-GB"/>
        </a:p>
      </dgm:t>
    </dgm:pt>
    <dgm:pt modelId="{DB72E2E6-CCA9-41BA-A91E-46E8A77C4D97}" type="pres">
      <dgm:prSet presAssocID="{0EC71B8C-1AD1-44A9-9A72-A0BA1EDC7653}" presName="descendantBox" presStyleCnt="0"/>
      <dgm:spPr/>
    </dgm:pt>
    <dgm:pt modelId="{8000CB93-864A-48D3-A1FD-9B8E3D254D86}" type="pres">
      <dgm:prSet presAssocID="{A4AB6FFB-B1EC-4A7A-BB80-0ED9AF4C0D7B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C798A6-43E1-43AC-9E84-8302EFC5CB0C}" type="pres">
      <dgm:prSet presAssocID="{4777AB91-BCAE-44F7-BEF8-9489F8B601FC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D7C6C1-1F77-41C1-A5CA-F8CCF3137D91}" type="pres">
      <dgm:prSet presAssocID="{76916DDD-EC6F-42A1-9C22-9255C24DE2E6}" presName="sp" presStyleCnt="0"/>
      <dgm:spPr/>
    </dgm:pt>
    <dgm:pt modelId="{05C87E74-7FB8-43F6-BD36-50E226F7E73D}" type="pres">
      <dgm:prSet presAssocID="{BC06A37A-BA97-4026-A6E5-5D97C868EBB7}" presName="arrowAndChildren" presStyleCnt="0"/>
      <dgm:spPr/>
    </dgm:pt>
    <dgm:pt modelId="{929BD7B1-01D1-4424-917F-CA1A3072507A}" type="pres">
      <dgm:prSet presAssocID="{BC06A37A-BA97-4026-A6E5-5D97C868EBB7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D65E2AC3-CDB5-45BB-A029-94F1DFCBAB16}" type="pres">
      <dgm:prSet presAssocID="{BC06A37A-BA97-4026-A6E5-5D97C868EBB7}" presName="arrow" presStyleLbl="node1" presStyleIdx="1" presStyleCnt="3"/>
      <dgm:spPr/>
      <dgm:t>
        <a:bodyPr/>
        <a:lstStyle/>
        <a:p>
          <a:endParaRPr lang="en-GB"/>
        </a:p>
      </dgm:t>
    </dgm:pt>
    <dgm:pt modelId="{0857E40C-B82C-4D4F-ACD9-1F9116C56B05}" type="pres">
      <dgm:prSet presAssocID="{BC06A37A-BA97-4026-A6E5-5D97C868EBB7}" presName="descendantArrow" presStyleCnt="0"/>
      <dgm:spPr/>
    </dgm:pt>
    <dgm:pt modelId="{2AFF5B7F-EFEC-4C6B-BFB9-AEC226F11CDB}" type="pres">
      <dgm:prSet presAssocID="{81E15C19-038C-4DE0-8139-F85A06F758AB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FBD345-3054-40E3-A990-C2EFC610468B}" type="pres">
      <dgm:prSet presAssocID="{F8641070-3167-4EE8-9939-7C7420CC5F8A}" presName="sp" presStyleCnt="0"/>
      <dgm:spPr/>
    </dgm:pt>
    <dgm:pt modelId="{BCE595BB-793D-49B7-8CCB-C655293E1DF4}" type="pres">
      <dgm:prSet presAssocID="{2F266D8E-219F-4555-BA21-716941C064B8}" presName="arrowAndChildren" presStyleCnt="0"/>
      <dgm:spPr/>
    </dgm:pt>
    <dgm:pt modelId="{B2AC2EA9-CC4F-4116-8633-3DD468485EC3}" type="pres">
      <dgm:prSet presAssocID="{2F266D8E-219F-4555-BA21-716941C064B8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93EF197A-0049-4CCA-9C56-D9C9C24B478F}" type="pres">
      <dgm:prSet presAssocID="{2F266D8E-219F-4555-BA21-716941C064B8}" presName="arrow" presStyleLbl="node1" presStyleIdx="2" presStyleCnt="3"/>
      <dgm:spPr/>
      <dgm:t>
        <a:bodyPr/>
        <a:lstStyle/>
        <a:p>
          <a:endParaRPr lang="en-GB"/>
        </a:p>
      </dgm:t>
    </dgm:pt>
    <dgm:pt modelId="{2A5A7AD0-04F0-413C-BA3F-A9E59B1B2B7D}" type="pres">
      <dgm:prSet presAssocID="{2F266D8E-219F-4555-BA21-716941C064B8}" presName="descendantArrow" presStyleCnt="0"/>
      <dgm:spPr/>
    </dgm:pt>
    <dgm:pt modelId="{319AE892-851B-401C-A5EB-08CBADD2670D}" type="pres">
      <dgm:prSet presAssocID="{AFDCDAF2-1B2D-4748-A880-01326C7814A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33B9D94-69CF-4715-8EE3-3FDAF3E66E62}" type="presOf" srcId="{30955245-A7EC-4B64-83A4-ECE848FECF97}" destId="{50093006-93FA-4865-9B98-5694F60C56EB}" srcOrd="0" destOrd="0" presId="urn:microsoft.com/office/officeart/2005/8/layout/process4"/>
    <dgm:cxn modelId="{AAD000E9-9A7A-4F4C-A02D-14349A16528B}" srcId="{0EC71B8C-1AD1-44A9-9A72-A0BA1EDC7653}" destId="{A4AB6FFB-B1EC-4A7A-BB80-0ED9AF4C0D7B}" srcOrd="0" destOrd="0" parTransId="{2C6A8DB4-B40C-46BF-8246-FFDC4565F81B}" sibTransId="{38512CD1-216B-4810-AC1D-1B82CF015AD6}"/>
    <dgm:cxn modelId="{18451156-16C6-474A-A4BA-A4330153D2C2}" type="presOf" srcId="{BC06A37A-BA97-4026-A6E5-5D97C868EBB7}" destId="{D65E2AC3-CDB5-45BB-A029-94F1DFCBAB16}" srcOrd="1" destOrd="0" presId="urn:microsoft.com/office/officeart/2005/8/layout/process4"/>
    <dgm:cxn modelId="{8D938B0F-3A76-4A58-9297-EB6E884EFADA}" type="presOf" srcId="{4777AB91-BCAE-44F7-BEF8-9489F8B601FC}" destId="{4BC798A6-43E1-43AC-9E84-8302EFC5CB0C}" srcOrd="0" destOrd="0" presId="urn:microsoft.com/office/officeart/2005/8/layout/process4"/>
    <dgm:cxn modelId="{850AF13B-9F46-4DDB-92D9-DDBCE266A07E}" srcId="{2F266D8E-219F-4555-BA21-716941C064B8}" destId="{AFDCDAF2-1B2D-4748-A880-01326C7814A5}" srcOrd="0" destOrd="0" parTransId="{78D4F921-8774-4BD0-B06F-CB6B0A463106}" sibTransId="{E0084E22-8DC5-461F-A0F9-FF746B6EBB63}"/>
    <dgm:cxn modelId="{B2236B34-A1A2-4607-B1D3-D404B803C070}" type="presOf" srcId="{BC06A37A-BA97-4026-A6E5-5D97C868EBB7}" destId="{929BD7B1-01D1-4424-917F-CA1A3072507A}" srcOrd="0" destOrd="0" presId="urn:microsoft.com/office/officeart/2005/8/layout/process4"/>
    <dgm:cxn modelId="{F8BA443C-7630-467A-8F0E-778107E8B192}" srcId="{30955245-A7EC-4B64-83A4-ECE848FECF97}" destId="{0EC71B8C-1AD1-44A9-9A72-A0BA1EDC7653}" srcOrd="2" destOrd="0" parTransId="{8C1B0007-1410-4546-8D97-B1C508F4FE60}" sibTransId="{5DFBACD1-128B-4263-AC30-A1FC8AAC5B85}"/>
    <dgm:cxn modelId="{A43F98DC-DEF0-4B9B-AC9C-C04866CEAC17}" type="presOf" srcId="{2F266D8E-219F-4555-BA21-716941C064B8}" destId="{B2AC2EA9-CC4F-4116-8633-3DD468485EC3}" srcOrd="0" destOrd="0" presId="urn:microsoft.com/office/officeart/2005/8/layout/process4"/>
    <dgm:cxn modelId="{7C386E40-75CC-497E-A363-755661684989}" srcId="{BC06A37A-BA97-4026-A6E5-5D97C868EBB7}" destId="{81E15C19-038C-4DE0-8139-F85A06F758AB}" srcOrd="0" destOrd="0" parTransId="{4CF24EF8-18AE-46D3-9385-0E9F97C14FA4}" sibTransId="{5C9D8D0D-301F-4418-9E62-1CF61846F657}"/>
    <dgm:cxn modelId="{1C58F281-C1F1-4D86-BEF8-9D503BDA3097}" type="presOf" srcId="{AFDCDAF2-1B2D-4748-A880-01326C7814A5}" destId="{319AE892-851B-401C-A5EB-08CBADD2670D}" srcOrd="0" destOrd="0" presId="urn:microsoft.com/office/officeart/2005/8/layout/process4"/>
    <dgm:cxn modelId="{2EE5AC56-8D0E-4EA6-9A83-B509D5838399}" type="presOf" srcId="{0EC71B8C-1AD1-44A9-9A72-A0BA1EDC7653}" destId="{83876F89-A513-4D27-9DE5-F3F38600836A}" srcOrd="0" destOrd="0" presId="urn:microsoft.com/office/officeart/2005/8/layout/process4"/>
    <dgm:cxn modelId="{36709492-751E-4E17-9EF4-333EA46441CA}" srcId="{30955245-A7EC-4B64-83A4-ECE848FECF97}" destId="{BC06A37A-BA97-4026-A6E5-5D97C868EBB7}" srcOrd="1" destOrd="0" parTransId="{7F51A04A-28F2-4309-8852-A9F9D03CFA15}" sibTransId="{76916DDD-EC6F-42A1-9C22-9255C24DE2E6}"/>
    <dgm:cxn modelId="{17DA4127-FC67-4A82-88D9-B6E840086C9C}" type="presOf" srcId="{2F266D8E-219F-4555-BA21-716941C064B8}" destId="{93EF197A-0049-4CCA-9C56-D9C9C24B478F}" srcOrd="1" destOrd="0" presId="urn:microsoft.com/office/officeart/2005/8/layout/process4"/>
    <dgm:cxn modelId="{F0A8A647-BADA-4B85-A5DB-BB611DA0898A}" srcId="{0EC71B8C-1AD1-44A9-9A72-A0BA1EDC7653}" destId="{4777AB91-BCAE-44F7-BEF8-9489F8B601FC}" srcOrd="1" destOrd="0" parTransId="{52707B55-1F08-4B21-BFBA-B9075E7D4563}" sibTransId="{6FDB3322-F0F3-4896-8B4E-FEAEB5DD3936}"/>
    <dgm:cxn modelId="{7995CA56-23AD-431D-BF63-57ABC9D930D6}" type="presOf" srcId="{0EC71B8C-1AD1-44A9-9A72-A0BA1EDC7653}" destId="{45C43FD8-32EA-4BE8-9BF5-332CD788359B}" srcOrd="1" destOrd="0" presId="urn:microsoft.com/office/officeart/2005/8/layout/process4"/>
    <dgm:cxn modelId="{5265C076-18B8-40BE-9133-DE1C1180823D}" srcId="{30955245-A7EC-4B64-83A4-ECE848FECF97}" destId="{2F266D8E-219F-4555-BA21-716941C064B8}" srcOrd="0" destOrd="0" parTransId="{C8F85BBC-C516-40DD-9057-CD42DFBFAA67}" sibTransId="{F8641070-3167-4EE8-9939-7C7420CC5F8A}"/>
    <dgm:cxn modelId="{39B6D2BD-03F8-4486-8713-E8A1E9BFA351}" type="presOf" srcId="{A4AB6FFB-B1EC-4A7A-BB80-0ED9AF4C0D7B}" destId="{8000CB93-864A-48D3-A1FD-9B8E3D254D86}" srcOrd="0" destOrd="0" presId="urn:microsoft.com/office/officeart/2005/8/layout/process4"/>
    <dgm:cxn modelId="{27781150-BDB7-4295-81DA-BD6D9C0A8DDF}" type="presOf" srcId="{81E15C19-038C-4DE0-8139-F85A06F758AB}" destId="{2AFF5B7F-EFEC-4C6B-BFB9-AEC226F11CDB}" srcOrd="0" destOrd="0" presId="urn:microsoft.com/office/officeart/2005/8/layout/process4"/>
    <dgm:cxn modelId="{CC36BF76-06CB-48BC-9E0F-228599711729}" type="presParOf" srcId="{50093006-93FA-4865-9B98-5694F60C56EB}" destId="{8F6C58F4-D99E-4A15-A676-A5AA3F5165C5}" srcOrd="0" destOrd="0" presId="urn:microsoft.com/office/officeart/2005/8/layout/process4"/>
    <dgm:cxn modelId="{1C917B5D-31D9-45E9-8F0A-04FB07174D25}" type="presParOf" srcId="{8F6C58F4-D99E-4A15-A676-A5AA3F5165C5}" destId="{83876F89-A513-4D27-9DE5-F3F38600836A}" srcOrd="0" destOrd="0" presId="urn:microsoft.com/office/officeart/2005/8/layout/process4"/>
    <dgm:cxn modelId="{86183FB2-DBBB-4119-ADDD-BF54E73576D4}" type="presParOf" srcId="{8F6C58F4-D99E-4A15-A676-A5AA3F5165C5}" destId="{45C43FD8-32EA-4BE8-9BF5-332CD788359B}" srcOrd="1" destOrd="0" presId="urn:microsoft.com/office/officeart/2005/8/layout/process4"/>
    <dgm:cxn modelId="{E99C1B27-A737-4DD5-A332-9FF169CE5042}" type="presParOf" srcId="{8F6C58F4-D99E-4A15-A676-A5AA3F5165C5}" destId="{DB72E2E6-CCA9-41BA-A91E-46E8A77C4D97}" srcOrd="2" destOrd="0" presId="urn:microsoft.com/office/officeart/2005/8/layout/process4"/>
    <dgm:cxn modelId="{ECF19424-56AF-45BE-A952-B4D16A9E929C}" type="presParOf" srcId="{DB72E2E6-CCA9-41BA-A91E-46E8A77C4D97}" destId="{8000CB93-864A-48D3-A1FD-9B8E3D254D86}" srcOrd="0" destOrd="0" presId="urn:microsoft.com/office/officeart/2005/8/layout/process4"/>
    <dgm:cxn modelId="{1A8345E7-4D7D-4D03-AAFB-B90DCAFB40AC}" type="presParOf" srcId="{DB72E2E6-CCA9-41BA-A91E-46E8A77C4D97}" destId="{4BC798A6-43E1-43AC-9E84-8302EFC5CB0C}" srcOrd="1" destOrd="0" presId="urn:microsoft.com/office/officeart/2005/8/layout/process4"/>
    <dgm:cxn modelId="{A9510F44-14A6-455C-96A5-5BD4F6B99E5C}" type="presParOf" srcId="{50093006-93FA-4865-9B98-5694F60C56EB}" destId="{45D7C6C1-1F77-41C1-A5CA-F8CCF3137D91}" srcOrd="1" destOrd="0" presId="urn:microsoft.com/office/officeart/2005/8/layout/process4"/>
    <dgm:cxn modelId="{00148E5F-4A36-4B9D-83CB-6C398265D268}" type="presParOf" srcId="{50093006-93FA-4865-9B98-5694F60C56EB}" destId="{05C87E74-7FB8-43F6-BD36-50E226F7E73D}" srcOrd="2" destOrd="0" presId="urn:microsoft.com/office/officeart/2005/8/layout/process4"/>
    <dgm:cxn modelId="{8C16CBF9-3A0E-47CC-B964-D445F91631F4}" type="presParOf" srcId="{05C87E74-7FB8-43F6-BD36-50E226F7E73D}" destId="{929BD7B1-01D1-4424-917F-CA1A3072507A}" srcOrd="0" destOrd="0" presId="urn:microsoft.com/office/officeart/2005/8/layout/process4"/>
    <dgm:cxn modelId="{8733E0B9-155F-4529-B3D5-CE2665865CFE}" type="presParOf" srcId="{05C87E74-7FB8-43F6-BD36-50E226F7E73D}" destId="{D65E2AC3-CDB5-45BB-A029-94F1DFCBAB16}" srcOrd="1" destOrd="0" presId="urn:microsoft.com/office/officeart/2005/8/layout/process4"/>
    <dgm:cxn modelId="{F129D8C4-FAB5-4FDA-8549-6376E44DB529}" type="presParOf" srcId="{05C87E74-7FB8-43F6-BD36-50E226F7E73D}" destId="{0857E40C-B82C-4D4F-ACD9-1F9116C56B05}" srcOrd="2" destOrd="0" presId="urn:microsoft.com/office/officeart/2005/8/layout/process4"/>
    <dgm:cxn modelId="{9692B373-4384-49C3-82EB-534F7B9433A1}" type="presParOf" srcId="{0857E40C-B82C-4D4F-ACD9-1F9116C56B05}" destId="{2AFF5B7F-EFEC-4C6B-BFB9-AEC226F11CDB}" srcOrd="0" destOrd="0" presId="urn:microsoft.com/office/officeart/2005/8/layout/process4"/>
    <dgm:cxn modelId="{3C3DFDD7-A90B-4B66-B7DE-7F820D7DB5A9}" type="presParOf" srcId="{50093006-93FA-4865-9B98-5694F60C56EB}" destId="{2FFBD345-3054-40E3-A990-C2EFC610468B}" srcOrd="3" destOrd="0" presId="urn:microsoft.com/office/officeart/2005/8/layout/process4"/>
    <dgm:cxn modelId="{7DFE3CE6-9381-403D-AEC1-73A1BCCF0919}" type="presParOf" srcId="{50093006-93FA-4865-9B98-5694F60C56EB}" destId="{BCE595BB-793D-49B7-8CCB-C655293E1DF4}" srcOrd="4" destOrd="0" presId="urn:microsoft.com/office/officeart/2005/8/layout/process4"/>
    <dgm:cxn modelId="{0E14897E-1047-4B86-B81A-438D5B8D7B0F}" type="presParOf" srcId="{BCE595BB-793D-49B7-8CCB-C655293E1DF4}" destId="{B2AC2EA9-CC4F-4116-8633-3DD468485EC3}" srcOrd="0" destOrd="0" presId="urn:microsoft.com/office/officeart/2005/8/layout/process4"/>
    <dgm:cxn modelId="{158F909B-E70B-46CA-90BB-9AC702700C65}" type="presParOf" srcId="{BCE595BB-793D-49B7-8CCB-C655293E1DF4}" destId="{93EF197A-0049-4CCA-9C56-D9C9C24B478F}" srcOrd="1" destOrd="0" presId="urn:microsoft.com/office/officeart/2005/8/layout/process4"/>
    <dgm:cxn modelId="{78D51F51-B679-4370-A366-17E7E5C0C4A2}" type="presParOf" srcId="{BCE595BB-793D-49B7-8CCB-C655293E1DF4}" destId="{2A5A7AD0-04F0-413C-BA3F-A9E59B1B2B7D}" srcOrd="2" destOrd="0" presId="urn:microsoft.com/office/officeart/2005/8/layout/process4"/>
    <dgm:cxn modelId="{2FFBE112-ED7C-4434-A443-D1C5DFD825FA}" type="presParOf" srcId="{2A5A7AD0-04F0-413C-BA3F-A9E59B1B2B7D}" destId="{319AE892-851B-401C-A5EB-08CBADD267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8274D-FA8A-4C33-AFC3-284672EDAA16}">
      <dsp:nvSpPr>
        <dsp:cNvPr id="0" name=""/>
        <dsp:cNvSpPr/>
      </dsp:nvSpPr>
      <dsp:spPr>
        <a:xfrm>
          <a:off x="0" y="83174"/>
          <a:ext cx="2570410" cy="1285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</a:rPr>
            <a:t>Aims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37642" y="120816"/>
        <a:ext cx="2495126" cy="1209921"/>
      </dsp:txXfrm>
    </dsp:sp>
    <dsp:sp modelId="{71802C92-3F86-4479-AD0B-EEFCB0E3A91F}">
      <dsp:nvSpPr>
        <dsp:cNvPr id="0" name=""/>
        <dsp:cNvSpPr/>
      </dsp:nvSpPr>
      <dsp:spPr>
        <a:xfrm>
          <a:off x="257041" y="1368379"/>
          <a:ext cx="276350" cy="906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570"/>
              </a:lnTo>
              <a:lnTo>
                <a:pt x="276350" y="906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A2E91-BA0C-45CD-B7DE-4960BF23CDBD}">
      <dsp:nvSpPr>
        <dsp:cNvPr id="0" name=""/>
        <dsp:cNvSpPr/>
      </dsp:nvSpPr>
      <dsp:spPr>
        <a:xfrm>
          <a:off x="533391" y="1632347"/>
          <a:ext cx="3147642" cy="1285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To support the refinement and implementation of the RIS3 of selected EU regions</a:t>
          </a:r>
          <a:endParaRPr lang="en-GB" sz="1600" kern="1200" dirty="0"/>
        </a:p>
      </dsp:txBody>
      <dsp:txXfrm>
        <a:off x="571033" y="1669989"/>
        <a:ext cx="3072358" cy="1209921"/>
      </dsp:txXfrm>
    </dsp:sp>
    <dsp:sp modelId="{8E2D676C-CF70-4C3B-94C9-BE14EE481450}">
      <dsp:nvSpPr>
        <dsp:cNvPr id="0" name=""/>
        <dsp:cNvSpPr/>
      </dsp:nvSpPr>
      <dsp:spPr>
        <a:xfrm>
          <a:off x="257041" y="1368379"/>
          <a:ext cx="276350" cy="2236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713"/>
              </a:lnTo>
              <a:lnTo>
                <a:pt x="276350" y="22367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15E59-8A64-4A3B-A7BF-FF24A7F6582C}">
      <dsp:nvSpPr>
        <dsp:cNvPr id="0" name=""/>
        <dsp:cNvSpPr/>
      </dsp:nvSpPr>
      <dsp:spPr>
        <a:xfrm>
          <a:off x="533391" y="3156344"/>
          <a:ext cx="3032220" cy="897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To generate lessons and a model for other regions </a:t>
          </a:r>
          <a:endParaRPr lang="en-GB" sz="1600" kern="1200" dirty="0"/>
        </a:p>
      </dsp:txBody>
      <dsp:txXfrm>
        <a:off x="559678" y="3182631"/>
        <a:ext cx="2979646" cy="844923"/>
      </dsp:txXfrm>
    </dsp:sp>
    <dsp:sp modelId="{FB919F28-2A70-4B65-84E7-60610AC282AD}">
      <dsp:nvSpPr>
        <dsp:cNvPr id="0" name=""/>
        <dsp:cNvSpPr/>
      </dsp:nvSpPr>
      <dsp:spPr>
        <a:xfrm>
          <a:off x="257041" y="1368379"/>
          <a:ext cx="276350" cy="349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7377"/>
              </a:lnTo>
              <a:lnTo>
                <a:pt x="276350" y="3497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1CC3A-A91B-4B96-882A-AD566C71FC81}">
      <dsp:nvSpPr>
        <dsp:cNvPr id="0" name=""/>
        <dsp:cNvSpPr/>
      </dsp:nvSpPr>
      <dsp:spPr>
        <a:xfrm>
          <a:off x="533391" y="4223154"/>
          <a:ext cx="3194855" cy="1285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To serve as a test-bed for theories on Smart Specialisation – understanding of RIS3</a:t>
          </a:r>
          <a:endParaRPr lang="en-GB" sz="1600" kern="1200" dirty="0"/>
        </a:p>
      </dsp:txBody>
      <dsp:txXfrm>
        <a:off x="571033" y="4260796"/>
        <a:ext cx="3119571" cy="1209921"/>
      </dsp:txXfrm>
    </dsp:sp>
    <dsp:sp modelId="{6636E544-4FE5-4F3E-9B16-EE15170EAD44}">
      <dsp:nvSpPr>
        <dsp:cNvPr id="0" name=""/>
        <dsp:cNvSpPr/>
      </dsp:nvSpPr>
      <dsp:spPr>
        <a:xfrm>
          <a:off x="4156302" y="83174"/>
          <a:ext cx="2570410" cy="12852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chemeClr val="tx1"/>
              </a:solidFill>
            </a:rPr>
            <a:t>Background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4193944" y="120816"/>
        <a:ext cx="2495126" cy="1209921"/>
      </dsp:txXfrm>
    </dsp:sp>
    <dsp:sp modelId="{B5EF8B89-EC5F-429A-9E9D-FFD368601F03}">
      <dsp:nvSpPr>
        <dsp:cNvPr id="0" name=""/>
        <dsp:cNvSpPr/>
      </dsp:nvSpPr>
      <dsp:spPr>
        <a:xfrm>
          <a:off x="4413343" y="1368379"/>
          <a:ext cx="225630" cy="884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221"/>
              </a:lnTo>
              <a:lnTo>
                <a:pt x="225630" y="884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22F6D-3C86-481C-8B77-71974398F618}">
      <dsp:nvSpPr>
        <dsp:cNvPr id="0" name=""/>
        <dsp:cNvSpPr/>
      </dsp:nvSpPr>
      <dsp:spPr>
        <a:xfrm>
          <a:off x="4638974" y="1609998"/>
          <a:ext cx="2769792" cy="1285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Extends activities in Eastern Macedonia and Thrace</a:t>
          </a:r>
          <a:endParaRPr lang="en-GB" sz="1600" kern="1200" dirty="0"/>
        </a:p>
      </dsp:txBody>
      <dsp:txXfrm>
        <a:off x="4676616" y="1647640"/>
        <a:ext cx="2694508" cy="1209921"/>
      </dsp:txXfrm>
    </dsp:sp>
    <dsp:sp modelId="{C528A8A8-8FF4-4612-AE91-A2519452FC36}">
      <dsp:nvSpPr>
        <dsp:cNvPr id="0" name=""/>
        <dsp:cNvSpPr/>
      </dsp:nvSpPr>
      <dsp:spPr>
        <a:xfrm>
          <a:off x="4413343" y="1368379"/>
          <a:ext cx="225630" cy="2490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727"/>
              </a:lnTo>
              <a:lnTo>
                <a:pt x="225630" y="2490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CEEF9-92E7-45B8-BBFB-CF7513178DD4}">
      <dsp:nvSpPr>
        <dsp:cNvPr id="0" name=""/>
        <dsp:cNvSpPr/>
      </dsp:nvSpPr>
      <dsp:spPr>
        <a:xfrm>
          <a:off x="4638974" y="3216504"/>
          <a:ext cx="2769792" cy="12852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Implements two European Parliament "Preparatory Actions</a:t>
          </a:r>
          <a:r>
            <a:rPr lang="en-GB" sz="2000" b="1" kern="1200" dirty="0" smtClean="0"/>
            <a:t>"</a:t>
          </a:r>
          <a:endParaRPr lang="en-GB" sz="2000" kern="1200" dirty="0"/>
        </a:p>
      </dsp:txBody>
      <dsp:txXfrm>
        <a:off x="4676616" y="3254146"/>
        <a:ext cx="2694508" cy="1209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10E43-96D2-44FB-81C5-9E281168DD75}">
      <dsp:nvSpPr>
        <dsp:cNvPr id="0" name=""/>
        <dsp:cNvSpPr/>
      </dsp:nvSpPr>
      <dsp:spPr>
        <a:xfrm rot="16200000">
          <a:off x="914400" y="-914400"/>
          <a:ext cx="2400300" cy="4229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90"/>
              </a:solidFill>
            </a:rPr>
            <a:t>Slow and limited growth</a:t>
          </a:r>
          <a:r>
            <a:rPr lang="en-GB" sz="2400" kern="1200" dirty="0" smtClean="0">
              <a:solidFill>
                <a:srgbClr val="000090"/>
              </a:solidFill>
            </a:rPr>
            <a:t> – despite investment</a:t>
          </a:r>
          <a:endParaRPr lang="en-GB" sz="2400" kern="1200" dirty="0">
            <a:solidFill>
              <a:srgbClr val="000090"/>
            </a:solidFill>
          </a:endParaRPr>
        </a:p>
      </dsp:txBody>
      <dsp:txXfrm rot="5400000">
        <a:off x="0" y="0"/>
        <a:ext cx="4229100" cy="1800225"/>
      </dsp:txXfrm>
    </dsp:sp>
    <dsp:sp modelId="{C529001D-5C76-41D4-B4DB-975B5C838975}">
      <dsp:nvSpPr>
        <dsp:cNvPr id="0" name=""/>
        <dsp:cNvSpPr/>
      </dsp:nvSpPr>
      <dsp:spPr>
        <a:xfrm>
          <a:off x="4229100" y="0"/>
          <a:ext cx="4229100" cy="240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dirty="0" smtClean="0">
            <a:solidFill>
              <a:srgbClr val="000090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90"/>
              </a:solidFill>
            </a:rPr>
            <a:t>Lack of understanding </a:t>
          </a:r>
          <a:r>
            <a:rPr lang="en-GB" sz="2400" b="1" kern="1200" dirty="0" smtClean="0">
              <a:solidFill>
                <a:srgbClr val="000090"/>
              </a:solidFill>
              <a:sym typeface="Symbol"/>
            </a:rPr>
            <a:t></a:t>
          </a:r>
          <a:r>
            <a:rPr lang="en-GB" sz="2400" b="1" kern="1200" dirty="0" smtClean="0">
              <a:solidFill>
                <a:srgbClr val="000090"/>
              </a:solidFill>
            </a:rPr>
            <a:t> </a:t>
          </a:r>
          <a:r>
            <a:rPr lang="en-GB" sz="2400" kern="1200" dirty="0" smtClean="0">
              <a:solidFill>
                <a:srgbClr val="000090"/>
              </a:solidFill>
            </a:rPr>
            <a:t>lack of effective actions to identify, understand, address issues </a:t>
          </a:r>
          <a:endParaRPr lang="en-GB" sz="2400" kern="1200" dirty="0">
            <a:solidFill>
              <a:srgbClr val="000090"/>
            </a:solidFill>
          </a:endParaRPr>
        </a:p>
      </dsp:txBody>
      <dsp:txXfrm>
        <a:off x="4229100" y="0"/>
        <a:ext cx="4229100" cy="1800225"/>
      </dsp:txXfrm>
    </dsp:sp>
    <dsp:sp modelId="{E25C3556-14BA-44DF-836D-06D5515B5746}">
      <dsp:nvSpPr>
        <dsp:cNvPr id="0" name=""/>
        <dsp:cNvSpPr/>
      </dsp:nvSpPr>
      <dsp:spPr>
        <a:xfrm rot="10800000">
          <a:off x="0" y="2400300"/>
          <a:ext cx="4229100" cy="24003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>
              <a:solidFill>
                <a:srgbClr val="000090"/>
              </a:solidFill>
            </a:rPr>
            <a:t>Low growth regions</a:t>
          </a:r>
          <a:r>
            <a:rPr lang="en-GB" sz="2000" kern="1200" dirty="0" smtClean="0">
              <a:solidFill>
                <a:srgbClr val="000090"/>
              </a:solidFill>
            </a:rPr>
            <a:t> - GDP/capita below EU average and did not converge to EU average post-crisis (Greece, Italy, Spain, Portugal)</a:t>
          </a:r>
          <a:endParaRPr lang="en-GB" sz="2000" kern="1200" dirty="0">
            <a:solidFill>
              <a:srgbClr val="000090"/>
            </a:solidFill>
          </a:endParaRPr>
        </a:p>
      </dsp:txBody>
      <dsp:txXfrm rot="10800000">
        <a:off x="0" y="3000374"/>
        <a:ext cx="4229100" cy="1800225"/>
      </dsp:txXfrm>
    </dsp:sp>
    <dsp:sp modelId="{E4C962E5-61FB-4221-9D56-351ADE6F5571}">
      <dsp:nvSpPr>
        <dsp:cNvPr id="0" name=""/>
        <dsp:cNvSpPr/>
      </dsp:nvSpPr>
      <dsp:spPr>
        <a:xfrm rot="5400000">
          <a:off x="5143500" y="1485900"/>
          <a:ext cx="2400300" cy="4229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>
              <a:solidFill>
                <a:srgbClr val="000090"/>
              </a:solidFill>
            </a:rPr>
            <a:t>Less developed regions</a:t>
          </a:r>
          <a:r>
            <a:rPr lang="en-GB" sz="2000" kern="1200" dirty="0" smtClean="0">
              <a:solidFill>
                <a:srgbClr val="000090"/>
              </a:solidFill>
            </a:rPr>
            <a:t> - GDP/capita </a:t>
          </a:r>
          <a:r>
            <a:rPr lang="en-GB" sz="2000" kern="1200" dirty="0" smtClean="0">
              <a:solidFill>
                <a:srgbClr val="000090"/>
              </a:solidFill>
              <a:sym typeface="Symbol"/>
            </a:rPr>
            <a:t></a:t>
          </a:r>
          <a:r>
            <a:rPr lang="en-GB" sz="2000" kern="1200" dirty="0" smtClean="0">
              <a:solidFill>
                <a:srgbClr val="000090"/>
              </a:solidFill>
            </a:rPr>
            <a:t>50% of EU average (Bulgaria, Hungary, Poland, Romania)</a:t>
          </a:r>
          <a:endParaRPr lang="en-GB" sz="2000" kern="1200" dirty="0">
            <a:solidFill>
              <a:srgbClr val="000090"/>
            </a:solidFill>
          </a:endParaRPr>
        </a:p>
      </dsp:txBody>
      <dsp:txXfrm rot="-5400000">
        <a:off x="4229100" y="3000374"/>
        <a:ext cx="4229100" cy="1800225"/>
      </dsp:txXfrm>
    </dsp:sp>
    <dsp:sp modelId="{BF08E555-2C63-4EA6-9D8A-589ACE069748}">
      <dsp:nvSpPr>
        <dsp:cNvPr id="0" name=""/>
        <dsp:cNvSpPr/>
      </dsp:nvSpPr>
      <dsp:spPr>
        <a:xfrm>
          <a:off x="2960369" y="1676399"/>
          <a:ext cx="2537460" cy="14478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Policy issues  and definitions</a:t>
          </a:r>
          <a:endParaRPr lang="en-GB" sz="2400" kern="1200" dirty="0"/>
        </a:p>
      </dsp:txBody>
      <dsp:txXfrm>
        <a:off x="3031045" y="1747075"/>
        <a:ext cx="2396108" cy="13064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11038-B5F1-404D-B5E0-CE770D134283}">
      <dsp:nvSpPr>
        <dsp:cNvPr id="0" name=""/>
        <dsp:cNvSpPr/>
      </dsp:nvSpPr>
      <dsp:spPr>
        <a:xfrm rot="16200000">
          <a:off x="-73370" y="759177"/>
          <a:ext cx="4213253" cy="406651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PA 1: Support for growth and governance in lagging regions</a:t>
          </a:r>
          <a:endParaRPr lang="en-GB" sz="20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Regions from</a:t>
          </a:r>
          <a:r>
            <a:rPr lang="en-GB" sz="1800" b="1" kern="1200" dirty="0" smtClean="0"/>
            <a:t> 8 </a:t>
          </a:r>
          <a:r>
            <a:rPr lang="en-GB" sz="1800" kern="1200" dirty="0" smtClean="0"/>
            <a:t>EU MS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Stakeholder engagement, mutual learning, support for RIS3 implementation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Cross-cutting approaches to key issues of growth and governance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Refinement of the RIS3 model 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Further development of practical support for regions across EU</a:t>
          </a:r>
          <a:endParaRPr lang="en-GB" sz="1800" kern="1200" dirty="0"/>
        </a:p>
      </dsp:txBody>
      <dsp:txXfrm rot="5400000">
        <a:off x="198547" y="884352"/>
        <a:ext cx="3867966" cy="3816161"/>
      </dsp:txXfrm>
    </dsp:sp>
    <dsp:sp modelId="{BDBBEC71-A2FD-42C9-90CB-BD7B56FC801B}">
      <dsp:nvSpPr>
        <dsp:cNvPr id="0" name=""/>
        <dsp:cNvSpPr/>
      </dsp:nvSpPr>
      <dsp:spPr>
        <a:xfrm rot="5400000">
          <a:off x="4095709" y="666953"/>
          <a:ext cx="4191237" cy="422894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PA2: Competitive advantage and potential for smart specialisation in Romania</a:t>
          </a:r>
          <a:endParaRPr lang="en-GB" sz="20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 depth support for </a:t>
          </a:r>
          <a:r>
            <a:rPr lang="en-GB" sz="1800" b="1" kern="1200" dirty="0" smtClean="0"/>
            <a:t>2</a:t>
          </a:r>
          <a:r>
            <a:rPr lang="en-GB" sz="1800" kern="1200" dirty="0" smtClean="0"/>
            <a:t> Romanian Regions (North East, North West)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Close complementarity - but deeper engagement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Differing stages of RIS3 development between regions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Coordination with national level RSI3</a:t>
          </a:r>
          <a:endParaRPr lang="en-GB" sz="1800" kern="1200" dirty="0"/>
        </a:p>
      </dsp:txBody>
      <dsp:txXfrm rot="-5400000">
        <a:off x="4076856" y="890442"/>
        <a:ext cx="4024308" cy="3781965"/>
      </dsp:txXfrm>
    </dsp:sp>
    <dsp:sp modelId="{A5B3DFBD-329E-4B7B-8C96-A913B4792F58}">
      <dsp:nvSpPr>
        <dsp:cNvPr id="0" name=""/>
        <dsp:cNvSpPr/>
      </dsp:nvSpPr>
      <dsp:spPr>
        <a:xfrm>
          <a:off x="2976399" y="-152405"/>
          <a:ext cx="2190780" cy="219067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A97E1-03CB-46FF-A83A-9F30F0C4829A}">
      <dsp:nvSpPr>
        <dsp:cNvPr id="0" name=""/>
        <dsp:cNvSpPr/>
      </dsp:nvSpPr>
      <dsp:spPr>
        <a:xfrm rot="10800000">
          <a:off x="3128789" y="3424981"/>
          <a:ext cx="2190780" cy="219067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04FB6-9326-4003-A060-FF12BD2F9AA0}">
      <dsp:nvSpPr>
        <dsp:cNvPr id="0" name=""/>
        <dsp:cNvSpPr/>
      </dsp:nvSpPr>
      <dsp:spPr>
        <a:xfrm>
          <a:off x="5257802" y="3505199"/>
          <a:ext cx="3255611" cy="12590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68580" numCol="1" spcCol="1270" anchor="b" anchorCtr="0">
          <a:noAutofit/>
        </a:bodyPr>
        <a:lstStyle/>
        <a:p>
          <a:pPr marL="0" lvl="1" indent="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 </a:t>
          </a:r>
          <a:r>
            <a:rPr lang="en-GB" sz="1600" kern="1200" dirty="0" smtClean="0"/>
            <a:t>Identify and share common challenges and solutions </a:t>
          </a:r>
          <a:endParaRPr lang="en-GB" sz="1600" kern="1200" dirty="0"/>
        </a:p>
      </dsp:txBody>
      <dsp:txXfrm>
        <a:off x="6262144" y="3847625"/>
        <a:ext cx="2223611" cy="888986"/>
      </dsp:txXfrm>
    </dsp:sp>
    <dsp:sp modelId="{83DA5407-9BA6-452B-81E3-2F0070499A7F}">
      <dsp:nvSpPr>
        <dsp:cNvPr id="0" name=""/>
        <dsp:cNvSpPr/>
      </dsp:nvSpPr>
      <dsp:spPr>
        <a:xfrm>
          <a:off x="0" y="3350351"/>
          <a:ext cx="3630435" cy="14201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Less Developed Regions initiative, Bridges, Beyond EDP Vanguard Initiative, S3P, S2E etc. </a:t>
          </a:r>
          <a:endParaRPr lang="en-GB" sz="1600" kern="1200" dirty="0"/>
        </a:p>
      </dsp:txBody>
      <dsp:txXfrm>
        <a:off x="31197" y="3736595"/>
        <a:ext cx="2478910" cy="1002744"/>
      </dsp:txXfrm>
    </dsp:sp>
    <dsp:sp modelId="{FABB6B2E-B714-4042-A39D-ED00F1B51628}">
      <dsp:nvSpPr>
        <dsp:cNvPr id="0" name=""/>
        <dsp:cNvSpPr/>
      </dsp:nvSpPr>
      <dsp:spPr>
        <a:xfrm>
          <a:off x="5096690" y="0"/>
          <a:ext cx="3437709" cy="1526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approach tailored to needs and problems identified by stakeholders</a:t>
          </a:r>
          <a:endParaRPr lang="en-GB" sz="1600" kern="1200" dirty="0"/>
        </a:p>
      </dsp:txBody>
      <dsp:txXfrm>
        <a:off x="6161537" y="33534"/>
        <a:ext cx="2339328" cy="1077860"/>
      </dsp:txXfrm>
    </dsp:sp>
    <dsp:sp modelId="{25F3D372-F12E-423A-89AC-006420C5DA6E}">
      <dsp:nvSpPr>
        <dsp:cNvPr id="0" name=""/>
        <dsp:cNvSpPr/>
      </dsp:nvSpPr>
      <dsp:spPr>
        <a:xfrm>
          <a:off x="0" y="0"/>
          <a:ext cx="3581346" cy="1526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JRC, DG REGIO, other DGs, regional and national authorities </a:t>
          </a:r>
          <a:endParaRPr lang="en-GB" sz="1600" kern="1200" dirty="0"/>
        </a:p>
      </dsp:txBody>
      <dsp:txXfrm>
        <a:off x="33534" y="33534"/>
        <a:ext cx="2439874" cy="1077860"/>
      </dsp:txXfrm>
    </dsp:sp>
    <dsp:sp modelId="{BEF64E75-845F-4122-8096-6E2BE6D23C82}">
      <dsp:nvSpPr>
        <dsp:cNvPr id="0" name=""/>
        <dsp:cNvSpPr/>
      </dsp:nvSpPr>
      <dsp:spPr>
        <a:xfrm>
          <a:off x="2153852" y="271920"/>
          <a:ext cx="2065642" cy="20656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 smtClean="0">
              <a:solidFill>
                <a:srgbClr val="000090"/>
              </a:solidFill>
            </a:rPr>
            <a:t>Partnership</a:t>
          </a:r>
          <a:r>
            <a:rPr lang="en-GB" sz="1700" b="1" i="0" kern="1200" dirty="0" smtClean="0"/>
            <a:t> </a:t>
          </a:r>
          <a:endParaRPr lang="en-GB" sz="1700" kern="1200" dirty="0"/>
        </a:p>
      </dsp:txBody>
      <dsp:txXfrm>
        <a:off x="2758865" y="876933"/>
        <a:ext cx="1460629" cy="1460629"/>
      </dsp:txXfrm>
    </dsp:sp>
    <dsp:sp modelId="{140BC105-A52C-492A-992D-D8E399B4D111}">
      <dsp:nvSpPr>
        <dsp:cNvPr id="0" name=""/>
        <dsp:cNvSpPr/>
      </dsp:nvSpPr>
      <dsp:spPr>
        <a:xfrm rot="5400000">
          <a:off x="4314905" y="271920"/>
          <a:ext cx="2065642" cy="20656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 smtClean="0">
              <a:solidFill>
                <a:srgbClr val="000090"/>
              </a:solidFill>
            </a:rPr>
            <a:t>Flexibility</a:t>
          </a:r>
          <a:r>
            <a:rPr lang="en-GB" sz="1800" b="1" i="0" kern="1200" dirty="0" smtClean="0">
              <a:solidFill>
                <a:srgbClr val="000090"/>
              </a:solidFill>
            </a:rPr>
            <a:t> </a:t>
          </a:r>
          <a:endParaRPr lang="en-GB" sz="1800" kern="1200" dirty="0">
            <a:solidFill>
              <a:srgbClr val="000090"/>
            </a:solidFill>
          </a:endParaRPr>
        </a:p>
      </dsp:txBody>
      <dsp:txXfrm rot="-5400000">
        <a:off x="4314905" y="876933"/>
        <a:ext cx="1460629" cy="1460629"/>
      </dsp:txXfrm>
    </dsp:sp>
    <dsp:sp modelId="{75956BFF-F3FE-47AC-8505-2D4C14CBC250}">
      <dsp:nvSpPr>
        <dsp:cNvPr id="0" name=""/>
        <dsp:cNvSpPr/>
      </dsp:nvSpPr>
      <dsp:spPr>
        <a:xfrm rot="10800000">
          <a:off x="4314905" y="2432973"/>
          <a:ext cx="2065642" cy="20656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 smtClean="0">
              <a:solidFill>
                <a:srgbClr val="000090"/>
              </a:solidFill>
            </a:rPr>
            <a:t>Trans-national dimension  </a:t>
          </a:r>
          <a:endParaRPr lang="en-GB" sz="1400" kern="1200" dirty="0">
            <a:solidFill>
              <a:srgbClr val="000090"/>
            </a:solidFill>
          </a:endParaRPr>
        </a:p>
      </dsp:txBody>
      <dsp:txXfrm rot="10800000">
        <a:off x="4314905" y="2432973"/>
        <a:ext cx="1460629" cy="1460629"/>
      </dsp:txXfrm>
    </dsp:sp>
    <dsp:sp modelId="{EEF2EFEF-3D60-4CC8-8B0F-C508E659824A}">
      <dsp:nvSpPr>
        <dsp:cNvPr id="0" name=""/>
        <dsp:cNvSpPr/>
      </dsp:nvSpPr>
      <dsp:spPr>
        <a:xfrm rot="16200000">
          <a:off x="2153852" y="2432973"/>
          <a:ext cx="2065642" cy="206564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 smtClean="0">
              <a:solidFill>
                <a:srgbClr val="000090"/>
              </a:solidFill>
            </a:rPr>
            <a:t>Synergies with other activities </a:t>
          </a:r>
          <a:endParaRPr lang="en-GB" sz="1400" kern="1200" dirty="0">
            <a:solidFill>
              <a:srgbClr val="000090"/>
            </a:solidFill>
          </a:endParaRPr>
        </a:p>
      </dsp:txBody>
      <dsp:txXfrm rot="5400000">
        <a:off x="2758865" y="2432973"/>
        <a:ext cx="1460629" cy="1460629"/>
      </dsp:txXfrm>
    </dsp:sp>
    <dsp:sp modelId="{6BB3BD9F-475D-4B8D-A1BC-F85C2E5C7812}">
      <dsp:nvSpPr>
        <dsp:cNvPr id="0" name=""/>
        <dsp:cNvSpPr/>
      </dsp:nvSpPr>
      <dsp:spPr>
        <a:xfrm>
          <a:off x="3910602" y="1955920"/>
          <a:ext cx="713195" cy="62016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0481A-EE36-4DEC-B62D-E14763CC0E20}">
      <dsp:nvSpPr>
        <dsp:cNvPr id="0" name=""/>
        <dsp:cNvSpPr/>
      </dsp:nvSpPr>
      <dsp:spPr>
        <a:xfrm rot="10800000">
          <a:off x="3910602" y="2194447"/>
          <a:ext cx="713195" cy="62016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F9E87-7EFC-4533-89B4-F5E87EA2C30C}">
      <dsp:nvSpPr>
        <dsp:cNvPr id="0" name=""/>
        <dsp:cNvSpPr/>
      </dsp:nvSpPr>
      <dsp:spPr>
        <a:xfrm>
          <a:off x="0" y="0"/>
          <a:ext cx="85344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 smtClean="0">
              <a:solidFill>
                <a:srgbClr val="000090"/>
              </a:solidFill>
            </a:rPr>
            <a:t>Governance</a:t>
          </a:r>
          <a:r>
            <a:rPr lang="en-GB" sz="2700" kern="1200" dirty="0" smtClean="0">
              <a:solidFill>
                <a:srgbClr val="000090"/>
              </a:solidFill>
            </a:rPr>
            <a:t> - Working Group(s) on Governance</a:t>
          </a:r>
          <a:endParaRPr lang="en-GB" sz="2700" kern="1200" dirty="0">
            <a:solidFill>
              <a:srgbClr val="000090"/>
            </a:solidFill>
          </a:endParaRPr>
        </a:p>
      </dsp:txBody>
      <dsp:txXfrm>
        <a:off x="52431" y="52431"/>
        <a:ext cx="8429538" cy="969198"/>
      </dsp:txXfrm>
    </dsp:sp>
    <dsp:sp modelId="{8D83E37F-4446-4EF6-AC6C-D79D3BC98426}">
      <dsp:nvSpPr>
        <dsp:cNvPr id="0" name=""/>
        <dsp:cNvSpPr/>
      </dsp:nvSpPr>
      <dsp:spPr>
        <a:xfrm>
          <a:off x="0" y="1112280"/>
          <a:ext cx="8534400" cy="1745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long-term sustainability of the EDP process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relationship between national and regional levels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synergies between structural funds and other resources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Appropriate monitoring and evaluation systems</a:t>
          </a:r>
          <a:endParaRPr lang="en-GB" sz="2100" kern="1200" dirty="0"/>
        </a:p>
      </dsp:txBody>
      <dsp:txXfrm>
        <a:off x="0" y="1112280"/>
        <a:ext cx="8534400" cy="1745322"/>
      </dsp:txXfrm>
    </dsp:sp>
    <dsp:sp modelId="{2C21EEF3-29D3-4ACF-8FBC-3F7A4D209749}">
      <dsp:nvSpPr>
        <dsp:cNvPr id="0" name=""/>
        <dsp:cNvSpPr/>
      </dsp:nvSpPr>
      <dsp:spPr>
        <a:xfrm>
          <a:off x="0" y="2857602"/>
          <a:ext cx="85344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 smtClean="0">
              <a:solidFill>
                <a:srgbClr val="000090"/>
              </a:solidFill>
            </a:rPr>
            <a:t>Transnational cooperation </a:t>
          </a:r>
          <a:r>
            <a:rPr lang="en-GB" sz="2700" kern="1200" dirty="0" smtClean="0">
              <a:solidFill>
                <a:srgbClr val="000090"/>
              </a:solidFill>
            </a:rPr>
            <a:t>– essential to RIS3</a:t>
          </a:r>
          <a:endParaRPr lang="en-GB" sz="2700" kern="1200" dirty="0">
            <a:solidFill>
              <a:srgbClr val="000090"/>
            </a:solidFill>
          </a:endParaRPr>
        </a:p>
      </dsp:txBody>
      <dsp:txXfrm>
        <a:off x="52431" y="2910033"/>
        <a:ext cx="8429538" cy="969198"/>
      </dsp:txXfrm>
    </dsp:sp>
    <dsp:sp modelId="{43CE61DF-FB76-4204-A5F6-A5A17C0190A9}">
      <dsp:nvSpPr>
        <dsp:cNvPr id="0" name=""/>
        <dsp:cNvSpPr/>
      </dsp:nvSpPr>
      <dsp:spPr>
        <a:xfrm>
          <a:off x="0" y="3931662"/>
          <a:ext cx="85344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Potential transnational collaboration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100" kern="1200" dirty="0" err="1" smtClean="0"/>
            <a:t>Cooperation</a:t>
          </a:r>
          <a:r>
            <a:rPr lang="es-ES" sz="2100" kern="1200" dirty="0" smtClean="0"/>
            <a:t> </a:t>
          </a:r>
          <a:r>
            <a:rPr lang="es-ES" sz="2100" kern="1200" dirty="0" err="1" smtClean="0"/>
            <a:t>within</a:t>
          </a:r>
          <a:r>
            <a:rPr lang="es-ES" sz="2100" kern="1200" dirty="0" smtClean="0"/>
            <a:t> EU and </a:t>
          </a:r>
          <a:r>
            <a:rPr lang="es-ES" sz="2100" kern="1200" dirty="0" err="1" smtClean="0"/>
            <a:t>with</a:t>
          </a:r>
          <a:r>
            <a:rPr lang="es-ES" sz="2100" kern="1200" dirty="0" smtClean="0"/>
            <a:t> </a:t>
          </a:r>
          <a:r>
            <a:rPr lang="es-ES" sz="2100" kern="1200" dirty="0" err="1" smtClean="0"/>
            <a:t>neighbourhood</a:t>
          </a:r>
          <a:r>
            <a:rPr lang="es-ES" sz="2100" kern="1200" dirty="0" smtClean="0"/>
            <a:t> </a:t>
          </a:r>
          <a:r>
            <a:rPr lang="es-ES" sz="2100" kern="1200" dirty="0" err="1" smtClean="0"/>
            <a:t>countries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100" kern="1200" dirty="0" err="1" smtClean="0"/>
            <a:t>Thematic</a:t>
          </a:r>
          <a:r>
            <a:rPr lang="es-ES" sz="2100" kern="1200" dirty="0" smtClean="0"/>
            <a:t> </a:t>
          </a:r>
          <a:r>
            <a:rPr lang="es-ES" sz="2100" kern="1200" dirty="0" err="1" smtClean="0"/>
            <a:t>cooperation</a:t>
          </a:r>
          <a:r>
            <a:rPr lang="es-ES" sz="2100" kern="1200" dirty="0" smtClean="0"/>
            <a:t> </a:t>
          </a:r>
          <a:r>
            <a:rPr lang="es-ES" sz="2100" kern="1200" dirty="0" err="1" smtClean="0"/>
            <a:t>across</a:t>
          </a:r>
          <a:r>
            <a:rPr lang="es-ES" sz="2100" kern="1200" dirty="0" smtClean="0"/>
            <a:t> EU (</a:t>
          </a:r>
          <a:r>
            <a:rPr lang="es-ES" sz="2100" kern="1200" dirty="0" err="1" smtClean="0"/>
            <a:t>Value</a:t>
          </a:r>
          <a:r>
            <a:rPr lang="es-ES" sz="2100" kern="1200" dirty="0" smtClean="0"/>
            <a:t> </a:t>
          </a:r>
          <a:r>
            <a:rPr lang="es-ES" sz="2100" kern="1200" dirty="0" err="1" smtClean="0"/>
            <a:t>chains</a:t>
          </a:r>
          <a:r>
            <a:rPr lang="es-ES" sz="2100" kern="1200" dirty="0" smtClean="0"/>
            <a:t>/</a:t>
          </a:r>
          <a:r>
            <a:rPr lang="es-ES" sz="2100" kern="1200" dirty="0" err="1" smtClean="0"/>
            <a:t>KICs</a:t>
          </a:r>
          <a:r>
            <a:rPr lang="es-ES" sz="2100" kern="1200" dirty="0" smtClean="0"/>
            <a:t>/…)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100" kern="1200" dirty="0" err="1" smtClean="0"/>
            <a:t>Methodological</a:t>
          </a:r>
          <a:r>
            <a:rPr lang="es-ES" sz="2100" kern="1200" dirty="0" smtClean="0"/>
            <a:t> </a:t>
          </a:r>
          <a:r>
            <a:rPr lang="es-ES" sz="2100" kern="1200" dirty="0" err="1" smtClean="0"/>
            <a:t>cooperation</a:t>
          </a:r>
          <a:r>
            <a:rPr lang="es-ES" sz="2100" kern="1200" dirty="0" smtClean="0"/>
            <a:t>/mutual </a:t>
          </a:r>
          <a:r>
            <a:rPr lang="es-ES" sz="2100" kern="1200" dirty="0" err="1" smtClean="0"/>
            <a:t>learning</a:t>
          </a:r>
          <a:endParaRPr lang="en-GB" sz="2100" kern="1200" dirty="0"/>
        </a:p>
      </dsp:txBody>
      <dsp:txXfrm>
        <a:off x="0" y="3931662"/>
        <a:ext cx="8534400" cy="1453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3BC2D-6C29-4C5F-9ED6-5367E5D2AB3E}">
      <dsp:nvSpPr>
        <dsp:cNvPr id="0" name=""/>
        <dsp:cNvSpPr/>
      </dsp:nvSpPr>
      <dsp:spPr>
        <a:xfrm>
          <a:off x="0" y="0"/>
          <a:ext cx="8610600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b="1" kern="1200" dirty="0" smtClean="0">
              <a:solidFill>
                <a:srgbClr val="000090"/>
              </a:solidFill>
            </a:rPr>
            <a:t>Implementation of RIS3 –</a:t>
          </a:r>
          <a:r>
            <a:rPr lang="en-GB" sz="2700" kern="1200" dirty="0" smtClean="0">
              <a:solidFill>
                <a:srgbClr val="000090"/>
              </a:solidFill>
            </a:rPr>
            <a:t>critical issues for sustainable RIS3 implementation: </a:t>
          </a:r>
          <a:endParaRPr lang="en-GB" sz="2700" kern="1200" dirty="0">
            <a:solidFill>
              <a:srgbClr val="000090"/>
            </a:solidFill>
          </a:endParaRPr>
        </a:p>
      </dsp:txBody>
      <dsp:txXfrm>
        <a:off x="52431" y="52431"/>
        <a:ext cx="8505738" cy="969198"/>
      </dsp:txXfrm>
    </dsp:sp>
    <dsp:sp modelId="{6574ADDC-C79D-4839-AFBC-8AAA06A0C2B7}">
      <dsp:nvSpPr>
        <dsp:cNvPr id="0" name=""/>
        <dsp:cNvSpPr/>
      </dsp:nvSpPr>
      <dsp:spPr>
        <a:xfrm>
          <a:off x="0" y="1150979"/>
          <a:ext cx="8610600" cy="3648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State Aid rules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Sustaining EDP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Instruments beyond the ROP (synergies between ERDF and H2020, but also with other (EU) funding opportunities)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Implementing monitoring and evaluation systems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Components of the R&amp;I system and design of the policy mix  - Role of universities, RTOs, and research-active firms</a:t>
          </a:r>
          <a:endParaRPr lang="en-GB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 dirty="0" smtClean="0"/>
            <a:t>Outward (and forward) -looking orientation</a:t>
          </a:r>
          <a:endParaRPr lang="en-GB" sz="2100" kern="1200" dirty="0"/>
        </a:p>
      </dsp:txBody>
      <dsp:txXfrm>
        <a:off x="0" y="1150979"/>
        <a:ext cx="8610600" cy="36489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43FD8-32EA-4BE8-9BF5-332CD788359B}">
      <dsp:nvSpPr>
        <dsp:cNvPr id="0" name=""/>
        <dsp:cNvSpPr/>
      </dsp:nvSpPr>
      <dsp:spPr>
        <a:xfrm>
          <a:off x="0" y="2547598"/>
          <a:ext cx="5472608" cy="8361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Feedback</a:t>
          </a:r>
          <a:endParaRPr lang="en-GB" sz="1600" kern="1200"/>
        </a:p>
      </dsp:txBody>
      <dsp:txXfrm>
        <a:off x="0" y="2547598"/>
        <a:ext cx="5472608" cy="451536"/>
      </dsp:txXfrm>
    </dsp:sp>
    <dsp:sp modelId="{8000CB93-864A-48D3-A1FD-9B8E3D254D86}">
      <dsp:nvSpPr>
        <dsp:cNvPr id="0" name=""/>
        <dsp:cNvSpPr/>
      </dsp:nvSpPr>
      <dsp:spPr>
        <a:xfrm>
          <a:off x="0" y="2982411"/>
          <a:ext cx="2736304" cy="3846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JRC in between workshops</a:t>
          </a:r>
          <a:endParaRPr lang="en-GB" sz="1200" kern="1200" dirty="0"/>
        </a:p>
      </dsp:txBody>
      <dsp:txXfrm>
        <a:off x="0" y="2982411"/>
        <a:ext cx="2736304" cy="384642"/>
      </dsp:txXfrm>
    </dsp:sp>
    <dsp:sp modelId="{4BC798A6-43E1-43AC-9E84-8302EFC5CB0C}">
      <dsp:nvSpPr>
        <dsp:cNvPr id="0" name=""/>
        <dsp:cNvSpPr/>
      </dsp:nvSpPr>
      <dsp:spPr>
        <a:xfrm>
          <a:off x="2736304" y="2982411"/>
          <a:ext cx="2736304" cy="38464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Experts and peers during workshops</a:t>
          </a:r>
          <a:endParaRPr lang="en-GB" sz="1200" kern="1200" dirty="0"/>
        </a:p>
      </dsp:txBody>
      <dsp:txXfrm>
        <a:off x="2736304" y="2982411"/>
        <a:ext cx="2736304" cy="384642"/>
      </dsp:txXfrm>
    </dsp:sp>
    <dsp:sp modelId="{D65E2AC3-CDB5-45BB-A029-94F1DFCBAB16}">
      <dsp:nvSpPr>
        <dsp:cNvPr id="0" name=""/>
        <dsp:cNvSpPr/>
      </dsp:nvSpPr>
      <dsp:spPr>
        <a:xfrm rot="10800000">
          <a:off x="0" y="1274098"/>
          <a:ext cx="5472608" cy="128604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Milestone</a:t>
          </a:r>
          <a:r>
            <a:rPr lang="en-US" sz="1600" kern="1200" smtClean="0"/>
            <a:t> for each WG meeting</a:t>
          </a:r>
          <a:endParaRPr lang="en-GB" sz="1600" kern="1200"/>
        </a:p>
      </dsp:txBody>
      <dsp:txXfrm rot="-10800000">
        <a:off x="0" y="1274098"/>
        <a:ext cx="5472608" cy="451401"/>
      </dsp:txXfrm>
    </dsp:sp>
    <dsp:sp modelId="{2AFF5B7F-EFEC-4C6B-BFB9-AEC226F11CDB}">
      <dsp:nvSpPr>
        <dsp:cNvPr id="0" name=""/>
        <dsp:cNvSpPr/>
      </dsp:nvSpPr>
      <dsp:spPr>
        <a:xfrm>
          <a:off x="0" y="1725499"/>
          <a:ext cx="5472608" cy="3845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(e.g. M1 indicators for priority a and b; M2 indicators for priority c)</a:t>
          </a:r>
          <a:endParaRPr lang="en-GB" sz="1200" kern="1200"/>
        </a:p>
      </dsp:txBody>
      <dsp:txXfrm>
        <a:off x="0" y="1725499"/>
        <a:ext cx="5472608" cy="384526"/>
      </dsp:txXfrm>
    </dsp:sp>
    <dsp:sp modelId="{93EF197A-0049-4CCA-9C56-D9C9C24B478F}">
      <dsp:nvSpPr>
        <dsp:cNvPr id="0" name=""/>
        <dsp:cNvSpPr/>
      </dsp:nvSpPr>
      <dsp:spPr>
        <a:xfrm rot="10800000">
          <a:off x="0" y="598"/>
          <a:ext cx="5472608" cy="1286043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Define overall </a:t>
          </a:r>
          <a:r>
            <a:rPr lang="en-US" sz="1600" b="1" kern="1200" smtClean="0"/>
            <a:t>operational objective </a:t>
          </a:r>
          <a:r>
            <a:rPr lang="en-US" sz="1600" kern="1200" smtClean="0"/>
            <a:t>for the WG </a:t>
          </a:r>
          <a:endParaRPr lang="en-GB" sz="1600" kern="1200"/>
        </a:p>
      </dsp:txBody>
      <dsp:txXfrm rot="-10800000">
        <a:off x="0" y="598"/>
        <a:ext cx="5472608" cy="451401"/>
      </dsp:txXfrm>
    </dsp:sp>
    <dsp:sp modelId="{319AE892-851B-401C-A5EB-08CBADD2670D}">
      <dsp:nvSpPr>
        <dsp:cNvPr id="0" name=""/>
        <dsp:cNvSpPr/>
      </dsp:nvSpPr>
      <dsp:spPr>
        <a:xfrm>
          <a:off x="0" y="451999"/>
          <a:ext cx="5472608" cy="3845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(e.g. develop process and output indicators for priorities a,b,c)</a:t>
          </a:r>
          <a:endParaRPr lang="en-GB" sz="1200" kern="1200"/>
        </a:p>
      </dsp:txBody>
      <dsp:txXfrm>
        <a:off x="0" y="451999"/>
        <a:ext cx="5472608" cy="384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0" tIns="45340" rIns="90680" bIns="4534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0" tIns="45340" rIns="90680" bIns="4534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376"/>
            <a:ext cx="2911996" cy="49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0" tIns="45340" rIns="90680" bIns="4534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72376"/>
            <a:ext cx="2911996" cy="49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0" tIns="45340" rIns="90680" bIns="4534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ED45814-836F-4D02-9B3F-C8895E045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45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0" tIns="45340" rIns="90680" bIns="4534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0" tIns="45340" rIns="90680" bIns="4534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6978"/>
            <a:ext cx="5375267" cy="444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0" tIns="45340" rIns="90680" bIns="453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376"/>
            <a:ext cx="2911996" cy="49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0" tIns="45340" rIns="90680" bIns="4534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72376"/>
            <a:ext cx="2911996" cy="49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80" tIns="45340" rIns="90680" bIns="4534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20961ED-B8B5-4C64-9727-6F12A830C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76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FE896D-FF82-49AD-BAAC-4EF87D01F821}" type="slidenum">
              <a:rPr lang="en-GB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5632450" y="6464300"/>
            <a:ext cx="4310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08" tIns="46255" rIns="92508" bIns="46255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AB4426-97D7-4283-9030-575831D59299}" type="slidenum"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0250" y="509588"/>
            <a:ext cx="3403600" cy="2552700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3232150"/>
            <a:ext cx="7959725" cy="306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8" tIns="46255" rIns="92508" bIns="46255"/>
          <a:lstStyle/>
          <a:p>
            <a:pPr>
              <a:spcBef>
                <a:spcPts val="600"/>
              </a:spcBef>
            </a:pPr>
            <a:r>
              <a:rPr lang="de-DE" altLang="en-US" smtClean="0">
                <a:latin typeface="Arial" panose="020B0604020202020204" pitchFamily="34" charset="0"/>
              </a:rPr>
              <a:t>Commission </a:t>
            </a:r>
            <a:r>
              <a:rPr lang="de-DE" altLang="en-US" sz="1100" smtClean="0">
                <a:latin typeface="Arial" panose="020B0604020202020204" pitchFamily="34" charset="0"/>
              </a:rPr>
              <a:t>support </a:t>
            </a:r>
          </a:p>
          <a:p>
            <a:pPr>
              <a:spcBef>
                <a:spcPts val="600"/>
              </a:spcBef>
            </a:pPr>
            <a:r>
              <a:rPr lang="en-GB" altLang="en-US" b="1" smtClean="0">
                <a:latin typeface="Arial" panose="020B0604020202020204" pitchFamily="34" charset="0"/>
              </a:rPr>
              <a:t>Support for smart specialisation strategy development </a:t>
            </a:r>
            <a:r>
              <a:rPr lang="en-GB" altLang="en-US" smtClean="0">
                <a:latin typeface="Arial" panose="020B0604020202020204" pitchFamily="34" charset="0"/>
              </a:rPr>
              <a:t>(over 100 expert contracts, S3Platform, e.g. Guide on RIS</a:t>
            </a:r>
            <a:r>
              <a:rPr lang="en-GB" altLang="en-US" baseline="30000" smtClean="0">
                <a:latin typeface="Arial" panose="020B0604020202020204" pitchFamily="34" charset="0"/>
              </a:rPr>
              <a:t>3</a:t>
            </a:r>
            <a:r>
              <a:rPr lang="en-GB" altLang="en-US" smtClean="0">
                <a:latin typeface="Arial" panose="020B0604020202020204" pitchFamily="34" charset="0"/>
              </a:rPr>
              <a:t> regarding entrepreneurial discovery process) including synergies issues</a:t>
            </a:r>
          </a:p>
          <a:p>
            <a:pPr>
              <a:spcBef>
                <a:spcPts val="600"/>
              </a:spcBef>
            </a:pPr>
            <a:r>
              <a:rPr lang="en-GB" altLang="en-US" b="1" smtClean="0">
                <a:latin typeface="Arial" panose="020B0604020202020204" pitchFamily="34" charset="0"/>
              </a:rPr>
              <a:t>Sections for synergies in templates </a:t>
            </a:r>
            <a:r>
              <a:rPr lang="en-GB" altLang="en-US" smtClean="0">
                <a:latin typeface="Arial" panose="020B0604020202020204" pitchFamily="34" charset="0"/>
              </a:rPr>
              <a:t>for Partnership Agreements &amp; Operational Programmes </a:t>
            </a:r>
          </a:p>
          <a:p>
            <a:pPr>
              <a:spcBef>
                <a:spcPts val="600"/>
              </a:spcBef>
            </a:pPr>
            <a:r>
              <a:rPr lang="en-GB" altLang="en-US" b="1" smtClean="0">
                <a:latin typeface="Arial" panose="020B0604020202020204" pitchFamily="34" charset="0"/>
              </a:rPr>
              <a:t>Provide guidance &amp; training to OP negotiators </a:t>
            </a:r>
            <a:r>
              <a:rPr lang="en-GB" altLang="en-US" smtClean="0">
                <a:latin typeface="Arial" panose="020B0604020202020204" pitchFamily="34" charset="0"/>
              </a:rPr>
              <a:t>(vade-mecum for synergies issues; recommended wordings in OPs and PAs) </a:t>
            </a:r>
          </a:p>
          <a:p>
            <a:pPr>
              <a:spcBef>
                <a:spcPts val="600"/>
              </a:spcBef>
            </a:pPr>
            <a:r>
              <a:rPr lang="en-GB" altLang="en-US" b="1" smtClean="0">
                <a:latin typeface="Arial" panose="020B0604020202020204" pitchFamily="34" charset="0"/>
              </a:rPr>
              <a:t>Support for teaming up of MS &amp; regional innovation actors </a:t>
            </a:r>
            <a:r>
              <a:rPr lang="en-GB" altLang="en-US" smtClean="0">
                <a:latin typeface="Arial" panose="020B0604020202020204" pitchFamily="34" charset="0"/>
              </a:rPr>
              <a:t>around shared smart specialisation fields (Vanguard Initiative, RIS</a:t>
            </a:r>
            <a:r>
              <a:rPr lang="en-GB" altLang="en-US" baseline="30000" smtClean="0">
                <a:latin typeface="Arial" panose="020B0604020202020204" pitchFamily="34" charset="0"/>
              </a:rPr>
              <a:t>3</a:t>
            </a:r>
            <a:r>
              <a:rPr lang="en-GB" altLang="en-US" smtClean="0">
                <a:latin typeface="Arial" panose="020B0604020202020204" pitchFamily="34" charset="0"/>
              </a:rPr>
              <a:t> thematic platforms, Eye@RIS3 mapping, workshops, INTERREG) to be better prepared for trans-national Horizon 2020 calls and EIP etc. involvement</a:t>
            </a:r>
          </a:p>
          <a:p>
            <a:pPr>
              <a:spcBef>
                <a:spcPts val="600"/>
              </a:spcBef>
            </a:pPr>
            <a:r>
              <a:rPr lang="en-GB" altLang="en-US" b="1" smtClean="0">
                <a:latin typeface="Arial" panose="020B0604020202020204" pitchFamily="34" charset="0"/>
              </a:rPr>
              <a:t>Guide for policy-makers and implementers</a:t>
            </a:r>
            <a:r>
              <a:rPr lang="en-GB" altLang="en-US" smtClean="0">
                <a:latin typeface="Arial" panose="020B0604020202020204" pitchFamily="34" charset="0"/>
              </a:rPr>
              <a:t> (both on Horizon 2020 and ESIF side) </a:t>
            </a:r>
          </a:p>
          <a:p>
            <a:pPr>
              <a:spcBef>
                <a:spcPts val="600"/>
              </a:spcBef>
            </a:pPr>
            <a:r>
              <a:rPr lang="en-GB" altLang="en-US" b="1" smtClean="0">
                <a:latin typeface="Arial" panose="020B0604020202020204" pitchFamily="34" charset="0"/>
              </a:rPr>
              <a:t>Dissemination: </a:t>
            </a:r>
            <a:r>
              <a:rPr lang="en-GB" altLang="en-US" smtClean="0">
                <a:latin typeface="Arial" panose="020B0604020202020204" pitchFamily="34" charset="0"/>
              </a:rPr>
              <a:t>Synergies seminars in MS and with NCPs ; Stairway to Excellence pilot project ; </a:t>
            </a:r>
            <a:r>
              <a:rPr lang="pl-PL" altLang="en-US" smtClean="0">
                <a:latin typeface="Arial" panose="020B0604020202020204" pitchFamily="34" charset="0"/>
              </a:rPr>
              <a:t>Seal of excellence </a:t>
            </a:r>
            <a:r>
              <a:rPr lang="en-GB" altLang="en-US" smtClean="0">
                <a:latin typeface="Arial" panose="020B0604020202020204" pitchFamily="34" charset="0"/>
              </a:rPr>
              <a:t>support for JTIs' MoUs … etc.  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9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35669" indent="-2829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31799" indent="-22636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584518" indent="-22636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37237" indent="-22636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489957" indent="-22636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42676" indent="-22636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395396" indent="-22636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48115" indent="-22636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DC3F77D1-2FDF-49A0-8ABE-BB30C81D2CC8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en-GB" altLang="en-US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7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61ED-B8B5-4C64-9727-6F12A830C91B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861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 b="1">
                <a:solidFill>
                  <a:srgbClr val="164194"/>
                </a:solidFill>
                <a:latin typeface="Verdana"/>
                <a:cs typeface="Verdana"/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8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067944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>
                <a:solidFill>
                  <a:srgbClr val="164194"/>
                </a:solidFill>
              </a:defRPr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3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9144000" cy="957580"/>
          </a:xfrm>
          <a:custGeom>
            <a:avLst/>
            <a:gdLst/>
            <a:ahLst/>
            <a:cxnLst/>
            <a:rect l="l" t="t" r="r" b="b"/>
            <a:pathLst>
              <a:path w="9144000" h="957580">
                <a:moveTo>
                  <a:pt x="0" y="0"/>
                </a:moveTo>
                <a:lnTo>
                  <a:pt x="9143993" y="0"/>
                </a:lnTo>
                <a:lnTo>
                  <a:pt x="9143993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0393" y="6633556"/>
            <a:ext cx="714894" cy="22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6" y="0"/>
                </a:lnTo>
                <a:lnTo>
                  <a:pt x="611186" y="198436"/>
                </a:lnTo>
                <a:lnTo>
                  <a:pt x="0" y="1984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377275" y="6311970"/>
            <a:ext cx="24892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22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9144000" cy="957580"/>
          </a:xfrm>
          <a:custGeom>
            <a:avLst/>
            <a:gdLst/>
            <a:ahLst/>
            <a:cxnLst/>
            <a:rect l="l" t="t" r="r" b="b"/>
            <a:pathLst>
              <a:path w="9144000" h="957580">
                <a:moveTo>
                  <a:pt x="0" y="0"/>
                </a:moveTo>
                <a:lnTo>
                  <a:pt x="9143993" y="0"/>
                </a:lnTo>
                <a:lnTo>
                  <a:pt x="9143993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0393" y="6633556"/>
            <a:ext cx="714894" cy="22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6" y="0"/>
                </a:lnTo>
                <a:lnTo>
                  <a:pt x="611186" y="198436"/>
                </a:lnTo>
                <a:lnTo>
                  <a:pt x="0" y="1984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377275" y="6311970"/>
            <a:ext cx="24892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22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9144000" cy="957580"/>
          </a:xfrm>
          <a:custGeom>
            <a:avLst/>
            <a:gdLst/>
            <a:ahLst/>
            <a:cxnLst/>
            <a:rect l="l" t="t" r="r" b="b"/>
            <a:pathLst>
              <a:path w="9144000" h="957580">
                <a:moveTo>
                  <a:pt x="0" y="0"/>
                </a:moveTo>
                <a:lnTo>
                  <a:pt x="9143993" y="0"/>
                </a:lnTo>
                <a:lnTo>
                  <a:pt x="9143993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0393" y="6633556"/>
            <a:ext cx="714894" cy="22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6" y="0"/>
                </a:lnTo>
                <a:lnTo>
                  <a:pt x="611186" y="198436"/>
                </a:lnTo>
                <a:lnTo>
                  <a:pt x="0" y="1984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377275" y="6311970"/>
            <a:ext cx="24892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22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9144000" cy="957580"/>
          </a:xfrm>
          <a:custGeom>
            <a:avLst/>
            <a:gdLst/>
            <a:ahLst/>
            <a:cxnLst/>
            <a:rect l="l" t="t" r="r" b="b"/>
            <a:pathLst>
              <a:path w="9144000" h="957580">
                <a:moveTo>
                  <a:pt x="0" y="0"/>
                </a:moveTo>
                <a:lnTo>
                  <a:pt x="9143993" y="0"/>
                </a:lnTo>
                <a:lnTo>
                  <a:pt x="9143993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0393" y="6633556"/>
            <a:ext cx="714894" cy="22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6" y="0"/>
                </a:lnTo>
                <a:lnTo>
                  <a:pt x="611186" y="198436"/>
                </a:lnTo>
                <a:lnTo>
                  <a:pt x="0" y="1984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377275" y="6311970"/>
            <a:ext cx="24892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22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9144000" cy="957580"/>
          </a:xfrm>
          <a:custGeom>
            <a:avLst/>
            <a:gdLst/>
            <a:ahLst/>
            <a:cxnLst/>
            <a:rect l="l" t="t" r="r" b="b"/>
            <a:pathLst>
              <a:path w="9144000" h="957580">
                <a:moveTo>
                  <a:pt x="0" y="0"/>
                </a:moveTo>
                <a:lnTo>
                  <a:pt x="9143993" y="0"/>
                </a:lnTo>
                <a:lnTo>
                  <a:pt x="9143993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0393" y="6633556"/>
            <a:ext cx="714894" cy="22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6" y="0"/>
                </a:lnTo>
                <a:lnTo>
                  <a:pt x="611186" y="198436"/>
                </a:lnTo>
                <a:lnTo>
                  <a:pt x="0" y="1984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377275" y="6311970"/>
            <a:ext cx="24892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22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9144000" cy="957580"/>
          </a:xfrm>
          <a:custGeom>
            <a:avLst/>
            <a:gdLst/>
            <a:ahLst/>
            <a:cxnLst/>
            <a:rect l="l" t="t" r="r" b="b"/>
            <a:pathLst>
              <a:path w="9144000" h="957580">
                <a:moveTo>
                  <a:pt x="0" y="0"/>
                </a:moveTo>
                <a:lnTo>
                  <a:pt x="9143993" y="0"/>
                </a:lnTo>
                <a:lnTo>
                  <a:pt x="9143993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0393" y="6633556"/>
            <a:ext cx="714894" cy="22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6" y="0"/>
                </a:lnTo>
                <a:lnTo>
                  <a:pt x="611186" y="198436"/>
                </a:lnTo>
                <a:lnTo>
                  <a:pt x="0" y="1984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377275" y="6311970"/>
            <a:ext cx="24892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22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9144000" cy="957580"/>
          </a:xfrm>
          <a:custGeom>
            <a:avLst/>
            <a:gdLst/>
            <a:ahLst/>
            <a:cxnLst/>
            <a:rect l="l" t="t" r="r" b="b"/>
            <a:pathLst>
              <a:path w="9144000" h="957580">
                <a:moveTo>
                  <a:pt x="0" y="0"/>
                </a:moveTo>
                <a:lnTo>
                  <a:pt x="9143993" y="0"/>
                </a:lnTo>
                <a:lnTo>
                  <a:pt x="9143993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0393" y="6633556"/>
            <a:ext cx="714894" cy="22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6" y="0"/>
                </a:lnTo>
                <a:lnTo>
                  <a:pt x="611186" y="198436"/>
                </a:lnTo>
                <a:lnTo>
                  <a:pt x="0" y="1984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377275" y="6311970"/>
            <a:ext cx="24892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22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9144000" cy="957580"/>
          </a:xfrm>
          <a:custGeom>
            <a:avLst/>
            <a:gdLst/>
            <a:ahLst/>
            <a:cxnLst/>
            <a:rect l="l" t="t" r="r" b="b"/>
            <a:pathLst>
              <a:path w="9144000" h="957580">
                <a:moveTo>
                  <a:pt x="0" y="0"/>
                </a:moveTo>
                <a:lnTo>
                  <a:pt x="9143993" y="0"/>
                </a:lnTo>
                <a:lnTo>
                  <a:pt x="9143993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0393" y="6633556"/>
            <a:ext cx="714894" cy="22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6" y="0"/>
                </a:lnTo>
                <a:lnTo>
                  <a:pt x="611186" y="198436"/>
                </a:lnTo>
                <a:lnTo>
                  <a:pt x="0" y="1984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377275" y="6311970"/>
            <a:ext cx="24892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76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9144000" cy="957580"/>
          </a:xfrm>
          <a:custGeom>
            <a:avLst/>
            <a:gdLst/>
            <a:ahLst/>
            <a:cxnLst/>
            <a:rect l="l" t="t" r="r" b="b"/>
            <a:pathLst>
              <a:path w="9144000" h="957580">
                <a:moveTo>
                  <a:pt x="0" y="0"/>
                </a:moveTo>
                <a:lnTo>
                  <a:pt x="9143993" y="0"/>
                </a:lnTo>
                <a:lnTo>
                  <a:pt x="9143993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0393" y="6633556"/>
            <a:ext cx="714894" cy="22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6" y="0"/>
                </a:lnTo>
                <a:lnTo>
                  <a:pt x="611186" y="198436"/>
                </a:lnTo>
                <a:lnTo>
                  <a:pt x="0" y="1984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377275" y="6311970"/>
            <a:ext cx="24892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790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5" y="3049"/>
            <a:ext cx="9135870" cy="68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 bwMode="auto">
          <a:xfrm>
            <a:off x="8172400" y="213285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6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67944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4860032" y="141277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51521" y="1412776"/>
            <a:ext cx="8568630" cy="1584176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GB" sz="2400" kern="0" baseline="0" dirty="0" smtClean="0"/>
              <a:t>The European Commission’s</a:t>
            </a:r>
          </a:p>
          <a:p>
            <a:pPr>
              <a:lnSpc>
                <a:spcPts val="3400"/>
              </a:lnSpc>
            </a:pPr>
            <a:r>
              <a:rPr lang="en-GB" sz="2400" kern="0" baseline="0" dirty="0" smtClean="0"/>
              <a:t>science and knowledge service</a:t>
            </a:r>
          </a:p>
          <a:p>
            <a:pPr>
              <a:lnSpc>
                <a:spcPct val="200000"/>
              </a:lnSpc>
            </a:pPr>
            <a:r>
              <a:rPr lang="en-US" sz="2000" b="0" kern="0" dirty="0" smtClean="0"/>
              <a:t>Joint Research</a:t>
            </a:r>
            <a:r>
              <a:rPr lang="en-US" sz="2000" b="0" kern="0" baseline="0" dirty="0" smtClean="0"/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6539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3451"/>
            <a:ext cx="820814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870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2203450"/>
            <a:ext cx="3960440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43239" y="2203450"/>
            <a:ext cx="4032448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7544" y="2564904"/>
            <a:ext cx="3959994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725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980728"/>
            <a:ext cx="4320480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1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3239" y="2564904"/>
            <a:ext cx="4032448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3225800"/>
            <a:ext cx="190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8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1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bk object 17"/>
          <p:cNvSpPr/>
          <p:nvPr/>
        </p:nvSpPr>
        <p:spPr>
          <a:xfrm>
            <a:off x="0" y="0"/>
            <a:ext cx="9144000" cy="957580"/>
          </a:xfrm>
          <a:custGeom>
            <a:avLst/>
            <a:gdLst/>
            <a:ahLst/>
            <a:cxnLst/>
            <a:rect l="l" t="t" r="r" b="b"/>
            <a:pathLst>
              <a:path w="9144000" h="957580">
                <a:moveTo>
                  <a:pt x="0" y="0"/>
                </a:moveTo>
                <a:lnTo>
                  <a:pt x="9143993" y="0"/>
                </a:lnTo>
                <a:lnTo>
                  <a:pt x="9143993" y="957262"/>
                </a:lnTo>
                <a:lnTo>
                  <a:pt x="0" y="95726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0393" y="6633556"/>
            <a:ext cx="714894" cy="224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262437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6" y="0"/>
                </a:lnTo>
                <a:lnTo>
                  <a:pt x="611186" y="198436"/>
                </a:lnTo>
                <a:lnTo>
                  <a:pt x="0" y="1984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2/14/2017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377275" y="6311970"/>
            <a:ext cx="248920" cy="203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515"/>
              </a:lnSpc>
            </a:pPr>
            <a:fld id="{81D60167-4931-47E6-BA6A-407CBD079E47}" type="slidenum">
              <a:rPr smtClean="0"/>
              <a:t>‹#›</a:t>
            </a:fld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22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17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39883"/>
            <a:ext cx="630000" cy="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548"/>
            <a:ext cx="1440000" cy="10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614864" y="6309320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416CF0FB-56F5-7340-B552-B5CF2D5EAED5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5" r:id="rId4"/>
    <p:sldLayoutId id="2147483656" r:id="rId5"/>
    <p:sldLayoutId id="2147483654" r:id="rId6"/>
    <p:sldLayoutId id="214748366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3platform.jrc.ec.europa.eu/remth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922718"/>
            <a:ext cx="9144000" cy="5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9981" y="981075"/>
            <a:ext cx="4274185" cy="0"/>
          </a:xfrm>
          <a:custGeom>
            <a:avLst/>
            <a:gdLst/>
            <a:ahLst/>
            <a:cxnLst/>
            <a:rect l="l" t="t" r="r" b="b"/>
            <a:pathLst>
              <a:path w="4274184">
                <a:moveTo>
                  <a:pt x="0" y="0"/>
                </a:moveTo>
                <a:lnTo>
                  <a:pt x="4274018" y="0"/>
                </a:lnTo>
              </a:path>
            </a:pathLst>
          </a:custGeom>
          <a:ln w="25399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81075"/>
            <a:ext cx="4251325" cy="0"/>
          </a:xfrm>
          <a:custGeom>
            <a:avLst/>
            <a:gdLst/>
            <a:ahLst/>
            <a:cxnLst/>
            <a:rect l="l" t="t" r="r" b="b"/>
            <a:pathLst>
              <a:path w="4251325">
                <a:moveTo>
                  <a:pt x="0" y="0"/>
                </a:moveTo>
                <a:lnTo>
                  <a:pt x="4251235" y="0"/>
                </a:lnTo>
              </a:path>
            </a:pathLst>
          </a:custGeom>
          <a:ln w="25399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81074"/>
            <a:ext cx="9144000" cy="5876925"/>
          </a:xfrm>
          <a:custGeom>
            <a:avLst/>
            <a:gdLst/>
            <a:ahLst/>
            <a:cxnLst/>
            <a:rect l="l" t="t" r="r" b="b"/>
            <a:pathLst>
              <a:path w="9144000" h="5876925">
                <a:moveTo>
                  <a:pt x="9143999" y="5876915"/>
                </a:moveTo>
                <a:lnTo>
                  <a:pt x="0" y="5876915"/>
                </a:lnTo>
                <a:lnTo>
                  <a:pt x="0" y="0"/>
                </a:lnTo>
              </a:path>
            </a:pathLst>
          </a:custGeom>
          <a:ln w="25399">
            <a:solidFill>
              <a:srgbClr val="0A69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3927" y="262953"/>
            <a:ext cx="943900" cy="994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8169" y="261607"/>
            <a:ext cx="436245" cy="360680"/>
          </a:xfrm>
          <a:custGeom>
            <a:avLst/>
            <a:gdLst/>
            <a:ahLst/>
            <a:cxnLst/>
            <a:rect l="l" t="t" r="r" b="b"/>
            <a:pathLst>
              <a:path w="436245" h="360680">
                <a:moveTo>
                  <a:pt x="0" y="0"/>
                </a:moveTo>
                <a:lnTo>
                  <a:pt x="0" y="47116"/>
                </a:lnTo>
                <a:lnTo>
                  <a:pt x="124295" y="221781"/>
                </a:lnTo>
                <a:lnTo>
                  <a:pt x="151409" y="259384"/>
                </a:lnTo>
                <a:lnTo>
                  <a:pt x="178194" y="288634"/>
                </a:lnTo>
                <a:lnTo>
                  <a:pt x="246303" y="319274"/>
                </a:lnTo>
                <a:lnTo>
                  <a:pt x="296976" y="330822"/>
                </a:lnTo>
                <a:lnTo>
                  <a:pt x="435698" y="360629"/>
                </a:lnTo>
                <a:lnTo>
                  <a:pt x="435698" y="353453"/>
                </a:lnTo>
                <a:lnTo>
                  <a:pt x="298665" y="324205"/>
                </a:lnTo>
                <a:lnTo>
                  <a:pt x="238884" y="307572"/>
                </a:lnTo>
                <a:lnTo>
                  <a:pt x="198686" y="287575"/>
                </a:lnTo>
                <a:lnTo>
                  <a:pt x="171969" y="264373"/>
                </a:lnTo>
                <a:lnTo>
                  <a:pt x="152628" y="238124"/>
                </a:lnTo>
                <a:lnTo>
                  <a:pt x="142095" y="221613"/>
                </a:lnTo>
                <a:lnTo>
                  <a:pt x="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7914" y="318808"/>
            <a:ext cx="436880" cy="332105"/>
          </a:xfrm>
          <a:custGeom>
            <a:avLst/>
            <a:gdLst/>
            <a:ahLst/>
            <a:cxnLst/>
            <a:rect l="l" t="t" r="r" b="b"/>
            <a:pathLst>
              <a:path w="436879" h="332105">
                <a:moveTo>
                  <a:pt x="253" y="0"/>
                </a:moveTo>
                <a:lnTo>
                  <a:pt x="0" y="42837"/>
                </a:lnTo>
                <a:lnTo>
                  <a:pt x="151663" y="236943"/>
                </a:lnTo>
                <a:lnTo>
                  <a:pt x="182228" y="265094"/>
                </a:lnTo>
                <a:lnTo>
                  <a:pt x="218293" y="283424"/>
                </a:lnTo>
                <a:lnTo>
                  <a:pt x="257683" y="295331"/>
                </a:lnTo>
                <a:lnTo>
                  <a:pt x="330661" y="311026"/>
                </a:lnTo>
                <a:lnTo>
                  <a:pt x="436308" y="331812"/>
                </a:lnTo>
                <a:lnTo>
                  <a:pt x="436308" y="325767"/>
                </a:lnTo>
                <a:lnTo>
                  <a:pt x="298221" y="298170"/>
                </a:lnTo>
                <a:lnTo>
                  <a:pt x="233287" y="279008"/>
                </a:lnTo>
                <a:lnTo>
                  <a:pt x="191868" y="256836"/>
                </a:lnTo>
                <a:lnTo>
                  <a:pt x="151295" y="214655"/>
                </a:lnTo>
                <a:lnTo>
                  <a:pt x="105923" y="151419"/>
                </a:lnTo>
                <a:lnTo>
                  <a:pt x="25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7914" y="376250"/>
            <a:ext cx="436245" cy="302895"/>
          </a:xfrm>
          <a:custGeom>
            <a:avLst/>
            <a:gdLst/>
            <a:ahLst/>
            <a:cxnLst/>
            <a:rect l="l" t="t" r="r" b="b"/>
            <a:pathLst>
              <a:path w="436245" h="302895">
                <a:moveTo>
                  <a:pt x="253" y="0"/>
                </a:moveTo>
                <a:lnTo>
                  <a:pt x="0" y="40563"/>
                </a:lnTo>
                <a:lnTo>
                  <a:pt x="123441" y="183605"/>
                </a:lnTo>
                <a:lnTo>
                  <a:pt x="151295" y="215404"/>
                </a:lnTo>
                <a:lnTo>
                  <a:pt x="180878" y="240602"/>
                </a:lnTo>
                <a:lnTo>
                  <a:pt x="215452" y="257446"/>
                </a:lnTo>
                <a:lnTo>
                  <a:pt x="254679" y="268763"/>
                </a:lnTo>
                <a:lnTo>
                  <a:pt x="298221" y="277380"/>
                </a:lnTo>
                <a:lnTo>
                  <a:pt x="435914" y="302704"/>
                </a:lnTo>
                <a:lnTo>
                  <a:pt x="435914" y="296659"/>
                </a:lnTo>
                <a:lnTo>
                  <a:pt x="298221" y="270967"/>
                </a:lnTo>
                <a:lnTo>
                  <a:pt x="242318" y="256655"/>
                </a:lnTo>
                <a:lnTo>
                  <a:pt x="201817" y="238939"/>
                </a:lnTo>
                <a:lnTo>
                  <a:pt x="172786" y="218244"/>
                </a:lnTo>
                <a:lnTo>
                  <a:pt x="151295" y="194995"/>
                </a:lnTo>
                <a:lnTo>
                  <a:pt x="25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7914" y="432688"/>
            <a:ext cx="436245" cy="277495"/>
          </a:xfrm>
          <a:custGeom>
            <a:avLst/>
            <a:gdLst/>
            <a:ahLst/>
            <a:cxnLst/>
            <a:rect l="l" t="t" r="r" b="b"/>
            <a:pathLst>
              <a:path w="436245" h="277495">
                <a:moveTo>
                  <a:pt x="0" y="0"/>
                </a:moveTo>
                <a:lnTo>
                  <a:pt x="61996" y="102263"/>
                </a:lnTo>
                <a:lnTo>
                  <a:pt x="112194" y="153872"/>
                </a:lnTo>
                <a:lnTo>
                  <a:pt x="151295" y="192989"/>
                </a:lnTo>
                <a:lnTo>
                  <a:pt x="187071" y="220487"/>
                </a:lnTo>
                <a:lnTo>
                  <a:pt x="222786" y="236496"/>
                </a:lnTo>
                <a:lnTo>
                  <a:pt x="435914" y="276885"/>
                </a:lnTo>
                <a:lnTo>
                  <a:pt x="435914" y="270459"/>
                </a:lnTo>
                <a:lnTo>
                  <a:pt x="298221" y="245884"/>
                </a:lnTo>
                <a:lnTo>
                  <a:pt x="242708" y="233143"/>
                </a:lnTo>
                <a:lnTo>
                  <a:pt x="205478" y="218732"/>
                </a:lnTo>
                <a:lnTo>
                  <a:pt x="151663" y="173710"/>
                </a:lnTo>
                <a:lnTo>
                  <a:pt x="124345" y="143655"/>
                </a:lnTo>
                <a:lnTo>
                  <a:pt x="101292" y="117251"/>
                </a:lnTo>
                <a:lnTo>
                  <a:pt x="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8169" y="491388"/>
            <a:ext cx="436245" cy="247015"/>
          </a:xfrm>
          <a:custGeom>
            <a:avLst/>
            <a:gdLst/>
            <a:ahLst/>
            <a:cxnLst/>
            <a:rect l="l" t="t" r="r" b="b"/>
            <a:pathLst>
              <a:path w="436245" h="247015">
                <a:moveTo>
                  <a:pt x="0" y="0"/>
                </a:moveTo>
                <a:lnTo>
                  <a:pt x="0" y="35521"/>
                </a:lnTo>
                <a:lnTo>
                  <a:pt x="151041" y="173964"/>
                </a:lnTo>
                <a:lnTo>
                  <a:pt x="180442" y="194381"/>
                </a:lnTo>
                <a:lnTo>
                  <a:pt x="213968" y="207556"/>
                </a:lnTo>
                <a:lnTo>
                  <a:pt x="252662" y="216502"/>
                </a:lnTo>
                <a:lnTo>
                  <a:pt x="435660" y="246900"/>
                </a:lnTo>
                <a:lnTo>
                  <a:pt x="435660" y="240106"/>
                </a:lnTo>
                <a:lnTo>
                  <a:pt x="297573" y="217042"/>
                </a:lnTo>
                <a:lnTo>
                  <a:pt x="252816" y="207865"/>
                </a:lnTo>
                <a:lnTo>
                  <a:pt x="214018" y="195837"/>
                </a:lnTo>
                <a:lnTo>
                  <a:pt x="180457" y="179013"/>
                </a:lnTo>
                <a:lnTo>
                  <a:pt x="151409" y="155448"/>
                </a:lnTo>
                <a:lnTo>
                  <a:pt x="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8169" y="545807"/>
            <a:ext cx="436245" cy="222885"/>
          </a:xfrm>
          <a:custGeom>
            <a:avLst/>
            <a:gdLst/>
            <a:ahLst/>
            <a:cxnLst/>
            <a:rect l="l" t="t" r="r" b="b"/>
            <a:pathLst>
              <a:path w="436245" h="222884">
                <a:moveTo>
                  <a:pt x="0" y="0"/>
                </a:moveTo>
                <a:lnTo>
                  <a:pt x="0" y="33261"/>
                </a:lnTo>
                <a:lnTo>
                  <a:pt x="151409" y="155067"/>
                </a:lnTo>
                <a:lnTo>
                  <a:pt x="181555" y="173845"/>
                </a:lnTo>
                <a:lnTo>
                  <a:pt x="214642" y="185586"/>
                </a:lnTo>
                <a:lnTo>
                  <a:pt x="252654" y="193405"/>
                </a:lnTo>
                <a:lnTo>
                  <a:pt x="435660" y="222338"/>
                </a:lnTo>
                <a:lnTo>
                  <a:pt x="435660" y="215163"/>
                </a:lnTo>
                <a:lnTo>
                  <a:pt x="297967" y="192481"/>
                </a:lnTo>
                <a:lnTo>
                  <a:pt x="246292" y="182343"/>
                </a:lnTo>
                <a:lnTo>
                  <a:pt x="208248" y="171273"/>
                </a:lnTo>
                <a:lnTo>
                  <a:pt x="151409" y="136550"/>
                </a:lnTo>
                <a:lnTo>
                  <a:pt x="102708" y="93402"/>
                </a:lnTo>
                <a:lnTo>
                  <a:pt x="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7914" y="604012"/>
            <a:ext cx="435609" cy="194310"/>
          </a:xfrm>
          <a:custGeom>
            <a:avLst/>
            <a:gdLst/>
            <a:ahLst/>
            <a:cxnLst/>
            <a:rect l="l" t="t" r="r" b="b"/>
            <a:pathLst>
              <a:path w="435610" h="194309">
                <a:moveTo>
                  <a:pt x="0" y="0"/>
                </a:moveTo>
                <a:lnTo>
                  <a:pt x="107737" y="104221"/>
                </a:lnTo>
                <a:lnTo>
                  <a:pt x="151663" y="133527"/>
                </a:lnTo>
                <a:lnTo>
                  <a:pt x="187659" y="152733"/>
                </a:lnTo>
                <a:lnTo>
                  <a:pt x="259060" y="170586"/>
                </a:lnTo>
                <a:lnTo>
                  <a:pt x="356638" y="182886"/>
                </a:lnTo>
                <a:lnTo>
                  <a:pt x="435533" y="193992"/>
                </a:lnTo>
                <a:lnTo>
                  <a:pt x="435533" y="186423"/>
                </a:lnTo>
                <a:lnTo>
                  <a:pt x="298221" y="167157"/>
                </a:lnTo>
                <a:lnTo>
                  <a:pt x="239997" y="156214"/>
                </a:lnTo>
                <a:lnTo>
                  <a:pt x="199369" y="143492"/>
                </a:lnTo>
                <a:lnTo>
                  <a:pt x="151295" y="116522"/>
                </a:lnTo>
                <a:lnTo>
                  <a:pt x="114495" y="88917"/>
                </a:lnTo>
                <a:lnTo>
                  <a:pt x="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7914" y="659688"/>
            <a:ext cx="435609" cy="167640"/>
          </a:xfrm>
          <a:custGeom>
            <a:avLst/>
            <a:gdLst/>
            <a:ahLst/>
            <a:cxnLst/>
            <a:rect l="l" t="t" r="r" b="b"/>
            <a:pathLst>
              <a:path w="435610" h="167640">
                <a:moveTo>
                  <a:pt x="0" y="0"/>
                </a:moveTo>
                <a:lnTo>
                  <a:pt x="108706" y="89904"/>
                </a:lnTo>
                <a:lnTo>
                  <a:pt x="151295" y="113372"/>
                </a:lnTo>
                <a:lnTo>
                  <a:pt x="218789" y="139684"/>
                </a:lnTo>
                <a:lnTo>
                  <a:pt x="297827" y="152679"/>
                </a:lnTo>
                <a:lnTo>
                  <a:pt x="435533" y="167411"/>
                </a:lnTo>
                <a:lnTo>
                  <a:pt x="435533" y="160235"/>
                </a:lnTo>
                <a:lnTo>
                  <a:pt x="298221" y="143230"/>
                </a:lnTo>
                <a:lnTo>
                  <a:pt x="239362" y="132881"/>
                </a:lnTo>
                <a:lnTo>
                  <a:pt x="199178" y="120551"/>
                </a:lnTo>
                <a:lnTo>
                  <a:pt x="171975" y="107940"/>
                </a:lnTo>
                <a:lnTo>
                  <a:pt x="136050" y="87793"/>
                </a:lnTo>
                <a:lnTo>
                  <a:pt x="114876" y="74729"/>
                </a:lnTo>
                <a:lnTo>
                  <a:pt x="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7914" y="715365"/>
            <a:ext cx="436245" cy="140335"/>
          </a:xfrm>
          <a:custGeom>
            <a:avLst/>
            <a:gdLst/>
            <a:ahLst/>
            <a:cxnLst/>
            <a:rect l="l" t="t" r="r" b="b"/>
            <a:pathLst>
              <a:path w="436245" h="140334">
                <a:moveTo>
                  <a:pt x="253" y="0"/>
                </a:moveTo>
                <a:lnTo>
                  <a:pt x="151663" y="94742"/>
                </a:lnTo>
                <a:lnTo>
                  <a:pt x="217589" y="116463"/>
                </a:lnTo>
                <a:lnTo>
                  <a:pt x="435914" y="140093"/>
                </a:lnTo>
                <a:lnTo>
                  <a:pt x="435914" y="133273"/>
                </a:lnTo>
                <a:lnTo>
                  <a:pt x="298221" y="118160"/>
                </a:lnTo>
                <a:lnTo>
                  <a:pt x="253097" y="111741"/>
                </a:lnTo>
                <a:lnTo>
                  <a:pt x="215865" y="103655"/>
                </a:lnTo>
                <a:lnTo>
                  <a:pt x="151663" y="79235"/>
                </a:lnTo>
                <a:lnTo>
                  <a:pt x="104028" y="55186"/>
                </a:lnTo>
                <a:lnTo>
                  <a:pt x="25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7914" y="772058"/>
            <a:ext cx="435609" cy="113030"/>
          </a:xfrm>
          <a:custGeom>
            <a:avLst/>
            <a:gdLst/>
            <a:ahLst/>
            <a:cxnLst/>
            <a:rect l="l" t="t" r="r" b="b"/>
            <a:pathLst>
              <a:path w="435610" h="113030">
                <a:moveTo>
                  <a:pt x="253" y="0"/>
                </a:moveTo>
                <a:lnTo>
                  <a:pt x="151663" y="76212"/>
                </a:lnTo>
                <a:lnTo>
                  <a:pt x="220279" y="93218"/>
                </a:lnTo>
                <a:lnTo>
                  <a:pt x="435533" y="112852"/>
                </a:lnTo>
                <a:lnTo>
                  <a:pt x="435533" y="106070"/>
                </a:lnTo>
                <a:lnTo>
                  <a:pt x="268546" y="88982"/>
                </a:lnTo>
                <a:lnTo>
                  <a:pt x="234416" y="84424"/>
                </a:lnTo>
                <a:lnTo>
                  <a:pt x="195743" y="76135"/>
                </a:lnTo>
                <a:lnTo>
                  <a:pt x="152057" y="61849"/>
                </a:lnTo>
                <a:lnTo>
                  <a:pt x="85961" y="35772"/>
                </a:lnTo>
                <a:lnTo>
                  <a:pt x="25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7914" y="829500"/>
            <a:ext cx="435609" cy="85090"/>
          </a:xfrm>
          <a:custGeom>
            <a:avLst/>
            <a:gdLst/>
            <a:ahLst/>
            <a:cxnLst/>
            <a:rect l="l" t="t" r="r" b="b"/>
            <a:pathLst>
              <a:path w="435610" h="85090">
                <a:moveTo>
                  <a:pt x="253" y="0"/>
                </a:moveTo>
                <a:lnTo>
                  <a:pt x="151663" y="58445"/>
                </a:lnTo>
                <a:lnTo>
                  <a:pt x="215479" y="68083"/>
                </a:lnTo>
                <a:lnTo>
                  <a:pt x="254538" y="71770"/>
                </a:lnTo>
                <a:lnTo>
                  <a:pt x="435533" y="84531"/>
                </a:lnTo>
                <a:lnTo>
                  <a:pt x="435533" y="78092"/>
                </a:lnTo>
                <a:lnTo>
                  <a:pt x="298602" y="67513"/>
                </a:lnTo>
                <a:lnTo>
                  <a:pt x="272352" y="65174"/>
                </a:lnTo>
                <a:lnTo>
                  <a:pt x="196916" y="53543"/>
                </a:lnTo>
                <a:lnTo>
                  <a:pt x="152057" y="43332"/>
                </a:lnTo>
                <a:lnTo>
                  <a:pt x="115066" y="33725"/>
                </a:lnTo>
                <a:lnTo>
                  <a:pt x="86923" y="26009"/>
                </a:lnTo>
                <a:lnTo>
                  <a:pt x="25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7914" y="886193"/>
            <a:ext cx="436245" cy="57150"/>
          </a:xfrm>
          <a:custGeom>
            <a:avLst/>
            <a:gdLst/>
            <a:ahLst/>
            <a:cxnLst/>
            <a:rect l="l" t="t" r="r" b="b"/>
            <a:pathLst>
              <a:path w="436245" h="57150">
                <a:moveTo>
                  <a:pt x="0" y="0"/>
                </a:moveTo>
                <a:lnTo>
                  <a:pt x="0" y="22669"/>
                </a:lnTo>
                <a:lnTo>
                  <a:pt x="151663" y="39928"/>
                </a:lnTo>
                <a:lnTo>
                  <a:pt x="180154" y="42425"/>
                </a:lnTo>
                <a:lnTo>
                  <a:pt x="215593" y="44919"/>
                </a:lnTo>
                <a:lnTo>
                  <a:pt x="435914" y="56921"/>
                </a:lnTo>
                <a:lnTo>
                  <a:pt x="435914" y="50126"/>
                </a:lnTo>
                <a:lnTo>
                  <a:pt x="280035" y="39753"/>
                </a:lnTo>
                <a:lnTo>
                  <a:pt x="243889" y="36541"/>
                </a:lnTo>
                <a:lnTo>
                  <a:pt x="198367" y="31618"/>
                </a:lnTo>
                <a:lnTo>
                  <a:pt x="152057" y="25184"/>
                </a:lnTo>
                <a:lnTo>
                  <a:pt x="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58169" y="956094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5660" y="0"/>
                </a:lnTo>
              </a:path>
            </a:pathLst>
          </a:custGeom>
          <a:ln w="22428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18711" y="6633556"/>
            <a:ext cx="710737" cy="224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7200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  <a:lnTo>
                  <a:pt x="0" y="198437"/>
                </a:lnTo>
                <a:lnTo>
                  <a:pt x="0" y="0"/>
                </a:lnTo>
                <a:close/>
              </a:path>
            </a:pathLst>
          </a:custGeom>
          <a:solidFill>
            <a:srgbClr val="1743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67200" y="6659562"/>
            <a:ext cx="611505" cy="198755"/>
          </a:xfrm>
          <a:custGeom>
            <a:avLst/>
            <a:gdLst/>
            <a:ahLst/>
            <a:cxnLst/>
            <a:rect l="l" t="t" r="r" b="b"/>
            <a:pathLst>
              <a:path w="611504" h="198754">
                <a:moveTo>
                  <a:pt x="0" y="0"/>
                </a:moveTo>
                <a:lnTo>
                  <a:pt x="611187" y="0"/>
                </a:lnTo>
                <a:lnTo>
                  <a:pt x="611187" y="198437"/>
                </a:lnTo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7200" y="6659562"/>
            <a:ext cx="0" cy="198755"/>
          </a:xfrm>
          <a:custGeom>
            <a:avLst/>
            <a:gdLst/>
            <a:ahLst/>
            <a:cxnLst/>
            <a:rect l="l" t="t" r="r" b="b"/>
            <a:pathLst>
              <a:path h="198754">
                <a:moveTo>
                  <a:pt x="0" y="198437"/>
                </a:moveTo>
                <a:lnTo>
                  <a:pt x="0" y="0"/>
                </a:lnTo>
              </a:path>
            </a:pathLst>
          </a:custGeom>
          <a:ln w="9524">
            <a:solidFill>
              <a:srgbClr val="174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838" y="3573461"/>
            <a:ext cx="4932362" cy="32845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63679" y="2057400"/>
            <a:ext cx="8980487" cy="10398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en-US" sz="700" b="1" kern="0" dirty="0" smtClean="0">
              <a:solidFill>
                <a:srgbClr val="37ACDE"/>
              </a:solidFill>
              <a:latin typeface="Verdana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7788" y="1447800"/>
            <a:ext cx="8988425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F549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en-GB" altLang="en-US" sz="4000" kern="0" dirty="0" smtClean="0">
                <a:latin typeface="Verdana" pitchFamily="34" charset="0"/>
              </a:rPr>
              <a:t>RIS3 support in </a:t>
            </a:r>
          </a:p>
          <a:p>
            <a:pPr algn="ctr"/>
            <a:r>
              <a:rPr lang="en-US" altLang="en-US" sz="4000" kern="0" dirty="0" smtClean="0">
                <a:latin typeface="Verdana" pitchFamily="34" charset="0"/>
              </a:rPr>
              <a:t>Lagging Regions</a:t>
            </a:r>
          </a:p>
          <a:p>
            <a:pPr algn="ctr"/>
            <a:endParaRPr lang="en-US" altLang="en-US" sz="2000" kern="0" dirty="0" smtClean="0">
              <a:latin typeface="Verdana" pitchFamily="34" charset="0"/>
            </a:endParaRPr>
          </a:p>
          <a:p>
            <a:pPr algn="ctr"/>
            <a:r>
              <a:rPr lang="en-US" altLang="en-US" sz="2000" kern="0" dirty="0" smtClean="0">
                <a:latin typeface="Verdana" pitchFamily="34" charset="0"/>
              </a:rPr>
              <a:t>Monitoring Working Group: First Meeting</a:t>
            </a:r>
            <a:endParaRPr lang="en-US" altLang="en-US" sz="2000" kern="0" dirty="0">
              <a:latin typeface="Verdana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426717" y="5796005"/>
            <a:ext cx="3160712" cy="88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sz="1200" b="0" i="1" dirty="0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200" b="0" i="1" dirty="0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sz="1200" b="0" i="1" dirty="0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36358" y="5580561"/>
            <a:ext cx="2847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436358" y="3573461"/>
            <a:ext cx="35052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altLang="en-US" sz="1400" kern="0" dirty="0" smtClean="0">
                <a:solidFill>
                  <a:srgbClr val="37ACDE"/>
                </a:solidFill>
                <a:latin typeface="Verdana" pitchFamily="34" charset="0"/>
              </a:rPr>
              <a:t>Barcelona, </a:t>
            </a:r>
            <a:r>
              <a:rPr lang="en-US" altLang="en-US" sz="1400" kern="0" dirty="0">
                <a:solidFill>
                  <a:srgbClr val="37ACDE"/>
                </a:solidFill>
                <a:latin typeface="Verdana" pitchFamily="34" charset="0"/>
              </a:rPr>
              <a:t>16 February 2017</a:t>
            </a:r>
          </a:p>
          <a:p>
            <a:pPr eaLnBrk="1" hangingPunct="1">
              <a:lnSpc>
                <a:spcPts val="2400"/>
              </a:lnSpc>
              <a:defRPr/>
            </a:pPr>
            <a:endParaRPr lang="en-GB" sz="1400" b="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ts val="2400"/>
              </a:lnSpc>
              <a:defRPr/>
            </a:pPr>
            <a:r>
              <a:rPr lang="en-GB" sz="1400" b="0" dirty="0" smtClean="0">
                <a:solidFill>
                  <a:schemeClr val="tx2"/>
                </a:solidFill>
              </a:rPr>
              <a:t>Project team: </a:t>
            </a:r>
            <a:r>
              <a:rPr lang="en-GB" sz="1400" dirty="0" smtClean="0">
                <a:solidFill>
                  <a:schemeClr val="tx2"/>
                </a:solidFill>
              </a:rPr>
              <a:t>Mark Boden</a:t>
            </a:r>
            <a:r>
              <a:rPr lang="en-GB" sz="1400" b="0" dirty="0" smtClean="0">
                <a:solidFill>
                  <a:schemeClr val="tx2"/>
                </a:solidFill>
              </a:rPr>
              <a:t>, Karel Haegeman, Elisabetta Marinelli, Marina </a:t>
            </a:r>
            <a:r>
              <a:rPr lang="en-GB" sz="1400" b="0" dirty="0" err="1" smtClean="0">
                <a:solidFill>
                  <a:schemeClr val="tx2"/>
                </a:solidFill>
              </a:rPr>
              <a:t>Ranga</a:t>
            </a:r>
            <a:r>
              <a:rPr lang="en-GB" sz="1400" b="0" dirty="0" smtClean="0">
                <a:solidFill>
                  <a:schemeClr val="tx2"/>
                </a:solidFill>
              </a:rPr>
              <a:t>, Patrice dos Santos, Susana Valero</a:t>
            </a:r>
          </a:p>
        </p:txBody>
      </p:sp>
    </p:spTree>
    <p:extLst>
      <p:ext uri="{BB962C8B-B14F-4D97-AF65-F5344CB8AC3E}">
        <p14:creationId xmlns:p14="http://schemas.microsoft.com/office/powerpoint/2010/main" val="3249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95944" cy="46166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Horizontal issues (</a:t>
            </a:r>
            <a:r>
              <a:rPr lang="en-GB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2415263"/>
              </p:ext>
            </p:extLst>
          </p:nvPr>
        </p:nvGraphicFramePr>
        <p:xfrm>
          <a:off x="457200" y="1371600"/>
          <a:ext cx="8534400" cy="542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5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95944" cy="46166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Horizontal issues (ii)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8745513"/>
              </p:ext>
            </p:extLst>
          </p:nvPr>
        </p:nvGraphicFramePr>
        <p:xfrm>
          <a:off x="457200" y="13716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47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27" y="228601"/>
            <a:ext cx="8195944" cy="46166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Work Packages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924425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National/Regional Profiling</a:t>
            </a:r>
            <a:r>
              <a:rPr lang="en-GB" sz="2000" b="0" dirty="0" smtClean="0">
                <a:solidFill>
                  <a:schemeClr val="tx1"/>
                </a:solidFill>
              </a:rPr>
              <a:t> - </a:t>
            </a:r>
            <a:r>
              <a:rPr lang="en-GB" sz="2000" b="0" dirty="0">
                <a:solidFill>
                  <a:schemeClr val="tx1"/>
                </a:solidFill>
              </a:rPr>
              <a:t>stocktaking and assessment of </a:t>
            </a:r>
            <a:r>
              <a:rPr lang="en-GB" sz="2000" b="0" dirty="0" smtClean="0">
                <a:solidFill>
                  <a:schemeClr val="tx1"/>
                </a:solidFill>
              </a:rPr>
              <a:t>state </a:t>
            </a:r>
            <a:r>
              <a:rPr lang="en-GB" sz="2000" b="0" dirty="0">
                <a:solidFill>
                  <a:schemeClr val="tx1"/>
                </a:solidFill>
              </a:rPr>
              <a:t>of RIS3 implementation in </a:t>
            </a:r>
            <a:r>
              <a:rPr lang="en-GB" sz="2000" b="0" dirty="0" smtClean="0">
                <a:solidFill>
                  <a:schemeClr val="tx1"/>
                </a:solidFill>
              </a:rPr>
              <a:t>selected countries/regions</a:t>
            </a:r>
            <a:endParaRPr lang="en-GB" sz="2000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RIS3 </a:t>
            </a:r>
            <a:r>
              <a:rPr lang="en-GB" sz="2000" dirty="0">
                <a:solidFill>
                  <a:schemeClr val="tx1"/>
                </a:solidFill>
              </a:rPr>
              <a:t>implementation and refinement in Romanian regions </a:t>
            </a:r>
            <a:r>
              <a:rPr lang="en-GB" sz="2000" b="0" dirty="0">
                <a:solidFill>
                  <a:schemeClr val="tx1"/>
                </a:solidFill>
              </a:rPr>
              <a:t>- reinforcement of linkages between national and regional RIS3 </a:t>
            </a:r>
            <a:r>
              <a:rPr lang="en-GB" sz="2000" b="0" dirty="0" smtClean="0">
                <a:solidFill>
                  <a:schemeClr val="tx1"/>
                </a:solidFill>
              </a:rPr>
              <a:t>and </a:t>
            </a:r>
            <a:r>
              <a:rPr lang="en-GB" sz="2000" b="0" dirty="0">
                <a:solidFill>
                  <a:schemeClr val="tx1"/>
                </a:solidFill>
              </a:rPr>
              <a:t>support to </a:t>
            </a:r>
            <a:r>
              <a:rPr lang="en-GB" sz="2000" b="0" dirty="0" smtClean="0">
                <a:solidFill>
                  <a:schemeClr val="tx1"/>
                </a:solidFill>
              </a:rPr>
              <a:t>development </a:t>
            </a:r>
            <a:r>
              <a:rPr lang="en-GB" sz="2000" b="0" dirty="0">
                <a:solidFill>
                  <a:schemeClr val="tx1"/>
                </a:solidFill>
              </a:rPr>
              <a:t>of </a:t>
            </a:r>
            <a:r>
              <a:rPr lang="en-GB" sz="2000" b="0" dirty="0" smtClean="0">
                <a:solidFill>
                  <a:schemeClr val="tx1"/>
                </a:solidFill>
              </a:rPr>
              <a:t>EDP</a:t>
            </a:r>
            <a:endParaRPr lang="en-GB" sz="2000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Specific </a:t>
            </a:r>
            <a:r>
              <a:rPr lang="en-GB" sz="2000" dirty="0">
                <a:solidFill>
                  <a:schemeClr val="tx1"/>
                </a:solidFill>
              </a:rPr>
              <a:t>support </a:t>
            </a:r>
            <a:r>
              <a:rPr lang="en-GB" sz="2000" dirty="0" smtClean="0">
                <a:solidFill>
                  <a:schemeClr val="tx1"/>
                </a:solidFill>
              </a:rPr>
              <a:t>activities - </a:t>
            </a:r>
            <a:r>
              <a:rPr lang="en-GB" sz="2000" b="0" dirty="0" smtClean="0">
                <a:solidFill>
                  <a:schemeClr val="tx1"/>
                </a:solidFill>
              </a:rPr>
              <a:t>undertaken </a:t>
            </a:r>
            <a:r>
              <a:rPr lang="en-GB" sz="2000" b="0" dirty="0">
                <a:solidFill>
                  <a:schemeClr val="tx1"/>
                </a:solidFill>
              </a:rPr>
              <a:t>in </a:t>
            </a:r>
            <a:r>
              <a:rPr lang="en-GB" sz="2000" b="0" dirty="0" smtClean="0">
                <a:solidFill>
                  <a:schemeClr val="tx1"/>
                </a:solidFill>
              </a:rPr>
              <a:t>selected regions</a:t>
            </a:r>
            <a:endParaRPr lang="en-GB" sz="2000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Horizontal </a:t>
            </a:r>
            <a:r>
              <a:rPr lang="en-GB" sz="2000" dirty="0">
                <a:solidFill>
                  <a:schemeClr val="tx1"/>
                </a:solidFill>
              </a:rPr>
              <a:t>support and peer </a:t>
            </a:r>
            <a:r>
              <a:rPr lang="en-GB" sz="2000" dirty="0" smtClean="0">
                <a:solidFill>
                  <a:schemeClr val="tx1"/>
                </a:solidFill>
              </a:rPr>
              <a:t>learning - </a:t>
            </a:r>
            <a:r>
              <a:rPr lang="en-GB" sz="2000" b="0" dirty="0" smtClean="0">
                <a:solidFill>
                  <a:schemeClr val="tx1"/>
                </a:solidFill>
              </a:rPr>
              <a:t>addressing common issues and </a:t>
            </a:r>
            <a:r>
              <a:rPr lang="en-GB" sz="2000" b="0" dirty="0">
                <a:solidFill>
                  <a:schemeClr val="tx1"/>
                </a:solidFill>
              </a:rPr>
              <a:t>with wider </a:t>
            </a:r>
            <a:r>
              <a:rPr lang="en-GB" sz="2000" b="0" dirty="0" smtClean="0">
                <a:solidFill>
                  <a:schemeClr val="tx1"/>
                </a:solidFill>
              </a:rPr>
              <a:t>relevance</a:t>
            </a:r>
            <a:endParaRPr lang="en-GB" sz="2000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Analysis</a:t>
            </a:r>
            <a:r>
              <a:rPr lang="en-GB" sz="2000" dirty="0">
                <a:solidFill>
                  <a:schemeClr val="tx1"/>
                </a:solidFill>
              </a:rPr>
              <a:t>, tool development and policy </a:t>
            </a:r>
            <a:r>
              <a:rPr lang="en-GB" sz="2000" dirty="0" smtClean="0">
                <a:solidFill>
                  <a:schemeClr val="tx1"/>
                </a:solidFill>
              </a:rPr>
              <a:t>recommendations</a:t>
            </a:r>
            <a:endParaRPr lang="en-GB" sz="2000" b="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Coordination</a:t>
            </a:r>
            <a:r>
              <a:rPr lang="en-GB" sz="2000" dirty="0">
                <a:solidFill>
                  <a:schemeClr val="tx1"/>
                </a:solidFill>
              </a:rPr>
              <a:t>, cooperation, and </a:t>
            </a:r>
            <a:r>
              <a:rPr lang="en-GB" sz="2000" dirty="0" smtClean="0">
                <a:solidFill>
                  <a:schemeClr val="tx1"/>
                </a:solidFill>
              </a:rPr>
              <a:t>communication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27" y="304800"/>
            <a:ext cx="8195944" cy="4572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Outcomes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4079" y="983698"/>
            <a:ext cx="8412859" cy="5571151"/>
            <a:chOff x="436291" y="1523999"/>
            <a:chExt cx="8412859" cy="5571151"/>
          </a:xfrm>
        </p:grpSpPr>
        <p:sp>
          <p:nvSpPr>
            <p:cNvPr id="9" name="Freeform 8"/>
            <p:cNvSpPr>
              <a:spLocks noChangeAspect="1"/>
            </p:cNvSpPr>
            <p:nvPr/>
          </p:nvSpPr>
          <p:spPr>
            <a:xfrm>
              <a:off x="436291" y="1523999"/>
              <a:ext cx="4201226" cy="5571151"/>
            </a:xfrm>
            <a:custGeom>
              <a:avLst/>
              <a:gdLst>
                <a:gd name="connsiteX0" fmla="*/ 0 w 4072160"/>
                <a:gd name="connsiteY0" fmla="*/ 407216 h 8376652"/>
                <a:gd name="connsiteX1" fmla="*/ 407216 w 4072160"/>
                <a:gd name="connsiteY1" fmla="*/ 0 h 8376652"/>
                <a:gd name="connsiteX2" fmla="*/ 3664944 w 4072160"/>
                <a:gd name="connsiteY2" fmla="*/ 0 h 8376652"/>
                <a:gd name="connsiteX3" fmla="*/ 4072160 w 4072160"/>
                <a:gd name="connsiteY3" fmla="*/ 407216 h 8376652"/>
                <a:gd name="connsiteX4" fmla="*/ 4072160 w 4072160"/>
                <a:gd name="connsiteY4" fmla="*/ 7969436 h 8376652"/>
                <a:gd name="connsiteX5" fmla="*/ 3664944 w 4072160"/>
                <a:gd name="connsiteY5" fmla="*/ 8376652 h 8376652"/>
                <a:gd name="connsiteX6" fmla="*/ 407216 w 4072160"/>
                <a:gd name="connsiteY6" fmla="*/ 8376652 h 8376652"/>
                <a:gd name="connsiteX7" fmla="*/ 0 w 4072160"/>
                <a:gd name="connsiteY7" fmla="*/ 7969436 h 8376652"/>
                <a:gd name="connsiteX8" fmla="*/ 0 w 4072160"/>
                <a:gd name="connsiteY8" fmla="*/ 407216 h 837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2160" h="8376652">
                  <a:moveTo>
                    <a:pt x="0" y="407216"/>
                  </a:moveTo>
                  <a:cubicBezTo>
                    <a:pt x="0" y="182317"/>
                    <a:pt x="182317" y="0"/>
                    <a:pt x="407216" y="0"/>
                  </a:cubicBezTo>
                  <a:lnTo>
                    <a:pt x="3664944" y="0"/>
                  </a:lnTo>
                  <a:cubicBezTo>
                    <a:pt x="3889843" y="0"/>
                    <a:pt x="4072160" y="182317"/>
                    <a:pt x="4072160" y="407216"/>
                  </a:cubicBezTo>
                  <a:lnTo>
                    <a:pt x="4072160" y="7969436"/>
                  </a:lnTo>
                  <a:cubicBezTo>
                    <a:pt x="4072160" y="8194335"/>
                    <a:pt x="3889843" y="8376652"/>
                    <a:pt x="3664944" y="8376652"/>
                  </a:cubicBezTo>
                  <a:lnTo>
                    <a:pt x="407216" y="8376652"/>
                  </a:lnTo>
                  <a:cubicBezTo>
                    <a:pt x="182317" y="8376652"/>
                    <a:pt x="0" y="8194335"/>
                    <a:pt x="0" y="7969436"/>
                  </a:cubicBezTo>
                  <a:lnTo>
                    <a:pt x="0" y="407216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5970337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99426" y="2382198"/>
              <a:ext cx="3493785" cy="1445827"/>
            </a:xfrm>
            <a:custGeom>
              <a:avLst/>
              <a:gdLst>
                <a:gd name="connsiteX0" fmla="*/ 0 w 3143088"/>
                <a:gd name="connsiteY0" fmla="*/ 144583 h 1445827"/>
                <a:gd name="connsiteX1" fmla="*/ 144583 w 3143088"/>
                <a:gd name="connsiteY1" fmla="*/ 0 h 1445827"/>
                <a:gd name="connsiteX2" fmla="*/ 2998505 w 3143088"/>
                <a:gd name="connsiteY2" fmla="*/ 0 h 1445827"/>
                <a:gd name="connsiteX3" fmla="*/ 3143088 w 3143088"/>
                <a:gd name="connsiteY3" fmla="*/ 144583 h 1445827"/>
                <a:gd name="connsiteX4" fmla="*/ 3143088 w 3143088"/>
                <a:gd name="connsiteY4" fmla="*/ 1301244 h 1445827"/>
                <a:gd name="connsiteX5" fmla="*/ 2998505 w 3143088"/>
                <a:gd name="connsiteY5" fmla="*/ 1445827 h 1445827"/>
                <a:gd name="connsiteX6" fmla="*/ 144583 w 3143088"/>
                <a:gd name="connsiteY6" fmla="*/ 1445827 h 1445827"/>
                <a:gd name="connsiteX7" fmla="*/ 0 w 3143088"/>
                <a:gd name="connsiteY7" fmla="*/ 1301244 h 1445827"/>
                <a:gd name="connsiteX8" fmla="*/ 0 w 3143088"/>
                <a:gd name="connsiteY8" fmla="*/ 144583 h 144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088" h="1445827">
                  <a:moveTo>
                    <a:pt x="0" y="144583"/>
                  </a:moveTo>
                  <a:cubicBezTo>
                    <a:pt x="0" y="64732"/>
                    <a:pt x="64732" y="0"/>
                    <a:pt x="144583" y="0"/>
                  </a:cubicBezTo>
                  <a:lnTo>
                    <a:pt x="2998505" y="0"/>
                  </a:lnTo>
                  <a:cubicBezTo>
                    <a:pt x="3078356" y="0"/>
                    <a:pt x="3143088" y="64732"/>
                    <a:pt x="3143088" y="144583"/>
                  </a:cubicBezTo>
                  <a:lnTo>
                    <a:pt x="3143088" y="1301244"/>
                  </a:lnTo>
                  <a:cubicBezTo>
                    <a:pt x="3143088" y="1381095"/>
                    <a:pt x="3078356" y="1445827"/>
                    <a:pt x="2998505" y="1445827"/>
                  </a:cubicBezTo>
                  <a:lnTo>
                    <a:pt x="144583" y="1445827"/>
                  </a:lnTo>
                  <a:cubicBezTo>
                    <a:pt x="64732" y="1445827"/>
                    <a:pt x="0" y="1381095"/>
                    <a:pt x="0" y="1301244"/>
                  </a:cubicBezTo>
                  <a:lnTo>
                    <a:pt x="0" y="1445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607" tIns="78542" rIns="90607" bIns="78542" numCol="1" spcCol="1270" anchor="t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i="0" kern="1200" dirty="0" smtClean="0">
                  <a:solidFill>
                    <a:srgbClr val="000090"/>
                  </a:solidFill>
                </a:rPr>
                <a:t>Specific support</a:t>
              </a:r>
              <a:endParaRPr lang="en-GB" sz="2400" kern="1200" dirty="0">
                <a:solidFill>
                  <a:srgbClr val="000090"/>
                </a:solidFill>
              </a:endParaRP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har char="••"/>
              </a:pPr>
              <a:r>
                <a:rPr lang="en-GB" b="1" i="0" kern="1200" dirty="0" smtClean="0">
                  <a:solidFill>
                    <a:srgbClr val="000090"/>
                  </a:solidFill>
                </a:rPr>
                <a:t>e.g. instruments </a:t>
              </a:r>
              <a:endParaRPr lang="en-GB" kern="1200" dirty="0">
                <a:solidFill>
                  <a:srgbClr val="000090"/>
                </a:solidFill>
              </a:endParaRP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 smtClean="0">
                  <a:solidFill>
                    <a:srgbClr val="000090"/>
                  </a:solidFill>
                </a:rPr>
                <a:t>e.g. synergies between funds </a:t>
              </a:r>
              <a:endParaRPr lang="en-GB" kern="1200" dirty="0">
                <a:solidFill>
                  <a:srgbClr val="000090"/>
                </a:solidFill>
              </a:endParaRP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 smtClean="0">
                  <a:solidFill>
                    <a:srgbClr val="000090"/>
                  </a:solidFill>
                </a:rPr>
                <a:t>support to continuous EDP</a:t>
              </a:r>
              <a:endParaRPr lang="en-GB" kern="1200" dirty="0">
                <a:solidFill>
                  <a:srgbClr val="00009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88012" y="3951930"/>
              <a:ext cx="3505199" cy="1240136"/>
            </a:xfrm>
            <a:custGeom>
              <a:avLst/>
              <a:gdLst>
                <a:gd name="connsiteX0" fmla="*/ 0 w 3295485"/>
                <a:gd name="connsiteY0" fmla="*/ 124014 h 1240136"/>
                <a:gd name="connsiteX1" fmla="*/ 124014 w 3295485"/>
                <a:gd name="connsiteY1" fmla="*/ 0 h 1240136"/>
                <a:gd name="connsiteX2" fmla="*/ 3171471 w 3295485"/>
                <a:gd name="connsiteY2" fmla="*/ 0 h 1240136"/>
                <a:gd name="connsiteX3" fmla="*/ 3295485 w 3295485"/>
                <a:gd name="connsiteY3" fmla="*/ 124014 h 1240136"/>
                <a:gd name="connsiteX4" fmla="*/ 3295485 w 3295485"/>
                <a:gd name="connsiteY4" fmla="*/ 1116122 h 1240136"/>
                <a:gd name="connsiteX5" fmla="*/ 3171471 w 3295485"/>
                <a:gd name="connsiteY5" fmla="*/ 1240136 h 1240136"/>
                <a:gd name="connsiteX6" fmla="*/ 124014 w 3295485"/>
                <a:gd name="connsiteY6" fmla="*/ 1240136 h 1240136"/>
                <a:gd name="connsiteX7" fmla="*/ 0 w 3295485"/>
                <a:gd name="connsiteY7" fmla="*/ 1116122 h 1240136"/>
                <a:gd name="connsiteX8" fmla="*/ 0 w 3295485"/>
                <a:gd name="connsiteY8" fmla="*/ 124014 h 124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5485" h="1240136">
                  <a:moveTo>
                    <a:pt x="0" y="124014"/>
                  </a:moveTo>
                  <a:cubicBezTo>
                    <a:pt x="0" y="55523"/>
                    <a:pt x="55523" y="0"/>
                    <a:pt x="124014" y="0"/>
                  </a:cubicBezTo>
                  <a:lnTo>
                    <a:pt x="3171471" y="0"/>
                  </a:lnTo>
                  <a:cubicBezTo>
                    <a:pt x="3239962" y="0"/>
                    <a:pt x="3295485" y="55523"/>
                    <a:pt x="3295485" y="124014"/>
                  </a:cubicBezTo>
                  <a:lnTo>
                    <a:pt x="3295485" y="1116122"/>
                  </a:lnTo>
                  <a:cubicBezTo>
                    <a:pt x="3295485" y="1184613"/>
                    <a:pt x="3239962" y="1240136"/>
                    <a:pt x="3171471" y="1240136"/>
                  </a:cubicBezTo>
                  <a:lnTo>
                    <a:pt x="124014" y="1240136"/>
                  </a:lnTo>
                  <a:cubicBezTo>
                    <a:pt x="55523" y="1240136"/>
                    <a:pt x="0" y="1184613"/>
                    <a:pt x="0" y="1116122"/>
                  </a:cubicBezTo>
                  <a:lnTo>
                    <a:pt x="0" y="1240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82" tIns="72517" rIns="84582" bIns="72517" numCol="1" spcCol="1270" anchor="t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i="0" kern="1200" dirty="0" smtClean="0">
                  <a:solidFill>
                    <a:srgbClr val="000090"/>
                  </a:solidFill>
                </a:rPr>
                <a:t>Horizontal support</a:t>
              </a:r>
              <a:endParaRPr lang="en-GB" sz="2400" kern="1200" dirty="0">
                <a:solidFill>
                  <a:srgbClr val="000090"/>
                </a:solidFill>
              </a:endParaRP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 smtClean="0">
                  <a:solidFill>
                    <a:srgbClr val="000090"/>
                  </a:solidFill>
                </a:rPr>
                <a:t>E.g. Monitoring, governance</a:t>
              </a:r>
              <a:endParaRPr lang="en-GB" kern="1200" dirty="0">
                <a:solidFill>
                  <a:srgbClr val="000090"/>
                </a:solidFill>
              </a:endParaRP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 smtClean="0">
                  <a:solidFill>
                    <a:srgbClr val="000090"/>
                  </a:solidFill>
                </a:rPr>
                <a:t>E.g. Cross-regional exchange </a:t>
              </a:r>
              <a:endParaRPr lang="en-GB" kern="1200" dirty="0">
                <a:solidFill>
                  <a:srgbClr val="00009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688012" y="5380733"/>
              <a:ext cx="3505199" cy="1525651"/>
            </a:xfrm>
            <a:custGeom>
              <a:avLst/>
              <a:gdLst>
                <a:gd name="connsiteX0" fmla="*/ 0 w 3257728"/>
                <a:gd name="connsiteY0" fmla="*/ 152565 h 1525651"/>
                <a:gd name="connsiteX1" fmla="*/ 152565 w 3257728"/>
                <a:gd name="connsiteY1" fmla="*/ 0 h 1525651"/>
                <a:gd name="connsiteX2" fmla="*/ 3105163 w 3257728"/>
                <a:gd name="connsiteY2" fmla="*/ 0 h 1525651"/>
                <a:gd name="connsiteX3" fmla="*/ 3257728 w 3257728"/>
                <a:gd name="connsiteY3" fmla="*/ 152565 h 1525651"/>
                <a:gd name="connsiteX4" fmla="*/ 3257728 w 3257728"/>
                <a:gd name="connsiteY4" fmla="*/ 1373086 h 1525651"/>
                <a:gd name="connsiteX5" fmla="*/ 3105163 w 3257728"/>
                <a:gd name="connsiteY5" fmla="*/ 1525651 h 1525651"/>
                <a:gd name="connsiteX6" fmla="*/ 152565 w 3257728"/>
                <a:gd name="connsiteY6" fmla="*/ 1525651 h 1525651"/>
                <a:gd name="connsiteX7" fmla="*/ 0 w 3257728"/>
                <a:gd name="connsiteY7" fmla="*/ 1373086 h 1525651"/>
                <a:gd name="connsiteX8" fmla="*/ 0 w 3257728"/>
                <a:gd name="connsiteY8" fmla="*/ 152565 h 152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728" h="1525651">
                  <a:moveTo>
                    <a:pt x="0" y="152565"/>
                  </a:moveTo>
                  <a:cubicBezTo>
                    <a:pt x="0" y="68306"/>
                    <a:pt x="68306" y="0"/>
                    <a:pt x="152565" y="0"/>
                  </a:cubicBezTo>
                  <a:lnTo>
                    <a:pt x="3105163" y="0"/>
                  </a:lnTo>
                  <a:cubicBezTo>
                    <a:pt x="3189422" y="0"/>
                    <a:pt x="3257728" y="68306"/>
                    <a:pt x="3257728" y="152565"/>
                  </a:cubicBezTo>
                  <a:lnTo>
                    <a:pt x="3257728" y="1373086"/>
                  </a:lnTo>
                  <a:cubicBezTo>
                    <a:pt x="3257728" y="1457345"/>
                    <a:pt x="3189422" y="1525651"/>
                    <a:pt x="3105163" y="1525651"/>
                  </a:cubicBezTo>
                  <a:lnTo>
                    <a:pt x="152565" y="1525651"/>
                  </a:lnTo>
                  <a:cubicBezTo>
                    <a:pt x="68306" y="1525651"/>
                    <a:pt x="0" y="1457345"/>
                    <a:pt x="0" y="1373086"/>
                  </a:cubicBezTo>
                  <a:lnTo>
                    <a:pt x="0" y="15256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945" tIns="80880" rIns="92945" bIns="80880" numCol="1" spcCol="1270" anchor="t" anchorCtr="0">
              <a:noAutofit/>
            </a:bodyPr>
            <a:lstStyle/>
            <a:p>
              <a:pPr lvl="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dirty="0">
                  <a:solidFill>
                    <a:srgbClr val="000090"/>
                  </a:solidFill>
                </a:rPr>
                <a:t>D</a:t>
              </a:r>
              <a:r>
                <a:rPr lang="en-GB" sz="2400" b="1" i="0" kern="1200" dirty="0" smtClean="0">
                  <a:solidFill>
                    <a:srgbClr val="000090"/>
                  </a:solidFill>
                </a:rPr>
                <a:t>issemination</a:t>
              </a:r>
              <a:endParaRPr lang="en-GB" sz="2400" kern="1200" dirty="0">
                <a:solidFill>
                  <a:srgbClr val="000090"/>
                </a:solidFill>
              </a:endParaRP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 smtClean="0">
                  <a:solidFill>
                    <a:srgbClr val="000090"/>
                  </a:solidFill>
                </a:rPr>
                <a:t>Codification of methodologies</a:t>
              </a: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 smtClean="0">
                  <a:solidFill>
                    <a:srgbClr val="000090"/>
                  </a:solidFill>
                </a:rPr>
                <a:t>Publications</a:t>
              </a:r>
              <a:endParaRPr lang="en-GB" kern="1200" dirty="0">
                <a:solidFill>
                  <a:srgbClr val="000090"/>
                </a:solidFill>
              </a:endParaRPr>
            </a:p>
            <a:p>
              <a:pPr marL="114300" lvl="1" indent="-11430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b="1" i="0" kern="1200" dirty="0" smtClean="0">
                  <a:solidFill>
                    <a:srgbClr val="000090"/>
                  </a:solidFill>
                </a:rPr>
                <a:t>Other media </a:t>
              </a:r>
              <a:endParaRPr lang="en-GB" kern="1200" dirty="0">
                <a:solidFill>
                  <a:srgbClr val="00009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776990" y="1524000"/>
              <a:ext cx="4072160" cy="5571150"/>
            </a:xfrm>
            <a:custGeom>
              <a:avLst/>
              <a:gdLst>
                <a:gd name="connsiteX0" fmla="*/ 0 w 4072160"/>
                <a:gd name="connsiteY0" fmla="*/ 407216 h 8376652"/>
                <a:gd name="connsiteX1" fmla="*/ 407216 w 4072160"/>
                <a:gd name="connsiteY1" fmla="*/ 0 h 8376652"/>
                <a:gd name="connsiteX2" fmla="*/ 3664944 w 4072160"/>
                <a:gd name="connsiteY2" fmla="*/ 0 h 8376652"/>
                <a:gd name="connsiteX3" fmla="*/ 4072160 w 4072160"/>
                <a:gd name="connsiteY3" fmla="*/ 407216 h 8376652"/>
                <a:gd name="connsiteX4" fmla="*/ 4072160 w 4072160"/>
                <a:gd name="connsiteY4" fmla="*/ 7969436 h 8376652"/>
                <a:gd name="connsiteX5" fmla="*/ 3664944 w 4072160"/>
                <a:gd name="connsiteY5" fmla="*/ 8376652 h 8376652"/>
                <a:gd name="connsiteX6" fmla="*/ 407216 w 4072160"/>
                <a:gd name="connsiteY6" fmla="*/ 8376652 h 8376652"/>
                <a:gd name="connsiteX7" fmla="*/ 0 w 4072160"/>
                <a:gd name="connsiteY7" fmla="*/ 7969436 h 8376652"/>
                <a:gd name="connsiteX8" fmla="*/ 0 w 4072160"/>
                <a:gd name="connsiteY8" fmla="*/ 407216 h 837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2160" h="8376652">
                  <a:moveTo>
                    <a:pt x="0" y="407216"/>
                  </a:moveTo>
                  <a:cubicBezTo>
                    <a:pt x="0" y="182317"/>
                    <a:pt x="182317" y="0"/>
                    <a:pt x="407216" y="0"/>
                  </a:cubicBezTo>
                  <a:lnTo>
                    <a:pt x="3664944" y="0"/>
                  </a:lnTo>
                  <a:cubicBezTo>
                    <a:pt x="3889843" y="0"/>
                    <a:pt x="4072160" y="182317"/>
                    <a:pt x="4072160" y="407216"/>
                  </a:cubicBezTo>
                  <a:lnTo>
                    <a:pt x="4072160" y="7969436"/>
                  </a:lnTo>
                  <a:cubicBezTo>
                    <a:pt x="4072160" y="8194335"/>
                    <a:pt x="3889843" y="8376652"/>
                    <a:pt x="3664944" y="8376652"/>
                  </a:cubicBezTo>
                  <a:lnTo>
                    <a:pt x="407216" y="8376652"/>
                  </a:lnTo>
                  <a:cubicBezTo>
                    <a:pt x="182317" y="8376652"/>
                    <a:pt x="0" y="8194335"/>
                    <a:pt x="0" y="7969436"/>
                  </a:cubicBezTo>
                  <a:lnTo>
                    <a:pt x="0" y="407216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5955097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4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06039" y="2379341"/>
              <a:ext cx="3454371" cy="1285200"/>
            </a:xfrm>
            <a:custGeom>
              <a:avLst/>
              <a:gdLst>
                <a:gd name="connsiteX0" fmla="*/ 0 w 3257728"/>
                <a:gd name="connsiteY0" fmla="*/ 164568 h 1645676"/>
                <a:gd name="connsiteX1" fmla="*/ 164568 w 3257728"/>
                <a:gd name="connsiteY1" fmla="*/ 0 h 1645676"/>
                <a:gd name="connsiteX2" fmla="*/ 3093160 w 3257728"/>
                <a:gd name="connsiteY2" fmla="*/ 0 h 1645676"/>
                <a:gd name="connsiteX3" fmla="*/ 3257728 w 3257728"/>
                <a:gd name="connsiteY3" fmla="*/ 164568 h 1645676"/>
                <a:gd name="connsiteX4" fmla="*/ 3257728 w 3257728"/>
                <a:gd name="connsiteY4" fmla="*/ 1481108 h 1645676"/>
                <a:gd name="connsiteX5" fmla="*/ 3093160 w 3257728"/>
                <a:gd name="connsiteY5" fmla="*/ 1645676 h 1645676"/>
                <a:gd name="connsiteX6" fmla="*/ 164568 w 3257728"/>
                <a:gd name="connsiteY6" fmla="*/ 1645676 h 1645676"/>
                <a:gd name="connsiteX7" fmla="*/ 0 w 3257728"/>
                <a:gd name="connsiteY7" fmla="*/ 1481108 h 1645676"/>
                <a:gd name="connsiteX8" fmla="*/ 0 w 3257728"/>
                <a:gd name="connsiteY8" fmla="*/ 164568 h 164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728" h="1645676">
                  <a:moveTo>
                    <a:pt x="0" y="164568"/>
                  </a:moveTo>
                  <a:cubicBezTo>
                    <a:pt x="0" y="73680"/>
                    <a:pt x="73680" y="0"/>
                    <a:pt x="164568" y="0"/>
                  </a:cubicBezTo>
                  <a:lnTo>
                    <a:pt x="3093160" y="0"/>
                  </a:lnTo>
                  <a:cubicBezTo>
                    <a:pt x="3184048" y="0"/>
                    <a:pt x="3257728" y="73680"/>
                    <a:pt x="3257728" y="164568"/>
                  </a:cubicBezTo>
                  <a:lnTo>
                    <a:pt x="3257728" y="1481108"/>
                  </a:lnTo>
                  <a:cubicBezTo>
                    <a:pt x="3257728" y="1571996"/>
                    <a:pt x="3184048" y="1645676"/>
                    <a:pt x="3093160" y="1645676"/>
                  </a:cubicBezTo>
                  <a:lnTo>
                    <a:pt x="164568" y="1645676"/>
                  </a:lnTo>
                  <a:cubicBezTo>
                    <a:pt x="73680" y="1645676"/>
                    <a:pt x="0" y="1571996"/>
                    <a:pt x="0" y="1481108"/>
                  </a:cubicBezTo>
                  <a:lnTo>
                    <a:pt x="0" y="1645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60" tIns="84395" rIns="96460" bIns="84395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</a:pPr>
              <a:r>
                <a:rPr lang="en-GB" sz="1900" b="1" i="0" kern="1200" dirty="0" smtClean="0">
                  <a:solidFill>
                    <a:srgbClr val="000090"/>
                  </a:solidFill>
                </a:rPr>
                <a:t>Advancing understanding of RIS3 implementation</a:t>
              </a:r>
              <a:endParaRPr lang="en-GB" sz="1900" kern="1200" dirty="0">
                <a:solidFill>
                  <a:srgbClr val="00009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33202" y="3951930"/>
              <a:ext cx="3427209" cy="925200"/>
            </a:xfrm>
            <a:custGeom>
              <a:avLst/>
              <a:gdLst>
                <a:gd name="connsiteX0" fmla="*/ 0 w 3257728"/>
                <a:gd name="connsiteY0" fmla="*/ 164568 h 1645676"/>
                <a:gd name="connsiteX1" fmla="*/ 164568 w 3257728"/>
                <a:gd name="connsiteY1" fmla="*/ 0 h 1645676"/>
                <a:gd name="connsiteX2" fmla="*/ 3093160 w 3257728"/>
                <a:gd name="connsiteY2" fmla="*/ 0 h 1645676"/>
                <a:gd name="connsiteX3" fmla="*/ 3257728 w 3257728"/>
                <a:gd name="connsiteY3" fmla="*/ 164568 h 1645676"/>
                <a:gd name="connsiteX4" fmla="*/ 3257728 w 3257728"/>
                <a:gd name="connsiteY4" fmla="*/ 1481108 h 1645676"/>
                <a:gd name="connsiteX5" fmla="*/ 3093160 w 3257728"/>
                <a:gd name="connsiteY5" fmla="*/ 1645676 h 1645676"/>
                <a:gd name="connsiteX6" fmla="*/ 164568 w 3257728"/>
                <a:gd name="connsiteY6" fmla="*/ 1645676 h 1645676"/>
                <a:gd name="connsiteX7" fmla="*/ 0 w 3257728"/>
                <a:gd name="connsiteY7" fmla="*/ 1481108 h 1645676"/>
                <a:gd name="connsiteX8" fmla="*/ 0 w 3257728"/>
                <a:gd name="connsiteY8" fmla="*/ 164568 h 164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728" h="1645676">
                  <a:moveTo>
                    <a:pt x="0" y="164568"/>
                  </a:moveTo>
                  <a:cubicBezTo>
                    <a:pt x="0" y="73680"/>
                    <a:pt x="73680" y="0"/>
                    <a:pt x="164568" y="0"/>
                  </a:cubicBezTo>
                  <a:lnTo>
                    <a:pt x="3093160" y="0"/>
                  </a:lnTo>
                  <a:cubicBezTo>
                    <a:pt x="3184048" y="0"/>
                    <a:pt x="3257728" y="73680"/>
                    <a:pt x="3257728" y="164568"/>
                  </a:cubicBezTo>
                  <a:lnTo>
                    <a:pt x="3257728" y="1481108"/>
                  </a:lnTo>
                  <a:cubicBezTo>
                    <a:pt x="3257728" y="1571996"/>
                    <a:pt x="3184048" y="1645676"/>
                    <a:pt x="3093160" y="1645676"/>
                  </a:cubicBezTo>
                  <a:lnTo>
                    <a:pt x="164568" y="1645676"/>
                  </a:lnTo>
                  <a:cubicBezTo>
                    <a:pt x="73680" y="1645676"/>
                    <a:pt x="0" y="1571996"/>
                    <a:pt x="0" y="1481108"/>
                  </a:cubicBezTo>
                  <a:lnTo>
                    <a:pt x="0" y="1645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60" tIns="84395" rIns="96460" bIns="84395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i="0" kern="1200" dirty="0" smtClean="0">
                  <a:solidFill>
                    <a:srgbClr val="000090"/>
                  </a:solidFill>
                </a:rPr>
                <a:t>RIS3 - an entry point to broader issues</a:t>
              </a:r>
              <a:endParaRPr lang="en-GB" sz="1900" kern="1200" dirty="0">
                <a:solidFill>
                  <a:srgbClr val="00009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033203" y="5329049"/>
              <a:ext cx="3427207" cy="1535851"/>
            </a:xfrm>
            <a:custGeom>
              <a:avLst/>
              <a:gdLst>
                <a:gd name="connsiteX0" fmla="*/ 0 w 3257728"/>
                <a:gd name="connsiteY0" fmla="*/ 164568 h 1645676"/>
                <a:gd name="connsiteX1" fmla="*/ 164568 w 3257728"/>
                <a:gd name="connsiteY1" fmla="*/ 0 h 1645676"/>
                <a:gd name="connsiteX2" fmla="*/ 3093160 w 3257728"/>
                <a:gd name="connsiteY2" fmla="*/ 0 h 1645676"/>
                <a:gd name="connsiteX3" fmla="*/ 3257728 w 3257728"/>
                <a:gd name="connsiteY3" fmla="*/ 164568 h 1645676"/>
                <a:gd name="connsiteX4" fmla="*/ 3257728 w 3257728"/>
                <a:gd name="connsiteY4" fmla="*/ 1481108 h 1645676"/>
                <a:gd name="connsiteX5" fmla="*/ 3093160 w 3257728"/>
                <a:gd name="connsiteY5" fmla="*/ 1645676 h 1645676"/>
                <a:gd name="connsiteX6" fmla="*/ 164568 w 3257728"/>
                <a:gd name="connsiteY6" fmla="*/ 1645676 h 1645676"/>
                <a:gd name="connsiteX7" fmla="*/ 0 w 3257728"/>
                <a:gd name="connsiteY7" fmla="*/ 1481108 h 1645676"/>
                <a:gd name="connsiteX8" fmla="*/ 0 w 3257728"/>
                <a:gd name="connsiteY8" fmla="*/ 164568 h 164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728" h="1645676">
                  <a:moveTo>
                    <a:pt x="0" y="164568"/>
                  </a:moveTo>
                  <a:cubicBezTo>
                    <a:pt x="0" y="73680"/>
                    <a:pt x="73680" y="0"/>
                    <a:pt x="164568" y="0"/>
                  </a:cubicBezTo>
                  <a:lnTo>
                    <a:pt x="3093160" y="0"/>
                  </a:lnTo>
                  <a:cubicBezTo>
                    <a:pt x="3184048" y="0"/>
                    <a:pt x="3257728" y="73680"/>
                    <a:pt x="3257728" y="164568"/>
                  </a:cubicBezTo>
                  <a:lnTo>
                    <a:pt x="3257728" y="1481108"/>
                  </a:lnTo>
                  <a:cubicBezTo>
                    <a:pt x="3257728" y="1571996"/>
                    <a:pt x="3184048" y="1645676"/>
                    <a:pt x="3093160" y="1645676"/>
                  </a:cubicBezTo>
                  <a:lnTo>
                    <a:pt x="164568" y="1645676"/>
                  </a:lnTo>
                  <a:cubicBezTo>
                    <a:pt x="73680" y="1645676"/>
                    <a:pt x="0" y="1571996"/>
                    <a:pt x="0" y="1481108"/>
                  </a:cubicBezTo>
                  <a:lnTo>
                    <a:pt x="0" y="16456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60" tIns="84395" rIns="96460" bIns="84395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b="1" i="0" kern="1200" dirty="0" smtClean="0">
                  <a:solidFill>
                    <a:srgbClr val="000090"/>
                  </a:solidFill>
                </a:rPr>
                <a:t>Improve understanding of slow and limited growth</a:t>
              </a:r>
              <a:endParaRPr lang="en-GB" sz="1900" kern="1200" dirty="0">
                <a:solidFill>
                  <a:srgbClr val="00009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61825" y="1314906"/>
            <a:ext cx="329550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</a:pPr>
            <a:r>
              <a:rPr lang="en-GB" sz="2800" b="1" dirty="0"/>
              <a:t>R</a:t>
            </a:r>
            <a:r>
              <a:rPr lang="en-GB" sz="2800" b="1" dirty="0" smtClean="0"/>
              <a:t>egions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4993218" y="1314905"/>
            <a:ext cx="368323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</a:pPr>
            <a:r>
              <a:rPr lang="en-GB" sz="2800" b="1" dirty="0" smtClean="0"/>
              <a:t>Commission/EP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451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1321604"/>
            <a:ext cx="8656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dirty="0" smtClean="0"/>
              <a:t>Organisation of the day – 3 key moments </a:t>
            </a:r>
            <a:endParaRPr lang="en-GB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-612576" y="171088"/>
            <a:ext cx="10288160" cy="3048888"/>
            <a:chOff x="1834896" y="51105"/>
            <a:chExt cx="10288160" cy="3048888"/>
          </a:xfrm>
        </p:grpSpPr>
        <p:sp>
          <p:nvSpPr>
            <p:cNvPr id="7" name="Rectangle 6"/>
            <p:cNvSpPr/>
            <p:nvPr/>
          </p:nvSpPr>
          <p:spPr>
            <a:xfrm>
              <a:off x="1834896" y="51105"/>
              <a:ext cx="6699504" cy="10221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775480" y="2077881"/>
              <a:ext cx="7347576" cy="1022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smtClean="0"/>
                <a:t>RIS3 Hearing  </a:t>
              </a:r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Comparing approaches to monitoring</a:t>
              </a:r>
              <a:endParaRPr lang="es-ES" sz="2000" dirty="0" smtClean="0"/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 dirty="0"/>
            </a:p>
          </p:txBody>
        </p:sp>
      </p:grp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RjwKYzrfv0QeQ3ygqgBP1m22rw0XT6fTR_shx7H3E_BnJeMr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58" y="3573017"/>
            <a:ext cx="1562978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3685818"/>
            <a:ext cx="7347576" cy="1022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Working groups</a:t>
            </a:r>
          </a:p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Peer exchange on S3 monitoring challenges</a:t>
            </a:r>
            <a:endParaRPr lang="es-ES" sz="2000" dirty="0" smtClean="0"/>
          </a:p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400" kern="1200" dirty="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2" y="4707930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83768" y="5083282"/>
            <a:ext cx="6768752" cy="1022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RIS3 monitoring clinic</a:t>
            </a:r>
          </a:p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Feedback from experts and critical friends</a:t>
            </a:r>
          </a:p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Definition of objectives</a:t>
            </a:r>
            <a:endParaRPr lang="es-ES" sz="2000" dirty="0" smtClean="0"/>
          </a:p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400" kern="1200" dirty="0"/>
          </a:p>
        </p:txBody>
      </p:sp>
    </p:spTree>
    <p:extLst>
      <p:ext uri="{BB962C8B-B14F-4D97-AF65-F5344CB8AC3E}">
        <p14:creationId xmlns:p14="http://schemas.microsoft.com/office/powerpoint/2010/main" val="1536513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63" cy="648072"/>
          </a:xfrm>
        </p:spPr>
        <p:txBody>
          <a:bodyPr/>
          <a:lstStyle/>
          <a:p>
            <a:pPr algn="ctr"/>
            <a:r>
              <a:rPr lang="en-US" dirty="0" smtClean="0"/>
              <a:t>RIS3 Monitoring Clinic</a:t>
            </a:r>
            <a:r>
              <a:rPr lang="en-US" smtClean="0"/>
              <a:t>: First </a:t>
            </a:r>
            <a:br>
              <a:rPr lang="en-US" smtClean="0"/>
            </a:br>
            <a:r>
              <a:rPr lang="en-US" smtClean="0"/>
              <a:t>co-definition </a:t>
            </a:r>
            <a:r>
              <a:rPr lang="en-US" dirty="0" smtClean="0"/>
              <a:t>of objectives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8763" r="51183" b="5856"/>
          <a:stretch/>
        </p:blipFill>
        <p:spPr bwMode="auto">
          <a:xfrm>
            <a:off x="7002016" y="2785356"/>
            <a:ext cx="18002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77663236"/>
              </p:ext>
            </p:extLst>
          </p:nvPr>
        </p:nvGraphicFramePr>
        <p:xfrm>
          <a:off x="539552" y="2456892"/>
          <a:ext cx="547260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76136" y="5085184"/>
            <a:ext cx="17145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33ACE3"/>
              </a:buClr>
            </a:pPr>
            <a:r>
              <a:rPr lang="en-US" sz="2000" dirty="0" smtClean="0">
                <a:solidFill>
                  <a:srgbClr val="164194"/>
                </a:solidFill>
              </a:rPr>
              <a:t>Template 2</a:t>
            </a:r>
            <a:endParaRPr lang="en-GB" sz="2000" dirty="0" err="1" smtClean="0">
              <a:solidFill>
                <a:srgbClr val="164194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660232" y="2276872"/>
            <a:ext cx="2483768" cy="3744416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9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957637" y="258763"/>
            <a:ext cx="1436687" cy="1004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27" y="1350962"/>
            <a:ext cx="819594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pPr marL="12700" algn="ctr"/>
            <a:r>
              <a:rPr lang="en-US" sz="2800" dirty="0" smtClean="0"/>
              <a:t>Project website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352106" y="1570672"/>
            <a:ext cx="8487094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en-GB" sz="2400" u="heavy" spc="-5" dirty="0" smtClean="0">
              <a:solidFill>
                <a:srgbClr val="0F5494"/>
              </a:solidFill>
              <a:latin typeface="Verdana"/>
              <a:cs typeface="Verdana"/>
              <a:hlinkClick r:id="rId3"/>
            </a:endParaRPr>
          </a:p>
          <a:p>
            <a:endParaRPr lang="en-GB" sz="2400" u="heavy" spc="-5" dirty="0">
              <a:solidFill>
                <a:srgbClr val="0F5494"/>
              </a:solidFill>
              <a:latin typeface="Verdana"/>
              <a:cs typeface="Verdana"/>
              <a:hlinkClick r:id="rId3"/>
            </a:endParaRPr>
          </a:p>
          <a:p>
            <a:endParaRPr lang="en-GB" sz="2400" u="heavy" spc="-5" dirty="0" smtClean="0">
              <a:solidFill>
                <a:srgbClr val="0F5494"/>
              </a:solidFill>
              <a:latin typeface="Verdana"/>
              <a:cs typeface="Verdana"/>
              <a:hlinkClick r:id=""/>
            </a:endParaRPr>
          </a:p>
          <a:p>
            <a:pPr algn="ctr"/>
            <a:r>
              <a:rPr lang="en-GB" sz="2400" u="heavy" spc="-5" dirty="0" smtClean="0">
                <a:solidFill>
                  <a:srgbClr val="0F5494"/>
                </a:solidFill>
                <a:latin typeface="Verdana"/>
                <a:cs typeface="Verdana"/>
                <a:hlinkClick r:id=""/>
              </a:rPr>
              <a:t>http</a:t>
            </a:r>
            <a:r>
              <a:rPr lang="en-GB" sz="2400" u="heavy" spc="-5">
                <a:solidFill>
                  <a:srgbClr val="0F5494"/>
                </a:solidFill>
                <a:latin typeface="Verdana"/>
                <a:cs typeface="Verdana"/>
                <a:hlinkClick r:id="rId3"/>
              </a:rPr>
              <a:t>://</a:t>
            </a:r>
            <a:r>
              <a:rPr lang="en-GB" sz="2400" u="heavy" spc="-5" smtClean="0">
                <a:solidFill>
                  <a:srgbClr val="0F5494"/>
                </a:solidFill>
                <a:latin typeface="Verdana"/>
                <a:cs typeface="Verdana"/>
                <a:hlinkClick r:id="rId3"/>
              </a:rPr>
              <a:t>s3platform.jrc.ec.europa.eu</a:t>
            </a:r>
            <a:endParaRPr lang="en-GB" sz="2400" u="heavy" spc="-5" dirty="0" smtClean="0">
              <a:solidFill>
                <a:srgbClr val="0F5494"/>
              </a:solidFill>
              <a:latin typeface="Verdana"/>
              <a:cs typeface="Verdana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457200" y="4293513"/>
            <a:ext cx="819594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3000" b="1" i="0">
                <a:solidFill>
                  <a:srgbClr val="0F5494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algn="ctr"/>
            <a:r>
              <a:rPr lang="en-US" sz="2800" kern="0" dirty="0" smtClean="0"/>
              <a:t>Thank you!</a:t>
            </a:r>
            <a:endParaRPr lang="en-US" sz="28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93" y="4890630"/>
            <a:ext cx="2644207" cy="173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3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2014" cy="400110"/>
          </a:xfrm>
        </p:spPr>
        <p:txBody>
          <a:bodyPr/>
          <a:lstStyle/>
          <a:p>
            <a:r>
              <a:rPr lang="en-GB" sz="2600" dirty="0" smtClean="0">
                <a:solidFill>
                  <a:schemeClr val="bg1"/>
                </a:solidFill>
              </a:rPr>
              <a:t>RIS3 in Lagging Regions: aims &amp; background</a:t>
            </a:r>
            <a:endParaRPr lang="en-GB" sz="26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614181584"/>
              </p:ext>
            </p:extLst>
          </p:nvPr>
        </p:nvGraphicFramePr>
        <p:xfrm>
          <a:off x="685800" y="1110851"/>
          <a:ext cx="7696200" cy="57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0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027" y="304801"/>
            <a:ext cx="8195944" cy="461665"/>
          </a:xfrm>
        </p:spPr>
        <p:txBody>
          <a:bodyPr/>
          <a:lstStyle/>
          <a:p>
            <a:r>
              <a:rPr lang="es-ES_tradnl" dirty="0" err="1">
                <a:solidFill>
                  <a:schemeClr val="bg1"/>
                </a:solidFill>
              </a:rPr>
              <a:t>Lagging</a:t>
            </a:r>
            <a:r>
              <a:rPr lang="es-ES_tradnl" dirty="0">
                <a:solidFill>
                  <a:schemeClr val="bg1"/>
                </a:solidFill>
              </a:rPr>
              <a:t> </a:t>
            </a:r>
            <a:r>
              <a:rPr lang="es-ES_tradnl" dirty="0" err="1">
                <a:solidFill>
                  <a:schemeClr val="bg1"/>
                </a:solidFill>
              </a:rPr>
              <a:t>Regions</a:t>
            </a:r>
            <a:r>
              <a:rPr lang="es-ES_tradnl" dirty="0">
                <a:solidFill>
                  <a:schemeClr val="bg1"/>
                </a:solidFill>
              </a:rPr>
              <a:t>: </a:t>
            </a:r>
            <a:r>
              <a:rPr lang="es-ES_tradnl" dirty="0" err="1" smtClean="0">
                <a:solidFill>
                  <a:schemeClr val="bg1"/>
                </a:solidFill>
              </a:rPr>
              <a:t>Policy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issues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6823659"/>
              </p:ext>
            </p:extLst>
          </p:nvPr>
        </p:nvGraphicFramePr>
        <p:xfrm>
          <a:off x="381000" y="1219200"/>
          <a:ext cx="8458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28" y="0"/>
            <a:ext cx="8195944" cy="92333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European Parliament Support –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2 PAs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84836797"/>
              </p:ext>
            </p:extLst>
          </p:nvPr>
        </p:nvGraphicFramePr>
        <p:xfrm>
          <a:off x="381000" y="12192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6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735887" cy="325438"/>
          </a:xfrm>
        </p:spPr>
        <p:txBody>
          <a:bodyPr/>
          <a:lstStyle/>
          <a:p>
            <a:pPr algn="ctr"/>
            <a:r>
              <a:rPr lang="en-US" sz="2000" dirty="0" smtClean="0"/>
              <a:t>Support </a:t>
            </a:r>
            <a:r>
              <a:rPr lang="en-US" sz="2000" dirty="0"/>
              <a:t>to RIS3 implementation in </a:t>
            </a:r>
            <a:r>
              <a:rPr lang="en-US" sz="2000" dirty="0" smtClean="0"/>
              <a:t>9 Lagging </a:t>
            </a:r>
            <a:r>
              <a:rPr lang="en-US" sz="2000" dirty="0"/>
              <a:t>Regions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457" y="1668164"/>
            <a:ext cx="7296784" cy="4648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3" y="2332738"/>
            <a:ext cx="70104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385846"/>
            <a:ext cx="902515" cy="276999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Centro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79712" y="5824389"/>
            <a:ext cx="1354287" cy="276999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Extremadura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87743" y="3375095"/>
            <a:ext cx="1547755" cy="276999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Észak-Alföld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99977" y="3236595"/>
            <a:ext cx="1066800" cy="276999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Nord-</a:t>
            </a:r>
            <a:r>
              <a:rPr lang="es-ES" b="1" dirty="0" err="1" smtClean="0"/>
              <a:t>Vest</a:t>
            </a:r>
            <a:r>
              <a:rPr lang="es-ES" b="1" dirty="0" smtClean="0"/>
              <a:t> 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311416" y="3431868"/>
            <a:ext cx="1066800" cy="338554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Nord-</a:t>
            </a:r>
            <a:r>
              <a:rPr lang="es-ES" b="1" dirty="0" err="1" smtClean="0"/>
              <a:t>Est</a:t>
            </a:r>
            <a:r>
              <a:rPr lang="es-ES" sz="1600" b="1" dirty="0" smtClean="0"/>
              <a:t> </a:t>
            </a:r>
            <a:endParaRPr lang="en-GB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512129" y="4704251"/>
            <a:ext cx="1219698" cy="461665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Severen </a:t>
            </a:r>
            <a:r>
              <a:rPr lang="es-ES" b="1" dirty="0" smtClean="0"/>
              <a:t>Tsentralen</a:t>
            </a:r>
            <a:endParaRPr lang="en-GB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884092" y="5639722"/>
            <a:ext cx="1524000" cy="646331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Eastern Macedonia </a:t>
            </a:r>
            <a:endParaRPr lang="es-ES" b="1" dirty="0" smtClean="0"/>
          </a:p>
          <a:p>
            <a:pPr algn="ctr"/>
            <a:r>
              <a:rPr lang="es-ES" b="1" dirty="0" smtClean="0"/>
              <a:t>and </a:t>
            </a:r>
            <a:r>
              <a:rPr lang="es-ES" b="1" dirty="0"/>
              <a:t>Thrace</a:t>
            </a:r>
            <a:endParaRPr lang="en-GB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528664" y="5576375"/>
            <a:ext cx="866892" cy="276999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Puglia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28502" y="2254997"/>
            <a:ext cx="1219698" cy="461665"/>
          </a:xfrm>
          <a:prstGeom prst="rect">
            <a:avLst/>
          </a:prstGeom>
          <a:solidFill>
            <a:srgbClr val="FFFF66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/>
              <a:t>Warminsko</a:t>
            </a:r>
            <a:r>
              <a:rPr lang="en-GB" b="1" dirty="0"/>
              <a:t> </a:t>
            </a:r>
            <a:r>
              <a:rPr lang="en-GB" b="1" dirty="0" err="1"/>
              <a:t>Masurskie</a:t>
            </a:r>
            <a:endParaRPr lang="en-GB" b="1" dirty="0"/>
          </a:p>
        </p:txBody>
      </p:sp>
      <p:cxnSp>
        <p:nvCxnSpPr>
          <p:cNvPr id="35" name="Straight Connector 34"/>
          <p:cNvCxnSpPr>
            <a:stCxn id="5" idx="2"/>
          </p:cNvCxnSpPr>
          <p:nvPr/>
        </p:nvCxnSpPr>
        <p:spPr>
          <a:xfrm>
            <a:off x="832258" y="4662845"/>
            <a:ext cx="811984" cy="5177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0"/>
          </p:cNvCxnSpPr>
          <p:nvPr/>
        </p:nvCxnSpPr>
        <p:spPr>
          <a:xfrm flipH="1" flipV="1">
            <a:off x="1923457" y="5376944"/>
            <a:ext cx="733399" cy="4474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395556" y="5447625"/>
            <a:ext cx="718210" cy="2978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0" idx="1"/>
          </p:cNvCxnSpPr>
          <p:nvPr/>
        </p:nvCxnSpPr>
        <p:spPr>
          <a:xfrm flipH="1" flipV="1">
            <a:off x="6452768" y="5579071"/>
            <a:ext cx="431324" cy="3838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1"/>
          </p:cNvCxnSpPr>
          <p:nvPr/>
        </p:nvCxnSpPr>
        <p:spPr>
          <a:xfrm flipH="1">
            <a:off x="6468085" y="4935084"/>
            <a:ext cx="1044044" cy="1962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194784" y="3513594"/>
            <a:ext cx="273301" cy="7191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7078488" y="2507869"/>
            <a:ext cx="465856" cy="3556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2" idx="3"/>
          </p:cNvCxnSpPr>
          <p:nvPr/>
        </p:nvCxnSpPr>
        <p:spPr>
          <a:xfrm flipH="1" flipV="1">
            <a:off x="4648200" y="2485830"/>
            <a:ext cx="1119606" cy="3776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395846" y="3662422"/>
            <a:ext cx="1526326" cy="5626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8" idx="1"/>
          </p:cNvCxnSpPr>
          <p:nvPr/>
        </p:nvCxnSpPr>
        <p:spPr>
          <a:xfrm flipH="1">
            <a:off x="6533377" y="3601145"/>
            <a:ext cx="778039" cy="7759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27" y="304800"/>
            <a:ext cx="8195944" cy="4572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Objectives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458199" cy="523220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to </a:t>
            </a:r>
            <a:r>
              <a:rPr lang="en-GB" sz="2000" dirty="0">
                <a:solidFill>
                  <a:schemeClr val="tx1"/>
                </a:solidFill>
              </a:rPr>
              <a:t>develop and provide appropriate and specific support to selected regions in </a:t>
            </a:r>
            <a:r>
              <a:rPr lang="en-GB" sz="2000" dirty="0" smtClean="0">
                <a:solidFill>
                  <a:schemeClr val="tx1"/>
                </a:solidFill>
              </a:rPr>
              <a:t>RIS3 implementation, </a:t>
            </a:r>
            <a:r>
              <a:rPr lang="en-GB" sz="2000" dirty="0">
                <a:solidFill>
                  <a:schemeClr val="tx1"/>
                </a:solidFill>
              </a:rPr>
              <a:t>building on </a:t>
            </a:r>
            <a:r>
              <a:rPr lang="en-GB" sz="2000" dirty="0" smtClean="0">
                <a:solidFill>
                  <a:schemeClr val="tx1"/>
                </a:solidFill>
              </a:rPr>
              <a:t>EDP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to </a:t>
            </a:r>
            <a:r>
              <a:rPr lang="en-GB" sz="2000" dirty="0">
                <a:solidFill>
                  <a:schemeClr val="tx1"/>
                </a:solidFill>
              </a:rPr>
              <a:t>develop and enhance </a:t>
            </a:r>
            <a:r>
              <a:rPr lang="en-GB" sz="2000" dirty="0" smtClean="0">
                <a:solidFill>
                  <a:schemeClr val="tx1"/>
                </a:solidFill>
              </a:rPr>
              <a:t>linkages </a:t>
            </a:r>
            <a:r>
              <a:rPr lang="en-GB" sz="2000" dirty="0">
                <a:solidFill>
                  <a:schemeClr val="tx1"/>
                </a:solidFill>
              </a:rPr>
              <a:t>between </a:t>
            </a:r>
            <a:r>
              <a:rPr lang="en-GB" sz="2000" dirty="0" smtClean="0">
                <a:solidFill>
                  <a:schemeClr val="tx1"/>
                </a:solidFill>
              </a:rPr>
              <a:t>RIS3 </a:t>
            </a:r>
            <a:r>
              <a:rPr lang="en-GB" sz="2000" dirty="0">
                <a:solidFill>
                  <a:schemeClr val="tx1"/>
                </a:solidFill>
              </a:rPr>
              <a:t>at regional and national levels (particularly in Romania</a:t>
            </a:r>
            <a:r>
              <a:rPr lang="en-GB" sz="2000" dirty="0" smtClean="0">
                <a:solidFill>
                  <a:schemeClr val="tx1"/>
                </a:solidFill>
              </a:rPr>
              <a:t>)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to </a:t>
            </a:r>
            <a:r>
              <a:rPr lang="en-GB" sz="2000" dirty="0">
                <a:solidFill>
                  <a:schemeClr val="tx1"/>
                </a:solidFill>
              </a:rPr>
              <a:t>develop and implement horizontal approaches to key issues in the growth and governance of </a:t>
            </a:r>
            <a:r>
              <a:rPr lang="en-GB" sz="2000" dirty="0" smtClean="0">
                <a:solidFill>
                  <a:schemeClr val="tx1"/>
                </a:solidFill>
              </a:rPr>
              <a:t>RIS3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to </a:t>
            </a:r>
            <a:r>
              <a:rPr lang="en-GB" sz="2000" dirty="0">
                <a:solidFill>
                  <a:schemeClr val="tx1"/>
                </a:solidFill>
              </a:rPr>
              <a:t>develop and disseminate lessons and a tool box for other EU </a:t>
            </a:r>
            <a:r>
              <a:rPr lang="en-GB" sz="2000" dirty="0" smtClean="0">
                <a:solidFill>
                  <a:schemeClr val="tx1"/>
                </a:solidFill>
              </a:rPr>
              <a:t>regions</a:t>
            </a:r>
            <a:endParaRPr lang="en-GB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to </a:t>
            </a:r>
            <a:r>
              <a:rPr lang="en-GB" sz="2000" dirty="0">
                <a:solidFill>
                  <a:schemeClr val="tx1"/>
                </a:solidFill>
              </a:rPr>
              <a:t>improve understanding of slow and limited growth in EU regions and links to macro-economic framework </a:t>
            </a:r>
            <a:r>
              <a:rPr lang="en-GB" sz="2000" dirty="0" smtClean="0">
                <a:solidFill>
                  <a:schemeClr val="tx1"/>
                </a:solidFill>
              </a:rPr>
              <a:t>conditions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27" y="228600"/>
            <a:ext cx="8195944" cy="46166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Implementation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2873556"/>
              </p:ext>
            </p:extLst>
          </p:nvPr>
        </p:nvGraphicFramePr>
        <p:xfrm>
          <a:off x="304800" y="1295400"/>
          <a:ext cx="8534400" cy="477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9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ángulo 2"/>
          <p:cNvSpPr>
            <a:spLocks noChangeArrowheads="1"/>
          </p:cNvSpPr>
          <p:nvPr/>
        </p:nvSpPr>
        <p:spPr bwMode="auto">
          <a:xfrm>
            <a:off x="614853" y="152400"/>
            <a:ext cx="77011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200" b="1" i="0" dirty="0" smtClean="0">
                <a:solidFill>
                  <a:schemeClr val="bg1"/>
                </a:solidFill>
              </a:rPr>
              <a:t>Entrepreneurial Discovery Process Focus Group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200" b="1" i="0" dirty="0" err="1" smtClean="0">
                <a:solidFill>
                  <a:schemeClr val="bg1"/>
                </a:solidFill>
              </a:rPr>
              <a:t>Cluj</a:t>
            </a:r>
            <a:r>
              <a:rPr lang="en-US" altLang="en-US" sz="2200" b="1" i="0" dirty="0" smtClean="0">
                <a:solidFill>
                  <a:schemeClr val="bg1"/>
                </a:solidFill>
              </a:rPr>
              <a:t> – May 2016</a:t>
            </a:r>
            <a:endParaRPr lang="en-GB" altLang="en-US" sz="2200" b="1" i="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44" y="2408940"/>
            <a:ext cx="4104456" cy="38283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9552" y="1268760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800" b="1" dirty="0" smtClean="0">
                <a:solidFill>
                  <a:schemeClr val="tx1"/>
                </a:solidFill>
              </a:rPr>
              <a:t>Cosmetics and food supplements based on natural resources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79512" y="1772816"/>
            <a:ext cx="4787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800" dirty="0" smtClean="0">
                <a:solidFill>
                  <a:schemeClr val="tx1"/>
                </a:solidFill>
              </a:rPr>
              <a:t>Stakeholder representation (Quadruple helix): 73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participants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465427" y="1772816"/>
            <a:ext cx="478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800" dirty="0" smtClean="0">
                <a:solidFill>
                  <a:schemeClr val="tx1"/>
                </a:solidFill>
              </a:rPr>
              <a:t>38 business ideas generated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47456" y="2438400"/>
            <a:ext cx="406794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Tx/>
              <a:defRPr/>
            </a:pPr>
            <a:r>
              <a:rPr lang="en-GB" sz="1400" dirty="0" smtClean="0"/>
              <a:t>Examples of business ideas: 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1400" dirty="0" smtClean="0"/>
              <a:t>Database </a:t>
            </a:r>
            <a:r>
              <a:rPr lang="en-GB" sz="1400" dirty="0"/>
              <a:t>of plant resources - Edible plants consumed traditionally for anti-ageing / healthy ageing </a:t>
            </a:r>
            <a:r>
              <a:rPr lang="en-GB" sz="1400" dirty="0" smtClean="0"/>
              <a:t>purposes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Anti-acne products - testing </a:t>
            </a:r>
            <a:r>
              <a:rPr lang="en-GB" sz="1400" dirty="0" smtClean="0"/>
              <a:t>efficiency locally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Transylvanian Cosmatopea </a:t>
            </a:r>
            <a:r>
              <a:rPr lang="en-GB" sz="1400" dirty="0" smtClean="0"/>
              <a:t>Cluster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1400" dirty="0"/>
              <a:t>Locally branded bio products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1400" dirty="0" smtClean="0"/>
              <a:t>In-house </a:t>
            </a:r>
            <a:r>
              <a:rPr lang="en-GB" sz="1400" dirty="0"/>
              <a:t>technology for determination of own natural cosmetic products' validity date </a:t>
            </a:r>
            <a:r>
              <a:rPr lang="en-GB" sz="1400" dirty="0" smtClean="0"/>
              <a:t>and </a:t>
            </a:r>
            <a:r>
              <a:rPr lang="en-GB" sz="1400" dirty="0"/>
              <a:t>for quality control of ingredients </a:t>
            </a:r>
            <a:r>
              <a:rPr lang="en-GB" sz="1400" dirty="0" smtClean="0"/>
              <a:t>and final product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s-ES" sz="1400" dirty="0" smtClean="0"/>
              <a:t>Smart packaging: with</a:t>
            </a:r>
            <a:r>
              <a:rPr lang="en-GB" sz="1400" dirty="0" smtClean="0"/>
              <a:t> </a:t>
            </a:r>
            <a:r>
              <a:rPr lang="en-GB" sz="1400" dirty="0"/>
              <a:t>anti-microbe </a:t>
            </a:r>
            <a:r>
              <a:rPr lang="en-GB" sz="1400" dirty="0" smtClean="0"/>
              <a:t>protection or smart </a:t>
            </a:r>
            <a:r>
              <a:rPr lang="en-GB" sz="1400" dirty="0"/>
              <a:t>labels </a:t>
            </a:r>
            <a:r>
              <a:rPr lang="en-GB" sz="1400" dirty="0" smtClean="0"/>
              <a:t>changing colour if expired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s-ES" sz="1400" dirty="0" smtClean="0"/>
              <a:t>Cosmetics and (para)</a:t>
            </a:r>
            <a:r>
              <a:rPr lang="es-ES" sz="1400" dirty="0" err="1" smtClean="0"/>
              <a:t>pharma</a:t>
            </a:r>
            <a:r>
              <a:rPr lang="es-ES" sz="1400" dirty="0" smtClean="0"/>
              <a:t>: From harmful to beneficial cosmetics</a:t>
            </a:r>
            <a:endParaRPr lang="en-GB" sz="1400" dirty="0"/>
          </a:p>
        </p:txBody>
      </p:sp>
      <p:sp>
        <p:nvSpPr>
          <p:cNvPr id="9" name="Rectángulo 8"/>
          <p:cNvSpPr/>
          <p:nvPr/>
        </p:nvSpPr>
        <p:spPr>
          <a:xfrm>
            <a:off x="514400" y="6260068"/>
            <a:ext cx="40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b="1" dirty="0" smtClean="0"/>
              <a:t>Key </a:t>
            </a:r>
            <a:r>
              <a:rPr lang="en-GB" altLang="en-US" b="1" dirty="0"/>
              <a:t>role for international stakeholders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78802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123227"/>
              </p:ext>
            </p:extLst>
          </p:nvPr>
        </p:nvGraphicFramePr>
        <p:xfrm>
          <a:off x="0" y="532978"/>
          <a:ext cx="9144000" cy="6361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2762"/>
                <a:gridCol w="4351238"/>
              </a:tblGrid>
              <a:tr h="265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Objectives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Tools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721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Idea generation, trust building and support cooperation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EDP focus group methodology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42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Open up to wider (online) communities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Online stakeholder engagement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42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Address brain drain, build skills 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Mobility Working Group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627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Increase coordination between national and regional levels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Methodology PDL1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42146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Widen funding sources to draw on for idea implementation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Methodology PDL2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4214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Online RDI Funding Guide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4214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Case descriptions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421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Optimise RIS3 governance structure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Governance working group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550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Support ongoing stakeholder engagement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Stakeholder round table discussions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21399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Identification of barriers and possible solutions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62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Tailored peer review events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2321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Mutual learning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909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Board of critical friends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  <a:tr h="458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Support international cooperation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Collaboration spotting tool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85" marR="5628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3925" y="22050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0978" y="116632"/>
            <a:ext cx="7870825" cy="430887"/>
          </a:xfrm>
          <a:prstGeom prst="rect">
            <a:avLst/>
          </a:prstGeom>
          <a:solidFill>
            <a:srgbClr val="15ACDB"/>
          </a:solidFill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F549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>
              <a:defRPr/>
            </a:pPr>
            <a:r>
              <a:rPr lang="en-US" sz="2800" kern="0" dirty="0" smtClean="0">
                <a:solidFill>
                  <a:schemeClr val="bg1"/>
                </a:solidFill>
              </a:rPr>
              <a:t>Toolbox</a:t>
            </a:r>
            <a:endParaRPr lang="en-GB" sz="2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2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buClr>
            <a:srgbClr val="33ACE3"/>
          </a:buClr>
          <a:defRPr sz="2400" dirty="0" err="1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1231</TotalTime>
  <Words>1160</Words>
  <Application>Microsoft Office PowerPoint</Application>
  <PresentationFormat>On-screen Show (4:3)</PresentationFormat>
  <Paragraphs>190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Custom Design</vt:lpstr>
      <vt:lpstr>Blank</vt:lpstr>
      <vt:lpstr>PowerPoint Presentation</vt:lpstr>
      <vt:lpstr>RIS3 in Lagging Regions: aims &amp; background</vt:lpstr>
      <vt:lpstr>Lagging Regions: Policy issues</vt:lpstr>
      <vt:lpstr>European Parliament Support –  2 PAs</vt:lpstr>
      <vt:lpstr>Support to RIS3 implementation in 9 Lagging Regions </vt:lpstr>
      <vt:lpstr>Objectives</vt:lpstr>
      <vt:lpstr>Implementation</vt:lpstr>
      <vt:lpstr>PowerPoint Presentation</vt:lpstr>
      <vt:lpstr>PowerPoint Presentation</vt:lpstr>
      <vt:lpstr>Horizontal issues (i)</vt:lpstr>
      <vt:lpstr>Horizontal issues (ii)</vt:lpstr>
      <vt:lpstr>Work Packages</vt:lpstr>
      <vt:lpstr>Outcomes</vt:lpstr>
      <vt:lpstr>PowerPoint Presentation</vt:lpstr>
      <vt:lpstr>RIS3 Monitoring Clinic: First  co-definition of objectives</vt:lpstr>
      <vt:lpstr>Project website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VALERO BONED Susana (JRC-SEVILLA-EXT)</cp:lastModifiedBy>
  <cp:revision>133</cp:revision>
  <cp:lastPrinted>2017-02-14T09:15:23Z</cp:lastPrinted>
  <dcterms:created xsi:type="dcterms:W3CDTF">2015-11-03T14:12:48Z</dcterms:created>
  <dcterms:modified xsi:type="dcterms:W3CDTF">2017-02-14T10:34:23Z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f58bc4e0-b586-4dfc-bf89-79b72ba562cd</vt:lpwstr>
  </property>
  <property fmtid="{D5CDD505-2E9C-101B-9397-08002B2CF9AE}" pid="3" name="Offisync_ProviderInitializationData">
    <vt:lpwstr>https://connected.cnect.cec.eu.int</vt:lpwstr>
  </property>
  <property fmtid="{D5CDD505-2E9C-101B-9397-08002B2CF9AE}" pid="4" name="Offisync_UpdateToken">
    <vt:lpwstr>20</vt:lpwstr>
  </property>
  <property fmtid="{D5CDD505-2E9C-101B-9397-08002B2CF9AE}" pid="5" name="Offisync_UniqueId">
    <vt:lpwstr>44390</vt:lpwstr>
  </property>
  <property fmtid="{D5CDD505-2E9C-101B-9397-08002B2CF9AE}" pid="6" name="Offisync_ServerID">
    <vt:lpwstr>0d3b22a6-6203-4efc-8e8e-b5279256493b</vt:lpwstr>
  </property>
  <property fmtid="{D5CDD505-2E9C-101B-9397-08002B2CF9AE}" pid="7" name="Jive_LatestUserAccountName">
    <vt:lpwstr>bodenjk</vt:lpwstr>
  </property>
  <property fmtid="{D5CDD505-2E9C-101B-9397-08002B2CF9AE}" pid="8" name="Jive_ModifiedButNotPublished">
    <vt:lpwstr/>
  </property>
  <property fmtid="{D5CDD505-2E9C-101B-9397-08002B2CF9AE}" pid="9" name="Jive_PrevVersionNumber">
    <vt:lpwstr/>
  </property>
  <property fmtid="{D5CDD505-2E9C-101B-9397-08002B2CF9AE}" pid="10" name="Jive_VersionGuid_v2.5">
    <vt:lpwstr/>
  </property>
  <property fmtid="{D5CDD505-2E9C-101B-9397-08002B2CF9AE}" pid="11" name="Jive_LatestFileFullName">
    <vt:lpwstr/>
  </property>
</Properties>
</file>