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 snapToGrid="0" snapToObjects="1">
      <p:cViewPr varScale="1">
        <p:scale>
          <a:sx n="47" d="100"/>
          <a:sy n="47" d="100"/>
        </p:scale>
        <p:origin x="-1800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6420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9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Say something about personal involvement in the development</a:t>
            </a:r>
            <a:r>
              <a:rPr lang="en-GB" baseline="0" dirty="0" smtClean="0"/>
              <a:t> of </a:t>
            </a:r>
            <a:r>
              <a:rPr lang="en-GB" dirty="0" smtClean="0"/>
              <a:t>monitoring and evaluation systems in different spheres since the early 1970s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Emphasise that this makes it very difficult for me to argue against the use of monitoring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It</a:t>
            </a:r>
            <a:r>
              <a:rPr lang="en-GB" baseline="0" dirty="0" smtClean="0"/>
              <a:t> is like asking me to defend fox hunting, the use of heroin or voting for Trump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4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Ask if the prospect of attending a workshop on monitoring really excites them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Ask</a:t>
            </a:r>
            <a:r>
              <a:rPr lang="en-GB" baseline="0" dirty="0" smtClean="0"/>
              <a:t> if they really want people to walk away from them when they describe what they do at cocktail parties</a:t>
            </a:r>
          </a:p>
          <a:p>
            <a:pPr marL="342900" indent="-342900">
              <a:buFont typeface="Arial"/>
              <a:buChar char="•"/>
            </a:pPr>
            <a:r>
              <a:rPr lang="en-GB" baseline="0" dirty="0" smtClean="0"/>
              <a:t>Ask if they really want to be characterised as nerds and/or ratfinks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6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Ask if they realise that monitoring</a:t>
            </a:r>
            <a:r>
              <a:rPr lang="en-GB" baseline="0" dirty="0" smtClean="0"/>
              <a:t> presents a choice between a rock and a hard place</a:t>
            </a:r>
          </a:p>
          <a:p>
            <a:pPr marL="342900" indent="-342900">
              <a:buFont typeface="Arial"/>
              <a:buChar char="•"/>
            </a:pPr>
            <a:r>
              <a:rPr lang="en-GB" baseline="0" dirty="0" smtClean="0"/>
              <a:t>Describe the rock of  causality in simple terms using a billiard ball analogy</a:t>
            </a:r>
          </a:p>
          <a:p>
            <a:pPr marL="342900" indent="-342900">
              <a:buFont typeface="Arial"/>
              <a:buChar char="•"/>
            </a:pPr>
            <a:r>
              <a:rPr lang="en-GB" baseline="0" dirty="0" smtClean="0"/>
              <a:t>Stress that in real life the interactions between billiard balls are rarely simple and incredibly hard to calculate</a:t>
            </a:r>
          </a:p>
          <a:p>
            <a:pPr marL="342900" indent="-342900">
              <a:buFont typeface="Arial"/>
              <a:buChar char="•"/>
            </a:pPr>
            <a:r>
              <a:rPr lang="en-GB" baseline="0" dirty="0" smtClean="0"/>
              <a:t>Describe the decay of impacts over time and space via a ripple analogy</a:t>
            </a:r>
          </a:p>
          <a:p>
            <a:pPr marL="342900" indent="-342900">
              <a:buFont typeface="Arial"/>
              <a:buChar char="•"/>
            </a:pPr>
            <a:r>
              <a:rPr lang="en-GB" baseline="0" dirty="0" smtClean="0"/>
              <a:t>Note that if causality is the rock, attribution is the really hard place</a:t>
            </a:r>
          </a:p>
        </p:txBody>
      </p:sp>
    </p:spTree>
    <p:extLst>
      <p:ext uri="{BB962C8B-B14F-4D97-AF65-F5344CB8AC3E}">
        <p14:creationId xmlns:p14="http://schemas.microsoft.com/office/powerpoint/2010/main" val="235503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Describe how monitoring will fill their lives with nightmares</a:t>
            </a:r>
            <a:r>
              <a:rPr lang="mr-IN" dirty="0" smtClean="0"/>
              <a:t>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39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And that even when they think they have formulated and implemented the perfect monitoring system</a:t>
            </a:r>
            <a:r>
              <a:rPr lang="en-GB" baseline="0" dirty="0" smtClean="0"/>
              <a:t> there will still be problems</a:t>
            </a:r>
            <a:r>
              <a:rPr lang="mr-IN" baseline="0" dirty="0" smtClean="0"/>
              <a:t>…</a:t>
            </a:r>
            <a:r>
              <a:rPr lang="en-GB" baseline="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85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Parody the ‘Choose life’ speeches in Trainspotting</a:t>
            </a:r>
            <a:r>
              <a:rPr lang="en-GB" baseline="0" dirty="0" smtClean="0"/>
              <a:t> I and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1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And then ask them to think carefully if they still want</a:t>
            </a:r>
            <a:r>
              <a:rPr lang="en-GB" baseline="0" dirty="0" smtClean="0"/>
              <a:t> to choose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74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Don’t forget to switch the audio on </a:t>
            </a:r>
            <a:r>
              <a:rPr lang="en-GB" dirty="0" smtClean="0">
                <a:sym typeface="Wingdings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40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t>Monitoring - Your Future?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Ken Guy, RIS3 Workshop, Barcelona, 16/02/17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t>Introduction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4208" indent="-394208" defTabSz="566674">
              <a:spcBef>
                <a:spcPts val="4000"/>
              </a:spcBef>
              <a:defRPr sz="3298">
                <a:effectLst>
                  <a:outerShdw blurRad="49276" dist="24638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Drugs, nuclear power and environmental protection</a:t>
            </a:r>
          </a:p>
          <a:p>
            <a:pPr marL="394208" indent="-394208" defTabSz="566674">
              <a:spcBef>
                <a:spcPts val="4000"/>
              </a:spcBef>
              <a:defRPr sz="3298">
                <a:effectLst>
                  <a:outerShdw blurRad="49276" dist="24638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SPRINT, TDAC, SPC, RITTS, RTP, RISI, IRISI, RIS - acronyms swirling around in the alphabet soup of regional innovation policy history</a:t>
            </a:r>
          </a:p>
          <a:p>
            <a:pPr marL="394208" indent="-394208" defTabSz="566674">
              <a:spcBef>
                <a:spcPts val="4000"/>
              </a:spcBef>
              <a:defRPr sz="3298">
                <a:effectLst>
                  <a:outerShdw blurRad="49276" dist="24638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Fox hunting</a:t>
            </a:r>
          </a:p>
          <a:p>
            <a:pPr marL="394208" indent="-394208" defTabSz="566674">
              <a:spcBef>
                <a:spcPts val="4000"/>
              </a:spcBef>
              <a:defRPr sz="3298">
                <a:effectLst>
                  <a:outerShdw blurRad="49276" dist="24638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Trainspotting I and II</a:t>
            </a:r>
          </a:p>
          <a:p>
            <a:pPr marL="394208" indent="-394208" defTabSz="566674">
              <a:spcBef>
                <a:spcPts val="4000"/>
              </a:spcBef>
              <a:defRPr sz="3298">
                <a:effectLst>
                  <a:outerShdw blurRad="49276" dist="24638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Trump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t>Are we sitting comfortably?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761999" y="2419350"/>
            <a:ext cx="11480801" cy="63627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Excited?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Cocktails?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Nerds and Ratfinks!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rPr dirty="0"/>
              <a:t>Are you ready for this?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08598" y="2419350"/>
            <a:ext cx="11480801" cy="63627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 rock and a hard place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Billiard balls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Complexity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Ripples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Attribution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62000" y="209550"/>
            <a:ext cx="11480801" cy="2146301"/>
          </a:xfrm>
          <a:prstGeom prst="rect">
            <a:avLst/>
          </a:prstGeom>
        </p:spPr>
        <p:txBody>
          <a:bodyPr/>
          <a:lstStyle>
            <a:lvl1pPr defTabSz="519937">
              <a:defRPr sz="5696" b="0">
                <a:effectLst>
                  <a:outerShdw blurRad="45212" dist="22606" dir="5400000" rotWithShape="0">
                    <a:srgbClr val="000000"/>
                  </a:outerShdw>
                </a:effectLst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t>Do you really want me to go on?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Nightmares</a:t>
            </a:r>
          </a:p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Uncertainty</a:t>
            </a:r>
          </a:p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False logic</a:t>
            </a:r>
          </a:p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Inappropriate variables</a:t>
            </a:r>
          </a:p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Inadequate indicators</a:t>
            </a:r>
          </a:p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False data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5568" b="0">
                <a:effectLst>
                  <a:outerShdw blurRad="44196" dist="22098" dir="5400000" rotWithShape="0">
                    <a:srgbClr val="000000"/>
                  </a:outerShdw>
                </a:effectLst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t>So is this what you want to hear?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Everything is perfect...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Overload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Cost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Architectural Folly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t>Choose Life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608598" y="2419349"/>
            <a:ext cx="11480801" cy="6362701"/>
          </a:xfrm>
          <a:prstGeom prst="rect">
            <a:avLst/>
          </a:prstGeom>
        </p:spPr>
        <p:txBody>
          <a:bodyPr/>
          <a:lstStyle/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life.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monitoring. Choose evaluation. Choose boredom.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a new bloody challenge. Choose your basest needs. Choose a vision, choose strategic effing objectives.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creative solutions, levers and economic domains. Choose priorities and groups of actors. Choose instruments. Choose incentives.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policy mixes and muddles. Choose a suite of smart specialisation strategies in a range of stupid styles.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input indicators and wonder how the hell it all costs so much.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output indicators that show how little you've produced for all the blood, sweat and tears you've put in.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result indicators at the end of it all, confirming that you've pished it all away despite your futile f***ing efforts to pretend otherwise.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your future.</a:t>
            </a:r>
          </a:p>
          <a:p>
            <a:pPr marL="0" indent="0" defTabSz="350520">
              <a:spcBef>
                <a:spcPts val="0"/>
              </a:spcBef>
              <a:buSzTx/>
              <a:buNone/>
              <a:defRPr sz="2280">
                <a:effectLst>
                  <a:outerShdw blurRad="30480" dist="15240" dir="5400000" rotWithShape="0">
                    <a:srgbClr val="000000"/>
                  </a:outerShdw>
                </a:effectLst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Choose monitoring.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9" y="203200"/>
            <a:ext cx="12600151" cy="2146300"/>
          </a:xfrm>
        </p:spPr>
        <p:txBody>
          <a:bodyPr>
            <a:normAutofit/>
          </a:bodyPr>
          <a:lstStyle/>
          <a:p>
            <a:r>
              <a:rPr lang="en-GB" b="0" dirty="0">
                <a:latin typeface="Chalkboard SE Bold"/>
                <a:ea typeface="Chalkboard SE Bold"/>
                <a:cs typeface="Chalkboard SE Bold"/>
                <a:sym typeface="Chalkboard SE Bold"/>
              </a:rPr>
              <a:t>But before choosing monitoring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lang="en-GB" dirty="0" smtClean="0"/>
              <a:t>A</a:t>
            </a:r>
            <a:r>
              <a:rPr dirty="0" smtClean="0"/>
              <a:t>sk </a:t>
            </a:r>
            <a:r>
              <a:rPr dirty="0"/>
              <a:t>yourself this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/>
              <a:t>Is there really any need for monitoring and evaluation and evidence-based policy making in the new era of fake news, alternative facts and the post-truth society?</a:t>
            </a:r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lang="en-GB" dirty="0" smtClean="0"/>
              <a:t>And if there isn’t, and i</a:t>
            </a:r>
            <a:r>
              <a:rPr dirty="0" smtClean="0"/>
              <a:t>f </a:t>
            </a:r>
            <a:r>
              <a:rPr dirty="0"/>
              <a:t>you are ambitious and want to set the world </a:t>
            </a:r>
            <a:r>
              <a:rPr lang="en-GB" dirty="0" smtClean="0"/>
              <a:t>alight</a:t>
            </a:r>
            <a:endParaRPr dirty="0"/>
          </a:p>
          <a:p>
            <a:pPr>
              <a:defRPr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rPr dirty="0"/>
              <a:t>Choose </a:t>
            </a:r>
            <a:r>
              <a:rPr lang="en-GB" dirty="0" smtClean="0"/>
              <a:t>TRUMP</a:t>
            </a:r>
            <a:r>
              <a:rPr dirty="0" smtClean="0"/>
              <a:t>- </a:t>
            </a:r>
            <a:r>
              <a:rPr dirty="0"/>
              <a:t>and really set the world </a:t>
            </a:r>
            <a:r>
              <a:rPr lang="en-GB" dirty="0" smtClean="0"/>
              <a:t>on fire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5D0E6022-2EB3-458E-B901-76E92126F81B-L0-001.jpeg"/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/>
          </a:blip>
          <a:srcRect l="5698" r="5698"/>
          <a:stretch>
            <a:fillRect/>
          </a:stretch>
        </p:blipFill>
        <p:spPr>
          <a:xfrm>
            <a:off x="-1707928" y="-1298317"/>
            <a:ext cx="15162858" cy="11372144"/>
          </a:xfrm>
          <a:prstGeom prst="rect">
            <a:avLst/>
          </a:prstGeom>
        </p:spPr>
      </p:pic>
      <p:pic>
        <p:nvPicPr>
          <p:cNvPr id="3" name="08 Fir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19827" y="810235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4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585</Words>
  <Application>Microsoft Macintosh PowerPoint</Application>
  <PresentationFormat>Custom</PresentationFormat>
  <Paragraphs>62</Paragraphs>
  <Slides>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New_Template2</vt:lpstr>
      <vt:lpstr>Monitoring - Your Future?</vt:lpstr>
      <vt:lpstr>Introduction</vt:lpstr>
      <vt:lpstr>Are we sitting comfortably?</vt:lpstr>
      <vt:lpstr>Are you ready for this?</vt:lpstr>
      <vt:lpstr>Do you really want me to go on?</vt:lpstr>
      <vt:lpstr>So is this what you want to hear?</vt:lpstr>
      <vt:lpstr>Choose Life</vt:lpstr>
      <vt:lpstr>But before choosing monitoring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- Your Future?</dc:title>
  <cp:lastModifiedBy>Ken Guy</cp:lastModifiedBy>
  <cp:revision>10</cp:revision>
  <dcterms:modified xsi:type="dcterms:W3CDTF">2017-03-10T14:30:29Z</dcterms:modified>
</cp:coreProperties>
</file>