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-1022247"/>
              <a:satOff val="34289"/>
              <a:lumOff val="-18384"/>
            </a:scheme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96663"/>
              <a:satOff val="-16428"/>
              <a:lumOff val="3004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71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64204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104900" y="758938"/>
            <a:ext cx="10795000" cy="5943601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654800" y="419100"/>
            <a:ext cx="5588000" cy="8648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654800" y="2374900"/>
            <a:ext cx="5588000" cy="68072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680200" y="5626100"/>
            <a:ext cx="5588000" cy="3441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half" idx="14"/>
          </p:nvPr>
        </p:nvSpPr>
        <p:spPr>
          <a:xfrm>
            <a:off x="6680200" y="419100"/>
            <a:ext cx="5588000" cy="49149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762000" y="419100"/>
            <a:ext cx="5588000" cy="8648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06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sz="2400" b="1" i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3053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  <a:effectLst>
                  <a:outerShdw blurRad="50800" dist="25400" dir="5400000" rotWithShape="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406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latin typeface="Chalkboard SE Bold"/>
                <a:ea typeface="Chalkboard SE Bold"/>
                <a:cs typeface="Chalkboard SE Bold"/>
                <a:sym typeface="Chalkboard SE Bold"/>
              </a:defRPr>
            </a:lvl1pPr>
          </a:lstStyle>
          <a:p>
            <a:r>
              <a:rPr lang="en-GB" dirty="0" smtClean="0"/>
              <a:t>Reflections on Workshop 1</a:t>
            </a:r>
            <a:endParaRPr dirty="0"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r>
              <a:rPr dirty="0"/>
              <a:t>Ken Guy, RIS3 </a:t>
            </a:r>
            <a:r>
              <a:rPr dirty="0" smtClean="0"/>
              <a:t>Workshop</a:t>
            </a:r>
            <a:r>
              <a:rPr lang="en-GB" dirty="0" smtClean="0"/>
              <a:t> 1</a:t>
            </a:r>
            <a:r>
              <a:rPr dirty="0" smtClean="0"/>
              <a:t>, </a:t>
            </a:r>
            <a:r>
              <a:rPr dirty="0"/>
              <a:t>Barcelona, 16/02/17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RIS3 Hearing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762000" y="2374900"/>
            <a:ext cx="11480800" cy="6807200"/>
          </a:xfrm>
        </p:spPr>
        <p:txBody>
          <a:bodyPr anchor="t"/>
          <a:lstStyle/>
          <a:p>
            <a:r>
              <a:rPr lang="en-GB" dirty="0" smtClean="0"/>
              <a:t>All the participants in the Workshop had an interest in monitoring, but levels of experience and engagement were unknown. The introductory talk by Carlo </a:t>
            </a:r>
            <a:r>
              <a:rPr lang="en-GB" dirty="0" err="1" smtClean="0"/>
              <a:t>Gianelle</a:t>
            </a:r>
            <a:r>
              <a:rPr lang="en-GB" dirty="0" smtClean="0"/>
              <a:t> thus served as (a) a good introduction for relative newcomers to the rationale for monitoring and basic concepts such as intervention logic, results and outcomes; and (b) a more advanced discussion of the critical interplay between strategy formulation and the design of adequate and appropriate monitoring systems</a:t>
            </a:r>
          </a:p>
          <a:p>
            <a:r>
              <a:rPr lang="en-GB" dirty="0" smtClean="0"/>
              <a:t>The debate between the two experts (</a:t>
            </a:r>
            <a:r>
              <a:rPr lang="en-GB" dirty="0" err="1" smtClean="0"/>
              <a:t>Yiannis</a:t>
            </a:r>
            <a:r>
              <a:rPr lang="en-GB" dirty="0" smtClean="0"/>
              <a:t> </a:t>
            </a:r>
            <a:r>
              <a:rPr lang="en-GB" dirty="0" err="1" smtClean="0"/>
              <a:t>Tolias</a:t>
            </a:r>
            <a:r>
              <a:rPr lang="en-GB" dirty="0" smtClean="0"/>
              <a:t> and Ken Guy) had the potential to be extremely one-sided (it is difficult to argue against the ‘common sense’ of monitoring), but this was avoided by the adoption of a humorous approach to the topic. This approach was risky in that it could have trivialised the importance of monitoring, but instead it served as a good icebreaker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09548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Groups on RIS3 Experiences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762000" y="2374900"/>
            <a:ext cx="11480800" cy="6807200"/>
          </a:xfrm>
        </p:spPr>
        <p:txBody>
          <a:bodyPr anchor="t">
            <a:normAutofit fontScale="92500"/>
          </a:bodyPr>
          <a:lstStyle/>
          <a:p>
            <a:r>
              <a:rPr lang="en-GB" dirty="0" smtClean="0"/>
              <a:t>These Working Groups set out to share reflections on the subject matter of the opening debate and compare experiences, focusing in particular on obstacles and difficulties and potential solutions</a:t>
            </a:r>
          </a:p>
          <a:p>
            <a:r>
              <a:rPr lang="en-GB" dirty="0" smtClean="0"/>
              <a:t>Taking the participants in one Working Group as an example, there appeared to be a good grasp of the conceptual elements discussed in the first session</a:t>
            </a:r>
          </a:p>
          <a:p>
            <a:r>
              <a:rPr lang="en-GB" dirty="0" smtClean="0"/>
              <a:t>More time was thus spent on accounts of obstacles encountered in individual settings, which were highly variegated</a:t>
            </a:r>
          </a:p>
          <a:p>
            <a:r>
              <a:rPr lang="en-GB" dirty="0" smtClean="0"/>
              <a:t>Less time was spent on discussions of potential, pragmatic solutions</a:t>
            </a:r>
          </a:p>
          <a:p>
            <a:r>
              <a:rPr lang="en-GB" dirty="0" smtClean="0"/>
              <a:t>The round table format worked well as a device to share experiences and as a useful precursor to the more detailed discussions of specific problems and solutions in the final session of the day</a:t>
            </a:r>
          </a:p>
        </p:txBody>
      </p:sp>
    </p:spTree>
    <p:extLst>
      <p:ext uri="{BB962C8B-B14F-4D97-AF65-F5344CB8AC3E}">
        <p14:creationId xmlns:p14="http://schemas.microsoft.com/office/powerpoint/2010/main" val="2514253550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RIS3 Monitoring Clinics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762000" y="2374900"/>
            <a:ext cx="11480800" cy="6807200"/>
          </a:xfrm>
        </p:spPr>
        <p:txBody>
          <a:bodyPr anchor="t">
            <a:normAutofit/>
          </a:bodyPr>
          <a:lstStyle/>
          <a:p>
            <a:r>
              <a:rPr lang="en-GB" dirty="0" smtClean="0"/>
              <a:t>In these clinics, representatives of each region discussed their monitoring systems with experts and JRC staff</a:t>
            </a:r>
          </a:p>
          <a:p>
            <a:r>
              <a:rPr lang="en-GB" dirty="0"/>
              <a:t>Again taking the experience of one region as an </a:t>
            </a:r>
            <a:r>
              <a:rPr lang="en-GB" dirty="0" smtClean="0"/>
              <a:t>example, these clinics provided a good opportunity for free-ranging discussions of both problems and, importantly, potential solutions and suggestions for future policy</a:t>
            </a:r>
          </a:p>
          <a:p>
            <a:r>
              <a:rPr lang="en-GB" dirty="0" smtClean="0"/>
              <a:t>In the case of PT Centro, interesting suggestions included a focus on policies that would stimulate the demand for innovation and top-up schemes that would reward the successful performance of innovation actors in schemes funded at national or international level with complementary regional funding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62549866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405</Words>
  <Application>Microsoft Macintosh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New_Template2</vt:lpstr>
      <vt:lpstr>Reflections on Workshop 1</vt:lpstr>
      <vt:lpstr>Monitoring RIS3 Hearing</vt:lpstr>
      <vt:lpstr>Working Groups on RIS3 Experiences</vt:lpstr>
      <vt:lpstr>RIS3 Monitoring Clinics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- Your Future?</dc:title>
  <cp:lastModifiedBy>Ken Guy</cp:lastModifiedBy>
  <cp:revision>16</cp:revision>
  <dcterms:modified xsi:type="dcterms:W3CDTF">2017-03-10T14:28:55Z</dcterms:modified>
</cp:coreProperties>
</file>