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9" r:id="rId3"/>
    <p:sldId id="324" r:id="rId4"/>
    <p:sldId id="276" r:id="rId5"/>
    <p:sldId id="325" r:id="rId6"/>
    <p:sldId id="326" r:id="rId7"/>
    <p:sldId id="327" r:id="rId8"/>
    <p:sldId id="308" r:id="rId9"/>
    <p:sldId id="331" r:id="rId10"/>
    <p:sldId id="332" r:id="rId11"/>
    <p:sldId id="333" r:id="rId12"/>
    <p:sldId id="329" r:id="rId13"/>
    <p:sldId id="304" r:id="rId14"/>
    <p:sldId id="303" r:id="rId15"/>
    <p:sldId id="272" r:id="rId16"/>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zmic" initials="b" lastIdx="15" clrIdx="0"/>
  <p:cmAuthor id="1" name="Buonaroti, Marzia" initials="BM" lastIdx="5" clrIdx="1"/>
  <p:cmAuthor id="2" name="Montandon, Lydia" initials="LyM" lastIdx="20" clrIdx="2"/>
  <p:cmAuthor id="3" name="Stef Meijers" initials="SM" lastIdx="4" clrIdx="3"/>
  <p:cmAuthor id="4" name="Eleonora Zoboli" initials="EZ" lastIdx="2" clrIdx="4">
    <p:extLst/>
  </p:cmAuthor>
  <p:cmAuthor id="5" name="Eleonora Zoboli" initials="EZ [2]" lastIdx="1" clrIdx="5">
    <p:extLst/>
  </p:cmAuthor>
  <p:cmAuthor id="6" name="Eleonora Zoboli" initials="EZ [3]" lastIdx="1" clrIdx="6">
    <p:extLst/>
  </p:cmAuthor>
  <p:cmAuthor id="7" name="Eleonora Zoboli" initials="EZ [4]" lastIdx="1" clrIdx="7">
    <p:extLst/>
  </p:cmAuthor>
  <p:cmAuthor id="8" name="Eleonora Zoboli" initials="EZ [5]" lastIdx="1" clrIdx="8">
    <p:extLst/>
  </p:cmAuthor>
  <p:cmAuthor id="9" name="Eleonora Zoboli" initials="EZ [6]" lastIdx="1" clrIdx="9">
    <p:extLst/>
  </p:cmAuthor>
  <p:cmAuthor id="10" name="Eleonora Zoboli" initials="EZ [7]" lastIdx="1" clrIdx="10">
    <p:extLst/>
  </p:cmAuthor>
  <p:cmAuthor id="11" name="Eleonora Zoboli" initials="EZ [8]" lastIdx="1" clrIdx="11">
    <p:extLst/>
  </p:cmAuthor>
  <p:cmAuthor id="12" name="Eleonora Zoboli" initials="EZ [9]" lastIdx="1" clrIdx="12">
    <p:extLst/>
  </p:cmAuthor>
  <p:cmAuthor id="13" name="Eleonora Zoboli" initials="EZ [10]" lastIdx="1" clrIdx="13">
    <p:extLst/>
  </p:cmAuthor>
  <p:cmAuthor id="14" name="Juhl, Niklas" initials="JN" lastIdx="2"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2F76"/>
    <a:srgbClr val="C3D331"/>
    <a:srgbClr val="0098C0"/>
    <a:srgbClr val="3E94D0"/>
    <a:srgbClr val="0E5494"/>
    <a:srgbClr val="252162"/>
    <a:srgbClr val="992964"/>
    <a:srgbClr val="FFC101"/>
    <a:srgbClr val="1C164E"/>
    <a:srgbClr val="252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44" autoAdjust="0"/>
    <p:restoredTop sz="96370" autoAdjust="0"/>
  </p:normalViewPr>
  <p:slideViewPr>
    <p:cSldViewPr>
      <p:cViewPr varScale="1">
        <p:scale>
          <a:sx n="110" d="100"/>
          <a:sy n="110" d="100"/>
        </p:scale>
        <p:origin x="208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1" d="100"/>
          <a:sy n="81" d="100"/>
        </p:scale>
        <p:origin x="-3960" y="-102"/>
      </p:cViewPr>
      <p:guideLst>
        <p:guide orient="horz" pos="3127"/>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61E0A1B1-EFB1-432B-8E67-5D48B67EC6D5}" type="datetimeFigureOut">
              <a:rPr lang="en-US" smtClean="0"/>
              <a:t>3/16/2017</a:t>
            </a:fld>
            <a:endParaRPr lang="en-US"/>
          </a:p>
        </p:txBody>
      </p:sp>
      <p:sp>
        <p:nvSpPr>
          <p:cNvPr id="4" name="Footer Placeholder 3"/>
          <p:cNvSpPr>
            <a:spLocks noGrp="1"/>
          </p:cNvSpPr>
          <p:nvPr>
            <p:ph type="ftr" sz="quarter" idx="2"/>
          </p:nvPr>
        </p:nvSpPr>
        <p:spPr>
          <a:xfrm>
            <a:off x="0" y="9428162"/>
            <a:ext cx="29718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162"/>
            <a:ext cx="2971800" cy="496888"/>
          </a:xfrm>
          <a:prstGeom prst="rect">
            <a:avLst/>
          </a:prstGeom>
        </p:spPr>
        <p:txBody>
          <a:bodyPr vert="horz" lIns="91440" tIns="45720" rIns="91440" bIns="45720" rtlCol="0" anchor="b"/>
          <a:lstStyle>
            <a:lvl1pPr algn="r">
              <a:defRPr sz="1200"/>
            </a:lvl1pPr>
          </a:lstStyle>
          <a:p>
            <a:fld id="{B5119270-E56C-4958-814A-6BF603141C5C}" type="slidenum">
              <a:rPr lang="en-US" smtClean="0"/>
              <a:t>‹#›</a:t>
            </a:fld>
            <a:endParaRPr lang="en-US"/>
          </a:p>
        </p:txBody>
      </p:sp>
    </p:spTree>
    <p:extLst>
      <p:ext uri="{BB962C8B-B14F-4D97-AF65-F5344CB8AC3E}">
        <p14:creationId xmlns:p14="http://schemas.microsoft.com/office/powerpoint/2010/main" val="1110383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A6D9EF69-CA78-45AF-9FC3-6134055D2D76}" type="datetimeFigureOut">
              <a:rPr lang="en-US" smtClean="0"/>
              <a:t>3/16/2017</a:t>
            </a:fld>
            <a:endParaRPr lang="en-US"/>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715155"/>
            <a:ext cx="548640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4"/>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4"/>
            <a:ext cx="2971800" cy="496332"/>
          </a:xfrm>
          <a:prstGeom prst="rect">
            <a:avLst/>
          </a:prstGeom>
        </p:spPr>
        <p:txBody>
          <a:bodyPr vert="horz" lIns="91440" tIns="45720" rIns="91440" bIns="45720" rtlCol="0" anchor="b"/>
          <a:lstStyle>
            <a:lvl1pPr algn="r">
              <a:defRPr sz="1200"/>
            </a:lvl1pPr>
          </a:lstStyle>
          <a:p>
            <a:fld id="{0C65F08C-62FE-4E88-BA79-48A1B51EBA0C}" type="slidenum">
              <a:rPr lang="en-US" smtClean="0"/>
              <a:t>‹#›</a:t>
            </a:fld>
            <a:endParaRPr lang="en-US"/>
          </a:p>
        </p:txBody>
      </p:sp>
    </p:spTree>
    <p:extLst>
      <p:ext uri="{BB962C8B-B14F-4D97-AF65-F5344CB8AC3E}">
        <p14:creationId xmlns:p14="http://schemas.microsoft.com/office/powerpoint/2010/main" val="45452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Times New Roman"/>
                <a:cs typeface="+mn-cs"/>
              </a:rPr>
              <a:t>Please feel free to adapt this presentation as you see fit for your target audience.</a:t>
            </a:r>
          </a:p>
          <a:p>
            <a:pPr marL="171450" marR="0" lvl="0" indent="-1714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Times New Roman"/>
                <a:cs typeface="+mn-cs"/>
              </a:rPr>
              <a:t>Slides 13-16, </a:t>
            </a:r>
            <a:r>
              <a:rPr kumimoji="0" lang="en-GB" sz="1200" b="0" i="0" u="none" strike="noStrike" kern="1200" cap="none" spc="0" normalizeH="0" baseline="0" noProof="0" dirty="0">
                <a:ln>
                  <a:noFill/>
                </a:ln>
                <a:solidFill>
                  <a:prstClr val="black"/>
                </a:solidFill>
                <a:effectLst/>
                <a:uLnTx/>
                <a:uFillTx/>
                <a:latin typeface="+mn-lt"/>
                <a:ea typeface="Times New Roman"/>
                <a:cs typeface="+mn-cs"/>
              </a:rPr>
              <a:t>focus on the slides that concern the audience at your event the most. E.g.: Conference on smart cities </a:t>
            </a:r>
            <a:r>
              <a:rPr kumimoji="0" lang="en-GB" sz="1200" b="0" i="0" u="none" strike="noStrike" kern="1200" cap="none" spc="0" normalizeH="0" baseline="0" noProof="0" dirty="0">
                <a:ln>
                  <a:noFill/>
                </a:ln>
                <a:solidFill>
                  <a:prstClr val="black"/>
                </a:solidFill>
                <a:effectLst/>
                <a:uLnTx/>
                <a:uFillTx/>
                <a:latin typeface="+mn-lt"/>
                <a:ea typeface="Times New Roman"/>
                <a:cs typeface="+mn-cs"/>
                <a:sym typeface="Wingdings" panose="05000000000000000000" pitchFamily="2" charset="2"/>
              </a:rPr>
              <a:t> Local and regional authorities, competence centres, RDAs; Regional Manufacturing Congress  SMEs, RDAs.</a:t>
            </a:r>
            <a:endParaRPr kumimoji="0" lang="en-GB" sz="1200" b="0" i="0" u="none" strike="noStrike" kern="1200" cap="none" spc="0" normalizeH="0" baseline="0" noProof="0" dirty="0">
              <a:ln>
                <a:noFill/>
              </a:ln>
              <a:solidFill>
                <a:prstClr val="black"/>
              </a:solidFill>
              <a:effectLst/>
              <a:uLnTx/>
              <a:uFillTx/>
              <a:latin typeface="+mn-lt"/>
              <a:ea typeface="Times New Roman"/>
              <a:cs typeface="+mn-cs"/>
            </a:endParaRPr>
          </a:p>
          <a:p>
            <a:pPr marL="171450" marR="0" lvl="0" indent="-1714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Times New Roman"/>
                <a:cs typeface="+mn-cs"/>
              </a:rPr>
              <a:t>PDFs with the full success stories are available to you upon request (e-mail to niklas.juhl@gopacom.eu).</a:t>
            </a:r>
          </a:p>
          <a:p>
            <a:pPr marL="171450" marR="0" lvl="0" indent="-1714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Times New Roman"/>
                <a:cs typeface="+mn-cs"/>
              </a:rPr>
              <a:t>Don’t feel compelled to using all the information provided in the notes, use as relevant to your audience.</a:t>
            </a:r>
          </a:p>
          <a:p>
            <a:pPr marL="171450" marR="0" lvl="0" indent="-1714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Times New Roman"/>
                <a:cs typeface="+mn-cs"/>
              </a:rPr>
              <a:t>Slides 26pp are considered Annexes and can be used for further elaboration of funding opportunities but are mainly meant to be useful for a handout of the presentation.</a:t>
            </a:r>
          </a:p>
          <a:p>
            <a:pPr marL="0" marR="0" lvl="0" indent="0" algn="just"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Times New Roman"/>
              <a:cs typeface="+mn-cs"/>
            </a:endParaRPr>
          </a:p>
        </p:txBody>
      </p:sp>
      <p:sp>
        <p:nvSpPr>
          <p:cNvPr id="4" name="Slide Number Placeholder 3"/>
          <p:cNvSpPr>
            <a:spLocks noGrp="1"/>
          </p:cNvSpPr>
          <p:nvPr>
            <p:ph type="sldNum" sz="quarter" idx="10"/>
          </p:nvPr>
        </p:nvSpPr>
        <p:spPr/>
        <p:txBody>
          <a:bodyPr/>
          <a:lstStyle/>
          <a:p>
            <a:fld id="{0C65F08C-62FE-4E88-BA79-48A1B51EBA0C}" type="slidenum">
              <a:rPr lang="en-US" smtClean="0"/>
              <a:t>1</a:t>
            </a:fld>
            <a:endParaRPr lang="en-US"/>
          </a:p>
        </p:txBody>
      </p:sp>
    </p:spTree>
    <p:extLst>
      <p:ext uri="{BB962C8B-B14F-4D97-AF65-F5344CB8AC3E}">
        <p14:creationId xmlns:p14="http://schemas.microsoft.com/office/powerpoint/2010/main" val="295376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Digital and KETs matter to the level of EU productivity.</a:t>
            </a:r>
          </a:p>
          <a:p>
            <a:pPr marL="171450" indent="-171450">
              <a:buFont typeface="Arial" panose="020B0604020202020204" pitchFamily="34" charset="0"/>
              <a:buChar char="•"/>
            </a:pPr>
            <a:r>
              <a:rPr lang="en-US" baseline="0" dirty="0"/>
              <a:t>KETs enable a wide ranges of advanced products, such as:</a:t>
            </a:r>
          </a:p>
          <a:p>
            <a:pPr marL="628650" lvl="1" indent="-171450">
              <a:buFont typeface="Arial" panose="020B0604020202020204" pitchFamily="34" charset="0"/>
              <a:buChar char="•"/>
            </a:pPr>
            <a:r>
              <a:rPr lang="en-US" baseline="0" dirty="0"/>
              <a:t>Low-carbon energy solutions</a:t>
            </a:r>
          </a:p>
          <a:p>
            <a:pPr marL="628650" lvl="1" indent="-171450">
              <a:buFont typeface="Arial" panose="020B0604020202020204" pitchFamily="34" charset="0"/>
              <a:buChar char="•"/>
            </a:pPr>
            <a:r>
              <a:rPr lang="en-US" baseline="0" dirty="0"/>
              <a:t>More energy and resource-efficient manufacturing</a:t>
            </a:r>
          </a:p>
          <a:p>
            <a:pPr marL="628650" lvl="1" indent="-171450">
              <a:buFont typeface="Arial" panose="020B0604020202020204" pitchFamily="34" charset="0"/>
              <a:buChar char="•"/>
            </a:pPr>
            <a:r>
              <a:rPr lang="en-US" baseline="0" dirty="0"/>
              <a:t>New medical products</a:t>
            </a:r>
          </a:p>
          <a:p>
            <a:pPr marL="628650" lvl="1" indent="-171450">
              <a:buFont typeface="Arial" panose="020B0604020202020204" pitchFamily="34" charset="0"/>
              <a:buChar char="•"/>
            </a:pPr>
            <a:r>
              <a:rPr lang="en-US" baseline="0" dirty="0"/>
              <a:t>Further information: http://ec.europa.eu/growth/industry/key-enabling-technologies_en</a:t>
            </a:r>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0C65F08C-62FE-4E88-BA79-48A1B51EBA0C}" type="slidenum">
              <a:rPr lang="en-US" smtClean="0"/>
              <a:t>13</a:t>
            </a:fld>
            <a:endParaRPr lang="en-US"/>
          </a:p>
        </p:txBody>
      </p:sp>
    </p:spTree>
    <p:extLst>
      <p:ext uri="{BB962C8B-B14F-4D97-AF65-F5344CB8AC3E}">
        <p14:creationId xmlns:p14="http://schemas.microsoft.com/office/powerpoint/2010/main" val="135103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KETs have massive potential for SMEs.</a:t>
            </a:r>
          </a:p>
          <a:p>
            <a:r>
              <a:rPr lang="en-GB" baseline="0" dirty="0"/>
              <a:t>  </a:t>
            </a:r>
            <a:endParaRPr lang="en-GB" dirty="0"/>
          </a:p>
        </p:txBody>
      </p:sp>
      <p:sp>
        <p:nvSpPr>
          <p:cNvPr id="4" name="Slide Number Placeholder 3"/>
          <p:cNvSpPr>
            <a:spLocks noGrp="1"/>
          </p:cNvSpPr>
          <p:nvPr>
            <p:ph type="sldNum" sz="quarter" idx="10"/>
          </p:nvPr>
        </p:nvSpPr>
        <p:spPr/>
        <p:txBody>
          <a:bodyPr/>
          <a:lstStyle/>
          <a:p>
            <a:fld id="{0C65F08C-62FE-4E88-BA79-48A1B51EBA0C}" type="slidenum">
              <a:rPr lang="en-US" smtClean="0"/>
              <a:t>14</a:t>
            </a:fld>
            <a:endParaRPr lang="en-US"/>
          </a:p>
        </p:txBody>
      </p:sp>
    </p:spTree>
    <p:extLst>
      <p:ext uri="{BB962C8B-B14F-4D97-AF65-F5344CB8AC3E}">
        <p14:creationId xmlns:p14="http://schemas.microsoft.com/office/powerpoint/2010/main" val="439456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encourage your participants</a:t>
            </a:r>
            <a:r>
              <a:rPr lang="en-GB" baseline="0" dirty="0"/>
              <a:t> to follow our social media pages and engage with the WATFIY campaign.</a:t>
            </a:r>
            <a:endParaRPr lang="en-GB" dirty="0"/>
          </a:p>
        </p:txBody>
      </p:sp>
      <p:sp>
        <p:nvSpPr>
          <p:cNvPr id="4" name="Slide Number Placeholder 3"/>
          <p:cNvSpPr>
            <a:spLocks noGrp="1"/>
          </p:cNvSpPr>
          <p:nvPr>
            <p:ph type="sldNum" sz="quarter" idx="10"/>
          </p:nvPr>
        </p:nvSpPr>
        <p:spPr/>
        <p:txBody>
          <a:bodyPr/>
          <a:lstStyle/>
          <a:p>
            <a:fld id="{0C65F08C-62FE-4E88-BA79-48A1B51EBA0C}" type="slidenum">
              <a:rPr lang="en-US" smtClean="0"/>
              <a:t>15</a:t>
            </a:fld>
            <a:endParaRPr lang="en-US"/>
          </a:p>
        </p:txBody>
      </p:sp>
    </p:spTree>
    <p:extLst>
      <p:ext uri="{BB962C8B-B14F-4D97-AF65-F5344CB8AC3E}">
        <p14:creationId xmlns:p14="http://schemas.microsoft.com/office/powerpoint/2010/main" val="289263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cs typeface="+mn-cs"/>
              </a:rPr>
              <a:t>To stimulate the uptake of KETs and Digital technologies in general, the European Commission launched the WATIFY campaign.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Calibr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mn-cs"/>
              </a:rPr>
              <a:t>The biggest opportunity for Europe lies in the technological transformation of </a:t>
            </a:r>
            <a:r>
              <a:rPr kumimoji="0" lang="en-GB" sz="1200" b="1" i="0" u="none" strike="noStrike" kern="1200" cap="none" spc="0" normalizeH="0" baseline="0" noProof="0" dirty="0">
                <a:ln>
                  <a:noFill/>
                </a:ln>
                <a:solidFill>
                  <a:prstClr val="black"/>
                </a:solidFill>
                <a:effectLst/>
                <a:uLnTx/>
                <a:uFillTx/>
                <a:latin typeface="+mn-lt"/>
                <a:ea typeface="Calibri"/>
                <a:cs typeface="+mn-cs"/>
              </a:rPr>
              <a:t>existing</a:t>
            </a:r>
            <a:r>
              <a:rPr kumimoji="0" lang="en-GB" sz="1200" b="0" i="0" u="none" strike="noStrike" kern="1200" cap="none" spc="0" normalizeH="0" baseline="0" noProof="0" dirty="0">
                <a:ln>
                  <a:noFill/>
                </a:ln>
                <a:solidFill>
                  <a:prstClr val="black"/>
                </a:solidFill>
                <a:effectLst/>
                <a:uLnTx/>
                <a:uFillTx/>
                <a:latin typeface="+mn-lt"/>
                <a:ea typeface="Calibri"/>
                <a:cs typeface="+mn-cs"/>
              </a:rPr>
              <a:t> industries and enterprises. </a:t>
            </a:r>
            <a:endParaRPr kumimoji="0" lang="en-GB" sz="1200" b="0" i="0" u="none" strike="noStrike" kern="1200" cap="none" spc="0" normalizeH="0" baseline="0" noProof="0" dirty="0">
              <a:ln>
                <a:noFill/>
              </a:ln>
              <a:solidFill>
                <a:prstClr val="black"/>
              </a:solidFill>
              <a:effectLst/>
              <a:uLnTx/>
              <a:uFillTx/>
              <a:latin typeface="+mn-lt"/>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mn-cs"/>
              </a:rPr>
              <a:t> </a:t>
            </a:r>
            <a:endParaRPr kumimoji="0" lang="en-GB" sz="1200" b="0" i="0" u="none" strike="noStrike" kern="1200" cap="none" spc="0" normalizeH="0" baseline="0" noProof="0" dirty="0">
              <a:ln>
                <a:noFill/>
              </a:ln>
              <a:solidFill>
                <a:prstClr val="black"/>
              </a:solidFill>
              <a:effectLst/>
              <a:uLnTx/>
              <a:uFillTx/>
              <a:latin typeface="+mn-lt"/>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mn-cs"/>
              </a:rPr>
              <a:t>The challenge is to ensure that all industrial sectors and enterprises, large and small, make the best use of these technologies and manage their transition towards higher value products, services and processes.</a:t>
            </a:r>
            <a:endParaRPr kumimoji="0" lang="en-GB" sz="1200" b="0" i="0" u="none" strike="noStrike" kern="1200" cap="none" spc="0" normalizeH="0" baseline="0" noProof="0" dirty="0">
              <a:ln>
                <a:noFill/>
              </a:ln>
              <a:solidFill>
                <a:prstClr val="black"/>
              </a:solidFill>
              <a:effectLst/>
              <a:uLnTx/>
              <a:uFillTx/>
              <a:latin typeface="+mn-lt"/>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mn-cs"/>
              </a:rPr>
              <a:t>Europe needs to move quickly and European businesses are not moving fast enough to capture the transformative value of new technologies and embrace the fourth industrial revolution.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WATIFY aims to boost technological transformation through digitisation and the uptake of advanced technologies. </a:t>
            </a:r>
          </a:p>
        </p:txBody>
      </p:sp>
      <p:sp>
        <p:nvSpPr>
          <p:cNvPr id="4" name="Slide Number Placeholder 3"/>
          <p:cNvSpPr>
            <a:spLocks noGrp="1"/>
          </p:cNvSpPr>
          <p:nvPr>
            <p:ph type="sldNum" sz="quarter" idx="10"/>
          </p:nvPr>
        </p:nvSpPr>
        <p:spPr/>
        <p:txBody>
          <a:bodyPr/>
          <a:lstStyle/>
          <a:p>
            <a:fld id="{0C65F08C-62FE-4E88-BA79-48A1B51EBA0C}" type="slidenum">
              <a:rPr lang="en-US" smtClean="0"/>
              <a:t>2</a:t>
            </a:fld>
            <a:endParaRPr lang="en-US"/>
          </a:p>
        </p:txBody>
      </p:sp>
    </p:spTree>
    <p:extLst>
      <p:ext uri="{BB962C8B-B14F-4D97-AF65-F5344CB8AC3E}">
        <p14:creationId xmlns:p14="http://schemas.microsoft.com/office/powerpoint/2010/main" val="298927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WATIFY aims to facilitate the uptake of digital technologies through 3 steps:</a:t>
            </a:r>
            <a:endParaRPr lang="en-GB" b="1" dirty="0"/>
          </a:p>
          <a:p>
            <a:endParaRPr lang="en-GB" dirty="0"/>
          </a:p>
          <a:p>
            <a:r>
              <a:rPr lang="en-GB" dirty="0"/>
              <a:t>All these advanced technologies are becoming more and more interlinked. The boundaries are blurring and action to promote the uptake of one type of technology cannot be separated from another.</a:t>
            </a:r>
          </a:p>
          <a:p>
            <a:endParaRPr lang="en-GB" dirty="0"/>
          </a:p>
          <a:p>
            <a:r>
              <a:rPr lang="en-GB" dirty="0"/>
              <a:t>The key message is that technologies are an </a:t>
            </a:r>
            <a:r>
              <a:rPr lang="en-GB" b="1" dirty="0"/>
              <a:t>opportunity</a:t>
            </a:r>
            <a:r>
              <a:rPr lang="en-GB" dirty="0"/>
              <a:t> for SMEs and Regions to improve their business.</a:t>
            </a:r>
          </a:p>
          <a:p>
            <a:endParaRPr lang="en-GB" dirty="0"/>
          </a:p>
          <a:p>
            <a:r>
              <a:rPr lang="en-GB" i="1" dirty="0"/>
              <a:t>Background: The different colours and taglines</a:t>
            </a:r>
            <a:r>
              <a:rPr lang="en-GB" i="1" baseline="0" dirty="0"/>
              <a:t> of the three icons are linked to the three main actions of the Watify campaign which are:</a:t>
            </a:r>
          </a:p>
          <a:p>
            <a:pPr marL="171450" indent="-171450">
              <a:buFontTx/>
              <a:buChar char="-"/>
            </a:pPr>
            <a:r>
              <a:rPr lang="en-GB" i="1" baseline="0" dirty="0"/>
              <a:t>awareness events (aimed at </a:t>
            </a:r>
            <a:r>
              <a:rPr lang="en-US" i="1" baseline="0" dirty="0"/>
              <a:t>boosting and facilitating technological transfer to SMEs and regions and cities through a network of competence </a:t>
            </a:r>
            <a:r>
              <a:rPr lang="en-US" i="1" baseline="0" dirty="0" err="1"/>
              <a:t>centres</a:t>
            </a:r>
            <a:r>
              <a:rPr lang="en-US" i="1" baseline="0" dirty="0"/>
              <a:t>)</a:t>
            </a:r>
          </a:p>
          <a:p>
            <a:pPr marL="171450" indent="-171450">
              <a:buFontTx/>
              <a:buChar char="-"/>
            </a:pPr>
            <a:r>
              <a:rPr lang="en-US" i="1" baseline="0" dirty="0"/>
              <a:t>matchmaking events (aimed at connecting SMEs and stakeholders by facilitating the sharing of best practices and by encouraging collaboration on projects).</a:t>
            </a:r>
          </a:p>
          <a:p>
            <a:pPr marL="171450" indent="-171450">
              <a:buFontTx/>
              <a:buChar char="-"/>
            </a:pPr>
            <a:r>
              <a:rPr lang="en-US" i="1" baseline="0" dirty="0"/>
              <a:t>Success stories ( aimed at inspiring SMEs and local stakeholders to transform and replicate successful technological transformation projects) </a:t>
            </a:r>
          </a:p>
        </p:txBody>
      </p:sp>
      <p:sp>
        <p:nvSpPr>
          <p:cNvPr id="4" name="Slide Number Placeholder 3"/>
          <p:cNvSpPr>
            <a:spLocks noGrp="1"/>
          </p:cNvSpPr>
          <p:nvPr>
            <p:ph type="sldNum" sz="quarter" idx="10"/>
          </p:nvPr>
        </p:nvSpPr>
        <p:spPr/>
        <p:txBody>
          <a:bodyPr/>
          <a:lstStyle/>
          <a:p>
            <a:fld id="{0C65F08C-62FE-4E88-BA79-48A1B51EBA0C}" type="slidenum">
              <a:rPr lang="en-US" smtClean="0"/>
              <a:t>3</a:t>
            </a:fld>
            <a:endParaRPr lang="en-US"/>
          </a:p>
        </p:txBody>
      </p:sp>
    </p:spTree>
    <p:extLst>
      <p:ext uri="{BB962C8B-B14F-4D97-AF65-F5344CB8AC3E}">
        <p14:creationId xmlns:p14="http://schemas.microsoft.com/office/powerpoint/2010/main" val="168819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7499">
              <a:defRPr/>
            </a:pPr>
            <a:r>
              <a:rPr lang="en-GB" b="1" dirty="0">
                <a:solidFill>
                  <a:prstClr val="black"/>
                </a:solidFill>
                <a:latin typeface="+mn-lt"/>
                <a:ea typeface="Calibri"/>
              </a:rPr>
              <a:t>To</a:t>
            </a:r>
            <a:r>
              <a:rPr lang="en-GB" b="1" baseline="0" dirty="0">
                <a:solidFill>
                  <a:prstClr val="black"/>
                </a:solidFill>
                <a:latin typeface="+mn-lt"/>
                <a:ea typeface="Calibri"/>
              </a:rPr>
              <a:t> recap</a:t>
            </a:r>
            <a:r>
              <a:rPr lang="en-GB" dirty="0">
                <a:solidFill>
                  <a:prstClr val="black"/>
                </a:solidFill>
                <a:latin typeface="+mn-lt"/>
                <a:ea typeface="Calibri"/>
              </a:rPr>
              <a:t> </a:t>
            </a:r>
          </a:p>
          <a:p>
            <a:pPr algn="just" defTabSz="917499">
              <a:defRPr/>
            </a:pPr>
            <a:endParaRPr lang="en-GB" dirty="0">
              <a:solidFill>
                <a:prstClr val="black"/>
              </a:solidFill>
              <a:latin typeface="+mn-lt"/>
              <a:ea typeface="Times New Roman"/>
            </a:endParaRPr>
          </a:p>
          <a:p>
            <a:pPr algn="just" defTabSz="917499">
              <a:defRPr/>
            </a:pPr>
            <a:r>
              <a:rPr lang="en-GB" dirty="0"/>
              <a:t>As you can see, WATIFY is part of a wider, strategic  industrial modernisation and economic development approach. </a:t>
            </a:r>
            <a:endParaRPr lang="fr-BE" dirty="0"/>
          </a:p>
          <a:p>
            <a:pPr algn="just" defTabSz="917499">
              <a:defRPr/>
            </a:pPr>
            <a:r>
              <a:rPr lang="fr-BE" dirty="0"/>
              <a:t>So</a:t>
            </a:r>
            <a:r>
              <a:rPr lang="en-GB" dirty="0"/>
              <a:t>, WATIFY is about sharing information and experience, learning from peers and designing new joint ventures; it is about community building.</a:t>
            </a:r>
          </a:p>
          <a:p>
            <a:pPr algn="just" defTabSz="917499">
              <a:defRPr/>
            </a:pPr>
            <a:endParaRPr lang="en-GB" dirty="0"/>
          </a:p>
          <a:p>
            <a:pPr algn="just" defTabSz="917499">
              <a:defRPr/>
            </a:pPr>
            <a:r>
              <a:rPr lang="en-GB" dirty="0"/>
              <a:t>It is our ambition that WATIFY shall help ensure that all industrial sectors and enterprises, large and small, make the best use of digital and advanced technologies such as KETs and successfully manage their transition towards higher value products, services and processes.</a:t>
            </a:r>
          </a:p>
        </p:txBody>
      </p:sp>
      <p:sp>
        <p:nvSpPr>
          <p:cNvPr id="4" name="Slide Number Placeholder 3"/>
          <p:cNvSpPr>
            <a:spLocks noGrp="1"/>
          </p:cNvSpPr>
          <p:nvPr>
            <p:ph type="sldNum" sz="quarter" idx="10"/>
          </p:nvPr>
        </p:nvSpPr>
        <p:spPr/>
        <p:txBody>
          <a:bodyPr/>
          <a:lstStyle/>
          <a:p>
            <a:fld id="{0C65F08C-62FE-4E88-BA79-48A1B51EBA0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8927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how we will boost and facilitate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a:p>
            <a:r>
              <a:rPr lang="en-US" i="1" dirty="0"/>
              <a:t>Background:</a:t>
            </a:r>
          </a:p>
          <a:p>
            <a:r>
              <a:rPr lang="en-US" i="1" dirty="0"/>
              <a:t>Objectives of the awareness events</a:t>
            </a:r>
            <a:r>
              <a:rPr lang="en-US" i="1" baseline="0" dirty="0"/>
              <a:t> are to promote:</a:t>
            </a:r>
          </a:p>
          <a:p>
            <a:pPr marL="171450" indent="-171450">
              <a:buFontTx/>
              <a:buChar char="-"/>
            </a:pPr>
            <a:r>
              <a:rPr lang="fr-BE" sz="1200" i="1" dirty="0">
                <a:latin typeface="Helvetica"/>
                <a:cs typeface="Helvetica"/>
              </a:rPr>
              <a:t>The </a:t>
            </a:r>
            <a:r>
              <a:rPr lang="fr-BE" sz="1200" i="1" dirty="0" err="1">
                <a:latin typeface="Helvetica"/>
                <a:cs typeface="Helvetica"/>
              </a:rPr>
              <a:t>uptake</a:t>
            </a:r>
            <a:r>
              <a:rPr lang="fr-BE" sz="1200" i="1" dirty="0">
                <a:latin typeface="Helvetica"/>
                <a:cs typeface="Helvetica"/>
              </a:rPr>
              <a:t> of </a:t>
            </a:r>
            <a:r>
              <a:rPr lang="fr-BE" sz="1200" i="1" dirty="0" err="1">
                <a:latin typeface="Helvetica"/>
                <a:cs typeface="Helvetica"/>
              </a:rPr>
              <a:t>advanced</a:t>
            </a:r>
            <a:r>
              <a:rPr lang="fr-BE" sz="1200" i="1" dirty="0">
                <a:latin typeface="Helvetica"/>
                <a:cs typeface="Helvetica"/>
              </a:rPr>
              <a:t> technologies and digital   transformation</a:t>
            </a:r>
          </a:p>
          <a:p>
            <a:pPr marL="171450" indent="-171450">
              <a:buFontTx/>
              <a:buChar char="-"/>
            </a:pPr>
            <a:r>
              <a:rPr lang="fr-BE" sz="1200" i="1" dirty="0">
                <a:latin typeface="Helvetica"/>
                <a:cs typeface="Helvetica"/>
              </a:rPr>
              <a:t>Good business modernisation cases.</a:t>
            </a:r>
          </a:p>
          <a:p>
            <a:pPr marL="171450" indent="-171450">
              <a:buFontTx/>
              <a:buChar char="-"/>
            </a:pPr>
            <a:r>
              <a:rPr lang="fr-BE" sz="1200" i="1" dirty="0">
                <a:latin typeface="Helvetica"/>
                <a:cs typeface="Helvetica"/>
              </a:rPr>
              <a:t>‘Open innovation’ and collaboration </a:t>
            </a:r>
            <a:r>
              <a:rPr lang="fr-BE" sz="1200" i="1" dirty="0" err="1">
                <a:latin typeface="Helvetica"/>
                <a:cs typeface="Helvetica"/>
              </a:rPr>
              <a:t>between</a:t>
            </a:r>
            <a:r>
              <a:rPr lang="fr-BE" sz="1200" i="1" dirty="0">
                <a:latin typeface="Helvetica"/>
                <a:cs typeface="Helvetica"/>
              </a:rPr>
              <a:t> </a:t>
            </a:r>
            <a:r>
              <a:rPr lang="fr-BE" sz="1200" i="1" dirty="0" err="1">
                <a:latin typeface="Helvetica"/>
                <a:cs typeface="Helvetica"/>
              </a:rPr>
              <a:t>innovative</a:t>
            </a:r>
            <a:r>
              <a:rPr lang="fr-BE" sz="1200" i="1" dirty="0">
                <a:latin typeface="Helvetica"/>
                <a:cs typeface="Helvetica"/>
              </a:rPr>
              <a:t> </a:t>
            </a:r>
            <a:r>
              <a:rPr lang="fr-BE" sz="1200" i="1" dirty="0" err="1">
                <a:latin typeface="Helvetica"/>
                <a:cs typeface="Helvetica"/>
              </a:rPr>
              <a:t>SMEs</a:t>
            </a:r>
            <a:r>
              <a:rPr lang="fr-BE" sz="1200" i="1" dirty="0">
                <a:latin typeface="Helvetica"/>
                <a:cs typeface="Helvetica"/>
              </a:rPr>
              <a:t> and large </a:t>
            </a:r>
            <a:r>
              <a:rPr lang="fr-BE" sz="1200" i="1" dirty="0" err="1">
                <a:latin typeface="Helvetica"/>
                <a:cs typeface="Helvetica"/>
              </a:rPr>
              <a:t>companies</a:t>
            </a:r>
            <a:r>
              <a:rPr lang="fr-BE" sz="1200" i="1" dirty="0">
                <a:latin typeface="Helvetica"/>
                <a:cs typeface="Helvetica"/>
              </a:rPr>
              <a:t>.</a:t>
            </a:r>
          </a:p>
          <a:p>
            <a:pPr marL="171450" indent="-171450">
              <a:buFontTx/>
              <a:buChar char="-"/>
            </a:pPr>
            <a:r>
              <a:rPr lang="fr-BE" sz="1200" i="1" dirty="0">
                <a:latin typeface="Helvetica"/>
                <a:cs typeface="Helvetica"/>
              </a:rPr>
              <a:t>Best </a:t>
            </a:r>
            <a:r>
              <a:rPr lang="fr-BE" sz="1200" i="1" dirty="0" err="1">
                <a:latin typeface="Helvetica"/>
                <a:cs typeface="Helvetica"/>
              </a:rPr>
              <a:t>policy</a:t>
            </a:r>
            <a:r>
              <a:rPr lang="fr-BE" sz="1200" i="1" dirty="0">
                <a:latin typeface="Helvetica"/>
                <a:cs typeface="Helvetica"/>
              </a:rPr>
              <a:t> practices </a:t>
            </a:r>
            <a:r>
              <a:rPr lang="fr-BE" sz="1200" i="1" dirty="0" err="1">
                <a:latin typeface="Helvetica"/>
                <a:cs typeface="Helvetica"/>
              </a:rPr>
              <a:t>among</a:t>
            </a:r>
            <a:r>
              <a:rPr lang="fr-BE" sz="1200" i="1" dirty="0">
                <a:latin typeface="Helvetica"/>
                <a:cs typeface="Helvetica"/>
              </a:rPr>
              <a:t> </a:t>
            </a:r>
            <a:r>
              <a:rPr lang="fr-BE" sz="1200" i="1" dirty="0" err="1">
                <a:latin typeface="Helvetica"/>
                <a:cs typeface="Helvetica"/>
              </a:rPr>
              <a:t>regional</a:t>
            </a:r>
            <a:r>
              <a:rPr lang="fr-BE" sz="1200" i="1" dirty="0">
                <a:latin typeface="Helvetica"/>
                <a:cs typeface="Helvetica"/>
              </a:rPr>
              <a:t> and local </a:t>
            </a:r>
            <a:r>
              <a:rPr lang="fr-BE" sz="1200" i="1" dirty="0" err="1">
                <a:latin typeface="Helvetica"/>
                <a:cs typeface="Helvetica"/>
              </a:rPr>
              <a:t>authorities</a:t>
            </a:r>
            <a:r>
              <a:rPr lang="fr-BE" sz="1200" i="1" dirty="0">
                <a:latin typeface="Helvetica"/>
                <a:cs typeface="Helvetica"/>
              </a:rPr>
              <a:t>.</a:t>
            </a:r>
          </a:p>
          <a:p>
            <a:pPr marL="171450" indent="-171450">
              <a:buFontTx/>
              <a:buChar char="-"/>
            </a:pPr>
            <a:r>
              <a:rPr lang="fr-BE" sz="1200" i="1" dirty="0" err="1">
                <a:latin typeface="Helvetica"/>
                <a:cs typeface="Helvetica"/>
              </a:rPr>
              <a:t>Opportunities</a:t>
            </a:r>
            <a:r>
              <a:rPr lang="fr-BE" sz="1200" i="1" dirty="0">
                <a:latin typeface="Helvetica"/>
                <a:cs typeface="Helvetica"/>
              </a:rPr>
              <a:t> </a:t>
            </a:r>
            <a:r>
              <a:rPr lang="fr-BE" sz="1200" i="1" dirty="0" err="1">
                <a:latin typeface="Helvetica"/>
                <a:cs typeface="Helvetica"/>
              </a:rPr>
              <a:t>offered</a:t>
            </a:r>
            <a:r>
              <a:rPr lang="fr-BE" sz="1200" i="1" dirty="0">
                <a:latin typeface="Helvetica"/>
                <a:cs typeface="Helvetica"/>
              </a:rPr>
              <a:t> by </a:t>
            </a:r>
            <a:r>
              <a:rPr lang="fr-BE" sz="1200" i="1" dirty="0" err="1">
                <a:latin typeface="Helvetica"/>
                <a:cs typeface="Helvetica"/>
              </a:rPr>
              <a:t>different</a:t>
            </a:r>
            <a:r>
              <a:rPr lang="fr-BE" sz="1200" i="1" dirty="0">
                <a:latin typeface="Helvetica"/>
                <a:cs typeface="Helvetica"/>
              </a:rPr>
              <a:t> </a:t>
            </a:r>
            <a:r>
              <a:rPr lang="fr-BE" sz="1200" i="1" dirty="0" err="1">
                <a:latin typeface="Helvetica"/>
                <a:cs typeface="Helvetica"/>
              </a:rPr>
              <a:t>European</a:t>
            </a:r>
            <a:r>
              <a:rPr lang="fr-BE" sz="1200" i="1" dirty="0">
                <a:latin typeface="Helvetica"/>
                <a:cs typeface="Helvetica"/>
              </a:rPr>
              <a:t> instruments in the areas of digital and </a:t>
            </a:r>
            <a:r>
              <a:rPr lang="fr-BE" sz="1200" i="1" dirty="0" err="1">
                <a:latin typeface="Helvetica"/>
                <a:cs typeface="Helvetica"/>
              </a:rPr>
              <a:t>advanced</a:t>
            </a:r>
            <a:r>
              <a:rPr lang="fr-BE" sz="1200" i="1" dirty="0">
                <a:latin typeface="Helvetica"/>
                <a:cs typeface="Helvetica"/>
              </a:rPr>
              <a:t> technologies.</a:t>
            </a:r>
          </a:p>
          <a:p>
            <a:pPr marL="171450" indent="-171450">
              <a:buFontTx/>
              <a:buChar char="-"/>
            </a:pPr>
            <a:r>
              <a:rPr lang="fr-BE" sz="1200" i="1" dirty="0" err="1">
                <a:latin typeface="Helvetica"/>
                <a:cs typeface="Helvetica"/>
              </a:rPr>
              <a:t>Better</a:t>
            </a:r>
            <a:r>
              <a:rPr lang="fr-BE" sz="1200" i="1" dirty="0">
                <a:latin typeface="Helvetica"/>
                <a:cs typeface="Helvetica"/>
              </a:rPr>
              <a:t> information exchange </a:t>
            </a:r>
            <a:r>
              <a:rPr lang="fr-BE" sz="1200" i="1" dirty="0" err="1">
                <a:latin typeface="Helvetica"/>
                <a:cs typeface="Helvetica"/>
              </a:rPr>
              <a:t>between</a:t>
            </a:r>
            <a:r>
              <a:rPr lang="fr-BE" sz="1200" i="1" dirty="0">
                <a:latin typeface="Helvetica"/>
                <a:cs typeface="Helvetica"/>
              </a:rPr>
              <a:t> public and </a:t>
            </a:r>
            <a:r>
              <a:rPr lang="fr-BE" sz="1200" i="1" dirty="0" err="1">
                <a:latin typeface="Helvetica"/>
                <a:cs typeface="Helvetica"/>
              </a:rPr>
              <a:t>private</a:t>
            </a:r>
            <a:r>
              <a:rPr lang="fr-BE" sz="1200" i="1" dirty="0">
                <a:latin typeface="Helvetica"/>
                <a:cs typeface="Helvetica"/>
              </a:rPr>
              <a:t> </a:t>
            </a:r>
            <a:r>
              <a:rPr lang="fr-BE" sz="1200" i="1" dirty="0" err="1">
                <a:latin typeface="Helvetica"/>
                <a:cs typeface="Helvetica"/>
              </a:rPr>
              <a:t>stakeholders</a:t>
            </a:r>
            <a:r>
              <a:rPr lang="fr-BE" sz="1200" i="1" dirty="0">
                <a:latin typeface="Helvetica"/>
                <a:cs typeface="Helvetica"/>
              </a:rPr>
              <a:t> at </a:t>
            </a:r>
            <a:r>
              <a:rPr lang="fr-BE" sz="1200" i="1" dirty="0" err="1">
                <a:latin typeface="Helvetica"/>
                <a:cs typeface="Helvetica"/>
              </a:rPr>
              <a:t>regional</a:t>
            </a:r>
            <a:r>
              <a:rPr lang="fr-BE" sz="1200" i="1" dirty="0">
                <a:latin typeface="Helvetica"/>
                <a:cs typeface="Helvetica"/>
              </a:rPr>
              <a:t> </a:t>
            </a:r>
            <a:r>
              <a:rPr lang="fr-BE" sz="1200" i="1" dirty="0" err="1">
                <a:latin typeface="Helvetica"/>
                <a:cs typeface="Helvetica"/>
              </a:rPr>
              <a:t>level</a:t>
            </a:r>
            <a:r>
              <a:rPr lang="fr-BE" sz="1200" i="1" dirty="0">
                <a:latin typeface="Helvetica"/>
                <a:cs typeface="Helvetica"/>
              </a:rPr>
              <a:t>.</a:t>
            </a:r>
          </a:p>
          <a:p>
            <a:endParaRPr lang="en-US" i="1" dirty="0"/>
          </a:p>
          <a:p>
            <a:endParaRPr lang="en-US" i="1" dirty="0"/>
          </a:p>
        </p:txBody>
      </p:sp>
      <p:sp>
        <p:nvSpPr>
          <p:cNvPr id="4" name="Slide Number Placeholder 3"/>
          <p:cNvSpPr>
            <a:spLocks noGrp="1"/>
          </p:cNvSpPr>
          <p:nvPr>
            <p:ph type="sldNum" sz="quarter" idx="10"/>
          </p:nvPr>
        </p:nvSpPr>
        <p:spPr/>
        <p:txBody>
          <a:bodyPr/>
          <a:lstStyle/>
          <a:p>
            <a:fld id="{0C65F08C-62FE-4E88-BA79-48A1B51EBA0C}" type="slidenum">
              <a:rPr lang="en-US" smtClean="0"/>
              <a:t>5</a:t>
            </a:fld>
            <a:endParaRPr lang="en-US"/>
          </a:p>
        </p:txBody>
      </p:sp>
    </p:spTree>
    <p:extLst>
      <p:ext uri="{BB962C8B-B14F-4D97-AF65-F5344CB8AC3E}">
        <p14:creationId xmlns:p14="http://schemas.microsoft.com/office/powerpoint/2010/main" val="258770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how we will connect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pPr>
            <a:endParaRPr lang="en-US" dirty="0"/>
          </a:p>
          <a:p>
            <a:pPr marL="171450" indent="-171450">
              <a:buFontTx/>
              <a:buChar char="-"/>
            </a:pPr>
            <a:r>
              <a:rPr lang="en-US" dirty="0"/>
              <a:t>The matchmaking events will bring together actors from participating regions with the goal of helping to </a:t>
            </a:r>
            <a:r>
              <a:rPr lang="en-US" dirty="0" err="1"/>
              <a:t>catalyse</a:t>
            </a:r>
            <a:r>
              <a:rPr lang="en-US" dirty="0"/>
              <a:t> the identification and development of cross-regional joint initiatives/pilot projects and inter-regional partnerships for longer-term collaborative actions.  </a:t>
            </a:r>
          </a:p>
          <a:p>
            <a:pPr marL="171450" indent="-171450">
              <a:buFontTx/>
              <a:buChar char="-"/>
            </a:pPr>
            <a:r>
              <a:rPr lang="en-US" dirty="0"/>
              <a:t>Our target audience are: Local and regional authorities, Regional development agencies, competence and technological </a:t>
            </a:r>
            <a:r>
              <a:rPr lang="en-US" dirty="0" err="1"/>
              <a:t>centres</a:t>
            </a:r>
            <a:r>
              <a:rPr lang="en-US" dirty="0"/>
              <a:t>, SMEs, SME clusters and multipliers, large companies</a:t>
            </a:r>
          </a:p>
          <a:p>
            <a:pPr marL="171450" indent="-171450">
              <a:buFontTx/>
              <a:buChar char="-"/>
            </a:pPr>
            <a:r>
              <a:rPr lang="en-US" dirty="0"/>
              <a:t>The overarching idea for the matchmaking events is to support the development of inter-regional cooperation projects/partnerships or joint initiatives – which includes both lagging behind and leading regions with the appropriate/matching competences, capacities, ambitions and S3 priorities. </a:t>
            </a:r>
          </a:p>
          <a:p>
            <a:pPr marL="171450" indent="-171450">
              <a:buFontTx/>
              <a:buChar char="-"/>
            </a:pPr>
            <a:r>
              <a:rPr lang="en-US" dirty="0"/>
              <a:t>Our objective is</a:t>
            </a:r>
          </a:p>
          <a:p>
            <a:pPr marL="171450" indent="-171450">
              <a:buFontTx/>
              <a:buChar char="-"/>
            </a:pPr>
            <a:r>
              <a:rPr lang="en-US" dirty="0"/>
              <a:t>To plant the seed for the potential</a:t>
            </a:r>
            <a:r>
              <a:rPr lang="en-US" baseline="0" dirty="0"/>
              <a:t> </a:t>
            </a:r>
            <a:r>
              <a:rPr lang="en-US" dirty="0"/>
              <a:t>launch of</a:t>
            </a:r>
            <a:r>
              <a:rPr lang="en-US" baseline="0" dirty="0"/>
              <a:t> </a:t>
            </a:r>
            <a:r>
              <a:rPr lang="en-US" dirty="0"/>
              <a:t>new joint initiatives/strategic investments, public-private partnerships, joint strategic action plans or pilot projects for supporting regional transformation and industrial modernization through digital and key</a:t>
            </a:r>
            <a:r>
              <a:rPr lang="en-US" baseline="0" dirty="0"/>
              <a:t> enabling technologies</a:t>
            </a:r>
            <a:r>
              <a:rPr lang="en-US" dirty="0"/>
              <a:t>.</a:t>
            </a:r>
          </a:p>
          <a:p>
            <a:pPr marL="171450" indent="-171450">
              <a:buFontTx/>
              <a:buChar char="-"/>
            </a:pPr>
            <a:endParaRPr lang="en-US" dirty="0"/>
          </a:p>
          <a:p>
            <a:pPr marL="0" indent="0">
              <a:buFontTx/>
              <a:buNone/>
            </a:pPr>
            <a:r>
              <a:rPr lang="en-US" i="1" dirty="0"/>
              <a:t>Background: Within these objectives, we will also support the S3-Indutrial Modernization project</a:t>
            </a:r>
            <a:r>
              <a:rPr lang="en-US" i="1" baseline="0" dirty="0"/>
              <a:t> </a:t>
            </a:r>
            <a:r>
              <a:rPr lang="en-US" i="1" dirty="0"/>
              <a:t>pipeline to facilitate the realization of cross-regional projects by seeking to create the matchmaking events for the S3 platform.</a:t>
            </a:r>
          </a:p>
        </p:txBody>
      </p:sp>
      <p:sp>
        <p:nvSpPr>
          <p:cNvPr id="4" name="Slide Number Placeholder 3"/>
          <p:cNvSpPr>
            <a:spLocks noGrp="1"/>
          </p:cNvSpPr>
          <p:nvPr>
            <p:ph type="sldNum" sz="quarter" idx="10"/>
          </p:nvPr>
        </p:nvSpPr>
        <p:spPr/>
        <p:txBody>
          <a:bodyPr/>
          <a:lstStyle/>
          <a:p>
            <a:fld id="{0C65F08C-62FE-4E88-BA79-48A1B51EBA0C}" type="slidenum">
              <a:rPr lang="en-US" smtClean="0"/>
              <a:t>6</a:t>
            </a:fld>
            <a:endParaRPr lang="en-US"/>
          </a:p>
        </p:txBody>
      </p:sp>
    </p:spTree>
    <p:extLst>
      <p:ext uri="{BB962C8B-B14F-4D97-AF65-F5344CB8AC3E}">
        <p14:creationId xmlns:p14="http://schemas.microsoft.com/office/powerpoint/2010/main" val="149681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how we will inspire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r>
              <a:rPr lang="en-GB" sz="1400" kern="1200" dirty="0">
                <a:solidFill>
                  <a:schemeClr val="tx1"/>
                </a:solidFill>
                <a:effectLst/>
                <a:latin typeface="+mn-lt"/>
                <a:ea typeface="+mn-ea"/>
                <a:cs typeface="+mn-cs"/>
              </a:rPr>
              <a:t>To inspire other companies and regions we will identify around 100 cases of European companies that have successfully transformed their businesses and achieved real results, for example in terms of productivity, efficiency and value creation, through the application of KETs and digital technologies.</a:t>
            </a:r>
          </a:p>
          <a:p>
            <a:endParaRPr lang="en-GB" sz="1400" kern="1200" dirty="0">
              <a:solidFill>
                <a:schemeClr val="tx1"/>
              </a:solidFill>
              <a:effectLst/>
              <a:latin typeface="+mn-lt"/>
              <a:ea typeface="+mn-ea"/>
              <a:cs typeface="+mn-cs"/>
            </a:endParaRPr>
          </a:p>
          <a:p>
            <a:r>
              <a:rPr lang="en-GB" sz="1400" b="1" kern="1200" dirty="0">
                <a:solidFill>
                  <a:schemeClr val="tx1"/>
                </a:solidFill>
                <a:effectLst/>
                <a:latin typeface="+mn-lt"/>
                <a:ea typeface="+mn-ea"/>
                <a:cs typeface="+mn-cs"/>
              </a:rPr>
              <a:t>Success</a:t>
            </a:r>
            <a:r>
              <a:rPr lang="en-GB" sz="1400" b="1" kern="1200" baseline="0" dirty="0">
                <a:solidFill>
                  <a:schemeClr val="tx1"/>
                </a:solidFill>
                <a:effectLst/>
                <a:latin typeface="+mn-lt"/>
                <a:ea typeface="+mn-ea"/>
                <a:cs typeface="+mn-cs"/>
              </a:rPr>
              <a:t> stories of your choice should follow after this slide.</a:t>
            </a:r>
            <a:endParaRPr lang="en-GB" sz="1400" b="1"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65F08C-62FE-4E88-BA79-48A1B51EBA0C}" type="slidenum">
              <a:rPr lang="en-US" smtClean="0"/>
              <a:t>7</a:t>
            </a:fld>
            <a:endParaRPr lang="en-US"/>
          </a:p>
        </p:txBody>
      </p:sp>
    </p:spTree>
    <p:extLst>
      <p:ext uri="{BB962C8B-B14F-4D97-AF65-F5344CB8AC3E}">
        <p14:creationId xmlns:p14="http://schemas.microsoft.com/office/powerpoint/2010/main" val="233682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actors that we are mainly targeting. Specifics in the following slides.</a:t>
            </a:r>
          </a:p>
        </p:txBody>
      </p:sp>
      <p:sp>
        <p:nvSpPr>
          <p:cNvPr id="4" name="Slide Number Placeholder 3"/>
          <p:cNvSpPr>
            <a:spLocks noGrp="1"/>
          </p:cNvSpPr>
          <p:nvPr>
            <p:ph type="sldNum" sz="quarter" idx="10"/>
          </p:nvPr>
        </p:nvSpPr>
        <p:spPr/>
        <p:txBody>
          <a:bodyPr/>
          <a:lstStyle/>
          <a:p>
            <a:fld id="{0C65F08C-62FE-4E88-BA79-48A1B51EBA0C}" type="slidenum">
              <a:rPr lang="en-US" smtClean="0"/>
              <a:t>8</a:t>
            </a:fld>
            <a:endParaRPr lang="en-US"/>
          </a:p>
        </p:txBody>
      </p:sp>
    </p:spTree>
    <p:extLst>
      <p:ext uri="{BB962C8B-B14F-4D97-AF65-F5344CB8AC3E}">
        <p14:creationId xmlns:p14="http://schemas.microsoft.com/office/powerpoint/2010/main" val="49398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actors that we are mainly targeting. Specifics in the following slides.</a:t>
            </a:r>
          </a:p>
        </p:txBody>
      </p:sp>
      <p:sp>
        <p:nvSpPr>
          <p:cNvPr id="4" name="Slide Number Placeholder 3"/>
          <p:cNvSpPr>
            <a:spLocks noGrp="1"/>
          </p:cNvSpPr>
          <p:nvPr>
            <p:ph type="sldNum" sz="quarter" idx="10"/>
          </p:nvPr>
        </p:nvSpPr>
        <p:spPr/>
        <p:txBody>
          <a:bodyPr/>
          <a:lstStyle/>
          <a:p>
            <a:fld id="{0C65F08C-62FE-4E88-BA79-48A1B51EBA0C}" type="slidenum">
              <a:rPr lang="en-US" smtClean="0"/>
              <a:t>9</a:t>
            </a:fld>
            <a:endParaRPr lang="en-US"/>
          </a:p>
        </p:txBody>
      </p:sp>
    </p:spTree>
    <p:extLst>
      <p:ext uri="{BB962C8B-B14F-4D97-AF65-F5344CB8AC3E}">
        <p14:creationId xmlns:p14="http://schemas.microsoft.com/office/powerpoint/2010/main" val="3729763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124744"/>
            <a:ext cx="9144000" cy="5733256"/>
          </a:xfrm>
          <a:prstGeom prst="rect">
            <a:avLst/>
          </a:prstGeom>
          <a:solidFill>
            <a:srgbClr val="252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lt1"/>
              </a:solidFill>
            </a:endParaRPr>
          </a:p>
        </p:txBody>
      </p:sp>
      <p:sp>
        <p:nvSpPr>
          <p:cNvPr id="4" name="Date Placeholder 3"/>
          <p:cNvSpPr>
            <a:spLocks noGrp="1"/>
          </p:cNvSpPr>
          <p:nvPr>
            <p:ph type="dt" sz="half" idx="10"/>
          </p:nvPr>
        </p:nvSpPr>
        <p:spPr>
          <a:xfrm>
            <a:off x="395536" y="6416695"/>
            <a:ext cx="2133600" cy="331932"/>
          </a:xfrm>
          <a:prstGeom prst="rect">
            <a:avLst/>
          </a:prstGeom>
        </p:spPr>
        <p:txBody>
          <a:bodyPr/>
          <a:lstStyle>
            <a:lvl1pPr>
              <a:defRPr sz="900" b="1" spc="300">
                <a:solidFill>
                  <a:schemeClr val="bg1"/>
                </a:solidFill>
                <a:latin typeface="Calibri" charset="0"/>
                <a:ea typeface="Calibri" charset="0"/>
                <a:cs typeface="Calibri" charset="0"/>
              </a:defRPr>
            </a:lvl1pPr>
          </a:lstStyle>
          <a:p>
            <a:fld id="{DBC16748-84B9-4152-AA4B-A4E3D54F6680}" type="datetime1">
              <a:rPr lang="fr-FR" smtClean="0"/>
              <a:pPr/>
              <a:t>16/03/2017</a:t>
            </a:fld>
            <a:endParaRPr lang="en-US" dirty="0"/>
          </a:p>
        </p:txBody>
      </p:sp>
      <p:pic>
        <p:nvPicPr>
          <p:cNvPr id="5" name="Image 4"/>
          <p:cNvPicPr>
            <a:picLocks noChangeAspect="1"/>
          </p:cNvPicPr>
          <p:nvPr userDrawn="1"/>
        </p:nvPicPr>
        <p:blipFill>
          <a:blip r:embed="rId2"/>
          <a:stretch>
            <a:fillRect/>
          </a:stretch>
        </p:blipFill>
        <p:spPr>
          <a:xfrm>
            <a:off x="3872012" y="332656"/>
            <a:ext cx="1584176" cy="1098362"/>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54" y="1864549"/>
            <a:ext cx="5637636" cy="4079738"/>
          </a:xfrm>
          <a:prstGeom prst="rect">
            <a:avLst/>
          </a:prstGeom>
        </p:spPr>
      </p:pic>
      <p:sp>
        <p:nvSpPr>
          <p:cNvPr id="33" name="Title 1"/>
          <p:cNvSpPr>
            <a:spLocks noGrp="1"/>
          </p:cNvSpPr>
          <p:nvPr>
            <p:ph type="ctrTitle" hasCustomPrompt="1"/>
          </p:nvPr>
        </p:nvSpPr>
        <p:spPr>
          <a:xfrm>
            <a:off x="4511526" y="4581128"/>
            <a:ext cx="4246240" cy="959606"/>
          </a:xfrm>
          <a:prstGeom prst="rect">
            <a:avLst/>
          </a:prstGeom>
        </p:spPr>
        <p:txBody>
          <a:bodyPr/>
          <a:lstStyle>
            <a:lvl1pPr>
              <a:defRPr sz="3200" b="1">
                <a:solidFill>
                  <a:schemeClr val="bg1"/>
                </a:solidFill>
                <a:latin typeface="Calibri" charset="0"/>
                <a:ea typeface="Calibri" charset="0"/>
                <a:cs typeface="Calibri" charset="0"/>
              </a:defRPr>
            </a:lvl1pPr>
          </a:lstStyle>
          <a:p>
            <a:r>
              <a:rPr lang="en-US" dirty="0"/>
              <a:t>Click to Edit Master</a:t>
            </a:r>
            <a:br>
              <a:rPr lang="en-US" dirty="0"/>
            </a:br>
            <a:r>
              <a:rPr lang="en-US" dirty="0"/>
              <a:t>Title Here</a:t>
            </a:r>
          </a:p>
        </p:txBody>
      </p:sp>
      <p:sp>
        <p:nvSpPr>
          <p:cNvPr id="34" name="Subtitle 2"/>
          <p:cNvSpPr>
            <a:spLocks noGrp="1"/>
          </p:cNvSpPr>
          <p:nvPr>
            <p:ph type="subTitle" idx="1" hasCustomPrompt="1"/>
          </p:nvPr>
        </p:nvSpPr>
        <p:spPr>
          <a:xfrm>
            <a:off x="4511526" y="5773525"/>
            <a:ext cx="3560440" cy="342805"/>
          </a:xfrm>
          <a:prstGeom prst="rect">
            <a:avLst/>
          </a:prstGeom>
        </p:spPr>
        <p:txBody>
          <a:bodyPr>
            <a:normAutofit/>
          </a:bodyPr>
          <a:lstStyle>
            <a:lvl1pPr marL="0" indent="0" algn="l">
              <a:buNone/>
              <a:defRPr sz="1800" baseline="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Here</a:t>
            </a:r>
          </a:p>
        </p:txBody>
      </p:sp>
    </p:spTree>
    <p:extLst>
      <p:ext uri="{BB962C8B-B14F-4D97-AF65-F5344CB8AC3E}">
        <p14:creationId xmlns:p14="http://schemas.microsoft.com/office/powerpoint/2010/main" val="228581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00192" y="5967437"/>
            <a:ext cx="2601913" cy="779016"/>
          </a:xfrm>
          <a:prstGeom prst="rect">
            <a:avLst/>
          </a:prstGeom>
        </p:spPr>
      </p:pic>
      <p:sp>
        <p:nvSpPr>
          <p:cNvPr id="2" name="Title 1"/>
          <p:cNvSpPr>
            <a:spLocks noGrp="1"/>
          </p:cNvSpPr>
          <p:nvPr>
            <p:ph type="title" hasCustomPrompt="1"/>
          </p:nvPr>
        </p:nvSpPr>
        <p:spPr>
          <a:xfrm>
            <a:off x="457200" y="476672"/>
            <a:ext cx="5482952" cy="864096"/>
          </a:xfrm>
          <a:prstGeom prst="rect">
            <a:avLst/>
          </a:prstGeom>
        </p:spPr>
        <p:txBody>
          <a:bodyPr>
            <a:normAutofit/>
          </a:bodyPr>
          <a:lstStyle>
            <a:lvl1pPr>
              <a:defRPr sz="2000" b="1" baseline="0">
                <a:solidFill>
                  <a:srgbClr val="252161"/>
                </a:solidFill>
                <a:latin typeface="Calibri" charset="0"/>
                <a:ea typeface="Calibri" charset="0"/>
                <a:cs typeface="Calibri" charset="0"/>
              </a:defRPr>
            </a:lvl1pPr>
          </a:lstStyle>
          <a:p>
            <a:r>
              <a:rPr lang="en-US" dirty="0"/>
              <a:t>Title of the Topic</a:t>
            </a:r>
          </a:p>
        </p:txBody>
      </p:sp>
      <p:sp>
        <p:nvSpPr>
          <p:cNvPr id="3" name="Content Placeholder 2"/>
          <p:cNvSpPr>
            <a:spLocks noGrp="1"/>
          </p:cNvSpPr>
          <p:nvPr>
            <p:ph idx="1"/>
          </p:nvPr>
        </p:nvSpPr>
        <p:spPr>
          <a:xfrm>
            <a:off x="457200" y="1772816"/>
            <a:ext cx="8229600" cy="4194621"/>
          </a:xfrm>
          <a:prstGeom prst="rect">
            <a:avLst/>
          </a:prstGeom>
        </p:spPr>
        <p:txBody>
          <a:bodyPr/>
          <a:lstStyle>
            <a:lvl1pPr>
              <a:buClr>
                <a:schemeClr val="accent4"/>
              </a:buClr>
              <a:defRPr>
                <a:solidFill>
                  <a:srgbClr val="252161"/>
                </a:solidFill>
                <a:latin typeface="Calibri" charset="0"/>
                <a:ea typeface="Calibri" charset="0"/>
                <a:cs typeface="Calibri" charset="0"/>
              </a:defRPr>
            </a:lvl1pPr>
            <a:lvl2pPr>
              <a:buClr>
                <a:schemeClr val="accent1"/>
              </a:buClr>
              <a:defRPr>
                <a:solidFill>
                  <a:srgbClr val="252161"/>
                </a:solidFill>
                <a:latin typeface="Calibri" charset="0"/>
                <a:ea typeface="Calibri" charset="0"/>
                <a:cs typeface="Calibri" charset="0"/>
              </a:defRPr>
            </a:lvl2pPr>
            <a:lvl3pPr>
              <a:buClr>
                <a:schemeClr val="accent2"/>
              </a:buClr>
              <a:defRPr>
                <a:solidFill>
                  <a:srgbClr val="252161"/>
                </a:solidFill>
                <a:latin typeface="Calibri" charset="0"/>
                <a:ea typeface="Calibri" charset="0"/>
                <a:cs typeface="Calibri" charset="0"/>
              </a:defRPr>
            </a:lvl3pPr>
            <a:lvl4pPr>
              <a:buClr>
                <a:schemeClr val="accent3"/>
              </a:buClr>
              <a:defRPr>
                <a:solidFill>
                  <a:srgbClr val="252161"/>
                </a:solidFill>
                <a:latin typeface="Calibri" charset="0"/>
                <a:ea typeface="Calibri" charset="0"/>
                <a:cs typeface="Calibri" charset="0"/>
              </a:defRPr>
            </a:lvl4pPr>
            <a:lvl5pPr>
              <a:defRPr>
                <a:solidFill>
                  <a:srgbClr val="252161"/>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189276" y="6381328"/>
            <a:ext cx="765448" cy="365125"/>
          </a:xfrm>
          <a:prstGeom prst="rect">
            <a:avLst/>
          </a:prstGeom>
        </p:spPr>
        <p:txBody>
          <a:bodyPr/>
          <a:lstStyle>
            <a:lvl1pPr algn="ctr">
              <a:defRPr lang="en-US" sz="1000" kern="1200" smtClean="0">
                <a:solidFill>
                  <a:schemeClr val="bg1">
                    <a:lumMod val="50000"/>
                  </a:schemeClr>
                </a:solidFill>
                <a:latin typeface="Gulim" panose="020B0600000101010101" pitchFamily="34" charset="-127"/>
                <a:ea typeface="Gulim" panose="020B0600000101010101" pitchFamily="34" charset="-127"/>
                <a:cs typeface="+mn-cs"/>
              </a:defRPr>
            </a:lvl1pPr>
          </a:lstStyle>
          <a:p>
            <a:fld id="{87052414-AAE6-4F32-A09E-79405703C9D0}" type="slidenum">
              <a:rPr lang="uk-UA" smtClean="0"/>
              <a:pPr/>
              <a:t>‹#›</a:t>
            </a:fld>
            <a:endParaRPr lang="uk-UA" dirty="0"/>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2813" y="64486"/>
            <a:ext cx="2456670" cy="1291560"/>
          </a:xfrm>
          <a:prstGeom prst="rect">
            <a:avLst/>
          </a:prstGeom>
        </p:spPr>
      </p:pic>
      <p:pic>
        <p:nvPicPr>
          <p:cNvPr id="9" name="Image 8"/>
          <p:cNvPicPr>
            <a:picLocks noChangeAspect="1"/>
          </p:cNvPicPr>
          <p:nvPr userDrawn="1"/>
        </p:nvPicPr>
        <p:blipFill rotWithShape="1">
          <a:blip r:embed="rId4">
            <a:alphaModFix amt="24000"/>
            <a:extLst>
              <a:ext uri="{28A0092B-C50C-407E-A947-70E740481C1C}">
                <a14:useLocalDpi xmlns:a14="http://schemas.microsoft.com/office/drawing/2010/main" val="0"/>
              </a:ext>
            </a:extLst>
          </a:blip>
          <a:srcRect l="47005" t="-1353" r="-8538" b="40118"/>
          <a:stretch/>
        </p:blipFill>
        <p:spPr>
          <a:xfrm>
            <a:off x="0" y="3784441"/>
            <a:ext cx="4644008" cy="3073560"/>
          </a:xfrm>
          <a:prstGeom prst="rect">
            <a:avLst/>
          </a:prstGeom>
          <a:effectLst>
            <a:outerShdw blurRad="50800" dist="50800" dir="5400000" algn="ctr" rotWithShape="0">
              <a:schemeClr val="bg1">
                <a:alpha val="89000"/>
              </a:schemeClr>
            </a:outerShdw>
          </a:effectLst>
        </p:spPr>
      </p:pic>
      <p:cxnSp>
        <p:nvCxnSpPr>
          <p:cNvPr id="5" name="Straight Connector 4"/>
          <p:cNvCxnSpPr/>
          <p:nvPr userDrawn="1"/>
        </p:nvCxnSpPr>
        <p:spPr>
          <a:xfrm>
            <a:off x="467544" y="1340768"/>
            <a:ext cx="5400600" cy="0"/>
          </a:xfrm>
          <a:prstGeom prst="line">
            <a:avLst/>
          </a:prstGeom>
          <a:ln w="57150" cmpd="sng">
            <a:solidFill>
              <a:srgbClr val="25216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395536" y="6021288"/>
            <a:ext cx="8352928" cy="0"/>
          </a:xfrm>
          <a:prstGeom prst="line">
            <a:avLst/>
          </a:prstGeom>
          <a:ln>
            <a:solidFill>
              <a:srgbClr val="25216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211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160" y="260648"/>
            <a:ext cx="3021977" cy="1588761"/>
          </a:xfrm>
          <a:prstGeom prst="rect">
            <a:avLst/>
          </a:prstGeom>
        </p:spPr>
      </p:pic>
    </p:spTree>
    <p:extLst>
      <p:ext uri="{BB962C8B-B14F-4D97-AF65-F5344CB8AC3E}">
        <p14:creationId xmlns:p14="http://schemas.microsoft.com/office/powerpoint/2010/main" val="200339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4978896" cy="720080"/>
          </a:xfrm>
          <a:prstGeom prst="rect">
            <a:avLst/>
          </a:prstGeom>
        </p:spPr>
        <p:txBody>
          <a:bodyPr anchor="b"/>
          <a:lstStyle>
            <a:lvl1pPr algn="l">
              <a:defRPr sz="2800" b="1">
                <a:solidFill>
                  <a:srgbClr val="252161"/>
                </a:solidFill>
                <a:latin typeface="Calibri"/>
                <a:cs typeface="Calibri"/>
              </a:defRPr>
            </a:lvl1pPr>
          </a:lstStyle>
          <a:p>
            <a:endParaRPr lang="en-US" dirty="0"/>
          </a:p>
        </p:txBody>
      </p:sp>
      <p:sp>
        <p:nvSpPr>
          <p:cNvPr id="3" name="Content Placeholder 2"/>
          <p:cNvSpPr>
            <a:spLocks noGrp="1"/>
          </p:cNvSpPr>
          <p:nvPr>
            <p:ph idx="1"/>
          </p:nvPr>
        </p:nvSpPr>
        <p:spPr>
          <a:xfrm>
            <a:off x="3575050" y="1772816"/>
            <a:ext cx="5111750" cy="4353347"/>
          </a:xfrm>
          <a:prstGeom prst="rect">
            <a:avLst/>
          </a:prstGeom>
        </p:spPr>
        <p:txBody>
          <a:bodyPr/>
          <a:lstStyle>
            <a:lvl1pPr>
              <a:defRPr sz="3200">
                <a:solidFill>
                  <a:srgbClr val="252161"/>
                </a:solidFill>
                <a:latin typeface="Calibri"/>
                <a:cs typeface="Calibri"/>
              </a:defRPr>
            </a:lvl1pPr>
            <a:lvl2pPr>
              <a:defRPr sz="2800">
                <a:solidFill>
                  <a:srgbClr val="252161"/>
                </a:solidFill>
                <a:latin typeface="Calibri"/>
                <a:cs typeface="Calibri"/>
              </a:defRPr>
            </a:lvl2pPr>
            <a:lvl3pPr>
              <a:defRPr sz="2400">
                <a:solidFill>
                  <a:srgbClr val="252161"/>
                </a:solidFill>
                <a:latin typeface="Calibri"/>
                <a:cs typeface="Calibri"/>
              </a:defRPr>
            </a:lvl3pPr>
            <a:lvl4pPr>
              <a:defRPr sz="2000">
                <a:solidFill>
                  <a:srgbClr val="252161"/>
                </a:solidFill>
                <a:latin typeface="Calibri"/>
                <a:cs typeface="Calibri"/>
              </a:defRPr>
            </a:lvl4pPr>
            <a:lvl5pPr>
              <a:defRPr sz="2000">
                <a:solidFill>
                  <a:srgbClr val="252161"/>
                </a:solidFill>
                <a:latin typeface="Calibri"/>
                <a:cs typeface="Calibri"/>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72816"/>
            <a:ext cx="3008313" cy="4353347"/>
          </a:xfrm>
          <a:prstGeom prst="rect">
            <a:avLst/>
          </a:prstGeom>
        </p:spPr>
        <p:txBody>
          <a:bodyPr/>
          <a:lstStyle>
            <a:lvl1pPr marL="0" indent="0">
              <a:buNone/>
              <a:defRPr sz="1400">
                <a:solidFill>
                  <a:srgbClr val="252161"/>
                </a:solidFill>
                <a:latin typeface="Caliburi"/>
                <a:cs typeface="Calibu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5"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160" y="44624"/>
            <a:ext cx="3021977" cy="1588761"/>
          </a:xfrm>
          <a:prstGeom prst="rect">
            <a:avLst/>
          </a:prstGeom>
        </p:spPr>
      </p:pic>
      <p:sp>
        <p:nvSpPr>
          <p:cNvPr id="7" name="Title 1"/>
          <p:cNvSpPr txBox="1">
            <a:spLocks/>
          </p:cNvSpPr>
          <p:nvPr userDrawn="1"/>
        </p:nvSpPr>
        <p:spPr>
          <a:xfrm>
            <a:off x="-26619" y="116632"/>
            <a:ext cx="5482952" cy="792088"/>
          </a:xfrm>
          <a:prstGeom prst="rect">
            <a:avLst/>
          </a:prstGeom>
        </p:spPr>
        <p:txBody>
          <a:bodyPr>
            <a:normAutofit/>
          </a:bodyPr>
          <a:lstStyle>
            <a:lvl1pPr algn="l" defTabSz="914400" rtl="0" eaLnBrk="1" latinLnBrk="0" hangingPunct="1">
              <a:spcBef>
                <a:spcPct val="0"/>
              </a:spcBef>
              <a:buNone/>
              <a:defRPr sz="2400" b="1" kern="1200" baseline="0">
                <a:solidFill>
                  <a:srgbClr val="252161"/>
                </a:solidFill>
                <a:latin typeface="Calibri" charset="0"/>
                <a:ea typeface="Calibri" charset="0"/>
                <a:cs typeface="Calibri" charset="0"/>
              </a:defRPr>
            </a:lvl1pPr>
          </a:lstStyle>
          <a:p>
            <a:endParaRPr lang="en-US" dirty="0"/>
          </a:p>
        </p:txBody>
      </p:sp>
      <p:cxnSp>
        <p:nvCxnSpPr>
          <p:cNvPr id="8" name="Straight Connector 7"/>
          <p:cNvCxnSpPr/>
          <p:nvPr userDrawn="1"/>
        </p:nvCxnSpPr>
        <p:spPr>
          <a:xfrm>
            <a:off x="0" y="1340768"/>
            <a:ext cx="5868144" cy="0"/>
          </a:xfrm>
          <a:prstGeom prst="line">
            <a:avLst/>
          </a:prstGeom>
          <a:ln>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197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252161"/>
                </a:solidFill>
                <a:latin typeface="Calibri"/>
                <a:cs typeface="Calibri"/>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25216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5259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C31A09-7A15-4691-AA4E-C8D7A08B3F64}" type="slidenum">
              <a:rPr lang="nl-NL" smtClean="0"/>
              <a:t>‹#›</a:t>
            </a:fld>
            <a:endParaRPr lang="nl-NL"/>
          </a:p>
        </p:txBody>
      </p:sp>
      <p:sp>
        <p:nvSpPr>
          <p:cNvPr id="5" name="Shape 31"/>
          <p:cNvSpPr/>
          <p:nvPr userDrawn="1"/>
        </p:nvSpPr>
        <p:spPr>
          <a:xfrm>
            <a:off x="3596100" y="6222667"/>
            <a:ext cx="5090700" cy="635333"/>
          </a:xfrm>
          <a:custGeom>
            <a:avLst/>
            <a:gdLst/>
            <a:ahLst/>
            <a:cxnLst/>
            <a:rect l="0" t="0" r="0" b="0"/>
            <a:pathLst>
              <a:path w="203628" h="19060" extrusionOk="0">
                <a:moveTo>
                  <a:pt x="0" y="19060"/>
                </a:moveTo>
                <a:lnTo>
                  <a:pt x="203628" y="19060"/>
                </a:lnTo>
                <a:lnTo>
                  <a:pt x="157305" y="0"/>
                </a:lnTo>
                <a:close/>
              </a:path>
            </a:pathLst>
          </a:custGeom>
          <a:solidFill>
            <a:srgbClr val="005288"/>
          </a:solidFill>
          <a:ln>
            <a:noFill/>
          </a:ln>
        </p:spPr>
      </p:sp>
      <p:sp>
        <p:nvSpPr>
          <p:cNvPr id="6" name="Shape 32"/>
          <p:cNvSpPr/>
          <p:nvPr userDrawn="1"/>
        </p:nvSpPr>
        <p:spPr>
          <a:xfrm>
            <a:off x="5525000" y="6256834"/>
            <a:ext cx="3637100" cy="627300"/>
          </a:xfrm>
          <a:custGeom>
            <a:avLst/>
            <a:gdLst/>
            <a:ahLst/>
            <a:cxnLst/>
            <a:rect l="0" t="0" r="0" b="0"/>
            <a:pathLst>
              <a:path w="145484" h="18819" extrusionOk="0">
                <a:moveTo>
                  <a:pt x="145484" y="0"/>
                </a:moveTo>
                <a:lnTo>
                  <a:pt x="145484" y="18819"/>
                </a:lnTo>
                <a:lnTo>
                  <a:pt x="0" y="18819"/>
                </a:lnTo>
                <a:close/>
              </a:path>
            </a:pathLst>
          </a:custGeom>
          <a:solidFill>
            <a:srgbClr val="006DB6">
              <a:alpha val="83460"/>
            </a:srgbClr>
          </a:solidFill>
          <a:ln>
            <a:noFill/>
          </a:ln>
        </p:spPr>
      </p:sp>
      <p:sp>
        <p:nvSpPr>
          <p:cNvPr id="7" name="Shape 33"/>
          <p:cNvSpPr/>
          <p:nvPr userDrawn="1"/>
        </p:nvSpPr>
        <p:spPr>
          <a:xfrm>
            <a:off x="7521475" y="5364167"/>
            <a:ext cx="1634600" cy="1519967"/>
          </a:xfrm>
          <a:custGeom>
            <a:avLst/>
            <a:gdLst/>
            <a:ahLst/>
            <a:cxnLst/>
            <a:rect l="0" t="0" r="0" b="0"/>
            <a:pathLst>
              <a:path w="65384" h="45599" extrusionOk="0">
                <a:moveTo>
                  <a:pt x="65384" y="27022"/>
                </a:moveTo>
                <a:lnTo>
                  <a:pt x="65384" y="0"/>
                </a:lnTo>
                <a:lnTo>
                  <a:pt x="0" y="45599"/>
                </a:lnTo>
                <a:close/>
              </a:path>
            </a:pathLst>
          </a:custGeom>
          <a:solidFill>
            <a:srgbClr val="CEE1EE">
              <a:alpha val="81150"/>
            </a:srgbClr>
          </a:solidFill>
          <a:ln>
            <a:noFill/>
          </a:ln>
        </p:spPr>
      </p:sp>
      <p:sp>
        <p:nvSpPr>
          <p:cNvPr id="8" name="Shape 28"/>
          <p:cNvSpPr/>
          <p:nvPr userDrawn="1"/>
        </p:nvSpPr>
        <p:spPr>
          <a:xfrm>
            <a:off x="0" y="0"/>
            <a:ext cx="8552900" cy="1777333"/>
          </a:xfrm>
          <a:custGeom>
            <a:avLst/>
            <a:gdLst/>
            <a:ahLst/>
            <a:cxnLst/>
            <a:rect l="0" t="0" r="0" b="0"/>
            <a:pathLst>
              <a:path w="342116" h="53320" extrusionOk="0">
                <a:moveTo>
                  <a:pt x="0" y="0"/>
                </a:moveTo>
                <a:lnTo>
                  <a:pt x="0" y="53320"/>
                </a:lnTo>
                <a:lnTo>
                  <a:pt x="342116" y="0"/>
                </a:lnTo>
                <a:close/>
              </a:path>
            </a:pathLst>
          </a:custGeom>
          <a:solidFill>
            <a:srgbClr val="005288"/>
          </a:solidFill>
          <a:ln>
            <a:noFill/>
          </a:ln>
        </p:spPr>
      </p:sp>
      <p:sp>
        <p:nvSpPr>
          <p:cNvPr id="9" name="Shape 29"/>
          <p:cNvSpPr/>
          <p:nvPr userDrawn="1"/>
        </p:nvSpPr>
        <p:spPr>
          <a:xfrm>
            <a:off x="2563450" y="1"/>
            <a:ext cx="6580550" cy="1696900"/>
          </a:xfrm>
          <a:custGeom>
            <a:avLst/>
            <a:gdLst/>
            <a:ahLst/>
            <a:cxnLst/>
            <a:rect l="0" t="0" r="0" b="0"/>
            <a:pathLst>
              <a:path w="263222" h="50907" extrusionOk="0">
                <a:moveTo>
                  <a:pt x="0" y="0"/>
                </a:moveTo>
                <a:lnTo>
                  <a:pt x="217381" y="50907"/>
                </a:lnTo>
                <a:lnTo>
                  <a:pt x="263222" y="10133"/>
                </a:lnTo>
                <a:lnTo>
                  <a:pt x="263222" y="0"/>
                </a:lnTo>
                <a:close/>
              </a:path>
            </a:pathLst>
          </a:custGeom>
          <a:solidFill>
            <a:srgbClr val="006DB6">
              <a:alpha val="83460"/>
            </a:srgbClr>
          </a:solidFill>
          <a:ln>
            <a:noFill/>
          </a:ln>
        </p:spPr>
      </p:sp>
      <p:sp>
        <p:nvSpPr>
          <p:cNvPr id="10" name="Shape 30"/>
          <p:cNvSpPr/>
          <p:nvPr userDrawn="1"/>
        </p:nvSpPr>
        <p:spPr>
          <a:xfrm>
            <a:off x="-6025" y="3"/>
            <a:ext cx="7298300" cy="1962279"/>
          </a:xfrm>
          <a:custGeom>
            <a:avLst/>
            <a:gdLst/>
            <a:ahLst/>
            <a:cxnLst/>
            <a:rect l="0" t="0" r="0" b="0"/>
            <a:pathLst>
              <a:path w="291932" h="58628" extrusionOk="0">
                <a:moveTo>
                  <a:pt x="0" y="18578"/>
                </a:moveTo>
                <a:lnTo>
                  <a:pt x="241" y="34019"/>
                </a:lnTo>
                <a:lnTo>
                  <a:pt x="221482" y="58628"/>
                </a:lnTo>
                <a:lnTo>
                  <a:pt x="291932" y="0"/>
                </a:lnTo>
                <a:close/>
              </a:path>
            </a:pathLst>
          </a:custGeom>
          <a:solidFill>
            <a:srgbClr val="CEE1EE">
              <a:alpha val="81150"/>
            </a:srgbClr>
          </a:solidFill>
          <a:ln>
            <a:noFill/>
          </a:ln>
        </p:spPr>
      </p:sp>
      <p:sp>
        <p:nvSpPr>
          <p:cNvPr id="12" name="Content Placeholder 11"/>
          <p:cNvSpPr>
            <a:spLocks noGrp="1"/>
          </p:cNvSpPr>
          <p:nvPr>
            <p:ph sz="quarter" idx="13"/>
          </p:nvPr>
        </p:nvSpPr>
        <p:spPr>
          <a:xfrm>
            <a:off x="1187451" y="2468033"/>
            <a:ext cx="3313113" cy="3361267"/>
          </a:xfrm>
          <a:prstGeom prst="rect">
            <a:avLst/>
          </a:prstGeom>
        </p:spPr>
        <p:txBody>
          <a:bodyPr/>
          <a:lstStyle>
            <a:lvl1pPr>
              <a:defRPr>
                <a:solidFill>
                  <a:srgbClr val="005288"/>
                </a:solidFill>
                <a:latin typeface="Arial" panose="020B0604020202020204" pitchFamily="34" charset="0"/>
                <a:cs typeface="Arial" panose="020B0604020202020204" pitchFamily="34" charset="0"/>
              </a:defRPr>
            </a:lvl1pPr>
            <a:lvl2pPr>
              <a:defRPr>
                <a:solidFill>
                  <a:srgbClr val="005288"/>
                </a:solidFill>
                <a:latin typeface="Arial" panose="020B0604020202020204" pitchFamily="34" charset="0"/>
                <a:cs typeface="Arial" panose="020B0604020202020204" pitchFamily="34" charset="0"/>
              </a:defRPr>
            </a:lvl2pPr>
            <a:lvl3pPr>
              <a:defRPr>
                <a:solidFill>
                  <a:srgbClr val="005288"/>
                </a:solidFill>
                <a:latin typeface="Arial" panose="020B0604020202020204" pitchFamily="34" charset="0"/>
                <a:cs typeface="Arial" panose="020B0604020202020204" pitchFamily="34" charset="0"/>
              </a:defRPr>
            </a:lvl3pPr>
            <a:lvl4pPr>
              <a:defRPr>
                <a:solidFill>
                  <a:srgbClr val="005288"/>
                </a:solidFill>
                <a:latin typeface="Arial" panose="020B0604020202020204" pitchFamily="34" charset="0"/>
                <a:cs typeface="Arial" panose="020B0604020202020204" pitchFamily="34" charset="0"/>
              </a:defRPr>
            </a:lvl4pPr>
            <a:lvl5pPr>
              <a:defRPr>
                <a:solidFill>
                  <a:srgbClr val="00528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3" name="Content Placeholder 11"/>
          <p:cNvSpPr>
            <a:spLocks noGrp="1"/>
          </p:cNvSpPr>
          <p:nvPr>
            <p:ph sz="quarter" idx="14"/>
          </p:nvPr>
        </p:nvSpPr>
        <p:spPr>
          <a:xfrm>
            <a:off x="4716017" y="2468033"/>
            <a:ext cx="3313113" cy="3361267"/>
          </a:xfrm>
          <a:prstGeom prst="rect">
            <a:avLst/>
          </a:prstGeom>
        </p:spPr>
        <p:txBody>
          <a:bodyPr/>
          <a:lstStyle>
            <a:lvl1pPr>
              <a:defRPr>
                <a:solidFill>
                  <a:srgbClr val="005288"/>
                </a:solidFill>
                <a:latin typeface="Arial" panose="020B0604020202020204" pitchFamily="34" charset="0"/>
                <a:cs typeface="Arial" panose="020B0604020202020204" pitchFamily="34" charset="0"/>
              </a:defRPr>
            </a:lvl1pPr>
            <a:lvl2pPr>
              <a:defRPr>
                <a:solidFill>
                  <a:srgbClr val="005288"/>
                </a:solidFill>
                <a:latin typeface="Arial" panose="020B0604020202020204" pitchFamily="34" charset="0"/>
                <a:cs typeface="Arial" panose="020B0604020202020204" pitchFamily="34" charset="0"/>
              </a:defRPr>
            </a:lvl2pPr>
            <a:lvl3pPr>
              <a:defRPr>
                <a:solidFill>
                  <a:srgbClr val="005288"/>
                </a:solidFill>
                <a:latin typeface="Arial" panose="020B0604020202020204" pitchFamily="34" charset="0"/>
                <a:cs typeface="Arial" panose="020B0604020202020204" pitchFamily="34" charset="0"/>
              </a:defRPr>
            </a:lvl3pPr>
            <a:lvl4pPr>
              <a:defRPr>
                <a:solidFill>
                  <a:srgbClr val="005288"/>
                </a:solidFill>
                <a:latin typeface="Arial" panose="020B0604020202020204" pitchFamily="34" charset="0"/>
                <a:cs typeface="Arial" panose="020B0604020202020204" pitchFamily="34" charset="0"/>
              </a:defRPr>
            </a:lvl4pPr>
            <a:lvl5pPr>
              <a:defRPr>
                <a:solidFill>
                  <a:srgbClr val="00528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5" name="Title 14"/>
          <p:cNvSpPr>
            <a:spLocks noGrp="1"/>
          </p:cNvSpPr>
          <p:nvPr>
            <p:ph type="title"/>
          </p:nvPr>
        </p:nvSpPr>
        <p:spPr/>
        <p:txBody>
          <a:bodyPr/>
          <a:lstStyle>
            <a:lvl1pPr>
              <a:defRPr>
                <a:solidFill>
                  <a:srgbClr val="005288"/>
                </a:solidFill>
              </a:defRPr>
            </a:lvl1pPr>
          </a:lstStyle>
          <a:p>
            <a:r>
              <a:rPr lang="en-US"/>
              <a:t>Click to edit Master title style</a:t>
            </a:r>
            <a:endParaRPr lang="nl-NL"/>
          </a:p>
        </p:txBody>
      </p:sp>
    </p:spTree>
    <p:extLst>
      <p:ext uri="{BB962C8B-B14F-4D97-AF65-F5344CB8AC3E}">
        <p14:creationId xmlns:p14="http://schemas.microsoft.com/office/powerpoint/2010/main" val="194906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5967437"/>
            <a:ext cx="2601913" cy="779016"/>
          </a:xfrm>
          <a:prstGeom prst="rect">
            <a:avLst/>
          </a:prstGeom>
        </p:spPr>
      </p:pic>
      <p:sp>
        <p:nvSpPr>
          <p:cNvPr id="9" name="Slide Number Placeholder 5"/>
          <p:cNvSpPr>
            <a:spLocks noGrp="1"/>
          </p:cNvSpPr>
          <p:nvPr>
            <p:ph type="sldNum" sz="quarter" idx="4"/>
          </p:nvPr>
        </p:nvSpPr>
        <p:spPr>
          <a:xfrm>
            <a:off x="4189276" y="6381328"/>
            <a:ext cx="765448" cy="365125"/>
          </a:xfrm>
          <a:prstGeom prst="rect">
            <a:avLst/>
          </a:prstGeom>
        </p:spPr>
        <p:txBody>
          <a:bodyPr/>
          <a:lstStyle>
            <a:lvl1pPr algn="ctr">
              <a:defRPr lang="en-US" sz="1000" kern="1200" smtClean="0">
                <a:solidFill>
                  <a:schemeClr val="bg1">
                    <a:lumMod val="50000"/>
                  </a:schemeClr>
                </a:solidFill>
                <a:latin typeface="Gulim" panose="020B0600000101010101" pitchFamily="34" charset="-127"/>
                <a:ea typeface="Gulim" panose="020B0600000101010101" pitchFamily="34" charset="-127"/>
                <a:cs typeface="+mn-cs"/>
              </a:defRPr>
            </a:lvl1pPr>
          </a:lstStyle>
          <a:p>
            <a:fld id="{31C70489-3FA7-2B40-AE7D-71DB809C4BA4}" type="slidenum">
              <a:rPr lang="uk-UA" smtClean="0"/>
              <a:t>‹#›</a:t>
            </a:fld>
            <a:endParaRPr lang="uk-UA" dirty="0"/>
          </a:p>
        </p:txBody>
      </p:sp>
    </p:spTree>
    <p:extLst>
      <p:ext uri="{BB962C8B-B14F-4D97-AF65-F5344CB8AC3E}">
        <p14:creationId xmlns:p14="http://schemas.microsoft.com/office/powerpoint/2010/main" val="2598811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 id="2147483658" r:id="rId6"/>
  </p:sldLayoutIdLst>
  <p:hf hdr="0"/>
  <p:txStyles>
    <p:titleStyle>
      <a:lvl1pPr algn="l" defTabSz="914400" rtl="0" eaLnBrk="1" latinLnBrk="0" hangingPunct="1">
        <a:spcBef>
          <a:spcPct val="0"/>
        </a:spcBef>
        <a:buNone/>
        <a:defRPr sz="3600" kern="1200">
          <a:solidFill>
            <a:schemeClr val="accent1"/>
          </a:solidFill>
          <a:latin typeface="Franklin Gothic Book" panose="020B0503020102020204" pitchFamily="34" charset="0"/>
          <a:ea typeface="Gulim" panose="020B0600000101010101" pitchFamily="34" charset="-127"/>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1"/>
          </a:solidFill>
          <a:latin typeface="Franklin Gothic Book" panose="020B0503020102020204" pitchFamily="34" charset="0"/>
          <a:ea typeface="Gulim" panose="020B0600000101010101" pitchFamily="34" charset="-127"/>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accent1"/>
          </a:solidFill>
          <a:latin typeface="Franklin Gothic Book" panose="020B0503020102020204" pitchFamily="34" charset="0"/>
          <a:ea typeface="Gulim" panose="020B0600000101010101" pitchFamily="34" charset="-127"/>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accent1"/>
          </a:solidFill>
          <a:latin typeface="Franklin Gothic Book" panose="020B0503020102020204" pitchFamily="34" charset="0"/>
          <a:ea typeface="Gulim" panose="020B0600000101010101" pitchFamily="34" charset="-127"/>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accent1"/>
          </a:solidFill>
          <a:latin typeface="Franklin Gothic Book" panose="020B0503020102020204" pitchFamily="34" charset="0"/>
          <a:ea typeface="Gulim" panose="020B0600000101010101" pitchFamily="34" charset="-127"/>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1"/>
          </a:solidFill>
          <a:latin typeface="Franklin Gothic Book" panose="020B0503020102020204" pitchFamily="34" charset="0"/>
          <a:ea typeface="Gulim" panose="020B0600000101010101" pitchFamily="34" charset="-127"/>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4274" y="3789040"/>
            <a:ext cx="5077072" cy="1080120"/>
          </a:xfrm>
          <a:prstGeom prst="rect">
            <a:avLst/>
          </a:prstGeom>
        </p:spPr>
        <p:txBody>
          <a:bodyPr/>
          <a:lstStyle/>
          <a:p>
            <a:br>
              <a:rPr lang="en-US" sz="3600" dirty="0"/>
            </a:br>
            <a:br>
              <a:rPr lang="en-US" sz="3600" dirty="0"/>
            </a:br>
            <a:endParaRPr lang="en-US" sz="1600" dirty="0">
              <a:latin typeface="+mj-lt"/>
            </a:endParaRPr>
          </a:p>
        </p:txBody>
      </p:sp>
      <p:sp>
        <p:nvSpPr>
          <p:cNvPr id="3" name="TextBox 2"/>
          <p:cNvSpPr txBox="1"/>
          <p:nvPr/>
        </p:nvSpPr>
        <p:spPr>
          <a:xfrm>
            <a:off x="5292080" y="4869160"/>
            <a:ext cx="3744416" cy="1569660"/>
          </a:xfrm>
          <a:prstGeom prst="rect">
            <a:avLst/>
          </a:prstGeom>
          <a:noFill/>
        </p:spPr>
        <p:txBody>
          <a:bodyPr wrap="square" rtlCol="0">
            <a:spAutoFit/>
          </a:bodyPr>
          <a:lstStyle/>
          <a:p>
            <a:r>
              <a:rPr lang="en-US" sz="2400" b="1" dirty="0">
                <a:solidFill>
                  <a:schemeClr val="bg1"/>
                </a:solidFill>
                <a:latin typeface="Calibri" charset="0"/>
                <a:ea typeface="Calibri" charset="0"/>
                <a:cs typeface="Calibri" charset="0"/>
              </a:rPr>
              <a:t>Sabina Asanova</a:t>
            </a:r>
          </a:p>
          <a:p>
            <a:r>
              <a:rPr lang="en-US" sz="2400" b="1" dirty="0">
                <a:solidFill>
                  <a:schemeClr val="bg1"/>
                </a:solidFill>
                <a:latin typeface="Calibri" charset="0"/>
                <a:ea typeface="Calibri" charset="0"/>
                <a:cs typeface="Calibri" charset="0"/>
              </a:rPr>
              <a:t>WATIFY</a:t>
            </a:r>
          </a:p>
          <a:p>
            <a:r>
              <a:rPr lang="en-US" sz="1600" b="1" dirty="0">
                <a:solidFill>
                  <a:schemeClr val="bg2"/>
                </a:solidFill>
                <a:latin typeface="Calibri" charset="0"/>
                <a:ea typeface="Calibri" charset="0"/>
                <a:cs typeface="Calibri" charset="0"/>
              </a:rPr>
              <a:t>17.03.2017</a:t>
            </a:r>
          </a:p>
          <a:p>
            <a:r>
              <a:rPr lang="en-GB" sz="1600" b="1" dirty="0">
                <a:solidFill>
                  <a:schemeClr val="bg2"/>
                </a:solidFill>
                <a:latin typeface="Calibri" charset="0"/>
                <a:ea typeface="Calibri" charset="0"/>
                <a:cs typeface="Calibri" charset="0"/>
              </a:rPr>
              <a:t>Steering Group Meeting</a:t>
            </a:r>
            <a:endParaRPr lang="en-US" sz="1600" b="1" dirty="0">
              <a:solidFill>
                <a:schemeClr val="bg2"/>
              </a:solidFill>
              <a:latin typeface="Calibri" charset="0"/>
              <a:ea typeface="Calibri" charset="0"/>
              <a:cs typeface="Calibri" charset="0"/>
            </a:endParaRPr>
          </a:p>
          <a:p>
            <a:r>
              <a:rPr lang="en-GB" sz="1600" b="1" dirty="0">
                <a:solidFill>
                  <a:schemeClr val="bg2"/>
                </a:solidFill>
                <a:latin typeface="Calibri" charset="0"/>
                <a:ea typeface="Calibri" charset="0"/>
                <a:cs typeface="Calibri" charset="0"/>
              </a:rPr>
              <a:t>S3 Platform on Industrial Modernisation </a:t>
            </a:r>
          </a:p>
        </p:txBody>
      </p:sp>
    </p:spTree>
    <p:extLst>
      <p:ext uri="{BB962C8B-B14F-4D97-AF65-F5344CB8AC3E}">
        <p14:creationId xmlns:p14="http://schemas.microsoft.com/office/powerpoint/2010/main" val="148034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a:t>
            </a:r>
          </a:p>
        </p:txBody>
      </p:sp>
      <p:sp>
        <p:nvSpPr>
          <p:cNvPr id="3" name="Content Placeholder 2"/>
          <p:cNvSpPr>
            <a:spLocks noGrp="1"/>
          </p:cNvSpPr>
          <p:nvPr>
            <p:ph idx="1"/>
          </p:nvPr>
        </p:nvSpPr>
        <p:spPr>
          <a:xfrm>
            <a:off x="4860032" y="1988132"/>
            <a:ext cx="4176464" cy="4104456"/>
          </a:xfrm>
        </p:spPr>
        <p:txBody>
          <a:bodyPr numCol="1"/>
          <a:lstStyle/>
          <a:p>
            <a:pPr marL="0" indent="0">
              <a:buNone/>
            </a:pPr>
            <a:r>
              <a:rPr lang="en-GB" b="1" i="1" dirty="0"/>
              <a:t>Regions</a:t>
            </a:r>
          </a:p>
          <a:p>
            <a:pPr algn="just"/>
            <a:r>
              <a:rPr lang="en-GB" sz="2000" b="1" dirty="0"/>
              <a:t>Regions will be stimulated to:</a:t>
            </a:r>
          </a:p>
          <a:p>
            <a:pPr algn="just">
              <a:buFont typeface="Wingdings" panose="05000000000000000000" pitchFamily="2" charset="2"/>
              <a:buChar char="ü"/>
            </a:pPr>
            <a:r>
              <a:rPr lang="en-GB" sz="1800" dirty="0"/>
              <a:t>work together with </a:t>
            </a:r>
            <a:r>
              <a:rPr lang="en-GB" sz="1800" b="1" dirty="0"/>
              <a:t>local businesses</a:t>
            </a:r>
          </a:p>
          <a:p>
            <a:pPr algn="just">
              <a:buFont typeface="Wingdings" panose="05000000000000000000" pitchFamily="2" charset="2"/>
              <a:buChar char="ü"/>
            </a:pPr>
            <a:r>
              <a:rPr lang="en-GB" sz="1800" dirty="0"/>
              <a:t>launch/implement joint projects with </a:t>
            </a:r>
            <a:r>
              <a:rPr lang="en-GB" sz="1800" b="1" dirty="0"/>
              <a:t>other regions </a:t>
            </a:r>
            <a:r>
              <a:rPr lang="en-GB" sz="1800" dirty="0"/>
              <a:t>on tech transformation and uptake of new technologies </a:t>
            </a:r>
            <a:endParaRPr lang="en-GB" sz="2000" b="1" dirty="0"/>
          </a:p>
          <a:p>
            <a:pPr algn="just"/>
            <a:endParaRPr lang="en-GB" sz="2000" b="1" dirty="0"/>
          </a:p>
          <a:p>
            <a:pPr marL="0" indent="0" algn="just">
              <a:buNone/>
            </a:pPr>
            <a:endParaRPr lang="en-GB" sz="2000" b="1" dirty="0"/>
          </a:p>
        </p:txBody>
      </p:sp>
      <p:sp>
        <p:nvSpPr>
          <p:cNvPr id="4" name="Slide Number Placeholder 3"/>
          <p:cNvSpPr>
            <a:spLocks noGrp="1"/>
          </p:cNvSpPr>
          <p:nvPr>
            <p:ph type="sldNum" sz="quarter" idx="12"/>
          </p:nvPr>
        </p:nvSpPr>
        <p:spPr/>
        <p:txBody>
          <a:bodyPr/>
          <a:lstStyle/>
          <a:p>
            <a:fld id="{87052414-AAE6-4F32-A09E-79405703C9D0}" type="slidenum">
              <a:rPr lang="uk-UA" smtClean="0"/>
              <a:pPr/>
              <a:t>10</a:t>
            </a:fld>
            <a:endParaRPr lang="uk-UA" dirty="0"/>
          </a:p>
        </p:txBody>
      </p:sp>
      <p:sp>
        <p:nvSpPr>
          <p:cNvPr id="5" name="Content Placeholder 2"/>
          <p:cNvSpPr txBox="1">
            <a:spLocks/>
          </p:cNvSpPr>
          <p:nvPr/>
        </p:nvSpPr>
        <p:spPr>
          <a:xfrm>
            <a:off x="107504" y="1958260"/>
            <a:ext cx="4250432" cy="4104456"/>
          </a:xfrm>
          <a:prstGeom prst="rect">
            <a:avLst/>
          </a:prstGeom>
        </p:spPr>
        <p:txBody>
          <a:bodyPr numCol="1"/>
          <a:lstStyle>
            <a:lvl1pPr marL="342900" indent="-342900" algn="l" defTabSz="914400" rtl="0" eaLnBrk="1" latinLnBrk="0" hangingPunct="1">
              <a:spcBef>
                <a:spcPct val="20000"/>
              </a:spcBef>
              <a:buClr>
                <a:schemeClr val="accent4"/>
              </a:buClr>
              <a:buFont typeface="Arial" panose="020B0604020202020204" pitchFamily="34" charset="0"/>
              <a:buChar char="•"/>
              <a:defRPr sz="2400" kern="1200">
                <a:solidFill>
                  <a:srgbClr val="252161"/>
                </a:solidFill>
                <a:latin typeface="Calibri" charset="0"/>
                <a:ea typeface="Calibri" charset="0"/>
                <a:cs typeface="Calibri" charset="0"/>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rgbClr val="252161"/>
                </a:solidFill>
                <a:latin typeface="Calibri" charset="0"/>
                <a:ea typeface="Calibri" charset="0"/>
                <a:cs typeface="Calibri" charset="0"/>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252161"/>
                </a:solidFill>
                <a:latin typeface="Calibri" charset="0"/>
                <a:ea typeface="Calibri" charset="0"/>
                <a:cs typeface="Calibri" charset="0"/>
              </a:defRPr>
            </a:lvl3pPr>
            <a:lvl4pPr marL="1600200" indent="-228600" algn="l" defTabSz="914400" rtl="0" eaLnBrk="1" latinLnBrk="0" hangingPunct="1">
              <a:spcBef>
                <a:spcPct val="20000"/>
              </a:spcBef>
              <a:buClr>
                <a:schemeClr val="accent3"/>
              </a:buClr>
              <a:buFont typeface="Arial" panose="020B0604020202020204" pitchFamily="34" charset="0"/>
              <a:buChar char="–"/>
              <a:defRPr sz="1600" kern="1200">
                <a:solidFill>
                  <a:srgbClr val="252161"/>
                </a:solidFill>
                <a:latin typeface="Calibri" charset="0"/>
                <a:ea typeface="Calibri" charset="0"/>
                <a:cs typeface="Calibri" charset="0"/>
              </a:defRPr>
            </a:lvl4pPr>
            <a:lvl5pPr marL="2057400" indent="-228600" algn="l" defTabSz="914400" rtl="0" eaLnBrk="1" latinLnBrk="0" hangingPunct="1">
              <a:spcBef>
                <a:spcPct val="20000"/>
              </a:spcBef>
              <a:buFont typeface="Arial" panose="020B0604020202020204" pitchFamily="34" charset="0"/>
              <a:buChar char="»"/>
              <a:defRPr sz="1600" kern="1200">
                <a:solidFill>
                  <a:srgbClr val="252161"/>
                </a:solidFill>
                <a:latin typeface="Calibri" charset="0"/>
                <a:ea typeface="Calibri" charset="0"/>
                <a:cs typeface="Calibri"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i="1" dirty="0"/>
              <a:t>SMEs</a:t>
            </a:r>
          </a:p>
          <a:p>
            <a:pPr algn="just"/>
            <a:r>
              <a:rPr lang="en-GB" sz="2000" b="1" dirty="0"/>
              <a:t>SMEs </a:t>
            </a:r>
            <a:r>
              <a:rPr lang="en-GB" sz="2000" b="1"/>
              <a:t>will gain </a:t>
            </a:r>
            <a:r>
              <a:rPr lang="en-GB" sz="2000" b="1" dirty="0"/>
              <a:t>awareness of:</a:t>
            </a:r>
          </a:p>
          <a:p>
            <a:pPr algn="just">
              <a:buFont typeface="Wingdings" panose="05000000000000000000" pitchFamily="2" charset="2"/>
              <a:buChar char="ü"/>
            </a:pPr>
            <a:r>
              <a:rPr lang="en-GB" sz="1800" dirty="0"/>
              <a:t>the potential of digital transformation</a:t>
            </a:r>
          </a:p>
          <a:p>
            <a:pPr algn="just">
              <a:buFont typeface="Wingdings" panose="05000000000000000000" pitchFamily="2" charset="2"/>
              <a:buChar char="ü"/>
            </a:pPr>
            <a:r>
              <a:rPr lang="en-GB" sz="1800" dirty="0"/>
              <a:t>added value of digital technologies, business process and business models</a:t>
            </a:r>
          </a:p>
          <a:p>
            <a:pPr algn="just"/>
            <a:endParaRPr lang="en-GB" sz="2000" dirty="0"/>
          </a:p>
          <a:p>
            <a:r>
              <a:rPr lang="en-GB" sz="2000" b="1" dirty="0"/>
              <a:t>SME will gain confidence in the application of the new technologies </a:t>
            </a:r>
          </a:p>
          <a:p>
            <a:pPr algn="just"/>
            <a:endParaRPr lang="en-GB" sz="2000" b="1" dirty="0"/>
          </a:p>
          <a:p>
            <a:pPr algn="just"/>
            <a:endParaRPr lang="en-GB" sz="2000" b="1" dirty="0"/>
          </a:p>
          <a:p>
            <a:pPr algn="just"/>
            <a:endParaRPr lang="en-GB" sz="2000" b="1" dirty="0"/>
          </a:p>
        </p:txBody>
      </p:sp>
    </p:spTree>
    <p:extLst>
      <p:ext uri="{BB962C8B-B14F-4D97-AF65-F5344CB8AC3E}">
        <p14:creationId xmlns:p14="http://schemas.microsoft.com/office/powerpoint/2010/main" val="391185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 for matchmaking events</a:t>
            </a:r>
          </a:p>
        </p:txBody>
      </p:sp>
      <p:sp>
        <p:nvSpPr>
          <p:cNvPr id="3" name="Content Placeholder 2"/>
          <p:cNvSpPr>
            <a:spLocks noGrp="1"/>
          </p:cNvSpPr>
          <p:nvPr>
            <p:ph idx="1"/>
          </p:nvPr>
        </p:nvSpPr>
        <p:spPr/>
        <p:txBody>
          <a:bodyPr/>
          <a:lstStyle/>
          <a:p>
            <a:r>
              <a:rPr lang="en-GB" dirty="0"/>
              <a:t>Focus on </a:t>
            </a:r>
            <a:r>
              <a:rPr lang="en-GB" b="1" dirty="0"/>
              <a:t>regions and their businesses</a:t>
            </a:r>
          </a:p>
          <a:p>
            <a:r>
              <a:rPr lang="en-GB" dirty="0"/>
              <a:t>Cooperating with and beyond S3-IM</a:t>
            </a:r>
          </a:p>
          <a:p>
            <a:r>
              <a:rPr lang="en-GB" dirty="0"/>
              <a:t>One </a:t>
            </a:r>
            <a:r>
              <a:rPr lang="en-GB" b="1" dirty="0"/>
              <a:t>specific technology/theme </a:t>
            </a:r>
            <a:r>
              <a:rPr lang="en-GB" dirty="0"/>
              <a:t>for each matchmaking event</a:t>
            </a:r>
          </a:p>
          <a:p>
            <a:r>
              <a:rPr lang="en-GB" dirty="0"/>
              <a:t>Approach based on </a:t>
            </a:r>
            <a:r>
              <a:rPr lang="en-GB" b="1" dirty="0"/>
              <a:t>three phases</a:t>
            </a:r>
            <a:r>
              <a:rPr lang="en-GB" dirty="0"/>
              <a:t>: </a:t>
            </a:r>
          </a:p>
          <a:p>
            <a:pPr marL="0" indent="0">
              <a:buNone/>
            </a:pPr>
            <a:r>
              <a:rPr lang="en-GB" sz="1800" dirty="0"/>
              <a:t>     -  Explore &amp; Connect phase</a:t>
            </a:r>
          </a:p>
          <a:p>
            <a:pPr marL="0" indent="0">
              <a:buNone/>
            </a:pPr>
            <a:r>
              <a:rPr lang="en-GB" sz="1800" dirty="0"/>
              <a:t>     -  Launch phase</a:t>
            </a:r>
          </a:p>
          <a:p>
            <a:pPr marL="0" indent="0">
              <a:buNone/>
            </a:pPr>
            <a:r>
              <a:rPr lang="en-GB" sz="1800" dirty="0"/>
              <a:t>     -  Demonstration phase</a:t>
            </a:r>
          </a:p>
        </p:txBody>
      </p:sp>
      <p:sp>
        <p:nvSpPr>
          <p:cNvPr id="4" name="Slide Number Placeholder 3"/>
          <p:cNvSpPr>
            <a:spLocks noGrp="1"/>
          </p:cNvSpPr>
          <p:nvPr>
            <p:ph type="sldNum" sz="quarter" idx="12"/>
          </p:nvPr>
        </p:nvSpPr>
        <p:spPr/>
        <p:txBody>
          <a:bodyPr/>
          <a:lstStyle/>
          <a:p>
            <a:fld id="{87052414-AAE6-4F32-A09E-79405703C9D0}" type="slidenum">
              <a:rPr lang="uk-UA" smtClean="0"/>
              <a:pPr/>
              <a:t>11</a:t>
            </a:fld>
            <a:endParaRPr lang="uk-UA" dirty="0"/>
          </a:p>
        </p:txBody>
      </p:sp>
    </p:spTree>
    <p:extLst>
      <p:ext uri="{BB962C8B-B14F-4D97-AF65-F5344CB8AC3E}">
        <p14:creationId xmlns:p14="http://schemas.microsoft.com/office/powerpoint/2010/main" val="303955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Rounded Rectangle 1209"/>
          <p:cNvSpPr/>
          <p:nvPr/>
        </p:nvSpPr>
        <p:spPr bwMode="auto">
          <a:xfrm>
            <a:off x="3203848" y="1196752"/>
            <a:ext cx="2592288" cy="3600400"/>
          </a:xfrm>
          <a:prstGeom prst="round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sz="1050" b="1" dirty="0">
              <a:solidFill>
                <a:srgbClr val="002060"/>
              </a:solidFill>
            </a:endParaRPr>
          </a:p>
        </p:txBody>
      </p:sp>
      <p:sp>
        <p:nvSpPr>
          <p:cNvPr id="1211" name="Horizontal Scroll 1210"/>
          <p:cNvSpPr/>
          <p:nvPr/>
        </p:nvSpPr>
        <p:spPr bwMode="auto">
          <a:xfrm>
            <a:off x="3923928" y="4797152"/>
            <a:ext cx="1633466" cy="648072"/>
          </a:xfrm>
          <a:prstGeom prst="horizontalScroll">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algn="ctr"/>
            <a:endParaRPr lang="en-US"/>
          </a:p>
        </p:txBody>
      </p:sp>
      <p:sp>
        <p:nvSpPr>
          <p:cNvPr id="1213" name="Horizontal Scroll 1212"/>
          <p:cNvSpPr/>
          <p:nvPr/>
        </p:nvSpPr>
        <p:spPr bwMode="auto">
          <a:xfrm>
            <a:off x="3563888" y="4797152"/>
            <a:ext cx="1993506" cy="792088"/>
          </a:xfrm>
          <a:prstGeom prst="horizontalScroll">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algn="ctr"/>
            <a:endParaRPr lang="en-US"/>
          </a:p>
        </p:txBody>
      </p:sp>
      <p:sp>
        <p:nvSpPr>
          <p:cNvPr id="1214" name="Horizontal Scroll 1213"/>
          <p:cNvSpPr/>
          <p:nvPr/>
        </p:nvSpPr>
        <p:spPr bwMode="auto">
          <a:xfrm>
            <a:off x="4318168" y="4869160"/>
            <a:ext cx="1379511" cy="720080"/>
          </a:xfrm>
          <a:prstGeom prst="horizontalScroll">
            <a:avLst>
              <a:gd name="adj" fmla="val 13727"/>
            </a:avLst>
          </a:prstGeom>
          <a:solidFill>
            <a:srgbClr val="FFFF00"/>
          </a:solidFill>
          <a:ln>
            <a:solidFill>
              <a:schemeClr val="tx1"/>
            </a:solidFill>
          </a:ln>
          <a:extLst/>
        </p:spPr>
        <p:txBody>
          <a:bodyPr vert="horz" wrap="square" lIns="91440" tIns="45720" rIns="91440" bIns="45720" numCol="1" rtlCol="0" anchor="ctr" anchorCtr="0" compatLnSpc="1">
            <a:prstTxWarp prst="textNoShape">
              <a:avLst/>
            </a:prstTxWarp>
          </a:bodyPr>
          <a:lstStyle/>
          <a:p>
            <a:pPr algn="ctr"/>
            <a:r>
              <a:rPr lang="en-US" sz="1200" dirty="0"/>
              <a:t>Protocols</a:t>
            </a:r>
          </a:p>
        </p:txBody>
      </p:sp>
      <p:sp>
        <p:nvSpPr>
          <p:cNvPr id="678" name="Hexagon 677"/>
          <p:cNvSpPr/>
          <p:nvPr/>
        </p:nvSpPr>
        <p:spPr bwMode="auto">
          <a:xfrm>
            <a:off x="5147802" y="1620463"/>
            <a:ext cx="1140769" cy="1008112"/>
          </a:xfrm>
          <a:prstGeom prst="hexagon">
            <a:avLst/>
          </a:prstGeom>
          <a:solidFill>
            <a:schemeClr val="lt1">
              <a:alpha val="88000"/>
            </a:schemeClr>
          </a:solidFill>
          <a:ln>
            <a:solidFill>
              <a:schemeClr val="accent2">
                <a:alpha val="88000"/>
              </a:schemeClr>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000" b="1" dirty="0">
                <a:solidFill>
                  <a:srgbClr val="002060"/>
                </a:solidFill>
              </a:rPr>
              <a:t>WATIFY boost</a:t>
            </a:r>
          </a:p>
          <a:p>
            <a:pPr algn="ctr"/>
            <a:r>
              <a:rPr lang="en-US" sz="800" dirty="0">
                <a:solidFill>
                  <a:srgbClr val="002060"/>
                </a:solidFill>
              </a:rPr>
              <a:t>Awareness events</a:t>
            </a:r>
          </a:p>
        </p:txBody>
      </p:sp>
      <p:grpSp>
        <p:nvGrpSpPr>
          <p:cNvPr id="2" name="Group 1"/>
          <p:cNvGrpSpPr/>
          <p:nvPr/>
        </p:nvGrpSpPr>
        <p:grpSpPr>
          <a:xfrm>
            <a:off x="1115616" y="1620464"/>
            <a:ext cx="6807940" cy="3339205"/>
            <a:chOff x="1115616" y="771550"/>
            <a:chExt cx="6807940" cy="3339205"/>
          </a:xfrm>
        </p:grpSpPr>
        <p:sp>
          <p:nvSpPr>
            <p:cNvPr id="1026" name="Hexagon 1025"/>
            <p:cNvSpPr/>
            <p:nvPr/>
          </p:nvSpPr>
          <p:spPr bwMode="auto">
            <a:xfrm>
              <a:off x="1331640" y="1275606"/>
              <a:ext cx="1080120" cy="864096"/>
            </a:xfrm>
            <a:prstGeom prst="hexagon">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algn="ctr"/>
              <a:endParaRPr lang="en-US"/>
            </a:p>
          </p:txBody>
        </p:sp>
        <p:sp>
          <p:nvSpPr>
            <p:cNvPr id="1079" name="Hexagon 1078"/>
            <p:cNvSpPr/>
            <p:nvPr/>
          </p:nvSpPr>
          <p:spPr bwMode="auto">
            <a:xfrm>
              <a:off x="1871700" y="1563638"/>
              <a:ext cx="1060704" cy="914400"/>
            </a:xfrm>
            <a:prstGeom prst="hexagon">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1081" name="Hexagon 1080"/>
            <p:cNvSpPr/>
            <p:nvPr/>
          </p:nvSpPr>
          <p:spPr bwMode="auto">
            <a:xfrm>
              <a:off x="1115616" y="1059582"/>
              <a:ext cx="1296144" cy="961256"/>
            </a:xfrm>
            <a:prstGeom prst="hexagon">
              <a:avLst>
                <a:gd name="adj" fmla="val 35753"/>
                <a:gd name="vf" fmla="val 1154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algn="ctr"/>
              <a:endParaRPr lang="en-US"/>
            </a:p>
          </p:txBody>
        </p:sp>
        <p:sp>
          <p:nvSpPr>
            <p:cNvPr id="1199" name="Hexagon 1198"/>
            <p:cNvSpPr/>
            <p:nvPr/>
          </p:nvSpPr>
          <p:spPr bwMode="auto">
            <a:xfrm>
              <a:off x="1259632" y="1275606"/>
              <a:ext cx="1008112" cy="864096"/>
            </a:xfrm>
            <a:prstGeom prst="hexagon">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algn="ctr"/>
              <a:endParaRPr lang="en-US"/>
            </a:p>
          </p:txBody>
        </p:sp>
        <p:sp>
          <p:nvSpPr>
            <p:cNvPr id="1200" name="Hexagon 1199"/>
            <p:cNvSpPr/>
            <p:nvPr/>
          </p:nvSpPr>
          <p:spPr bwMode="auto">
            <a:xfrm>
              <a:off x="1516169" y="1010383"/>
              <a:ext cx="1140769" cy="1008112"/>
            </a:xfrm>
            <a:prstGeom prst="hexagon">
              <a:avLst/>
            </a:prstGeom>
            <a:solidFill>
              <a:schemeClr val="accent3">
                <a:alpha val="45000"/>
              </a:schemeClr>
            </a:solidFill>
            <a:ln>
              <a:solidFill>
                <a:srgbClr val="92D050">
                  <a:alpha val="25000"/>
                </a:srgbClr>
              </a:solid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900" b="1" dirty="0">
                  <a:solidFill>
                    <a:srgbClr val="002060"/>
                  </a:solidFill>
                </a:rPr>
                <a:t>1.1 Inventory of S3 policies</a:t>
              </a:r>
            </a:p>
          </p:txBody>
        </p:sp>
        <p:sp>
          <p:nvSpPr>
            <p:cNvPr id="604" name="Hexagon 603"/>
            <p:cNvSpPr/>
            <p:nvPr/>
          </p:nvSpPr>
          <p:spPr bwMode="auto">
            <a:xfrm>
              <a:off x="1516169" y="2249144"/>
              <a:ext cx="1140769" cy="1008112"/>
            </a:xfrm>
            <a:prstGeom prst="hexagon">
              <a:avLst/>
            </a:prstGeom>
            <a:solidFill>
              <a:schemeClr val="accent3">
                <a:alpha val="45000"/>
              </a:schemeClr>
            </a:solidFill>
            <a:ln>
              <a:solidFill>
                <a:srgbClr val="92D050">
                  <a:alpha val="25000"/>
                </a:srgbClr>
              </a:solid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000" b="1" dirty="0">
                  <a:solidFill>
                    <a:srgbClr val="002060"/>
                  </a:solidFill>
                </a:rPr>
                <a:t>1.3 Updating RIM+</a:t>
              </a:r>
            </a:p>
          </p:txBody>
        </p:sp>
        <p:cxnSp>
          <p:nvCxnSpPr>
            <p:cNvPr id="1208" name="Straight Arrow Connector 1207"/>
            <p:cNvCxnSpPr/>
            <p:nvPr/>
          </p:nvCxnSpPr>
          <p:spPr>
            <a:xfrm>
              <a:off x="2086553" y="2018495"/>
              <a:ext cx="0" cy="230649"/>
            </a:xfrm>
            <a:prstGeom prst="straightConnector1">
              <a:avLst/>
            </a:prstGeom>
            <a:ln>
              <a:solidFill>
                <a:srgbClr val="92D050"/>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608" name="Hexagon 607"/>
            <p:cNvSpPr/>
            <p:nvPr/>
          </p:nvSpPr>
          <p:spPr bwMode="auto">
            <a:xfrm>
              <a:off x="3275856" y="771550"/>
              <a:ext cx="1140769" cy="1008112"/>
            </a:xfrm>
            <a:prstGeom prst="hexagon">
              <a:avLst/>
            </a:prstGeom>
            <a:solidFill>
              <a:schemeClr val="accent3">
                <a:alpha val="45000"/>
              </a:schemeClr>
            </a:solidFill>
            <a:ln>
              <a:solidFill>
                <a:srgbClr val="92D050">
                  <a:alpha val="25000"/>
                </a:srgbClr>
              </a:solid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800" b="1" dirty="0">
                  <a:solidFill>
                    <a:srgbClr val="002060"/>
                  </a:solidFill>
                </a:rPr>
                <a:t>1.2 Methodology for selecting &amp; mapping industry partnerships</a:t>
              </a:r>
            </a:p>
          </p:txBody>
        </p:sp>
        <p:sp>
          <p:nvSpPr>
            <p:cNvPr id="611" name="Hexagon 610"/>
            <p:cNvSpPr/>
            <p:nvPr/>
          </p:nvSpPr>
          <p:spPr bwMode="auto">
            <a:xfrm>
              <a:off x="4416622" y="2571750"/>
              <a:ext cx="1140769" cy="1008112"/>
            </a:xfrm>
            <a:prstGeom prst="hexagon">
              <a:avLst/>
            </a:prstGeom>
            <a:solidFill>
              <a:schemeClr val="accent5">
                <a:alpha val="45000"/>
              </a:schemeClr>
            </a:solidFill>
            <a:ln>
              <a:solidFill>
                <a:schemeClr val="accent5">
                  <a:alpha val="52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800" b="1" dirty="0">
                  <a:solidFill>
                    <a:srgbClr val="002060"/>
                  </a:solidFill>
                </a:rPr>
                <a:t>2.3 Prepare the protocols</a:t>
              </a:r>
            </a:p>
          </p:txBody>
        </p:sp>
        <p:sp>
          <p:nvSpPr>
            <p:cNvPr id="613" name="Hexagon 612"/>
            <p:cNvSpPr/>
            <p:nvPr/>
          </p:nvSpPr>
          <p:spPr bwMode="auto">
            <a:xfrm>
              <a:off x="6018935" y="2249144"/>
              <a:ext cx="1140769" cy="1008112"/>
            </a:xfrm>
            <a:prstGeom prst="hexagon">
              <a:avLst/>
            </a:prstGeom>
            <a:solidFill>
              <a:srgbClr val="FFC000">
                <a:alpha val="55000"/>
              </a:srgbClr>
            </a:solidFill>
            <a:ln>
              <a:solidFill>
                <a:srgbClr val="FFC000">
                  <a:alpha val="34000"/>
                </a:srgbClr>
              </a:solid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800" b="1" dirty="0">
                  <a:solidFill>
                    <a:srgbClr val="002060"/>
                  </a:solidFill>
                </a:rPr>
                <a:t>3.2 Ensuring synergies with all other initiatives</a:t>
              </a:r>
            </a:p>
          </p:txBody>
        </p:sp>
        <p:cxnSp>
          <p:nvCxnSpPr>
            <p:cNvPr id="601" name="Elbow Connector 600"/>
            <p:cNvCxnSpPr>
              <a:endCxn id="609" idx="4"/>
            </p:cNvCxnSpPr>
            <p:nvPr/>
          </p:nvCxnSpPr>
          <p:spPr>
            <a:xfrm>
              <a:off x="4297253" y="1010383"/>
              <a:ext cx="371400" cy="226389"/>
            </a:xfrm>
            <a:prstGeom prst="bentConnector2">
              <a:avLst/>
            </a:prstGeom>
            <a:ln w="127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6" name="Elbow Connector 605"/>
            <p:cNvCxnSpPr>
              <a:stCxn id="609" idx="3"/>
              <a:endCxn id="610" idx="5"/>
            </p:cNvCxnSpPr>
            <p:nvPr/>
          </p:nvCxnSpPr>
          <p:spPr>
            <a:xfrm rot="10800000" flipV="1">
              <a:off x="4020581" y="1740827"/>
              <a:ext cx="396044" cy="335203"/>
            </a:xfrm>
            <a:prstGeom prst="bentConnector2">
              <a:avLst/>
            </a:prstGeom>
            <a:ln w="127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9" name="Elbow Connector 618"/>
            <p:cNvCxnSpPr>
              <a:stCxn id="610" idx="0"/>
              <a:endCxn id="611" idx="4"/>
            </p:cNvCxnSpPr>
            <p:nvPr/>
          </p:nvCxnSpPr>
          <p:spPr>
            <a:xfrm flipV="1">
              <a:off x="4272609" y="2571750"/>
              <a:ext cx="396041" cy="8337"/>
            </a:xfrm>
            <a:prstGeom prst="bentConnector4">
              <a:avLst>
                <a:gd name="adj1" fmla="val 18181"/>
                <a:gd name="adj2" fmla="val 8788005"/>
              </a:avLst>
            </a:prstGeom>
            <a:ln w="127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2" name="Straight Arrow Connector 621"/>
            <p:cNvCxnSpPr>
              <a:endCxn id="1214" idx="0"/>
            </p:cNvCxnSpPr>
            <p:nvPr/>
          </p:nvCxnSpPr>
          <p:spPr>
            <a:xfrm>
              <a:off x="5007920" y="3867894"/>
              <a:ext cx="3" cy="242861"/>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4" name="Elbow Connector 623"/>
            <p:cNvCxnSpPr>
              <a:endCxn id="613" idx="2"/>
            </p:cNvCxnSpPr>
            <p:nvPr/>
          </p:nvCxnSpPr>
          <p:spPr>
            <a:xfrm flipV="1">
              <a:off x="5724128" y="3257256"/>
              <a:ext cx="546835" cy="179473"/>
            </a:xfrm>
            <a:prstGeom prst="bentConnector2">
              <a:avLst/>
            </a:prstGeom>
            <a:ln w="127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3" name="Straight Arrow Connector 632"/>
            <p:cNvCxnSpPr>
              <a:stCxn id="613" idx="4"/>
              <a:endCxn id="612" idx="2"/>
            </p:cNvCxnSpPr>
            <p:nvPr/>
          </p:nvCxnSpPr>
          <p:spPr>
            <a:xfrm flipH="1" flipV="1">
              <a:off x="6264188" y="1891352"/>
              <a:ext cx="6775" cy="357792"/>
            </a:xfrm>
            <a:prstGeom prst="straightConnector1">
              <a:avLst/>
            </a:prstGeom>
            <a:ln w="12700">
              <a:solidFill>
                <a:schemeClr val="accent6">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5" name="Elbow Connector 634"/>
            <p:cNvCxnSpPr/>
            <p:nvPr/>
          </p:nvCxnSpPr>
          <p:spPr>
            <a:xfrm rot="10800000">
              <a:off x="5796136" y="2133820"/>
              <a:ext cx="786408" cy="111065"/>
            </a:xfrm>
            <a:prstGeom prst="bentConnector3">
              <a:avLst>
                <a:gd name="adj1" fmla="val -555"/>
              </a:avLst>
            </a:prstGeom>
            <a:ln w="12700">
              <a:solidFill>
                <a:schemeClr val="accent6">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7" name="Hexagon 676"/>
            <p:cNvSpPr/>
            <p:nvPr/>
          </p:nvSpPr>
          <p:spPr bwMode="auto">
            <a:xfrm>
              <a:off x="3833926" y="1563638"/>
              <a:ext cx="1140769" cy="1008112"/>
            </a:xfrm>
            <a:prstGeom prst="hexagon">
              <a:avLst/>
            </a:prstGeom>
            <a:solidFill>
              <a:schemeClr val="lt1">
                <a:alpha val="88000"/>
              </a:schemeClr>
            </a:solidFill>
            <a:ln>
              <a:solidFill>
                <a:schemeClr val="accent2">
                  <a:alpha val="88000"/>
                </a:schemeClr>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000" b="1" dirty="0">
                  <a:solidFill>
                    <a:srgbClr val="002060"/>
                  </a:solidFill>
                </a:rPr>
                <a:t>WATIFY connect</a:t>
              </a:r>
            </a:p>
            <a:p>
              <a:pPr algn="ctr"/>
              <a:r>
                <a:rPr lang="en-US" sz="800" dirty="0">
                  <a:solidFill>
                    <a:srgbClr val="002060"/>
                  </a:solidFill>
                </a:rPr>
                <a:t>Matchmaking events</a:t>
              </a:r>
            </a:p>
          </p:txBody>
        </p:sp>
        <p:cxnSp>
          <p:nvCxnSpPr>
            <p:cNvPr id="1601" name="Elbow Connector 1600"/>
            <p:cNvCxnSpPr>
              <a:endCxn id="1210" idx="3"/>
            </p:cNvCxnSpPr>
            <p:nvPr/>
          </p:nvCxnSpPr>
          <p:spPr>
            <a:xfrm rot="10800000" flipV="1">
              <a:off x="5796136" y="1891352"/>
              <a:ext cx="786408" cy="248350"/>
            </a:xfrm>
            <a:prstGeom prst="bentConnector3">
              <a:avLst>
                <a:gd name="adj1" fmla="val 50000"/>
              </a:avLst>
            </a:prstGeom>
            <a:ln w="12700">
              <a:solidFill>
                <a:schemeClr val="accent6">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0" name="Hexagon 609"/>
            <p:cNvSpPr/>
            <p:nvPr/>
          </p:nvSpPr>
          <p:spPr bwMode="auto">
            <a:xfrm>
              <a:off x="3131840" y="2076031"/>
              <a:ext cx="1140769" cy="1008112"/>
            </a:xfrm>
            <a:prstGeom prst="hexagon">
              <a:avLst/>
            </a:prstGeom>
            <a:solidFill>
              <a:schemeClr val="accent5">
                <a:alpha val="45000"/>
              </a:schemeClr>
            </a:solidFill>
            <a:ln>
              <a:solidFill>
                <a:schemeClr val="accent5">
                  <a:alpha val="52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800" b="1" dirty="0">
                  <a:solidFill>
                    <a:srgbClr val="002060"/>
                  </a:solidFill>
                </a:rPr>
                <a:t>2.2 Create matches / complement (existing) partnerships</a:t>
              </a:r>
            </a:p>
          </p:txBody>
        </p:sp>
        <p:sp>
          <p:nvSpPr>
            <p:cNvPr id="679" name="Hexagon 678"/>
            <p:cNvSpPr/>
            <p:nvPr/>
          </p:nvSpPr>
          <p:spPr bwMode="auto">
            <a:xfrm>
              <a:off x="6782787" y="1424704"/>
              <a:ext cx="1140769" cy="1008112"/>
            </a:xfrm>
            <a:prstGeom prst="hexagon">
              <a:avLst/>
            </a:prstGeom>
            <a:solidFill>
              <a:schemeClr val="lt1">
                <a:alpha val="88000"/>
              </a:schemeClr>
            </a:solidFill>
            <a:ln>
              <a:solidFill>
                <a:schemeClr val="accent2">
                  <a:alpha val="88000"/>
                </a:schemeClr>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000" b="1" dirty="0">
                  <a:solidFill>
                    <a:srgbClr val="002060"/>
                  </a:solidFill>
                </a:rPr>
                <a:t>WATIFY inspire</a:t>
              </a:r>
            </a:p>
            <a:p>
              <a:pPr algn="ctr"/>
              <a:r>
                <a:rPr lang="en-US" sz="800" dirty="0">
                  <a:solidFill>
                    <a:srgbClr val="002060"/>
                  </a:solidFill>
                </a:rPr>
                <a:t>Website, Social media, Success stories</a:t>
              </a:r>
            </a:p>
          </p:txBody>
        </p:sp>
        <p:sp>
          <p:nvSpPr>
            <p:cNvPr id="612" name="Hexagon 611"/>
            <p:cNvSpPr/>
            <p:nvPr/>
          </p:nvSpPr>
          <p:spPr bwMode="auto">
            <a:xfrm>
              <a:off x="6012160" y="883240"/>
              <a:ext cx="1140769" cy="1008112"/>
            </a:xfrm>
            <a:prstGeom prst="hexagon">
              <a:avLst/>
            </a:prstGeom>
            <a:solidFill>
              <a:srgbClr val="FFC000">
                <a:alpha val="55000"/>
              </a:srgbClr>
            </a:solidFill>
            <a:ln>
              <a:solidFill>
                <a:schemeClr val="accent6">
                  <a:lumMod val="60000"/>
                  <a:lumOff val="40000"/>
                  <a:alpha val="34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800" b="1" dirty="0">
                  <a:solidFill>
                    <a:srgbClr val="002060"/>
                  </a:solidFill>
                </a:rPr>
                <a:t>3.1 Effective promotional and communication strategy</a:t>
              </a:r>
            </a:p>
          </p:txBody>
        </p:sp>
        <p:cxnSp>
          <p:nvCxnSpPr>
            <p:cNvPr id="631" name="Straight Arrow Connector 630"/>
            <p:cNvCxnSpPr>
              <a:stCxn id="612" idx="1"/>
              <a:endCxn id="613" idx="5"/>
            </p:cNvCxnSpPr>
            <p:nvPr/>
          </p:nvCxnSpPr>
          <p:spPr>
            <a:xfrm>
              <a:off x="6900901" y="1891352"/>
              <a:ext cx="6775" cy="357792"/>
            </a:xfrm>
            <a:prstGeom prst="straightConnector1">
              <a:avLst/>
            </a:prstGeom>
            <a:ln w="12700">
              <a:solidFill>
                <a:schemeClr val="accent6">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9" name="Hexagon 608"/>
            <p:cNvSpPr/>
            <p:nvPr/>
          </p:nvSpPr>
          <p:spPr bwMode="auto">
            <a:xfrm>
              <a:off x="4416625" y="1236772"/>
              <a:ext cx="1140769" cy="1008112"/>
            </a:xfrm>
            <a:prstGeom prst="hexagon">
              <a:avLst/>
            </a:prstGeom>
            <a:solidFill>
              <a:schemeClr val="accent5">
                <a:alpha val="45000"/>
              </a:schemeClr>
            </a:solidFill>
            <a:ln>
              <a:solidFill>
                <a:schemeClr val="accent5">
                  <a:alpha val="52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800" b="1" dirty="0">
                  <a:solidFill>
                    <a:srgbClr val="002060"/>
                  </a:solidFill>
                </a:rPr>
                <a:t>2.1 Prepare collaboration support &amp; analyses of gaps and opportunities</a:t>
              </a:r>
            </a:p>
          </p:txBody>
        </p:sp>
      </p:grpSp>
      <p:sp>
        <p:nvSpPr>
          <p:cNvPr id="3" name="Rectangle: Rounded Corners 2"/>
          <p:cNvSpPr/>
          <p:nvPr/>
        </p:nvSpPr>
        <p:spPr>
          <a:xfrm>
            <a:off x="2267744" y="260648"/>
            <a:ext cx="4891960"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a:solidFill>
                  <a:srgbClr val="002060"/>
                </a:solidFill>
              </a:rPr>
              <a:t>Watify &amp;Re-Confirm Complementarity</a:t>
            </a:r>
            <a:endParaRPr lang="en-US" b="1" dirty="0">
              <a:solidFill>
                <a:srgbClr val="002060"/>
              </a:solidFill>
            </a:endParaRPr>
          </a:p>
        </p:txBody>
      </p:sp>
    </p:spTree>
    <p:extLst>
      <p:ext uri="{BB962C8B-B14F-4D97-AF65-F5344CB8AC3E}">
        <p14:creationId xmlns:p14="http://schemas.microsoft.com/office/powerpoint/2010/main" val="237446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5482952" cy="1008112"/>
          </a:xfrm>
        </p:spPr>
        <p:txBody>
          <a:bodyPr>
            <a:normAutofit/>
          </a:bodyPr>
          <a:lstStyle/>
          <a:p>
            <a:r>
              <a:rPr lang="en-US" sz="2800" dirty="0"/>
              <a:t>WATIFY comes to you !</a:t>
            </a:r>
          </a:p>
        </p:txBody>
      </p:sp>
      <p:sp>
        <p:nvSpPr>
          <p:cNvPr id="4" name="Slide Number Placeholder 3"/>
          <p:cNvSpPr>
            <a:spLocks noGrp="1"/>
          </p:cNvSpPr>
          <p:nvPr>
            <p:ph type="sldNum" sz="quarter" idx="12"/>
          </p:nvPr>
        </p:nvSpPr>
        <p:spPr/>
        <p:txBody>
          <a:bodyPr/>
          <a:lstStyle/>
          <a:p>
            <a:fld id="{87052414-AAE6-4F32-A09E-79405703C9D0}" type="slidenum">
              <a:rPr lang="uk-UA" smtClean="0"/>
              <a:pPr/>
              <a:t>13</a:t>
            </a:fld>
            <a:endParaRPr lang="uk-UA"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1015435" cy="71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7200" y="1268760"/>
            <a:ext cx="8291264" cy="4824536"/>
          </a:xfrm>
          <a:prstGeom prst="rect">
            <a:avLst/>
          </a:prstGeom>
          <a:solidFill>
            <a:srgbClr val="3E94D0"/>
          </a:solidFill>
          <a:ln>
            <a:noFill/>
          </a:ln>
        </p:spPr>
        <p:txBody>
          <a:bodyPr wrap="square" lIns="324000" rtlCol="0" anchor="ctr" anchorCtr="0">
            <a:noAutofit/>
          </a:bodyPr>
          <a:lstStyle>
            <a:defPPr>
              <a:defRPr lang="en-GB"/>
            </a:defPPr>
            <a:lvl1pPr algn="ctr" fontAlgn="auto">
              <a:spcBef>
                <a:spcPts val="0"/>
              </a:spcBef>
              <a:spcAft>
                <a:spcPts val="600"/>
              </a:spcAft>
              <a:buClr>
                <a:srgbClr val="C0504D"/>
              </a:buClr>
              <a:defRPr b="1">
                <a:solidFill>
                  <a:schemeClr val="bg1"/>
                </a:solidFill>
                <a:ea typeface="Verdana" panose="020B0604030504040204" pitchFamily="34" charset="0"/>
                <a:cs typeface="Verdana" panose="020B0604030504040204" pitchFamily="34" charset="0"/>
              </a:defRPr>
            </a:lvl1pPr>
          </a:lstStyle>
          <a:p>
            <a:pPr algn="l"/>
            <a:endParaRPr lang="en-GB" sz="3200" dirty="0">
              <a:solidFill>
                <a:srgbClr val="FFFFFF"/>
              </a:solidFill>
              <a:latin typeface="Calibri" charset="0"/>
              <a:ea typeface="Calibri" charset="0"/>
              <a:cs typeface="Calibri" charset="0"/>
            </a:endParaRPr>
          </a:p>
          <a:p>
            <a:pPr algn="l"/>
            <a:r>
              <a:rPr lang="en-GB" sz="3200" dirty="0">
                <a:solidFill>
                  <a:srgbClr val="FFFFFF"/>
                </a:solidFill>
                <a:latin typeface="Calibri" charset="0"/>
                <a:ea typeface="Calibri" charset="0"/>
                <a:cs typeface="Calibri" charset="0"/>
              </a:rPr>
              <a:t>Do you want to raise awareness about technological transformation?</a:t>
            </a:r>
          </a:p>
          <a:p>
            <a:pPr algn="l"/>
            <a:endParaRPr lang="en-GB" sz="3200" dirty="0">
              <a:solidFill>
                <a:srgbClr val="FFFFFF"/>
              </a:solidFill>
              <a:latin typeface="Calibri" charset="0"/>
              <a:ea typeface="Calibri" charset="0"/>
              <a:cs typeface="Calibri" charset="0"/>
            </a:endParaRPr>
          </a:p>
          <a:p>
            <a:pPr algn="l"/>
            <a:r>
              <a:rPr lang="en-GB" b="0" dirty="0"/>
              <a:t>We can help you with integrating a </a:t>
            </a:r>
            <a:r>
              <a:rPr lang="en-GB" sz="3200" dirty="0"/>
              <a:t>WATIFY</a:t>
            </a:r>
            <a:r>
              <a:rPr lang="en-GB" sz="3200" b="0" dirty="0"/>
              <a:t> </a:t>
            </a:r>
            <a:r>
              <a:rPr lang="en-GB" b="0" dirty="0"/>
              <a:t>session in your event .</a:t>
            </a:r>
          </a:p>
          <a:p>
            <a:pPr algn="l"/>
            <a:r>
              <a:rPr lang="en-GB" sz="2400" b="0" dirty="0"/>
              <a:t>• </a:t>
            </a:r>
            <a:r>
              <a:rPr lang="en-GB" b="0" dirty="0"/>
              <a:t>Technological transformation information panels</a:t>
            </a:r>
          </a:p>
          <a:p>
            <a:pPr algn="l"/>
            <a:r>
              <a:rPr lang="en-GB" b="0" dirty="0"/>
              <a:t>• Workshops with experts on digitisation and advanced technologies (KETs)</a:t>
            </a:r>
          </a:p>
          <a:p>
            <a:pPr algn="l"/>
            <a:r>
              <a:rPr lang="en-GB" b="0" dirty="0"/>
              <a:t>• Presentations of success stories and best practices</a:t>
            </a:r>
          </a:p>
          <a:p>
            <a:pPr algn="l"/>
            <a:r>
              <a:rPr lang="en-GB" b="0" dirty="0"/>
              <a:t>• Technology tours</a:t>
            </a:r>
          </a:p>
          <a:p>
            <a:pPr algn="l"/>
            <a:r>
              <a:rPr lang="en-GB" b="0" dirty="0"/>
              <a:t>• Interactive technology demonstrations(Technology compass)</a:t>
            </a:r>
          </a:p>
          <a:p>
            <a:pPr algn="l"/>
            <a:r>
              <a:rPr lang="en-GB" b="0" dirty="0"/>
              <a:t>• Training and coaching sessions</a:t>
            </a:r>
            <a:endParaRPr lang="de-DE" b="0" dirty="0">
              <a:solidFill>
                <a:srgbClr val="FFFFFF"/>
              </a:solidFill>
              <a:ea typeface="Verdana"/>
              <a:cs typeface="Verdana"/>
            </a:endParaRPr>
          </a:p>
          <a:p>
            <a:endParaRPr lang="en-GB" sz="2400" dirty="0">
              <a:solidFill>
                <a:srgbClr val="FFFFFF"/>
              </a:solidFill>
              <a:ea typeface="Verdana"/>
              <a:cs typeface="Verdana"/>
            </a:endParaRPr>
          </a:p>
        </p:txBody>
      </p:sp>
      <p:pic>
        <p:nvPicPr>
          <p:cNvPr id="5" name="Image 4"/>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7070898" y="2276872"/>
            <a:ext cx="1291734" cy="859234"/>
          </a:xfrm>
          <a:prstGeom prst="rect">
            <a:avLst/>
          </a:prstGeom>
        </p:spPr>
      </p:pic>
    </p:spTree>
    <p:extLst>
      <p:ext uri="{BB962C8B-B14F-4D97-AF65-F5344CB8AC3E}">
        <p14:creationId xmlns:p14="http://schemas.microsoft.com/office/powerpoint/2010/main" val="2142836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5482952" cy="1008112"/>
          </a:xfrm>
        </p:spPr>
        <p:txBody>
          <a:bodyPr>
            <a:normAutofit/>
          </a:bodyPr>
          <a:lstStyle/>
          <a:p>
            <a:r>
              <a:rPr lang="en-US" sz="2800" dirty="0"/>
              <a:t>WATIFY comes to you !</a:t>
            </a:r>
          </a:p>
        </p:txBody>
      </p:sp>
      <p:sp>
        <p:nvSpPr>
          <p:cNvPr id="4" name="Slide Number Placeholder 3"/>
          <p:cNvSpPr>
            <a:spLocks noGrp="1"/>
          </p:cNvSpPr>
          <p:nvPr>
            <p:ph type="sldNum" sz="quarter" idx="12"/>
          </p:nvPr>
        </p:nvSpPr>
        <p:spPr/>
        <p:txBody>
          <a:bodyPr/>
          <a:lstStyle/>
          <a:p>
            <a:fld id="{87052414-AAE6-4F32-A09E-79405703C9D0}" type="slidenum">
              <a:rPr lang="uk-UA" smtClean="0"/>
              <a:pPr/>
              <a:t>14</a:t>
            </a:fld>
            <a:endParaRPr lang="uk-UA"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1015435" cy="71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7200" y="1268760"/>
            <a:ext cx="8291264" cy="4824536"/>
          </a:xfrm>
          <a:prstGeom prst="rect">
            <a:avLst/>
          </a:prstGeom>
          <a:solidFill>
            <a:srgbClr val="992964"/>
          </a:solidFill>
          <a:ln>
            <a:noFill/>
          </a:ln>
        </p:spPr>
        <p:txBody>
          <a:bodyPr wrap="square" rtlCol="0" anchor="ctr" anchorCtr="0">
            <a:noAutofit/>
          </a:bodyPr>
          <a:lstStyle>
            <a:defPPr>
              <a:defRPr lang="en-GB"/>
            </a:defPPr>
            <a:lvl1pPr algn="ctr" fontAlgn="auto">
              <a:spcBef>
                <a:spcPts val="0"/>
              </a:spcBef>
              <a:spcAft>
                <a:spcPts val="600"/>
              </a:spcAft>
              <a:buClr>
                <a:srgbClr val="C0504D"/>
              </a:buClr>
              <a:defRPr b="1">
                <a:solidFill>
                  <a:schemeClr val="bg1"/>
                </a:solidFill>
                <a:ea typeface="Verdana" panose="020B0604030504040204" pitchFamily="34" charset="0"/>
                <a:cs typeface="Verdana" panose="020B0604030504040204" pitchFamily="34" charset="0"/>
              </a:defRPr>
            </a:lvl1pPr>
          </a:lstStyle>
          <a:p>
            <a:pPr algn="l"/>
            <a:r>
              <a:rPr lang="en-GB" sz="2800" b="0" dirty="0"/>
              <a:t>Do you want to foster cooperation between businesses and regions and develop joint projects in technological transformation?</a:t>
            </a:r>
          </a:p>
          <a:p>
            <a:pPr algn="l"/>
            <a:endParaRPr lang="de-DE" sz="2000" b="0" dirty="0"/>
          </a:p>
          <a:p>
            <a:pPr algn="l"/>
            <a:r>
              <a:rPr lang="en-GB" sz="3000" b="0" dirty="0"/>
              <a:t>WATIFY </a:t>
            </a:r>
            <a:r>
              <a:rPr lang="en-GB" sz="2000" b="0" dirty="0"/>
              <a:t>can help you by co-organizing cross-regional matchmaking events in your region or sector.</a:t>
            </a:r>
          </a:p>
          <a:p>
            <a:pPr algn="l"/>
            <a:endParaRPr lang="en-GB" sz="2000" b="0" dirty="0"/>
          </a:p>
          <a:p>
            <a:pPr algn="l"/>
            <a:r>
              <a:rPr lang="en-GB" sz="2000" b="0" dirty="0"/>
              <a:t>• Speed networking to find potential partners</a:t>
            </a:r>
          </a:p>
          <a:p>
            <a:pPr algn="l"/>
            <a:r>
              <a:rPr lang="en-GB" sz="2000" b="0" dirty="0"/>
              <a:t>• Presentation and Q&amp;A session to evaluate projects &amp; initiatives</a:t>
            </a:r>
          </a:p>
          <a:p>
            <a:pPr algn="l"/>
            <a:r>
              <a:rPr lang="en-GB" sz="2000" b="0" dirty="0"/>
              <a:t>• Launch events of projects &amp; initiatives</a:t>
            </a:r>
          </a:p>
          <a:p>
            <a:pPr algn="l"/>
            <a:r>
              <a:rPr lang="en-GB" sz="2000" b="0" dirty="0"/>
              <a:t>• Demonstration events</a:t>
            </a:r>
            <a:endParaRPr lang="de-DE" sz="2000" b="0" dirty="0"/>
          </a:p>
        </p:txBody>
      </p:sp>
      <p:pic>
        <p:nvPicPr>
          <p:cNvPr id="7" name="Image 4"/>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7236296" y="2523320"/>
            <a:ext cx="1137742" cy="756802"/>
          </a:xfrm>
          <a:prstGeom prst="rect">
            <a:avLst/>
          </a:prstGeom>
        </p:spPr>
      </p:pic>
    </p:spTree>
    <p:extLst>
      <p:ext uri="{BB962C8B-B14F-4D97-AF65-F5344CB8AC3E}">
        <p14:creationId xmlns:p14="http://schemas.microsoft.com/office/powerpoint/2010/main" val="23155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0" y="0"/>
            <a:ext cx="9143999" cy="6060727"/>
          </a:xfrm>
          <a:prstGeom prst="rect">
            <a:avLst/>
          </a:prstGeom>
          <a:solidFill>
            <a:srgbClr val="252162"/>
          </a:solidFill>
          <a:ln>
            <a:solidFill>
              <a:srgbClr val="252162"/>
            </a:solidFill>
          </a:ln>
        </p:spPr>
        <p:txBody>
          <a:bodyPr wrap="square" lIns="324000" rtlCol="0" anchor="ctr" anchorCtr="0">
            <a:noAutofit/>
          </a:bodyPr>
          <a:lstStyle>
            <a:defPPr>
              <a:defRPr lang="en-GB"/>
            </a:defPPr>
            <a:lvl1pPr algn="ctr" fontAlgn="auto">
              <a:spcBef>
                <a:spcPts val="0"/>
              </a:spcBef>
              <a:spcAft>
                <a:spcPts val="600"/>
              </a:spcAft>
              <a:buClr>
                <a:srgbClr val="C0504D"/>
              </a:buClr>
              <a:defRPr b="1">
                <a:solidFill>
                  <a:schemeClr val="bg1"/>
                </a:solidFill>
                <a:ea typeface="Verdana" panose="020B0604030504040204" pitchFamily="34" charset="0"/>
                <a:cs typeface="Verdana" panose="020B0604030504040204" pitchFamily="34" charset="0"/>
              </a:defRPr>
            </a:lvl1pPr>
          </a:lstStyle>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US" sz="4400" dirty="0">
              <a:solidFill>
                <a:srgbClr val="FFFFFF"/>
              </a:solidFill>
              <a:ea typeface="Verdana"/>
              <a:cs typeface="Verdana"/>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927" y="333167"/>
            <a:ext cx="4958596" cy="3544231"/>
          </a:xfrm>
          <a:prstGeom prst="rect">
            <a:avLst/>
          </a:prstGeom>
        </p:spPr>
      </p:pic>
      <p:sp>
        <p:nvSpPr>
          <p:cNvPr id="2" name="Title 1"/>
          <p:cNvSpPr>
            <a:spLocks noGrp="1"/>
          </p:cNvSpPr>
          <p:nvPr>
            <p:ph type="title"/>
          </p:nvPr>
        </p:nvSpPr>
        <p:spPr>
          <a:xfrm>
            <a:off x="377081" y="1992689"/>
            <a:ext cx="5482952" cy="792088"/>
          </a:xfrm>
        </p:spPr>
        <p:txBody>
          <a:bodyPr>
            <a:normAutofit/>
          </a:bodyPr>
          <a:lstStyle/>
          <a:p>
            <a:r>
              <a:rPr lang="en-US" sz="4000" dirty="0">
                <a:solidFill>
                  <a:schemeClr val="bg1"/>
                </a:solidFill>
              </a:rPr>
              <a:t>Let’s get social! </a:t>
            </a:r>
          </a:p>
        </p:txBody>
      </p:sp>
      <p:sp>
        <p:nvSpPr>
          <p:cNvPr id="3" name="Content Placeholder 2"/>
          <p:cNvSpPr>
            <a:spLocks noGrp="1"/>
          </p:cNvSpPr>
          <p:nvPr>
            <p:ph idx="1"/>
          </p:nvPr>
        </p:nvSpPr>
        <p:spPr>
          <a:xfrm>
            <a:off x="377081" y="3229326"/>
            <a:ext cx="7579295" cy="648072"/>
          </a:xfrm>
        </p:spPr>
        <p:txBody>
          <a:bodyPr/>
          <a:lstStyle/>
          <a:p>
            <a:pPr marL="0" indent="0">
              <a:buNone/>
            </a:pPr>
            <a:r>
              <a:rPr lang="en-US" b="1" dirty="0">
                <a:solidFill>
                  <a:schemeClr val="bg1"/>
                </a:solidFill>
                <a:latin typeface="+mn-lt"/>
                <a:ea typeface="+mn-ea"/>
                <a:cs typeface="Helvetica Light"/>
              </a:rPr>
              <a:t>Follow WATIFY on:</a:t>
            </a:r>
            <a:endParaRPr lang="en-GB" sz="1200" dirty="0">
              <a:solidFill>
                <a:schemeClr val="bg1"/>
              </a:solidFill>
              <a:latin typeface="+mn-lt"/>
              <a:ea typeface="+mn-ea"/>
              <a:cs typeface="Helvetica Light"/>
            </a:endParaRPr>
          </a:p>
          <a:p>
            <a:pPr marL="0" indent="0">
              <a:buNone/>
            </a:pPr>
            <a:endParaRPr lang="en-GB" sz="1000" dirty="0">
              <a:solidFill>
                <a:srgbClr val="C3D331"/>
              </a:solidFill>
              <a:latin typeface="+mn-lt"/>
              <a:cs typeface="Helvetica Light"/>
            </a:endParaRPr>
          </a:p>
        </p:txBody>
      </p:sp>
      <p:sp>
        <p:nvSpPr>
          <p:cNvPr id="4" name="Slide Number Placeholder 3"/>
          <p:cNvSpPr>
            <a:spLocks noGrp="1"/>
          </p:cNvSpPr>
          <p:nvPr>
            <p:ph type="sldNum" sz="quarter" idx="12"/>
          </p:nvPr>
        </p:nvSpPr>
        <p:spPr/>
        <p:txBody>
          <a:bodyPr/>
          <a:lstStyle/>
          <a:p>
            <a:fld id="{87052414-AAE6-4F32-A09E-79405703C9D0}" type="slidenum">
              <a:rPr lang="uk-UA" smtClean="0"/>
              <a:pPr/>
              <a:t>15</a:t>
            </a:fld>
            <a:endParaRPr lang="uk-UA" dirty="0"/>
          </a:p>
        </p:txBody>
      </p:sp>
      <p:sp>
        <p:nvSpPr>
          <p:cNvPr id="6" name="TextBox 5"/>
          <p:cNvSpPr txBox="1"/>
          <p:nvPr/>
        </p:nvSpPr>
        <p:spPr>
          <a:xfrm>
            <a:off x="390422" y="5589240"/>
            <a:ext cx="4608512" cy="369332"/>
          </a:xfrm>
          <a:prstGeom prst="rect">
            <a:avLst/>
          </a:prstGeom>
          <a:noFill/>
        </p:spPr>
        <p:txBody>
          <a:bodyPr wrap="square" rtlCol="0">
            <a:spAutoFit/>
          </a:bodyPr>
          <a:lstStyle/>
          <a:p>
            <a:pPr algn="ctr"/>
            <a:endParaRPr lang="en-GB" b="1" dirty="0">
              <a:solidFill>
                <a:srgbClr val="992964"/>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330" y="3993721"/>
            <a:ext cx="566192" cy="56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331" y="4651198"/>
            <a:ext cx="566192" cy="56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Image result for linkedin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330" y="5315284"/>
            <a:ext cx="577779" cy="5777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31640" y="4766497"/>
            <a:ext cx="4680520" cy="369332"/>
          </a:xfrm>
          <a:prstGeom prst="rect">
            <a:avLst/>
          </a:prstGeom>
          <a:noFill/>
        </p:spPr>
        <p:txBody>
          <a:bodyPr wrap="square" rtlCol="0">
            <a:spAutoFit/>
          </a:bodyPr>
          <a:lstStyle/>
          <a:p>
            <a:r>
              <a:rPr lang="en-GB" b="1" dirty="0">
                <a:solidFill>
                  <a:schemeClr val="bg1"/>
                </a:solidFill>
                <a:cs typeface="Helvetica Light"/>
              </a:rPr>
              <a:t>twitter.com/</a:t>
            </a:r>
            <a:r>
              <a:rPr lang="en-GB" b="1" dirty="0" err="1">
                <a:solidFill>
                  <a:schemeClr val="bg1"/>
                </a:solidFill>
                <a:cs typeface="Helvetica Light"/>
              </a:rPr>
              <a:t>watify</a:t>
            </a:r>
            <a:endParaRPr lang="en-GB" b="1" dirty="0">
              <a:solidFill>
                <a:schemeClr val="bg1"/>
              </a:solidFill>
              <a:cs typeface="Helvetica Light"/>
            </a:endParaRPr>
          </a:p>
        </p:txBody>
      </p:sp>
      <p:sp>
        <p:nvSpPr>
          <p:cNvPr id="9" name="TextBox 8"/>
          <p:cNvSpPr txBox="1"/>
          <p:nvPr/>
        </p:nvSpPr>
        <p:spPr>
          <a:xfrm>
            <a:off x="1331640" y="5459300"/>
            <a:ext cx="4824536" cy="369332"/>
          </a:xfrm>
          <a:prstGeom prst="rect">
            <a:avLst/>
          </a:prstGeom>
          <a:noFill/>
        </p:spPr>
        <p:txBody>
          <a:bodyPr wrap="square" rtlCol="0">
            <a:spAutoFit/>
          </a:bodyPr>
          <a:lstStyle/>
          <a:p>
            <a:r>
              <a:rPr lang="en-GB" b="1" dirty="0">
                <a:solidFill>
                  <a:schemeClr val="bg1"/>
                </a:solidFill>
                <a:cs typeface="Helvetica Light"/>
              </a:rPr>
              <a:t>linkedin.com/</a:t>
            </a:r>
            <a:r>
              <a:rPr lang="en-GB" b="1" dirty="0" err="1">
                <a:solidFill>
                  <a:schemeClr val="bg1"/>
                </a:solidFill>
                <a:cs typeface="Helvetica Light"/>
              </a:rPr>
              <a:t>Watify</a:t>
            </a:r>
            <a:r>
              <a:rPr lang="en-GB" b="1" dirty="0">
                <a:solidFill>
                  <a:schemeClr val="bg1"/>
                </a:solidFill>
                <a:cs typeface="Helvetica Light"/>
              </a:rPr>
              <a:t> </a:t>
            </a:r>
          </a:p>
        </p:txBody>
      </p:sp>
      <p:sp>
        <p:nvSpPr>
          <p:cNvPr id="10" name="TextBox 9"/>
          <p:cNvSpPr txBox="1"/>
          <p:nvPr/>
        </p:nvSpPr>
        <p:spPr>
          <a:xfrm>
            <a:off x="1331640" y="4092151"/>
            <a:ext cx="3528392" cy="369332"/>
          </a:xfrm>
          <a:prstGeom prst="rect">
            <a:avLst/>
          </a:prstGeom>
          <a:noFill/>
        </p:spPr>
        <p:txBody>
          <a:bodyPr wrap="square" rtlCol="0">
            <a:spAutoFit/>
          </a:bodyPr>
          <a:lstStyle/>
          <a:p>
            <a:r>
              <a:rPr lang="en-GB" b="1" dirty="0">
                <a:solidFill>
                  <a:schemeClr val="bg1"/>
                </a:solidFill>
                <a:cs typeface="Helvetica Light"/>
              </a:rPr>
              <a:t>facebook.com/</a:t>
            </a:r>
            <a:r>
              <a:rPr lang="en-GB" b="1" dirty="0" err="1">
                <a:solidFill>
                  <a:schemeClr val="bg1"/>
                </a:solidFill>
                <a:cs typeface="Helvetica Light"/>
              </a:rPr>
              <a:t>watify</a:t>
            </a:r>
            <a:endParaRPr lang="en-GB" b="1" dirty="0">
              <a:solidFill>
                <a:schemeClr val="bg1"/>
              </a:solidFill>
              <a:cs typeface="Helvetica Light"/>
            </a:endParaRPr>
          </a:p>
        </p:txBody>
      </p:sp>
      <p:sp>
        <p:nvSpPr>
          <p:cNvPr id="5" name="TextBox 4"/>
          <p:cNvSpPr txBox="1"/>
          <p:nvPr/>
        </p:nvSpPr>
        <p:spPr>
          <a:xfrm>
            <a:off x="5724128" y="4864224"/>
            <a:ext cx="3060848" cy="892552"/>
          </a:xfrm>
          <a:prstGeom prst="rect">
            <a:avLst/>
          </a:prstGeom>
          <a:noFill/>
        </p:spPr>
        <p:txBody>
          <a:bodyPr wrap="square" rtlCol="0">
            <a:spAutoFit/>
          </a:bodyPr>
          <a:lstStyle/>
          <a:p>
            <a:r>
              <a:rPr lang="en-GB" b="1" dirty="0">
                <a:solidFill>
                  <a:schemeClr val="bg1"/>
                </a:solidFill>
                <a:cs typeface="Helvetica Light"/>
              </a:rPr>
              <a:t>Visit  </a:t>
            </a:r>
            <a:r>
              <a:rPr lang="en-GB" sz="2800" b="1" dirty="0">
                <a:solidFill>
                  <a:schemeClr val="bg1"/>
                </a:solidFill>
                <a:cs typeface="Helvetica Light"/>
              </a:rPr>
              <a:t>watify.eu </a:t>
            </a:r>
          </a:p>
          <a:p>
            <a:r>
              <a:rPr lang="en-GB" b="1" dirty="0">
                <a:solidFill>
                  <a:schemeClr val="bg1"/>
                </a:solidFill>
                <a:cs typeface="Helvetica Light"/>
              </a:rPr>
              <a:t>Contact: </a:t>
            </a:r>
            <a:r>
              <a:rPr lang="en-GB" sz="2400" b="1" dirty="0">
                <a:solidFill>
                  <a:schemeClr val="bg1"/>
                </a:solidFill>
                <a:cs typeface="Helvetica Light"/>
              </a:rPr>
              <a:t>info@watify.eu</a:t>
            </a:r>
            <a:endParaRPr lang="en-GB" sz="3600" b="1" dirty="0">
              <a:solidFill>
                <a:schemeClr val="bg1"/>
              </a:solidFill>
            </a:endParaRPr>
          </a:p>
        </p:txBody>
      </p:sp>
    </p:spTree>
    <p:extLst>
      <p:ext uri="{BB962C8B-B14F-4D97-AF65-F5344CB8AC3E}">
        <p14:creationId xmlns:p14="http://schemas.microsoft.com/office/powerpoint/2010/main" val="66437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0" y="0"/>
            <a:ext cx="9143999" cy="6060727"/>
          </a:xfrm>
          <a:prstGeom prst="rect">
            <a:avLst/>
          </a:prstGeom>
          <a:solidFill>
            <a:srgbClr val="252162"/>
          </a:solidFill>
          <a:ln>
            <a:solidFill>
              <a:srgbClr val="252162"/>
            </a:solidFill>
          </a:ln>
        </p:spPr>
        <p:txBody>
          <a:bodyPr wrap="square" lIns="324000" rtlCol="0" anchor="ctr" anchorCtr="0">
            <a:noAutofit/>
          </a:bodyPr>
          <a:lstStyle>
            <a:defPPr>
              <a:defRPr lang="en-GB"/>
            </a:defPPr>
            <a:lvl1pPr algn="ctr" fontAlgn="auto">
              <a:spcBef>
                <a:spcPts val="0"/>
              </a:spcBef>
              <a:spcAft>
                <a:spcPts val="600"/>
              </a:spcAft>
              <a:buClr>
                <a:srgbClr val="C0504D"/>
              </a:buClr>
              <a:defRPr b="1">
                <a:solidFill>
                  <a:schemeClr val="bg1"/>
                </a:solidFill>
                <a:ea typeface="Verdana" panose="020B0604030504040204" pitchFamily="34" charset="0"/>
                <a:cs typeface="Verdana" panose="020B0604030504040204" pitchFamily="34" charset="0"/>
              </a:defRPr>
            </a:lvl1pPr>
          </a:lstStyle>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US" sz="4400" dirty="0">
              <a:solidFill>
                <a:srgbClr val="FFFFFF"/>
              </a:solidFill>
              <a:ea typeface="Verdana"/>
              <a:cs typeface="Verdana"/>
            </a:endParaRPr>
          </a:p>
        </p:txBody>
      </p:sp>
      <p:sp>
        <p:nvSpPr>
          <p:cNvPr id="9" name="Slide Number Placeholder 8"/>
          <p:cNvSpPr>
            <a:spLocks noGrp="1"/>
          </p:cNvSpPr>
          <p:nvPr>
            <p:ph type="sldNum" sz="quarter" idx="12"/>
          </p:nvPr>
        </p:nvSpPr>
        <p:spPr>
          <a:xfrm>
            <a:off x="4211960" y="6093296"/>
            <a:ext cx="765448" cy="365125"/>
          </a:xfrm>
        </p:spPr>
        <p:txBody>
          <a:bodyPr/>
          <a:lstStyle/>
          <a:p>
            <a:fld id="{87052414-AAE6-4F32-A09E-79405703C9D0}" type="slidenum">
              <a:rPr lang="en-US" smtClean="0"/>
              <a:pPr/>
              <a:t>2</a:t>
            </a:fld>
            <a:endParaRPr lang="en-US" dirty="0"/>
          </a:p>
        </p:txBody>
      </p:sp>
      <p:sp>
        <p:nvSpPr>
          <p:cNvPr id="7" name="Content Placeholder 2"/>
          <p:cNvSpPr>
            <a:spLocks noGrp="1"/>
          </p:cNvSpPr>
          <p:nvPr>
            <p:ph idx="1"/>
          </p:nvPr>
        </p:nvSpPr>
        <p:spPr>
          <a:xfrm>
            <a:off x="4594684" y="3540447"/>
            <a:ext cx="4356683" cy="5040560"/>
          </a:xfrm>
        </p:spPr>
        <p:txBody>
          <a:bodyPr/>
          <a:lstStyle/>
          <a:p>
            <a:pPr marL="0" indent="0">
              <a:buNone/>
            </a:pPr>
            <a:endParaRPr lang="en-US" sz="1600" dirty="0">
              <a:solidFill>
                <a:schemeClr val="bg1"/>
              </a:solidFill>
            </a:endParaRPr>
          </a:p>
          <a:p>
            <a:r>
              <a:rPr lang="en-US" sz="1600" i="1" dirty="0">
                <a:solidFill>
                  <a:schemeClr val="bg1"/>
                </a:solidFill>
              </a:rPr>
              <a:t>Boosting  European SMEs’ </a:t>
            </a:r>
            <a:r>
              <a:rPr lang="en-US" sz="1600" b="1" i="1" dirty="0">
                <a:solidFill>
                  <a:srgbClr val="3E94D0"/>
                </a:solidFill>
              </a:rPr>
              <a:t>technological transformation</a:t>
            </a:r>
          </a:p>
          <a:p>
            <a:pPr marL="0" indent="0">
              <a:buNone/>
            </a:pPr>
            <a:endParaRPr lang="en-US" sz="1600" i="1" dirty="0"/>
          </a:p>
          <a:p>
            <a:r>
              <a:rPr lang="en-US" sz="1600" i="1" dirty="0">
                <a:solidFill>
                  <a:schemeClr val="bg1"/>
                </a:solidFill>
              </a:rPr>
              <a:t>Supporting Europe’s regions to translate their smart specialisation strategies in the areas of  </a:t>
            </a:r>
            <a:r>
              <a:rPr lang="en-US" sz="1600" b="1" i="1" dirty="0">
                <a:solidFill>
                  <a:srgbClr val="3E94D0"/>
                </a:solidFill>
              </a:rPr>
              <a:t>digitisation and KETs</a:t>
            </a:r>
            <a:r>
              <a:rPr lang="en-US" sz="1600" i="1" dirty="0">
                <a:solidFill>
                  <a:schemeClr val="bg1"/>
                </a:solidFill>
              </a:rPr>
              <a:t> into</a:t>
            </a:r>
            <a:r>
              <a:rPr lang="en-US" sz="1600" b="1" i="1" dirty="0">
                <a:solidFill>
                  <a:schemeClr val="bg1"/>
                </a:solidFill>
              </a:rPr>
              <a:t> </a:t>
            </a:r>
            <a:r>
              <a:rPr lang="en-US" sz="1600" b="1" i="1" dirty="0">
                <a:solidFill>
                  <a:srgbClr val="3E94D0"/>
                </a:solidFill>
              </a:rPr>
              <a:t>concrete projects. </a:t>
            </a:r>
          </a:p>
          <a:p>
            <a:endParaRPr lang="en-US" sz="1400" dirty="0"/>
          </a:p>
          <a:p>
            <a:pPr marL="0" indent="0">
              <a:buNone/>
            </a:pPr>
            <a:endParaRPr lang="en-US" sz="1400" dirty="0"/>
          </a:p>
          <a:p>
            <a:endParaRPr lang="en-US" sz="1400" dirty="0"/>
          </a:p>
          <a:p>
            <a:pPr marL="0" indent="0">
              <a:buNone/>
            </a:pPr>
            <a:endParaRPr lang="en-US" sz="1400" dirty="0"/>
          </a:p>
          <a:p>
            <a:pPr marL="0" indent="0">
              <a:buNone/>
            </a:pPr>
            <a:r>
              <a:rPr lang="en-US" sz="1400" dirty="0"/>
              <a:t>	</a:t>
            </a:r>
          </a:p>
          <a:p>
            <a:pPr marL="0" indent="0">
              <a:buNone/>
            </a:pPr>
            <a:endParaRPr lang="en-US" sz="700" dirty="0"/>
          </a:p>
          <a:p>
            <a:pPr marL="0" indent="0">
              <a:buNone/>
            </a:pPr>
            <a:endParaRPr lang="es-ES" sz="700" dirty="0"/>
          </a:p>
        </p:txBody>
      </p:sp>
      <p:sp>
        <p:nvSpPr>
          <p:cNvPr id="13" name="Title 1"/>
          <p:cNvSpPr txBox="1">
            <a:spLocks noGrp="1"/>
          </p:cNvSpPr>
          <p:nvPr>
            <p:ph type="title"/>
          </p:nvPr>
        </p:nvSpPr>
        <p:spPr>
          <a:xfrm>
            <a:off x="424359" y="1090972"/>
            <a:ext cx="5482952" cy="792088"/>
          </a:xfrm>
          <a:prstGeom prst="rect">
            <a:avLst/>
          </a:prstGeom>
        </p:spPr>
        <p:txBody>
          <a:bodyPr>
            <a:normAutofit fontScale="90000"/>
          </a:bodyPr>
          <a:lstStyle>
            <a:lvl1pPr algn="l" defTabSz="914400" rtl="0" eaLnBrk="1" latinLnBrk="0" hangingPunct="1">
              <a:spcBef>
                <a:spcPct val="0"/>
              </a:spcBef>
              <a:buNone/>
              <a:defRPr sz="2400" b="1" kern="1200" baseline="0">
                <a:solidFill>
                  <a:srgbClr val="252161"/>
                </a:solidFill>
                <a:latin typeface="Calibri" charset="0"/>
                <a:ea typeface="Calibri" charset="0"/>
                <a:cs typeface="Calibri" charset="0"/>
              </a:defRPr>
            </a:lvl1pPr>
          </a:lstStyle>
          <a:p>
            <a:r>
              <a:rPr lang="en-GB" sz="4000" dirty="0">
                <a:solidFill>
                  <a:schemeClr val="bg1"/>
                </a:solidFill>
              </a:rPr>
              <a:t>A forward-looking </a:t>
            </a:r>
            <a:br>
              <a:rPr lang="en-GB" sz="4000" dirty="0">
                <a:solidFill>
                  <a:schemeClr val="bg1"/>
                </a:solidFill>
              </a:rPr>
            </a:br>
            <a:r>
              <a:rPr lang="en-GB" sz="4000" dirty="0">
                <a:solidFill>
                  <a:schemeClr val="bg1"/>
                </a:solidFill>
              </a:rPr>
              <a:t>vision</a:t>
            </a:r>
          </a:p>
        </p:txBody>
      </p:sp>
      <p:sp>
        <p:nvSpPr>
          <p:cNvPr id="5" name="Rectangle 4"/>
          <p:cNvSpPr/>
          <p:nvPr/>
        </p:nvSpPr>
        <p:spPr>
          <a:xfrm>
            <a:off x="424359" y="3378211"/>
            <a:ext cx="3950568" cy="1754326"/>
          </a:xfrm>
          <a:prstGeom prst="rect">
            <a:avLst/>
          </a:prstGeom>
        </p:spPr>
        <p:txBody>
          <a:bodyPr wrap="square">
            <a:spAutoFit/>
          </a:bodyPr>
          <a:lstStyle/>
          <a:p>
            <a:r>
              <a:rPr lang="en-GB" sz="3600" b="1" dirty="0">
                <a:solidFill>
                  <a:schemeClr val="bg1"/>
                </a:solidFill>
                <a:latin typeface="Calibri" charset="0"/>
                <a:ea typeface="Calibri" charset="0"/>
                <a:cs typeface="Calibri" charset="0"/>
              </a:rPr>
              <a:t>Watify </a:t>
            </a:r>
            <a:r>
              <a:rPr lang="en-GB" dirty="0">
                <a:solidFill>
                  <a:schemeClr val="bg1"/>
                </a:solidFill>
                <a:latin typeface="Calibri" charset="0"/>
                <a:ea typeface="Calibri" charset="0"/>
                <a:cs typeface="Calibri" charset="0"/>
              </a:rPr>
              <a:t>is </a:t>
            </a:r>
            <a:br>
              <a:rPr lang="en-GB" dirty="0">
                <a:solidFill>
                  <a:schemeClr val="bg1"/>
                </a:solidFill>
                <a:latin typeface="Calibri" charset="0"/>
                <a:ea typeface="Calibri" charset="0"/>
                <a:cs typeface="Calibri" charset="0"/>
              </a:rPr>
            </a:br>
            <a:r>
              <a:rPr lang="en-GB" dirty="0">
                <a:solidFill>
                  <a:schemeClr val="bg1"/>
                </a:solidFill>
                <a:latin typeface="Calibri" charset="0"/>
                <a:ea typeface="Calibri" charset="0"/>
                <a:cs typeface="Calibri" charset="0"/>
              </a:rPr>
              <a:t>an awareness-raising campaign funded </a:t>
            </a:r>
            <a:br>
              <a:rPr lang="en-GB" dirty="0">
                <a:solidFill>
                  <a:schemeClr val="bg1"/>
                </a:solidFill>
                <a:latin typeface="Calibri" charset="0"/>
                <a:ea typeface="Calibri" charset="0"/>
                <a:cs typeface="Calibri" charset="0"/>
              </a:rPr>
            </a:br>
            <a:r>
              <a:rPr lang="en-GB" dirty="0">
                <a:solidFill>
                  <a:schemeClr val="bg1"/>
                </a:solidFill>
                <a:latin typeface="Calibri" charset="0"/>
                <a:ea typeface="Calibri" charset="0"/>
                <a:cs typeface="Calibri" charset="0"/>
              </a:rPr>
              <a:t>by the European Commission </a:t>
            </a:r>
            <a:r>
              <a:rPr lang="en-US" dirty="0">
                <a:solidFill>
                  <a:schemeClr val="bg1"/>
                </a:solidFill>
                <a:latin typeface="Calibri" charset="0"/>
                <a:ea typeface="Calibri" charset="0"/>
                <a:cs typeface="Calibri" charset="0"/>
              </a:rPr>
              <a:t>to support the EU efforts to </a:t>
            </a:r>
            <a:r>
              <a:rPr lang="en-US" b="1" dirty="0">
                <a:solidFill>
                  <a:srgbClr val="3E94D0"/>
                </a:solidFill>
                <a:latin typeface="Calibri" charset="0"/>
                <a:ea typeface="Calibri" charset="0"/>
                <a:cs typeface="Calibri" charset="0"/>
              </a:rPr>
              <a:t>stimulate</a:t>
            </a:r>
            <a:r>
              <a:rPr lang="en-US" dirty="0">
                <a:solidFill>
                  <a:schemeClr val="bg1"/>
                </a:solidFill>
                <a:latin typeface="Calibri" charset="0"/>
                <a:ea typeface="Calibri" charset="0"/>
                <a:cs typeface="Calibri" charset="0"/>
              </a:rPr>
              <a:t> </a:t>
            </a:r>
            <a:r>
              <a:rPr lang="en-US" b="1" dirty="0">
                <a:solidFill>
                  <a:srgbClr val="3E94D0"/>
                </a:solidFill>
                <a:latin typeface="Calibri" charset="0"/>
                <a:ea typeface="Calibri" charset="0"/>
                <a:cs typeface="Calibri" charset="0"/>
              </a:rPr>
              <a:t>the </a:t>
            </a:r>
            <a:r>
              <a:rPr lang="en-US" b="1" dirty="0" err="1">
                <a:solidFill>
                  <a:srgbClr val="3E94D0"/>
                </a:solidFill>
                <a:latin typeface="Calibri" charset="0"/>
                <a:ea typeface="Calibri" charset="0"/>
                <a:cs typeface="Calibri" charset="0"/>
              </a:rPr>
              <a:t>modernisation</a:t>
            </a:r>
            <a:r>
              <a:rPr lang="en-US" b="1" dirty="0">
                <a:solidFill>
                  <a:srgbClr val="3E94D0"/>
                </a:solidFill>
                <a:latin typeface="Calibri" charset="0"/>
                <a:ea typeface="Calibri" charset="0"/>
                <a:cs typeface="Calibri" charset="0"/>
              </a:rPr>
              <a:t> of Europe’s industry </a:t>
            </a:r>
            <a:r>
              <a:rPr lang="en-US" dirty="0">
                <a:solidFill>
                  <a:schemeClr val="bg1"/>
                </a:solidFill>
                <a:latin typeface="Calibri" charset="0"/>
                <a:ea typeface="Calibri" charset="0"/>
                <a:cs typeface="Calibri" charset="0"/>
              </a:rPr>
              <a:t>by:</a:t>
            </a:r>
          </a:p>
        </p:txBody>
      </p:sp>
      <p:cxnSp>
        <p:nvCxnSpPr>
          <p:cNvPr id="3" name="Connecteur droit 2"/>
          <p:cNvCxnSpPr/>
          <p:nvPr/>
        </p:nvCxnSpPr>
        <p:spPr>
          <a:xfrm>
            <a:off x="539552" y="2399643"/>
            <a:ext cx="3571577"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927" y="333167"/>
            <a:ext cx="4958596" cy="3544231"/>
          </a:xfrm>
          <a:prstGeom prst="rect">
            <a:avLst/>
          </a:prstGeom>
        </p:spPr>
      </p:pic>
    </p:spTree>
    <p:extLst>
      <p:ext uri="{BB962C8B-B14F-4D97-AF65-F5344CB8AC3E}">
        <p14:creationId xmlns:p14="http://schemas.microsoft.com/office/powerpoint/2010/main" val="273437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520"/>
            <a:ext cx="5482952" cy="792088"/>
          </a:xfrm>
        </p:spPr>
        <p:txBody>
          <a:bodyPr>
            <a:normAutofit/>
          </a:bodyPr>
          <a:lstStyle/>
          <a:p>
            <a:r>
              <a:rPr lang="en-US" sz="2000" dirty="0"/>
              <a:t>How?</a:t>
            </a:r>
          </a:p>
        </p:txBody>
      </p:sp>
      <p:sp>
        <p:nvSpPr>
          <p:cNvPr id="3" name="Content Placeholder 2"/>
          <p:cNvSpPr>
            <a:spLocks noGrp="1"/>
          </p:cNvSpPr>
          <p:nvPr>
            <p:ph idx="1"/>
          </p:nvPr>
        </p:nvSpPr>
        <p:spPr>
          <a:xfrm>
            <a:off x="3491880" y="1484784"/>
            <a:ext cx="5266928" cy="4176463"/>
          </a:xfrm>
        </p:spPr>
        <p:txBody>
          <a:bodyPr/>
          <a:lstStyle/>
          <a:p>
            <a:r>
              <a:rPr lang="en-US" sz="2800" b="1" dirty="0">
                <a:solidFill>
                  <a:srgbClr val="0070C0"/>
                </a:solidFill>
              </a:rPr>
              <a:t>boost and facilitate </a:t>
            </a:r>
            <a:r>
              <a:rPr lang="en-US" sz="2000" dirty="0"/>
              <a:t>technological transformation in SMEs and between regions and cities through business and regional intermediaries.</a:t>
            </a:r>
          </a:p>
          <a:p>
            <a:r>
              <a:rPr lang="en-GB" sz="2800" b="1" dirty="0">
                <a:solidFill>
                  <a:srgbClr val="992964"/>
                </a:solidFill>
              </a:rPr>
              <a:t>connect </a:t>
            </a:r>
            <a:r>
              <a:rPr lang="en-GB" sz="2000" dirty="0"/>
              <a:t>SMEs and stakeholders by facilitating the sharing of best practices, lessons learnt and new transformation ideas for advancement and by encouraging collaboration on joint projects.</a:t>
            </a:r>
          </a:p>
          <a:p>
            <a:r>
              <a:rPr lang="en-GB" sz="2800" b="1" dirty="0">
                <a:solidFill>
                  <a:srgbClr val="C3D331"/>
                </a:solidFill>
              </a:rPr>
              <a:t>inspire </a:t>
            </a:r>
            <a:r>
              <a:rPr lang="en-GB" sz="2000" dirty="0"/>
              <a:t>SMEs and local stakeholders to transform and work together to take full advantage of digitisation and Key Enabling Technologies (KETs).</a:t>
            </a:r>
          </a:p>
          <a:p>
            <a:endParaRPr lang="en-US" sz="2000" dirty="0"/>
          </a:p>
        </p:txBody>
      </p:sp>
      <p:sp>
        <p:nvSpPr>
          <p:cNvPr id="4" name="Slide Number Placeholder 3"/>
          <p:cNvSpPr>
            <a:spLocks noGrp="1"/>
          </p:cNvSpPr>
          <p:nvPr>
            <p:ph type="sldNum" sz="quarter" idx="12"/>
          </p:nvPr>
        </p:nvSpPr>
        <p:spPr/>
        <p:txBody>
          <a:bodyPr/>
          <a:lstStyle/>
          <a:p>
            <a:fld id="{87052414-AAE6-4F32-A09E-79405703C9D0}" type="slidenum">
              <a:rPr lang="uk-UA" smtClean="0"/>
              <a:pPr/>
              <a:t>3</a:t>
            </a:fld>
            <a:endParaRPr lang="uk-UA" dirty="0"/>
          </a:p>
        </p:txBody>
      </p:sp>
      <p:pic>
        <p:nvPicPr>
          <p:cNvPr id="5" name="Picture 4" descr="logo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66" y="1604029"/>
            <a:ext cx="2089923" cy="1493804"/>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507" y="3068960"/>
            <a:ext cx="2069976" cy="147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005" y="4365104"/>
            <a:ext cx="2479086" cy="177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1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0" y="-13352"/>
            <a:ext cx="9143999" cy="6060727"/>
          </a:xfrm>
          <a:prstGeom prst="rect">
            <a:avLst/>
          </a:prstGeom>
          <a:solidFill>
            <a:srgbClr val="252162"/>
          </a:solidFill>
          <a:ln>
            <a:solidFill>
              <a:srgbClr val="252162"/>
            </a:solidFill>
          </a:ln>
        </p:spPr>
        <p:txBody>
          <a:bodyPr wrap="square" lIns="324000" rtlCol="0" anchor="ctr" anchorCtr="0">
            <a:noAutofit/>
          </a:bodyPr>
          <a:lstStyle>
            <a:defPPr>
              <a:defRPr lang="en-GB"/>
            </a:defPPr>
            <a:lvl1pPr algn="ctr" fontAlgn="auto">
              <a:spcBef>
                <a:spcPts val="0"/>
              </a:spcBef>
              <a:spcAft>
                <a:spcPts val="600"/>
              </a:spcAft>
              <a:buClr>
                <a:srgbClr val="C0504D"/>
              </a:buClr>
              <a:defRPr b="1">
                <a:solidFill>
                  <a:schemeClr val="bg1"/>
                </a:solidFill>
                <a:ea typeface="Verdana" panose="020B0604030504040204" pitchFamily="34" charset="0"/>
                <a:cs typeface="Verdana" panose="020B0604030504040204" pitchFamily="34" charset="0"/>
              </a:defRPr>
            </a:lvl1pPr>
          </a:lstStyle>
          <a:p>
            <a:pPr>
              <a:spcAft>
                <a:spcPts val="0"/>
              </a:spcAft>
            </a:pPr>
            <a:endParaRPr lang="en-US" sz="4400" dirty="0">
              <a:solidFill>
                <a:srgbClr val="FFFFFF"/>
              </a:solidFill>
              <a:ea typeface="Verdana"/>
              <a:cs typeface="Verdana"/>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948" y="-6232"/>
            <a:ext cx="4007769" cy="2864613"/>
          </a:xfrm>
          <a:prstGeom prst="rect">
            <a:avLst/>
          </a:prstGeom>
        </p:spPr>
      </p:pic>
      <p:sp>
        <p:nvSpPr>
          <p:cNvPr id="9" name="Slide Number Placeholder 8"/>
          <p:cNvSpPr>
            <a:spLocks noGrp="1"/>
          </p:cNvSpPr>
          <p:nvPr>
            <p:ph type="sldNum" sz="quarter" idx="12"/>
          </p:nvPr>
        </p:nvSpPr>
        <p:spPr>
          <a:xfrm>
            <a:off x="4211960" y="6093296"/>
            <a:ext cx="765448" cy="365125"/>
          </a:xfrm>
        </p:spPr>
        <p:txBody>
          <a:bodyPr/>
          <a:lstStyle/>
          <a:p>
            <a:fld id="{87052414-AAE6-4F32-A09E-79405703C9D0}" type="slidenum">
              <a:rPr>
                <a:solidFill>
                  <a:prstClr val="white">
                    <a:lumMod val="50000"/>
                  </a:prstClr>
                </a:solidFill>
              </a:rPr>
              <a:pPr/>
              <a:t>4</a:t>
            </a:fld>
            <a:endParaRPr dirty="0">
              <a:solidFill>
                <a:prstClr val="white">
                  <a:lumMod val="50000"/>
                </a:prstClr>
              </a:solidFill>
            </a:endParaRPr>
          </a:p>
        </p:txBody>
      </p:sp>
      <p:sp>
        <p:nvSpPr>
          <p:cNvPr id="7" name="Content Placeholder 2"/>
          <p:cNvSpPr>
            <a:spLocks noGrp="1"/>
          </p:cNvSpPr>
          <p:nvPr>
            <p:ph idx="1"/>
          </p:nvPr>
        </p:nvSpPr>
        <p:spPr>
          <a:xfrm>
            <a:off x="455671" y="1700808"/>
            <a:ext cx="3463585" cy="936104"/>
          </a:xfrm>
        </p:spPr>
        <p:txBody>
          <a:bodyPr/>
          <a:lstStyle/>
          <a:p>
            <a:pPr marL="0" indent="0">
              <a:buNone/>
            </a:pPr>
            <a:br>
              <a:rPr lang="en-GB" sz="3600" dirty="0">
                <a:solidFill>
                  <a:schemeClr val="bg1"/>
                </a:solidFill>
              </a:rPr>
            </a:br>
            <a:endParaRPr lang="en-US" sz="3200" dirty="0"/>
          </a:p>
          <a:p>
            <a:pPr marL="0" indent="0">
              <a:buNone/>
            </a:pPr>
            <a:endParaRPr lang="en-US" sz="3200" dirty="0"/>
          </a:p>
          <a:p>
            <a:pPr marL="0" indent="0">
              <a:buNone/>
            </a:pPr>
            <a:r>
              <a:rPr lang="en-US" sz="3200" dirty="0"/>
              <a:t>	</a:t>
            </a:r>
          </a:p>
          <a:p>
            <a:pPr marL="0" indent="0">
              <a:buNone/>
            </a:pPr>
            <a:endParaRPr lang="en-US" sz="1200" dirty="0"/>
          </a:p>
          <a:p>
            <a:pPr marL="0" indent="0">
              <a:buNone/>
            </a:pPr>
            <a:endParaRPr lang="es-ES" sz="1200" dirty="0"/>
          </a:p>
        </p:txBody>
      </p:sp>
      <p:sp>
        <p:nvSpPr>
          <p:cNvPr id="2" name="Rectangle 1"/>
          <p:cNvSpPr/>
          <p:nvPr/>
        </p:nvSpPr>
        <p:spPr>
          <a:xfrm>
            <a:off x="6012160" y="3654457"/>
            <a:ext cx="2541346" cy="1512168"/>
          </a:xfrm>
          <a:prstGeom prst="rect">
            <a:avLst/>
          </a:prstGeom>
        </p:spPr>
        <p:txBody>
          <a:bodyPr wrap="square">
            <a:spAutoFit/>
          </a:bodyPr>
          <a:lstStyle/>
          <a:p>
            <a:r>
              <a:rPr lang="en-GB" sz="3600" b="1" dirty="0">
                <a:solidFill>
                  <a:schemeClr val="bg1"/>
                </a:solidFill>
                <a:latin typeface="Calibri" panose="020F0502020204030204" pitchFamily="34" charset="0"/>
                <a:cs typeface="Helvetica"/>
              </a:rPr>
              <a:t>100</a:t>
            </a:r>
            <a:r>
              <a:rPr lang="en-GB" sz="3600" b="1" dirty="0">
                <a:solidFill>
                  <a:srgbClr val="C3D331"/>
                </a:solidFill>
                <a:latin typeface="Calibri" panose="020F0502020204030204" pitchFamily="34" charset="0"/>
                <a:cs typeface="Helvetica"/>
              </a:rPr>
              <a:t> </a:t>
            </a:r>
            <a:br>
              <a:rPr lang="en-GB" sz="2800" b="1" dirty="0">
                <a:solidFill>
                  <a:srgbClr val="C3D331"/>
                </a:solidFill>
                <a:latin typeface="Calibri" panose="020F0502020204030204" pitchFamily="34" charset="0"/>
                <a:cs typeface="Helvetica"/>
              </a:rPr>
            </a:br>
            <a:r>
              <a:rPr lang="en-GB" sz="2000" b="1" dirty="0">
                <a:solidFill>
                  <a:srgbClr val="C3D331"/>
                </a:solidFill>
                <a:latin typeface="Calibri" panose="020F0502020204030204" pitchFamily="34" charset="0"/>
                <a:cs typeface="Helvetica"/>
              </a:rPr>
              <a:t>SUCCESS STORIES</a:t>
            </a:r>
          </a:p>
          <a:p>
            <a:r>
              <a:rPr lang="fr-BE" dirty="0">
                <a:solidFill>
                  <a:schemeClr val="bg1"/>
                </a:solidFill>
                <a:cs typeface="Helvetica"/>
              </a:rPr>
              <a:t>of technological transformation</a:t>
            </a:r>
            <a:endParaRPr lang="en-US" dirty="0">
              <a:solidFill>
                <a:schemeClr val="bg1"/>
              </a:solidFill>
            </a:endParaRPr>
          </a:p>
        </p:txBody>
      </p:sp>
      <p:sp>
        <p:nvSpPr>
          <p:cNvPr id="3" name="Rectangle 2"/>
          <p:cNvSpPr/>
          <p:nvPr/>
        </p:nvSpPr>
        <p:spPr>
          <a:xfrm>
            <a:off x="3328273" y="3654457"/>
            <a:ext cx="2494153" cy="1820774"/>
          </a:xfrm>
          <a:prstGeom prst="rect">
            <a:avLst/>
          </a:prstGeom>
        </p:spPr>
        <p:txBody>
          <a:bodyPr wrap="square">
            <a:spAutoFit/>
          </a:bodyPr>
          <a:lstStyle/>
          <a:p>
            <a:r>
              <a:rPr lang="en-GB" sz="3600" b="1" dirty="0">
                <a:solidFill>
                  <a:schemeClr val="bg1"/>
                </a:solidFill>
                <a:cs typeface="Calibri"/>
              </a:rPr>
              <a:t>40</a:t>
            </a:r>
            <a:r>
              <a:rPr lang="en-GB" sz="3600" b="1" dirty="0">
                <a:solidFill>
                  <a:srgbClr val="B62F76"/>
                </a:solidFill>
                <a:cs typeface="Calibri"/>
              </a:rPr>
              <a:t> </a:t>
            </a:r>
            <a:br>
              <a:rPr lang="en-GB" sz="2800" b="1" dirty="0">
                <a:solidFill>
                  <a:srgbClr val="B62F76"/>
                </a:solidFill>
                <a:cs typeface="Calibri"/>
              </a:rPr>
            </a:br>
            <a:r>
              <a:rPr lang="en-GB" sz="2000" b="1" dirty="0">
                <a:solidFill>
                  <a:srgbClr val="B62F76"/>
                </a:solidFill>
                <a:cs typeface="Calibri"/>
              </a:rPr>
              <a:t>MATCHMAKING EVENTS</a:t>
            </a:r>
            <a:endParaRPr lang="en-US" sz="2000" dirty="0">
              <a:solidFill>
                <a:schemeClr val="bg1"/>
              </a:solidFill>
            </a:endParaRPr>
          </a:p>
          <a:p>
            <a:r>
              <a:rPr lang="en-US" dirty="0">
                <a:solidFill>
                  <a:schemeClr val="bg1"/>
                </a:solidFill>
              </a:rPr>
              <a:t>for smart cooperation and investment</a:t>
            </a:r>
          </a:p>
        </p:txBody>
      </p:sp>
      <p:sp>
        <p:nvSpPr>
          <p:cNvPr id="4" name="Rectangle 3"/>
          <p:cNvSpPr/>
          <p:nvPr/>
        </p:nvSpPr>
        <p:spPr>
          <a:xfrm>
            <a:off x="374576" y="3654457"/>
            <a:ext cx="2622290" cy="1512168"/>
          </a:xfrm>
          <a:prstGeom prst="rect">
            <a:avLst/>
          </a:prstGeom>
        </p:spPr>
        <p:txBody>
          <a:bodyPr wrap="square">
            <a:spAutoFit/>
          </a:bodyPr>
          <a:lstStyle/>
          <a:p>
            <a:r>
              <a:rPr lang="en-GB" sz="3600" b="1" dirty="0">
                <a:solidFill>
                  <a:schemeClr val="bg1"/>
                </a:solidFill>
                <a:cs typeface="Calibri"/>
              </a:rPr>
              <a:t>240</a:t>
            </a:r>
            <a:r>
              <a:rPr lang="en-GB" sz="3600" b="1" dirty="0">
                <a:solidFill>
                  <a:srgbClr val="00B0F0"/>
                </a:solidFill>
                <a:cs typeface="Calibri"/>
              </a:rPr>
              <a:t> </a:t>
            </a:r>
            <a:br>
              <a:rPr lang="en-GB" sz="2800" b="1" dirty="0">
                <a:solidFill>
                  <a:srgbClr val="00B0F0"/>
                </a:solidFill>
                <a:cs typeface="Calibri"/>
              </a:rPr>
            </a:br>
            <a:r>
              <a:rPr lang="en-GB" sz="2000" b="1" dirty="0">
                <a:solidFill>
                  <a:srgbClr val="00B0F0"/>
                </a:solidFill>
                <a:cs typeface="Calibri"/>
              </a:rPr>
              <a:t>AWARENESS EVENTS </a:t>
            </a:r>
          </a:p>
          <a:p>
            <a:r>
              <a:rPr lang="en-GB" dirty="0">
                <a:solidFill>
                  <a:srgbClr val="F2F2F2"/>
                </a:solidFill>
                <a:cs typeface="Calibri"/>
              </a:rPr>
              <a:t>in regions and cities all across Europe</a:t>
            </a:r>
            <a:endParaRPr lang="en-US" dirty="0">
              <a:solidFill>
                <a:schemeClr val="bg1"/>
              </a:solidFill>
            </a:endParaRPr>
          </a:p>
        </p:txBody>
      </p:sp>
      <p:sp>
        <p:nvSpPr>
          <p:cNvPr id="5" name="TextBox 4"/>
          <p:cNvSpPr txBox="1"/>
          <p:nvPr/>
        </p:nvSpPr>
        <p:spPr>
          <a:xfrm>
            <a:off x="374576" y="1476379"/>
            <a:ext cx="3154383" cy="1200329"/>
          </a:xfrm>
          <a:prstGeom prst="rect">
            <a:avLst/>
          </a:prstGeom>
          <a:noFill/>
        </p:spPr>
        <p:txBody>
          <a:bodyPr wrap="square" rtlCol="0">
            <a:spAutoFit/>
          </a:bodyPr>
          <a:lstStyle/>
          <a:p>
            <a:r>
              <a:rPr lang="en-US" sz="3600" b="1" dirty="0">
                <a:solidFill>
                  <a:srgbClr val="0070C0"/>
                </a:solidFill>
              </a:rPr>
              <a:t>boost and facilitate</a:t>
            </a:r>
            <a:endParaRPr lang="en-GB" sz="3600" dirty="0"/>
          </a:p>
        </p:txBody>
      </p:sp>
      <p:sp>
        <p:nvSpPr>
          <p:cNvPr id="11" name="TextBox 10"/>
          <p:cNvSpPr txBox="1"/>
          <p:nvPr/>
        </p:nvSpPr>
        <p:spPr>
          <a:xfrm>
            <a:off x="3307207" y="2535215"/>
            <a:ext cx="2179831" cy="646331"/>
          </a:xfrm>
          <a:prstGeom prst="rect">
            <a:avLst/>
          </a:prstGeom>
          <a:noFill/>
        </p:spPr>
        <p:txBody>
          <a:bodyPr wrap="square" rtlCol="0">
            <a:spAutoFit/>
          </a:bodyPr>
          <a:lstStyle/>
          <a:p>
            <a:r>
              <a:rPr lang="en-GB" sz="3600" b="1" dirty="0">
                <a:solidFill>
                  <a:srgbClr val="992964"/>
                </a:solidFill>
              </a:rPr>
              <a:t>connect</a:t>
            </a:r>
            <a:endParaRPr lang="en-GB" sz="3600" dirty="0"/>
          </a:p>
        </p:txBody>
      </p:sp>
      <p:sp>
        <p:nvSpPr>
          <p:cNvPr id="12" name="TextBox 11"/>
          <p:cNvSpPr txBox="1"/>
          <p:nvPr/>
        </p:nvSpPr>
        <p:spPr>
          <a:xfrm>
            <a:off x="6012160" y="3140968"/>
            <a:ext cx="2016224" cy="646331"/>
          </a:xfrm>
          <a:prstGeom prst="rect">
            <a:avLst/>
          </a:prstGeom>
          <a:noFill/>
        </p:spPr>
        <p:txBody>
          <a:bodyPr wrap="square" rtlCol="0">
            <a:spAutoFit/>
          </a:bodyPr>
          <a:lstStyle/>
          <a:p>
            <a:r>
              <a:rPr lang="en-GB" sz="3600" b="1" dirty="0">
                <a:solidFill>
                  <a:srgbClr val="C3D331"/>
                </a:solidFill>
              </a:rPr>
              <a:t>inspire</a:t>
            </a:r>
            <a:endParaRPr lang="en-GB" sz="3600" dirty="0"/>
          </a:p>
        </p:txBody>
      </p:sp>
    </p:spTree>
    <p:extLst>
      <p:ext uri="{BB962C8B-B14F-4D97-AF65-F5344CB8AC3E}">
        <p14:creationId xmlns:p14="http://schemas.microsoft.com/office/powerpoint/2010/main" val="95160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hinkstockPhotos-516899410.jpg"/>
          <p:cNvPicPr>
            <a:picLocks noChangeAspect="1"/>
          </p:cNvPicPr>
          <p:nvPr/>
        </p:nvPicPr>
        <p:blipFill rotWithShape="1">
          <a:blip r:embed="rId3" cstate="print">
            <a:extLst>
              <a:ext uri="{28A0092B-C50C-407E-A947-70E740481C1C}">
                <a14:useLocalDpi xmlns:a14="http://schemas.microsoft.com/office/drawing/2010/main" val="0"/>
              </a:ext>
            </a:extLst>
          </a:blip>
          <a:srcRect t="17115" r="30160" b="18507"/>
          <a:stretch/>
        </p:blipFill>
        <p:spPr>
          <a:xfrm>
            <a:off x="0" y="1196752"/>
            <a:ext cx="9144000" cy="5661249"/>
          </a:xfrm>
          <a:prstGeom prst="rect">
            <a:avLst/>
          </a:prstGeom>
        </p:spPr>
      </p:pic>
      <p:sp>
        <p:nvSpPr>
          <p:cNvPr id="7" name="Rectangle 6"/>
          <p:cNvSpPr/>
          <p:nvPr/>
        </p:nvSpPr>
        <p:spPr>
          <a:xfrm>
            <a:off x="395536" y="1196752"/>
            <a:ext cx="5544616" cy="5661248"/>
          </a:xfrm>
          <a:prstGeom prst="rect">
            <a:avLst/>
          </a:prstGeom>
          <a:gradFill flip="none" rotWithShape="1">
            <a:gsLst>
              <a:gs pos="0">
                <a:schemeClr val="dk1">
                  <a:shade val="51000"/>
                  <a:satMod val="130000"/>
                  <a:alpha val="55000"/>
                </a:schemeClr>
              </a:gs>
              <a:gs pos="80000">
                <a:schemeClr val="dk1">
                  <a:shade val="93000"/>
                  <a:satMod val="130000"/>
                  <a:alpha val="55000"/>
                </a:schemeClr>
              </a:gs>
              <a:gs pos="100000">
                <a:schemeClr val="dk1">
                  <a:shade val="94000"/>
                  <a:satMod val="135000"/>
                  <a:alpha val="55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57200" y="332656"/>
            <a:ext cx="5482952" cy="792088"/>
          </a:xfrm>
        </p:spPr>
        <p:txBody>
          <a:bodyPr>
            <a:normAutofit/>
          </a:bodyPr>
          <a:lstStyle/>
          <a:p>
            <a:r>
              <a:rPr lang="en-US" sz="2500" dirty="0">
                <a:solidFill>
                  <a:srgbClr val="00B0F0"/>
                </a:solidFill>
                <a:latin typeface="Calibri"/>
                <a:cs typeface="Calibri"/>
              </a:rPr>
              <a:t>Boost and facilitate</a:t>
            </a:r>
          </a:p>
        </p:txBody>
      </p:sp>
      <p:sp>
        <p:nvSpPr>
          <p:cNvPr id="3" name="Content Placeholder 2"/>
          <p:cNvSpPr>
            <a:spLocks noGrp="1"/>
          </p:cNvSpPr>
          <p:nvPr>
            <p:ph idx="1"/>
          </p:nvPr>
        </p:nvSpPr>
        <p:spPr>
          <a:xfrm>
            <a:off x="611560" y="1844824"/>
            <a:ext cx="8229600" cy="936104"/>
          </a:xfrm>
        </p:spPr>
        <p:txBody>
          <a:bodyPr/>
          <a:lstStyle/>
          <a:p>
            <a:pPr marL="0" indent="0">
              <a:buNone/>
            </a:pPr>
            <a:r>
              <a:rPr lang="en-GB" sz="4000" b="1" dirty="0">
                <a:solidFill>
                  <a:srgbClr val="00B0F0"/>
                </a:solidFill>
                <a:latin typeface="Calibri"/>
                <a:cs typeface="Calibri"/>
              </a:rPr>
              <a:t>240 </a:t>
            </a:r>
            <a:r>
              <a:rPr lang="en-GB" sz="2800" b="1" dirty="0">
                <a:solidFill>
                  <a:srgbClr val="00B0F0"/>
                </a:solidFill>
                <a:latin typeface="Calibri"/>
                <a:cs typeface="Calibri"/>
              </a:rPr>
              <a:t>AWARENESS EVENTS </a:t>
            </a:r>
          </a:p>
          <a:p>
            <a:pPr marL="0" indent="0">
              <a:buNone/>
            </a:pPr>
            <a:r>
              <a:rPr lang="en-GB" sz="1800" dirty="0">
                <a:solidFill>
                  <a:srgbClr val="F2F2F2"/>
                </a:solidFill>
                <a:latin typeface="Calibri"/>
                <a:cs typeface="Calibri"/>
              </a:rPr>
              <a:t>in regions and cities all around Europe in the forms of:</a:t>
            </a:r>
          </a:p>
          <a:p>
            <a:pPr marL="0" indent="0">
              <a:buNone/>
            </a:pPr>
            <a:endParaRPr lang="en-GB" sz="2800" dirty="0">
              <a:latin typeface="Calibri"/>
              <a:cs typeface="Calibri"/>
            </a:endParaRPr>
          </a:p>
        </p:txBody>
      </p:sp>
      <p:sp>
        <p:nvSpPr>
          <p:cNvPr id="4" name="Slide Number Placeholder 3"/>
          <p:cNvSpPr>
            <a:spLocks noGrp="1"/>
          </p:cNvSpPr>
          <p:nvPr>
            <p:ph type="sldNum" sz="quarter" idx="12"/>
          </p:nvPr>
        </p:nvSpPr>
        <p:spPr/>
        <p:txBody>
          <a:bodyPr/>
          <a:lstStyle/>
          <a:p>
            <a:fld id="{87052414-AAE6-4F32-A09E-79405703C9D0}" type="slidenum">
              <a:rPr lang="uk-UA" smtClean="0"/>
              <a:pPr/>
              <a:t>5</a:t>
            </a:fld>
            <a:endParaRPr lang="uk-UA" dirty="0"/>
          </a:p>
        </p:txBody>
      </p:sp>
      <p:sp>
        <p:nvSpPr>
          <p:cNvPr id="5" name="TextBox 4"/>
          <p:cNvSpPr txBox="1"/>
          <p:nvPr/>
        </p:nvSpPr>
        <p:spPr>
          <a:xfrm>
            <a:off x="611560" y="2924944"/>
            <a:ext cx="4608512" cy="3933384"/>
          </a:xfrm>
          <a:prstGeom prst="rect">
            <a:avLst/>
          </a:prstGeom>
          <a:noFill/>
        </p:spPr>
        <p:txBody>
          <a:bodyPr wrap="square" rtlCol="0">
            <a:spAutoFit/>
          </a:bodyPr>
          <a:lstStyle/>
          <a:p>
            <a:pPr marL="342900" lvl="0" indent="-342900">
              <a:spcBef>
                <a:spcPct val="20000"/>
              </a:spcBef>
              <a:buClr>
                <a:srgbClr val="7F8FA9"/>
              </a:buClr>
              <a:buFont typeface="Arial" panose="020B0604020202020204" pitchFamily="34" charset="0"/>
              <a:buChar char="•"/>
            </a:pPr>
            <a:r>
              <a:rPr lang="en-GB" sz="1600" b="1" dirty="0">
                <a:solidFill>
                  <a:srgbClr val="F2F2F2"/>
                </a:solidFill>
                <a:latin typeface="Calibri" charset="0"/>
              </a:rPr>
              <a:t>WATIFY information sessions</a:t>
            </a:r>
          </a:p>
          <a:p>
            <a:pPr marL="342900" lvl="0" indent="-342900">
              <a:spcBef>
                <a:spcPct val="20000"/>
              </a:spcBef>
              <a:buClr>
                <a:srgbClr val="7F8FA9"/>
              </a:buClr>
              <a:buFont typeface="Arial" panose="020B0604020202020204" pitchFamily="34" charset="0"/>
              <a:buChar char="•"/>
            </a:pPr>
            <a:r>
              <a:rPr lang="en-GB" sz="1600" b="1" dirty="0">
                <a:solidFill>
                  <a:srgbClr val="F2F2F2"/>
                </a:solidFill>
                <a:latin typeface="Calibri" charset="0"/>
              </a:rPr>
              <a:t>Group presentations by WATIFY ambassadors, digital icons and thematic experts</a:t>
            </a:r>
          </a:p>
          <a:p>
            <a:pPr marL="342900" lvl="0" indent="-342900">
              <a:spcBef>
                <a:spcPct val="20000"/>
              </a:spcBef>
              <a:buClr>
                <a:srgbClr val="7F8FA9"/>
              </a:buClr>
              <a:buFont typeface="Arial" panose="020B0604020202020204" pitchFamily="34" charset="0"/>
              <a:buChar char="•"/>
            </a:pPr>
            <a:r>
              <a:rPr lang="en-GB" sz="1600" b="1" dirty="0">
                <a:solidFill>
                  <a:srgbClr val="F2F2F2"/>
                </a:solidFill>
                <a:latin typeface="Calibri" charset="0"/>
              </a:rPr>
              <a:t>Short workshops with digitisation and KETs experts</a:t>
            </a:r>
          </a:p>
          <a:p>
            <a:pPr marL="342900" lvl="0" indent="-342900">
              <a:spcBef>
                <a:spcPct val="20000"/>
              </a:spcBef>
              <a:buClr>
                <a:srgbClr val="7F8FA9"/>
              </a:buClr>
              <a:buFont typeface="Arial" panose="020B0604020202020204" pitchFamily="34" charset="0"/>
              <a:buChar char="•"/>
            </a:pPr>
            <a:r>
              <a:rPr lang="en-GB" sz="1600" b="1" dirty="0">
                <a:solidFill>
                  <a:srgbClr val="F2F2F2"/>
                </a:solidFill>
                <a:latin typeface="Calibri" charset="0"/>
              </a:rPr>
              <a:t>Presentation of success stories and best practices</a:t>
            </a:r>
          </a:p>
          <a:p>
            <a:pPr marL="342900" lvl="0" indent="-342900">
              <a:spcBef>
                <a:spcPct val="20000"/>
              </a:spcBef>
              <a:buClr>
                <a:srgbClr val="7F8FA9"/>
              </a:buClr>
              <a:buFont typeface="Arial" panose="020B0604020202020204" pitchFamily="34" charset="0"/>
              <a:buChar char="•"/>
            </a:pPr>
            <a:r>
              <a:rPr lang="en-GB" sz="1600" b="1" dirty="0">
                <a:solidFill>
                  <a:srgbClr val="F2F2F2"/>
                </a:solidFill>
                <a:latin typeface="Calibri" charset="0"/>
              </a:rPr>
              <a:t>Technology tours  to present digitisation  and KETs services</a:t>
            </a:r>
          </a:p>
          <a:p>
            <a:pPr marL="342900" lvl="0" indent="-342900">
              <a:spcBef>
                <a:spcPct val="20000"/>
              </a:spcBef>
              <a:buClr>
                <a:srgbClr val="7F8FA9"/>
              </a:buClr>
              <a:buFont typeface="Arial" panose="020B0604020202020204" pitchFamily="34" charset="0"/>
              <a:buChar char="•"/>
            </a:pPr>
            <a:r>
              <a:rPr lang="fr-BE" sz="1600" b="1" dirty="0" err="1">
                <a:solidFill>
                  <a:srgbClr val="F2F2F2"/>
                </a:solidFill>
                <a:latin typeface="Calibri" charset="0"/>
              </a:rPr>
              <a:t>Technology</a:t>
            </a:r>
            <a:r>
              <a:rPr lang="fr-BE" sz="1600" b="1" dirty="0">
                <a:solidFill>
                  <a:srgbClr val="F2F2F2"/>
                </a:solidFill>
                <a:latin typeface="Calibri" charset="0"/>
              </a:rPr>
              <a:t> hands-on </a:t>
            </a:r>
            <a:r>
              <a:rPr lang="fr-BE" sz="1600" b="1" dirty="0" err="1">
                <a:solidFill>
                  <a:srgbClr val="F2F2F2"/>
                </a:solidFill>
                <a:latin typeface="Calibri" charset="0"/>
              </a:rPr>
              <a:t>demonstration</a:t>
            </a:r>
            <a:r>
              <a:rPr lang="fr-BE" sz="1600" b="1" dirty="0">
                <a:solidFill>
                  <a:srgbClr val="F2F2F2"/>
                </a:solidFill>
                <a:latin typeface="Calibri" charset="0"/>
              </a:rPr>
              <a:t> sessions</a:t>
            </a:r>
            <a:endParaRPr lang="en-GB" sz="1600" b="1" dirty="0">
              <a:solidFill>
                <a:srgbClr val="F2F2F2"/>
              </a:solidFill>
              <a:latin typeface="Calibri" charset="0"/>
            </a:endParaRPr>
          </a:p>
          <a:p>
            <a:pPr marL="342900" lvl="0" indent="-342900">
              <a:spcBef>
                <a:spcPct val="20000"/>
              </a:spcBef>
              <a:buClr>
                <a:srgbClr val="7F8FA9"/>
              </a:buClr>
              <a:buFont typeface="Arial" panose="020B0604020202020204" pitchFamily="34" charset="0"/>
              <a:buChar char="•"/>
            </a:pPr>
            <a:r>
              <a:rPr lang="en-GB" sz="1600" b="1" dirty="0">
                <a:solidFill>
                  <a:srgbClr val="F2F2F2"/>
                </a:solidFill>
                <a:latin typeface="Calibri" charset="0"/>
              </a:rPr>
              <a:t>Online training events </a:t>
            </a:r>
          </a:p>
          <a:p>
            <a:pPr marL="342900" lvl="0" indent="-342900">
              <a:spcBef>
                <a:spcPct val="20000"/>
              </a:spcBef>
              <a:buClr>
                <a:srgbClr val="7F8FA9"/>
              </a:buClr>
              <a:buFont typeface="Arial" panose="020B0604020202020204" pitchFamily="34" charset="0"/>
              <a:buChar char="•"/>
            </a:pPr>
            <a:r>
              <a:rPr lang="en-GB" sz="1600" b="1" dirty="0">
                <a:solidFill>
                  <a:srgbClr val="F2F2F2"/>
                </a:solidFill>
                <a:latin typeface="Calibri" charset="0"/>
              </a:rPr>
              <a:t>Twitter chats</a:t>
            </a:r>
          </a:p>
          <a:p>
            <a:pPr marL="342900" lvl="0" indent="-342900">
              <a:spcBef>
                <a:spcPct val="20000"/>
              </a:spcBef>
              <a:buClr>
                <a:srgbClr val="7F8FA9"/>
              </a:buClr>
              <a:buFont typeface="Arial" panose="020B0604020202020204" pitchFamily="34" charset="0"/>
              <a:buChar char="•"/>
            </a:pPr>
            <a:r>
              <a:rPr lang="en-GB" sz="1600" b="1" dirty="0">
                <a:solidFill>
                  <a:srgbClr val="F2F2F2"/>
                </a:solidFill>
                <a:latin typeface="Calibri" charset="0"/>
              </a:rPr>
              <a:t>Participation in sectoral, regional and international events</a:t>
            </a:r>
            <a:endParaRPr lang="en-GB" sz="2800" dirty="0">
              <a:solidFill>
                <a:srgbClr val="F2F2F2"/>
              </a:solidFill>
              <a:latin typeface="Helvetica Light"/>
              <a:cs typeface="Helvetica Light"/>
            </a:endParaRPr>
          </a:p>
        </p:txBody>
      </p:sp>
    </p:spTree>
    <p:extLst>
      <p:ext uri="{BB962C8B-B14F-4D97-AF65-F5344CB8AC3E}">
        <p14:creationId xmlns:p14="http://schemas.microsoft.com/office/powerpoint/2010/main" val="263761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ThinkstockPhotos-489651193.jpg"/>
          <p:cNvPicPr>
            <a:picLocks noChangeAspect="1"/>
          </p:cNvPicPr>
          <p:nvPr/>
        </p:nvPicPr>
        <p:blipFill rotWithShape="1">
          <a:blip r:embed="rId3" cstate="print">
            <a:extLst>
              <a:ext uri="{28A0092B-C50C-407E-A947-70E740481C1C}">
                <a14:useLocalDpi xmlns:a14="http://schemas.microsoft.com/office/drawing/2010/main" val="0"/>
              </a:ext>
            </a:extLst>
          </a:blip>
          <a:srcRect l="25688" t="6280" b="47577"/>
          <a:stretch/>
        </p:blipFill>
        <p:spPr>
          <a:xfrm>
            <a:off x="0" y="1268760"/>
            <a:ext cx="9144000" cy="5589240"/>
          </a:xfrm>
          <a:prstGeom prst="rect">
            <a:avLst/>
          </a:prstGeom>
        </p:spPr>
      </p:pic>
      <p:sp>
        <p:nvSpPr>
          <p:cNvPr id="8" name="Rectangle 7"/>
          <p:cNvSpPr/>
          <p:nvPr/>
        </p:nvSpPr>
        <p:spPr>
          <a:xfrm>
            <a:off x="3959424" y="1268760"/>
            <a:ext cx="5184576" cy="5589240"/>
          </a:xfrm>
          <a:prstGeom prst="rect">
            <a:avLst/>
          </a:prstGeom>
          <a:gradFill flip="none" rotWithShape="1">
            <a:gsLst>
              <a:gs pos="0">
                <a:schemeClr val="dk1">
                  <a:shade val="51000"/>
                  <a:satMod val="130000"/>
                  <a:alpha val="55000"/>
                </a:schemeClr>
              </a:gs>
              <a:gs pos="80000">
                <a:schemeClr val="dk1">
                  <a:shade val="93000"/>
                  <a:satMod val="130000"/>
                  <a:alpha val="55000"/>
                </a:schemeClr>
              </a:gs>
              <a:gs pos="100000">
                <a:schemeClr val="dk1">
                  <a:shade val="94000"/>
                  <a:satMod val="135000"/>
                  <a:alpha val="55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p:nvPr>
        </p:nvSpPr>
        <p:spPr>
          <a:xfrm>
            <a:off x="457200" y="373657"/>
            <a:ext cx="5482952" cy="530167"/>
          </a:xfrm>
        </p:spPr>
        <p:txBody>
          <a:bodyPr>
            <a:noAutofit/>
          </a:bodyPr>
          <a:lstStyle/>
          <a:p>
            <a:r>
              <a:rPr lang="en-US" sz="2500" dirty="0">
                <a:solidFill>
                  <a:srgbClr val="B62F76"/>
                </a:solidFill>
                <a:latin typeface="Calibri"/>
                <a:cs typeface="Calibri"/>
              </a:rPr>
              <a:t>Connect</a:t>
            </a:r>
          </a:p>
        </p:txBody>
      </p:sp>
      <p:sp>
        <p:nvSpPr>
          <p:cNvPr id="3" name="Content Placeholder 2"/>
          <p:cNvSpPr>
            <a:spLocks noGrp="1"/>
          </p:cNvSpPr>
          <p:nvPr>
            <p:ph idx="1"/>
          </p:nvPr>
        </p:nvSpPr>
        <p:spPr>
          <a:xfrm>
            <a:off x="4175448" y="1700808"/>
            <a:ext cx="8229600" cy="936104"/>
          </a:xfrm>
        </p:spPr>
        <p:txBody>
          <a:bodyPr/>
          <a:lstStyle/>
          <a:p>
            <a:pPr marL="0" indent="0">
              <a:buNone/>
            </a:pPr>
            <a:r>
              <a:rPr lang="en-GB" sz="4000" b="1" dirty="0">
                <a:solidFill>
                  <a:srgbClr val="B62F76"/>
                </a:solidFill>
                <a:latin typeface="Calibri"/>
                <a:cs typeface="Calibri"/>
              </a:rPr>
              <a:t>40</a:t>
            </a:r>
            <a:r>
              <a:rPr lang="en-GB" sz="2800" b="1" dirty="0">
                <a:solidFill>
                  <a:srgbClr val="B62F76"/>
                </a:solidFill>
                <a:latin typeface="Calibri"/>
                <a:cs typeface="Calibri"/>
              </a:rPr>
              <a:t> Matchmaking Events </a:t>
            </a:r>
            <a:br>
              <a:rPr lang="en-GB" sz="2800" b="1" dirty="0">
                <a:solidFill>
                  <a:srgbClr val="992964"/>
                </a:solidFill>
                <a:latin typeface="Calibri"/>
                <a:cs typeface="Calibri"/>
              </a:rPr>
            </a:br>
            <a:r>
              <a:rPr lang="en-GB" sz="1800" dirty="0">
                <a:solidFill>
                  <a:srgbClr val="F2F2F2"/>
                </a:solidFill>
                <a:latin typeface="Calibri"/>
                <a:ea typeface="+mn-ea"/>
                <a:cs typeface="Calibri"/>
              </a:rPr>
              <a:t>with the objectives of:</a:t>
            </a:r>
          </a:p>
          <a:p>
            <a:pPr marL="0" indent="0">
              <a:buNone/>
            </a:pPr>
            <a:endParaRPr lang="en-GB" sz="2800" dirty="0">
              <a:latin typeface="Helvetica Light"/>
              <a:cs typeface="Helvetica Light"/>
            </a:endParaRPr>
          </a:p>
        </p:txBody>
      </p:sp>
      <p:sp>
        <p:nvSpPr>
          <p:cNvPr id="4" name="Slide Number Placeholder 3"/>
          <p:cNvSpPr>
            <a:spLocks noGrp="1"/>
          </p:cNvSpPr>
          <p:nvPr>
            <p:ph type="sldNum" sz="quarter" idx="12"/>
          </p:nvPr>
        </p:nvSpPr>
        <p:spPr/>
        <p:txBody>
          <a:bodyPr/>
          <a:lstStyle/>
          <a:p>
            <a:fld id="{87052414-AAE6-4F32-A09E-79405703C9D0}" type="slidenum">
              <a:rPr lang="uk-UA">
                <a:solidFill>
                  <a:prstClr val="white">
                    <a:lumMod val="50000"/>
                  </a:prstClr>
                </a:solidFill>
              </a:rPr>
              <a:pPr/>
              <a:t>6</a:t>
            </a:fld>
            <a:endParaRPr lang="uk-UA" dirty="0">
              <a:solidFill>
                <a:prstClr val="white">
                  <a:lumMod val="50000"/>
                </a:prstClr>
              </a:solidFill>
            </a:endParaRPr>
          </a:p>
        </p:txBody>
      </p:sp>
      <p:sp>
        <p:nvSpPr>
          <p:cNvPr id="5" name="TextBox 4"/>
          <p:cNvSpPr txBox="1"/>
          <p:nvPr/>
        </p:nvSpPr>
        <p:spPr>
          <a:xfrm>
            <a:off x="4175448" y="2708920"/>
            <a:ext cx="4640826" cy="3527119"/>
          </a:xfrm>
          <a:prstGeom prst="rect">
            <a:avLst/>
          </a:prstGeom>
          <a:noFill/>
        </p:spPr>
        <p:txBody>
          <a:bodyPr wrap="square" rtlCol="0">
            <a:spAutoFit/>
          </a:bodyPr>
          <a:lstStyle/>
          <a:p>
            <a:pPr marL="285750" indent="-285750">
              <a:spcBef>
                <a:spcPct val="20000"/>
              </a:spcBef>
              <a:buClr>
                <a:srgbClr val="7F8FA9"/>
              </a:buClr>
              <a:buFont typeface="Arial" panose="020B0604020202020204" pitchFamily="34" charset="0"/>
              <a:buChar char="•"/>
            </a:pPr>
            <a:r>
              <a:rPr lang="en-GB" b="1" dirty="0">
                <a:solidFill>
                  <a:srgbClr val="B62F76"/>
                </a:solidFill>
                <a:cs typeface="Helvetica Light"/>
              </a:rPr>
              <a:t>Fostering the development </a:t>
            </a:r>
            <a:r>
              <a:rPr lang="en-GB" dirty="0">
                <a:solidFill>
                  <a:srgbClr val="F2F2F2"/>
                </a:solidFill>
                <a:cs typeface="Helvetica Light"/>
              </a:rPr>
              <a:t>of cross-regional cooperation projects or joint initiatives.</a:t>
            </a:r>
          </a:p>
          <a:p>
            <a:pPr marL="285750" indent="-285750">
              <a:spcBef>
                <a:spcPct val="20000"/>
              </a:spcBef>
              <a:buClr>
                <a:srgbClr val="7F8FA9"/>
              </a:buClr>
              <a:buFont typeface="Arial" panose="020B0604020202020204" pitchFamily="34" charset="0"/>
              <a:buChar char="•"/>
            </a:pPr>
            <a:r>
              <a:rPr lang="en-GB" b="1" dirty="0">
                <a:solidFill>
                  <a:srgbClr val="B62F76"/>
                </a:solidFill>
                <a:cs typeface="Helvetica Light"/>
              </a:rPr>
              <a:t>Facilitating the cooperation </a:t>
            </a:r>
            <a:r>
              <a:rPr lang="en-GB" dirty="0">
                <a:solidFill>
                  <a:srgbClr val="F2F2F2"/>
                </a:solidFill>
                <a:cs typeface="Helvetica Light"/>
              </a:rPr>
              <a:t>between SMEs, regions, cities and business intermediaries willing to work together on projects which demonstrate potential for cross-regional cooperation in KETs and digital transformation. </a:t>
            </a:r>
          </a:p>
          <a:p>
            <a:pPr marL="285750" indent="-285750">
              <a:spcBef>
                <a:spcPct val="20000"/>
              </a:spcBef>
              <a:buClr>
                <a:srgbClr val="7F8FA9"/>
              </a:buClr>
              <a:buFont typeface="Arial" panose="020B0604020202020204" pitchFamily="34" charset="0"/>
              <a:buChar char="•"/>
            </a:pPr>
            <a:r>
              <a:rPr lang="en-GB" b="1" dirty="0">
                <a:solidFill>
                  <a:srgbClr val="B62F76"/>
                </a:solidFill>
                <a:cs typeface="Helvetica Light"/>
              </a:rPr>
              <a:t>Optimising the involvement of all actors </a:t>
            </a:r>
            <a:r>
              <a:rPr lang="en-GB" dirty="0">
                <a:solidFill>
                  <a:srgbClr val="F2F2F2"/>
                </a:solidFill>
                <a:cs typeface="Helvetica Light"/>
              </a:rPr>
              <a:t>towards the formulation of concrete projects which demonstrate potential for cross-regional cooperation.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715" y="0"/>
            <a:ext cx="3306286" cy="127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82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P16005_EASME-Watify\3_Work\33_Work-in-process\WP3\SOCIAL MEDIA\thinkstock dowloads\ThinkstockPhotos-515855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87312"/>
            <a:ext cx="9144000" cy="56706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7544" y="1628800"/>
            <a:ext cx="4392488" cy="5229200"/>
          </a:xfrm>
          <a:prstGeom prst="rect">
            <a:avLst/>
          </a:prstGeom>
          <a:gradFill flip="none" rotWithShape="1">
            <a:gsLst>
              <a:gs pos="0">
                <a:schemeClr val="dk1">
                  <a:shade val="51000"/>
                  <a:satMod val="130000"/>
                  <a:alpha val="55000"/>
                </a:schemeClr>
              </a:gs>
              <a:gs pos="80000">
                <a:schemeClr val="dk1">
                  <a:shade val="93000"/>
                  <a:satMod val="130000"/>
                  <a:alpha val="55000"/>
                </a:schemeClr>
              </a:gs>
              <a:gs pos="100000">
                <a:schemeClr val="dk1">
                  <a:shade val="94000"/>
                  <a:satMod val="135000"/>
                  <a:alpha val="55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57200" y="338265"/>
            <a:ext cx="5482952" cy="792088"/>
          </a:xfrm>
        </p:spPr>
        <p:txBody>
          <a:bodyPr>
            <a:normAutofit/>
          </a:bodyPr>
          <a:lstStyle/>
          <a:p>
            <a:r>
              <a:rPr lang="en-US" sz="2500" dirty="0">
                <a:solidFill>
                  <a:srgbClr val="C3D331"/>
                </a:solidFill>
                <a:latin typeface="+mn-lt"/>
                <a:cs typeface="Helvetica"/>
              </a:rPr>
              <a:t>Inspire</a:t>
            </a:r>
          </a:p>
        </p:txBody>
      </p:sp>
      <p:sp>
        <p:nvSpPr>
          <p:cNvPr id="3" name="Content Placeholder 2"/>
          <p:cNvSpPr>
            <a:spLocks noGrp="1"/>
          </p:cNvSpPr>
          <p:nvPr>
            <p:ph idx="1"/>
          </p:nvPr>
        </p:nvSpPr>
        <p:spPr>
          <a:xfrm>
            <a:off x="539552" y="1988840"/>
            <a:ext cx="2552594" cy="1584176"/>
          </a:xfrm>
        </p:spPr>
        <p:txBody>
          <a:bodyPr/>
          <a:lstStyle/>
          <a:p>
            <a:pPr marL="0" indent="0">
              <a:buNone/>
            </a:pPr>
            <a:r>
              <a:rPr lang="en-GB" sz="2800" b="1" dirty="0">
                <a:solidFill>
                  <a:srgbClr val="C3D331"/>
                </a:solidFill>
                <a:latin typeface="+mn-lt"/>
                <a:cs typeface="Helvetica"/>
              </a:rPr>
              <a:t>More than </a:t>
            </a:r>
            <a:br>
              <a:rPr lang="en-GB" sz="2800" b="1" dirty="0">
                <a:solidFill>
                  <a:srgbClr val="C3D331"/>
                </a:solidFill>
                <a:latin typeface="+mn-lt"/>
                <a:cs typeface="Helvetica"/>
              </a:rPr>
            </a:br>
            <a:r>
              <a:rPr lang="en-GB" sz="4000" b="1" dirty="0">
                <a:solidFill>
                  <a:srgbClr val="C3D331"/>
                </a:solidFill>
                <a:latin typeface="+mn-lt"/>
                <a:cs typeface="Helvetica"/>
              </a:rPr>
              <a:t>100</a:t>
            </a:r>
            <a:r>
              <a:rPr lang="en-GB" sz="2800" b="1" dirty="0">
                <a:solidFill>
                  <a:srgbClr val="C3D331"/>
                </a:solidFill>
                <a:latin typeface="+mn-lt"/>
                <a:cs typeface="Helvetica"/>
              </a:rPr>
              <a:t> SUCCESS STORIES of:</a:t>
            </a:r>
            <a:endParaRPr lang="en-GB" sz="2800" dirty="0">
              <a:solidFill>
                <a:srgbClr val="C3D331"/>
              </a:solidFill>
              <a:latin typeface="+mn-lt"/>
              <a:cs typeface="Helvetica Light"/>
            </a:endParaRPr>
          </a:p>
        </p:txBody>
      </p:sp>
      <p:sp>
        <p:nvSpPr>
          <p:cNvPr id="4" name="Slide Number Placeholder 3"/>
          <p:cNvSpPr>
            <a:spLocks noGrp="1"/>
          </p:cNvSpPr>
          <p:nvPr>
            <p:ph type="sldNum" sz="quarter" idx="12"/>
          </p:nvPr>
        </p:nvSpPr>
        <p:spPr/>
        <p:txBody>
          <a:bodyPr/>
          <a:lstStyle/>
          <a:p>
            <a:fld id="{87052414-AAE6-4F32-A09E-79405703C9D0}" type="slidenum">
              <a:rPr lang="uk-UA" smtClean="0"/>
              <a:pPr/>
              <a:t>7</a:t>
            </a:fld>
            <a:endParaRPr lang="uk-UA" dirty="0"/>
          </a:p>
        </p:txBody>
      </p:sp>
      <p:sp>
        <p:nvSpPr>
          <p:cNvPr id="5" name="TextBox 4"/>
          <p:cNvSpPr txBox="1"/>
          <p:nvPr/>
        </p:nvSpPr>
        <p:spPr>
          <a:xfrm>
            <a:off x="611560" y="3573016"/>
            <a:ext cx="4205114" cy="2419124"/>
          </a:xfrm>
          <a:prstGeom prst="rect">
            <a:avLst/>
          </a:prstGeom>
          <a:noFill/>
        </p:spPr>
        <p:txBody>
          <a:bodyPr wrap="square" rtlCol="0">
            <a:spAutoFit/>
          </a:bodyPr>
          <a:lstStyle/>
          <a:p>
            <a:pPr marL="285750" lvl="0" indent="-285750">
              <a:spcBef>
                <a:spcPct val="20000"/>
              </a:spcBef>
              <a:buClr>
                <a:srgbClr val="7F8FA9"/>
              </a:buClr>
              <a:buFont typeface="Arial" panose="020B0604020202020204" pitchFamily="34" charset="0"/>
              <a:buChar char="•"/>
            </a:pPr>
            <a:r>
              <a:rPr lang="en-US" b="1" dirty="0">
                <a:solidFill>
                  <a:srgbClr val="C3D331"/>
                </a:solidFill>
                <a:cs typeface="Helvetica Light"/>
              </a:rPr>
              <a:t>SMEs</a:t>
            </a:r>
            <a:r>
              <a:rPr lang="en-US" dirty="0">
                <a:solidFill>
                  <a:srgbClr val="252161"/>
                </a:solidFill>
                <a:cs typeface="Helvetica Light"/>
              </a:rPr>
              <a:t> </a:t>
            </a:r>
            <a:r>
              <a:rPr lang="en-US" dirty="0">
                <a:solidFill>
                  <a:srgbClr val="FFFFFF"/>
                </a:solidFill>
                <a:cs typeface="Helvetica Light"/>
              </a:rPr>
              <a:t>that have successfully transformed their business or created new products / services applying digital technologies and/or KETs. </a:t>
            </a:r>
          </a:p>
          <a:p>
            <a:pPr lvl="0">
              <a:spcBef>
                <a:spcPct val="20000"/>
              </a:spcBef>
              <a:buClr>
                <a:srgbClr val="7F8FA9"/>
              </a:buClr>
            </a:pPr>
            <a:endParaRPr lang="en-US" dirty="0">
              <a:solidFill>
                <a:srgbClr val="252161"/>
              </a:solidFill>
              <a:cs typeface="Helvetica Light"/>
            </a:endParaRPr>
          </a:p>
          <a:p>
            <a:pPr marL="285750" lvl="0" indent="-285750">
              <a:spcBef>
                <a:spcPct val="20000"/>
              </a:spcBef>
              <a:buClr>
                <a:srgbClr val="7F8FA9"/>
              </a:buClr>
              <a:buFont typeface="Arial" panose="020B0604020202020204" pitchFamily="34" charset="0"/>
              <a:buChar char="•"/>
            </a:pPr>
            <a:r>
              <a:rPr lang="en-GB" b="1" dirty="0">
                <a:solidFill>
                  <a:srgbClr val="C3D331"/>
                </a:solidFill>
                <a:cs typeface="Helvetica Light"/>
              </a:rPr>
              <a:t>Regions</a:t>
            </a:r>
            <a:r>
              <a:rPr lang="en-GB" dirty="0">
                <a:solidFill>
                  <a:srgbClr val="252161"/>
                </a:solidFill>
                <a:cs typeface="Helvetica Light"/>
              </a:rPr>
              <a:t> </a:t>
            </a:r>
            <a:r>
              <a:rPr lang="en-GB" dirty="0">
                <a:solidFill>
                  <a:srgbClr val="FFFFFF"/>
                </a:solidFill>
                <a:cs typeface="Helvetica Light"/>
              </a:rPr>
              <a:t>that are leaders in technological transformation policies and projects</a:t>
            </a:r>
          </a:p>
        </p:txBody>
      </p:sp>
      <p:sp>
        <p:nvSpPr>
          <p:cNvPr id="6" name="TextBox 5"/>
          <p:cNvSpPr txBox="1"/>
          <p:nvPr/>
        </p:nvSpPr>
        <p:spPr>
          <a:xfrm>
            <a:off x="390422" y="5589240"/>
            <a:ext cx="4608512" cy="369332"/>
          </a:xfrm>
          <a:prstGeom prst="rect">
            <a:avLst/>
          </a:prstGeom>
          <a:noFill/>
        </p:spPr>
        <p:txBody>
          <a:bodyPr wrap="square" rtlCol="0">
            <a:spAutoFit/>
          </a:bodyPr>
          <a:lstStyle/>
          <a:p>
            <a:pPr algn="ctr"/>
            <a:endParaRPr lang="en-GB" b="1" dirty="0">
              <a:solidFill>
                <a:srgbClr val="992964"/>
              </a:solidFill>
            </a:endParaRPr>
          </a:p>
        </p:txBody>
      </p:sp>
    </p:spTree>
    <p:extLst>
      <p:ext uri="{BB962C8B-B14F-4D97-AF65-F5344CB8AC3E}">
        <p14:creationId xmlns:p14="http://schemas.microsoft.com/office/powerpoint/2010/main" val="185811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0" y="0"/>
            <a:ext cx="9143999" cy="6060727"/>
          </a:xfrm>
          <a:prstGeom prst="rect">
            <a:avLst/>
          </a:prstGeom>
          <a:solidFill>
            <a:srgbClr val="252162"/>
          </a:solidFill>
          <a:ln>
            <a:solidFill>
              <a:srgbClr val="252162"/>
            </a:solidFill>
          </a:ln>
        </p:spPr>
        <p:txBody>
          <a:bodyPr wrap="square" lIns="324000" rtlCol="0" anchor="ctr" anchorCtr="0">
            <a:noAutofit/>
          </a:bodyPr>
          <a:lstStyle>
            <a:defPPr>
              <a:defRPr lang="en-GB"/>
            </a:defPPr>
            <a:lvl1pPr algn="ctr" fontAlgn="auto">
              <a:spcBef>
                <a:spcPts val="0"/>
              </a:spcBef>
              <a:spcAft>
                <a:spcPts val="600"/>
              </a:spcAft>
              <a:buClr>
                <a:srgbClr val="C0504D"/>
              </a:buClr>
              <a:defRPr b="1">
                <a:solidFill>
                  <a:schemeClr val="bg1"/>
                </a:solidFill>
                <a:ea typeface="Verdana" panose="020B0604030504040204" pitchFamily="34" charset="0"/>
                <a:cs typeface="Verdana" panose="020B0604030504040204" pitchFamily="34" charset="0"/>
              </a:defRPr>
            </a:lvl1pPr>
          </a:lstStyle>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US" sz="4400" dirty="0">
              <a:solidFill>
                <a:srgbClr val="FFFFFF"/>
              </a:solidFill>
              <a:ea typeface="Verdana"/>
              <a:cs typeface="Verdana"/>
            </a:endParaRPr>
          </a:p>
        </p:txBody>
      </p:sp>
      <p:sp>
        <p:nvSpPr>
          <p:cNvPr id="9" name="Slide Number Placeholder 8"/>
          <p:cNvSpPr>
            <a:spLocks noGrp="1"/>
          </p:cNvSpPr>
          <p:nvPr>
            <p:ph type="sldNum" sz="quarter" idx="12"/>
          </p:nvPr>
        </p:nvSpPr>
        <p:spPr>
          <a:xfrm>
            <a:off x="4211960" y="6093296"/>
            <a:ext cx="765448" cy="365125"/>
          </a:xfrm>
        </p:spPr>
        <p:txBody>
          <a:bodyPr/>
          <a:lstStyle/>
          <a:p>
            <a:fld id="{87052414-AAE6-4F32-A09E-79405703C9D0}" type="slidenum">
              <a:rPr lang="en-US" smtClean="0"/>
              <a:pPr/>
              <a:t>8</a:t>
            </a:fld>
            <a:endParaRPr lang="en-US" dirty="0"/>
          </a:p>
        </p:txBody>
      </p:sp>
      <p:sp>
        <p:nvSpPr>
          <p:cNvPr id="13" name="Title 1"/>
          <p:cNvSpPr txBox="1">
            <a:spLocks noGrp="1"/>
          </p:cNvSpPr>
          <p:nvPr>
            <p:ph type="title"/>
          </p:nvPr>
        </p:nvSpPr>
        <p:spPr>
          <a:xfrm>
            <a:off x="424359" y="1618178"/>
            <a:ext cx="5482952" cy="792088"/>
          </a:xfrm>
          <a:prstGeom prst="rect">
            <a:avLst/>
          </a:prstGeom>
        </p:spPr>
        <p:txBody>
          <a:bodyPr>
            <a:normAutofit/>
          </a:bodyPr>
          <a:lstStyle>
            <a:lvl1pPr algn="l" defTabSz="914400" rtl="0" eaLnBrk="1" latinLnBrk="0" hangingPunct="1">
              <a:spcBef>
                <a:spcPct val="0"/>
              </a:spcBef>
              <a:buNone/>
              <a:defRPr sz="2400" b="1" kern="1200" baseline="0">
                <a:solidFill>
                  <a:srgbClr val="252161"/>
                </a:solidFill>
                <a:latin typeface="Calibri" charset="0"/>
                <a:ea typeface="Calibri" charset="0"/>
                <a:cs typeface="Calibri" charset="0"/>
              </a:defRPr>
            </a:lvl1pPr>
          </a:lstStyle>
          <a:p>
            <a:r>
              <a:rPr lang="en-GB" sz="4000" dirty="0">
                <a:solidFill>
                  <a:schemeClr val="bg1"/>
                </a:solidFill>
              </a:rPr>
              <a:t>Who?</a:t>
            </a:r>
          </a:p>
        </p:txBody>
      </p:sp>
      <p:sp>
        <p:nvSpPr>
          <p:cNvPr id="2" name="Espace réservé du contenu 1"/>
          <p:cNvSpPr>
            <a:spLocks noGrp="1"/>
          </p:cNvSpPr>
          <p:nvPr>
            <p:ph idx="1"/>
          </p:nvPr>
        </p:nvSpPr>
        <p:spPr>
          <a:xfrm>
            <a:off x="457199" y="3181109"/>
            <a:ext cx="8229600" cy="2754461"/>
          </a:xfrm>
        </p:spPr>
        <p:txBody>
          <a:bodyPr/>
          <a:lstStyle/>
          <a:p>
            <a:r>
              <a:rPr lang="en-US" b="1" dirty="0">
                <a:solidFill>
                  <a:schemeClr val="bg1"/>
                </a:solidFill>
              </a:rPr>
              <a:t>Local and regional policy makers</a:t>
            </a:r>
          </a:p>
          <a:p>
            <a:r>
              <a:rPr lang="en-US" b="1" dirty="0">
                <a:solidFill>
                  <a:schemeClr val="bg1"/>
                </a:solidFill>
              </a:rPr>
              <a:t>SMEs</a:t>
            </a:r>
          </a:p>
          <a:p>
            <a:r>
              <a:rPr lang="en-US" b="1" dirty="0">
                <a:solidFill>
                  <a:schemeClr val="bg1"/>
                </a:solidFill>
              </a:rPr>
              <a:t>Intermediary </a:t>
            </a:r>
            <a:r>
              <a:rPr lang="en-US" b="1" dirty="0" err="1">
                <a:solidFill>
                  <a:schemeClr val="bg1"/>
                </a:solidFill>
              </a:rPr>
              <a:t>organisations</a:t>
            </a:r>
            <a:endParaRPr lang="en-US" b="1" dirty="0">
              <a:solidFill>
                <a:schemeClr val="bg1"/>
              </a:solidFill>
            </a:endParaRPr>
          </a:p>
          <a:p>
            <a:pPr lvl="1"/>
            <a:r>
              <a:rPr lang="en-US" dirty="0">
                <a:solidFill>
                  <a:schemeClr val="bg1"/>
                </a:solidFill>
              </a:rPr>
              <a:t>Regional development agencies (RDAs)</a:t>
            </a:r>
          </a:p>
          <a:p>
            <a:pPr lvl="1"/>
            <a:r>
              <a:rPr lang="fr-FR" dirty="0" err="1">
                <a:solidFill>
                  <a:schemeClr val="bg1"/>
                </a:solidFill>
              </a:rPr>
              <a:t>industry</a:t>
            </a:r>
            <a:r>
              <a:rPr lang="fr-FR" dirty="0">
                <a:solidFill>
                  <a:schemeClr val="bg1"/>
                </a:solidFill>
              </a:rPr>
              <a:t> associations, </a:t>
            </a:r>
            <a:r>
              <a:rPr lang="fr-FR" dirty="0" err="1">
                <a:solidFill>
                  <a:schemeClr val="bg1"/>
                </a:solidFill>
              </a:rPr>
              <a:t>chambers</a:t>
            </a:r>
            <a:r>
              <a:rPr lang="fr-FR" dirty="0">
                <a:solidFill>
                  <a:schemeClr val="bg1"/>
                </a:solidFill>
              </a:rPr>
              <a:t>, clusters, </a:t>
            </a:r>
            <a:r>
              <a:rPr lang="fr-FR" dirty="0" err="1">
                <a:solidFill>
                  <a:schemeClr val="bg1"/>
                </a:solidFill>
              </a:rPr>
              <a:t>technology</a:t>
            </a:r>
            <a:r>
              <a:rPr lang="fr-FR" dirty="0">
                <a:solidFill>
                  <a:schemeClr val="bg1"/>
                </a:solidFill>
              </a:rPr>
              <a:t> &amp; </a:t>
            </a:r>
            <a:r>
              <a:rPr lang="fr-FR" dirty="0" err="1">
                <a:solidFill>
                  <a:schemeClr val="bg1"/>
                </a:solidFill>
              </a:rPr>
              <a:t>competence</a:t>
            </a:r>
            <a:r>
              <a:rPr lang="fr-FR" dirty="0">
                <a:solidFill>
                  <a:schemeClr val="bg1"/>
                </a:solidFill>
              </a:rPr>
              <a:t> centres, etc.</a:t>
            </a:r>
            <a:endParaRPr lang="en-US" dirty="0">
              <a:solidFill>
                <a:schemeClr val="bg1"/>
              </a:solidFill>
            </a:endParaRPr>
          </a:p>
          <a:p>
            <a:pPr lvl="1"/>
            <a:r>
              <a:rPr lang="en-US" dirty="0">
                <a:solidFill>
                  <a:schemeClr val="bg1"/>
                </a:solidFill>
              </a:rPr>
              <a:t>Large companies</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927" y="333167"/>
            <a:ext cx="4958596" cy="3544231"/>
          </a:xfrm>
          <a:prstGeom prst="rect">
            <a:avLst/>
          </a:prstGeom>
        </p:spPr>
      </p:pic>
      <p:cxnSp>
        <p:nvCxnSpPr>
          <p:cNvPr id="11" name="Connecteur droit 10"/>
          <p:cNvCxnSpPr/>
          <p:nvPr/>
        </p:nvCxnSpPr>
        <p:spPr>
          <a:xfrm>
            <a:off x="539552" y="2399643"/>
            <a:ext cx="3571577"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08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0" y="0"/>
            <a:ext cx="9143999" cy="6060727"/>
          </a:xfrm>
          <a:prstGeom prst="rect">
            <a:avLst/>
          </a:prstGeom>
          <a:solidFill>
            <a:srgbClr val="252162"/>
          </a:solidFill>
          <a:ln>
            <a:solidFill>
              <a:srgbClr val="252162"/>
            </a:solidFill>
          </a:ln>
        </p:spPr>
        <p:txBody>
          <a:bodyPr wrap="square" lIns="324000" rtlCol="0" anchor="ctr" anchorCtr="0">
            <a:noAutofit/>
          </a:bodyPr>
          <a:lstStyle>
            <a:defPPr>
              <a:defRPr lang="en-GB"/>
            </a:defPPr>
            <a:lvl1pPr algn="ctr" fontAlgn="auto">
              <a:spcBef>
                <a:spcPts val="0"/>
              </a:spcBef>
              <a:spcAft>
                <a:spcPts val="600"/>
              </a:spcAft>
              <a:buClr>
                <a:srgbClr val="C0504D"/>
              </a:buClr>
              <a:defRPr b="1">
                <a:solidFill>
                  <a:schemeClr val="bg1"/>
                </a:solidFill>
                <a:ea typeface="Verdana" panose="020B0604030504040204" pitchFamily="34" charset="0"/>
                <a:cs typeface="Verdana" panose="020B0604030504040204" pitchFamily="34" charset="0"/>
              </a:defRPr>
            </a:lvl1pPr>
          </a:lstStyle>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GB" sz="2400" dirty="0">
              <a:solidFill>
                <a:srgbClr val="FFFFFF"/>
              </a:solidFill>
              <a:ea typeface="Verdana"/>
              <a:cs typeface="Verdana"/>
            </a:endParaRPr>
          </a:p>
          <a:p>
            <a:pPr>
              <a:spcAft>
                <a:spcPts val="0"/>
              </a:spcAft>
            </a:pPr>
            <a:endParaRPr lang="en-US" sz="4400" dirty="0">
              <a:solidFill>
                <a:srgbClr val="FFFFFF"/>
              </a:solidFill>
              <a:ea typeface="Verdana"/>
              <a:cs typeface="Verdana"/>
            </a:endParaRPr>
          </a:p>
        </p:txBody>
      </p:sp>
      <p:sp>
        <p:nvSpPr>
          <p:cNvPr id="9" name="Slide Number Placeholder 8"/>
          <p:cNvSpPr>
            <a:spLocks noGrp="1"/>
          </p:cNvSpPr>
          <p:nvPr>
            <p:ph type="sldNum" sz="quarter" idx="12"/>
          </p:nvPr>
        </p:nvSpPr>
        <p:spPr>
          <a:xfrm>
            <a:off x="4211960" y="6093296"/>
            <a:ext cx="765448" cy="365125"/>
          </a:xfrm>
        </p:spPr>
        <p:txBody>
          <a:bodyPr/>
          <a:lstStyle/>
          <a:p>
            <a:fld id="{87052414-AAE6-4F32-A09E-79405703C9D0}" type="slidenum">
              <a:rPr lang="en-US" smtClean="0"/>
              <a:pPr/>
              <a:t>9</a:t>
            </a:fld>
            <a:endParaRPr lang="en-US" dirty="0"/>
          </a:p>
        </p:txBody>
      </p:sp>
      <p:sp>
        <p:nvSpPr>
          <p:cNvPr id="13" name="Title 1"/>
          <p:cNvSpPr txBox="1">
            <a:spLocks noGrp="1"/>
          </p:cNvSpPr>
          <p:nvPr>
            <p:ph type="title"/>
          </p:nvPr>
        </p:nvSpPr>
        <p:spPr>
          <a:xfrm>
            <a:off x="424359" y="1618178"/>
            <a:ext cx="5482952" cy="792088"/>
          </a:xfrm>
          <a:prstGeom prst="rect">
            <a:avLst/>
          </a:prstGeom>
        </p:spPr>
        <p:txBody>
          <a:bodyPr>
            <a:normAutofit/>
          </a:bodyPr>
          <a:lstStyle>
            <a:lvl1pPr algn="l" defTabSz="914400" rtl="0" eaLnBrk="1" latinLnBrk="0" hangingPunct="1">
              <a:spcBef>
                <a:spcPct val="0"/>
              </a:spcBef>
              <a:buNone/>
              <a:defRPr sz="2400" b="1" kern="1200" baseline="0">
                <a:solidFill>
                  <a:srgbClr val="252161"/>
                </a:solidFill>
                <a:latin typeface="Calibri" charset="0"/>
                <a:ea typeface="Calibri" charset="0"/>
                <a:cs typeface="Calibri" charset="0"/>
              </a:defRPr>
            </a:lvl1pPr>
          </a:lstStyle>
          <a:p>
            <a:r>
              <a:rPr lang="en-GB" sz="4000" dirty="0">
                <a:solidFill>
                  <a:schemeClr val="bg1"/>
                </a:solidFill>
              </a:rPr>
              <a:t>Industrial sectors</a:t>
            </a:r>
          </a:p>
        </p:txBody>
      </p:sp>
      <p:sp>
        <p:nvSpPr>
          <p:cNvPr id="2" name="Espace réservé du contenu 1"/>
          <p:cNvSpPr>
            <a:spLocks noGrp="1"/>
          </p:cNvSpPr>
          <p:nvPr>
            <p:ph idx="1"/>
          </p:nvPr>
        </p:nvSpPr>
        <p:spPr>
          <a:xfrm>
            <a:off x="539552" y="3269752"/>
            <a:ext cx="8229600" cy="2226918"/>
          </a:xfrm>
        </p:spPr>
        <p:txBody>
          <a:bodyPr numCol="2"/>
          <a:lstStyle/>
          <a:p>
            <a:r>
              <a:rPr lang="en-GB" dirty="0">
                <a:solidFill>
                  <a:schemeClr val="bg1"/>
                </a:solidFill>
              </a:rPr>
              <a:t>Manufacturing</a:t>
            </a:r>
          </a:p>
          <a:p>
            <a:r>
              <a:rPr lang="en-GB" dirty="0">
                <a:solidFill>
                  <a:schemeClr val="bg1"/>
                </a:solidFill>
              </a:rPr>
              <a:t>Healthcare </a:t>
            </a:r>
          </a:p>
          <a:p>
            <a:r>
              <a:rPr lang="en-GB" dirty="0">
                <a:solidFill>
                  <a:schemeClr val="bg1"/>
                </a:solidFill>
              </a:rPr>
              <a:t>Finance</a:t>
            </a:r>
          </a:p>
          <a:p>
            <a:r>
              <a:rPr lang="en-GB" dirty="0">
                <a:solidFill>
                  <a:schemeClr val="bg1"/>
                </a:solidFill>
              </a:rPr>
              <a:t>Creative Industries</a:t>
            </a:r>
          </a:p>
          <a:p>
            <a:r>
              <a:rPr lang="en-GB" dirty="0">
                <a:solidFill>
                  <a:schemeClr val="bg1"/>
                </a:solidFill>
              </a:rPr>
              <a:t>Mechanical Engineering</a:t>
            </a:r>
          </a:p>
          <a:p>
            <a:r>
              <a:rPr lang="en-GB" dirty="0">
                <a:solidFill>
                  <a:schemeClr val="bg1"/>
                </a:solidFill>
              </a:rPr>
              <a:t>Construction</a:t>
            </a:r>
          </a:p>
          <a:p>
            <a:r>
              <a:rPr lang="en-GB" dirty="0">
                <a:solidFill>
                  <a:schemeClr val="bg1"/>
                </a:solidFill>
              </a:rPr>
              <a:t>Tourism</a:t>
            </a:r>
          </a:p>
          <a:p>
            <a:r>
              <a:rPr lang="en-GB" dirty="0">
                <a:solidFill>
                  <a:schemeClr val="bg1"/>
                </a:solidFill>
              </a:rPr>
              <a:t>Retail</a:t>
            </a:r>
          </a:p>
          <a:p>
            <a:r>
              <a:rPr lang="en-GB" dirty="0" err="1">
                <a:solidFill>
                  <a:schemeClr val="bg1"/>
                </a:solidFill>
              </a:rPr>
              <a:t>Agro</a:t>
            </a:r>
            <a:r>
              <a:rPr lang="en-GB" dirty="0">
                <a:solidFill>
                  <a:schemeClr val="bg1"/>
                </a:solidFill>
              </a:rPr>
              <a:t>-food</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solidFill>
                <a:schemeClr val="bg1"/>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927" y="333167"/>
            <a:ext cx="4958596" cy="3544231"/>
          </a:xfrm>
          <a:prstGeom prst="rect">
            <a:avLst/>
          </a:prstGeom>
        </p:spPr>
      </p:pic>
      <p:cxnSp>
        <p:nvCxnSpPr>
          <p:cNvPr id="11" name="Connecteur droit 10"/>
          <p:cNvCxnSpPr/>
          <p:nvPr/>
        </p:nvCxnSpPr>
        <p:spPr>
          <a:xfrm>
            <a:off x="539552" y="2399643"/>
            <a:ext cx="3571577"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75766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1471</Words>
  <Application>Microsoft Office PowerPoint</Application>
  <PresentationFormat>On-screen Show (4:3)</PresentationFormat>
  <Paragraphs>239</Paragraphs>
  <Slides>15</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Caliburi</vt:lpstr>
      <vt:lpstr>Franklin Gothic Book</vt:lpstr>
      <vt:lpstr>Gulim</vt:lpstr>
      <vt:lpstr>Helvetica</vt:lpstr>
      <vt:lpstr>Helvetica Light</vt:lpstr>
      <vt:lpstr>Times New Roman</vt:lpstr>
      <vt:lpstr>Verdana</vt:lpstr>
      <vt:lpstr>Wingdings</vt:lpstr>
      <vt:lpstr>Office Theme</vt:lpstr>
      <vt:lpstr>  </vt:lpstr>
      <vt:lpstr>A forward-looking  vision</vt:lpstr>
      <vt:lpstr>How?</vt:lpstr>
      <vt:lpstr>PowerPoint Presentation</vt:lpstr>
      <vt:lpstr>Boost and facilitate</vt:lpstr>
      <vt:lpstr>Connect</vt:lpstr>
      <vt:lpstr>Inspire</vt:lpstr>
      <vt:lpstr>Who?</vt:lpstr>
      <vt:lpstr>Industrial sectors</vt:lpstr>
      <vt:lpstr>Advantages</vt:lpstr>
      <vt:lpstr>Methodology for matchmaking events</vt:lpstr>
      <vt:lpstr>PowerPoint Presentation</vt:lpstr>
      <vt:lpstr>WATIFY comes to you !</vt:lpstr>
      <vt:lpstr>WATIFY comes to you !</vt:lpstr>
      <vt:lpstr>Let’s get social! </vt:lpstr>
    </vt:vector>
  </TitlesOfParts>
  <Company>GCG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Borras, Telm</dc:creator>
  <cp:lastModifiedBy>Sasanova</cp:lastModifiedBy>
  <cp:revision>314</cp:revision>
  <cp:lastPrinted>2017-01-25T11:08:20Z</cp:lastPrinted>
  <dcterms:created xsi:type="dcterms:W3CDTF">2015-11-25T08:33:56Z</dcterms:created>
  <dcterms:modified xsi:type="dcterms:W3CDTF">2017-03-16T09:54:44Z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