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87" r:id="rId5"/>
    <p:sldId id="413" r:id="rId6"/>
    <p:sldId id="421" r:id="rId7"/>
    <p:sldId id="419" r:id="rId8"/>
    <p:sldId id="417" r:id="rId9"/>
    <p:sldId id="418" r:id="rId10"/>
    <p:sldId id="423" r:id="rId11"/>
    <p:sldId id="424" r:id="rId12"/>
    <p:sldId id="408" r:id="rId13"/>
    <p:sldId id="415" r:id="rId14"/>
    <p:sldId id="422" r:id="rId15"/>
  </p:sldIdLst>
  <p:sldSz cx="9144000" cy="6858000" type="screen4x3"/>
  <p:notesSz cx="6797675" cy="9928225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ieterjan Debergh" initials="P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1" autoAdjust="0"/>
    <p:restoredTop sz="90072" autoAdjust="0"/>
  </p:normalViewPr>
  <p:slideViewPr>
    <p:cSldViewPr>
      <p:cViewPr varScale="1">
        <p:scale>
          <a:sx n="118" d="100"/>
          <a:sy n="118" d="100"/>
        </p:scale>
        <p:origin x="28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6B9FE2-2182-49E8-B530-F6F4E2425E52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nl-NL"/>
        </a:p>
      </dgm:t>
    </dgm:pt>
    <dgm:pt modelId="{C70EEE3D-F721-4E12-ACE7-92AF35ACA4E3}">
      <dgm:prSet phldrT="[Tekst]"/>
      <dgm:spPr/>
      <dgm:t>
        <a:bodyPr/>
        <a:lstStyle/>
        <a:p>
          <a:r>
            <a:rPr lang="nl-NL" dirty="0" err="1" smtClean="0"/>
            <a:t>learn</a:t>
          </a:r>
          <a:endParaRPr lang="nl-NL" dirty="0"/>
        </a:p>
      </dgm:t>
    </dgm:pt>
    <dgm:pt modelId="{6F3B179F-5155-4185-90EC-5392CEFB1738}" type="parTrans" cxnId="{13C3E8F9-5C2F-41D2-8ACB-5A7B1E9B6F48}">
      <dgm:prSet/>
      <dgm:spPr/>
      <dgm:t>
        <a:bodyPr/>
        <a:lstStyle/>
        <a:p>
          <a:endParaRPr lang="nl-NL"/>
        </a:p>
      </dgm:t>
    </dgm:pt>
    <dgm:pt modelId="{DFD20F73-6EDE-4A7D-8B54-5E89CE85E770}" type="sibTrans" cxnId="{13C3E8F9-5C2F-41D2-8ACB-5A7B1E9B6F48}">
      <dgm:prSet/>
      <dgm:spPr/>
      <dgm:t>
        <a:bodyPr/>
        <a:lstStyle/>
        <a:p>
          <a:endParaRPr lang="nl-NL"/>
        </a:p>
      </dgm:t>
    </dgm:pt>
    <dgm:pt modelId="{75029A72-A53D-4E38-B43E-5AAE8BC9979D}">
      <dgm:prSet phldrT="[Tekst]"/>
      <dgm:spPr/>
      <dgm:t>
        <a:bodyPr/>
        <a:lstStyle/>
        <a:p>
          <a:r>
            <a:rPr lang="nl-NL" dirty="0" err="1" smtClean="0"/>
            <a:t>developing</a:t>
          </a:r>
          <a:r>
            <a:rPr lang="nl-NL" dirty="0" smtClean="0"/>
            <a:t> a </a:t>
          </a:r>
          <a:r>
            <a:rPr lang="nl-NL" dirty="0" err="1" smtClean="0"/>
            <a:t>scoping</a:t>
          </a:r>
          <a:r>
            <a:rPr lang="nl-NL" dirty="0" smtClean="0"/>
            <a:t> paper</a:t>
          </a:r>
          <a:endParaRPr lang="nl-NL" dirty="0"/>
        </a:p>
      </dgm:t>
    </dgm:pt>
    <dgm:pt modelId="{D5A79CAE-FF1F-4CD1-85F8-9E77AB2B29E9}" type="parTrans" cxnId="{F1A49BF0-6349-4F25-BD89-CEA65854BF7D}">
      <dgm:prSet/>
      <dgm:spPr/>
      <dgm:t>
        <a:bodyPr/>
        <a:lstStyle/>
        <a:p>
          <a:endParaRPr lang="nl-NL"/>
        </a:p>
      </dgm:t>
    </dgm:pt>
    <dgm:pt modelId="{D77E55B1-69C8-41F1-9374-9EDBB1BF70F2}" type="sibTrans" cxnId="{F1A49BF0-6349-4F25-BD89-CEA65854BF7D}">
      <dgm:prSet/>
      <dgm:spPr/>
      <dgm:t>
        <a:bodyPr/>
        <a:lstStyle/>
        <a:p>
          <a:endParaRPr lang="nl-NL"/>
        </a:p>
      </dgm:t>
    </dgm:pt>
    <dgm:pt modelId="{BD0F6F18-6003-486E-95D6-F0D72A326610}">
      <dgm:prSet phldrT="[Tekst]"/>
      <dgm:spPr/>
      <dgm:t>
        <a:bodyPr/>
        <a:lstStyle/>
        <a:p>
          <a:r>
            <a:rPr lang="nl-NL" dirty="0" err="1" smtClean="0"/>
            <a:t>mapping</a:t>
          </a:r>
          <a:r>
            <a:rPr lang="nl-NL" dirty="0" smtClean="0"/>
            <a:t> questionnaire</a:t>
          </a:r>
          <a:endParaRPr lang="nl-NL" dirty="0"/>
        </a:p>
      </dgm:t>
    </dgm:pt>
    <dgm:pt modelId="{1B6A254D-49AA-445C-9377-2D6AFAADBDD9}" type="parTrans" cxnId="{9383B0BF-A327-426E-A6AB-0212A27153C7}">
      <dgm:prSet/>
      <dgm:spPr/>
      <dgm:t>
        <a:bodyPr/>
        <a:lstStyle/>
        <a:p>
          <a:endParaRPr lang="nl-NL"/>
        </a:p>
      </dgm:t>
    </dgm:pt>
    <dgm:pt modelId="{0570F289-3389-4462-B835-9B2394331F36}" type="sibTrans" cxnId="{9383B0BF-A327-426E-A6AB-0212A27153C7}">
      <dgm:prSet/>
      <dgm:spPr/>
      <dgm:t>
        <a:bodyPr/>
        <a:lstStyle/>
        <a:p>
          <a:endParaRPr lang="nl-NL"/>
        </a:p>
      </dgm:t>
    </dgm:pt>
    <dgm:pt modelId="{FD30A764-0E80-4A39-BCCB-14C2403929F3}">
      <dgm:prSet phldrT="[Tekst]"/>
      <dgm:spPr/>
      <dgm:t>
        <a:bodyPr/>
        <a:lstStyle/>
        <a:p>
          <a:r>
            <a:rPr lang="nl-NL" dirty="0" err="1" smtClean="0"/>
            <a:t>connect</a:t>
          </a:r>
          <a:endParaRPr lang="nl-NL" dirty="0"/>
        </a:p>
      </dgm:t>
    </dgm:pt>
    <dgm:pt modelId="{BE334F28-F2AB-4098-8424-0E99301AE00E}" type="parTrans" cxnId="{ADBF9D10-0F76-43A9-BE6A-324120AB03A2}">
      <dgm:prSet/>
      <dgm:spPr/>
      <dgm:t>
        <a:bodyPr/>
        <a:lstStyle/>
        <a:p>
          <a:endParaRPr lang="nl-NL"/>
        </a:p>
      </dgm:t>
    </dgm:pt>
    <dgm:pt modelId="{4AA03412-DF7C-40E6-9895-E5282AFF2EDE}" type="sibTrans" cxnId="{ADBF9D10-0F76-43A9-BE6A-324120AB03A2}">
      <dgm:prSet/>
      <dgm:spPr/>
      <dgm:t>
        <a:bodyPr/>
        <a:lstStyle/>
        <a:p>
          <a:endParaRPr lang="nl-NL"/>
        </a:p>
      </dgm:t>
    </dgm:pt>
    <dgm:pt modelId="{91C43BB5-A30D-474E-8E17-9260CC46EDFC}">
      <dgm:prSet phldrT="[Tekst]"/>
      <dgm:spPr/>
      <dgm:t>
        <a:bodyPr/>
        <a:lstStyle/>
        <a:p>
          <a:r>
            <a:rPr lang="nl-NL" dirty="0" smtClean="0"/>
            <a:t>matching events </a:t>
          </a:r>
          <a:r>
            <a:rPr lang="nl-NL" dirty="0" err="1" smtClean="0"/>
            <a:t>for</a:t>
          </a:r>
          <a:r>
            <a:rPr lang="nl-NL" dirty="0" smtClean="0"/>
            <a:t> </a:t>
          </a:r>
          <a:r>
            <a:rPr lang="nl-NL" dirty="0" err="1" smtClean="0"/>
            <a:t>complementary</a:t>
          </a:r>
          <a:r>
            <a:rPr lang="nl-NL" dirty="0" smtClean="0"/>
            <a:t> partners</a:t>
          </a:r>
          <a:endParaRPr lang="nl-NL" dirty="0"/>
        </a:p>
      </dgm:t>
    </dgm:pt>
    <dgm:pt modelId="{A75B2269-B6DE-497C-9D0A-0274E1DAB966}" type="parTrans" cxnId="{AF09CAFF-8040-4C1B-8116-5538E82B1AF9}">
      <dgm:prSet/>
      <dgm:spPr/>
      <dgm:t>
        <a:bodyPr/>
        <a:lstStyle/>
        <a:p>
          <a:endParaRPr lang="nl-NL"/>
        </a:p>
      </dgm:t>
    </dgm:pt>
    <dgm:pt modelId="{EBE85F74-EA03-49DC-8F92-8C168BBEE4CF}" type="sibTrans" cxnId="{AF09CAFF-8040-4C1B-8116-5538E82B1AF9}">
      <dgm:prSet/>
      <dgm:spPr/>
      <dgm:t>
        <a:bodyPr/>
        <a:lstStyle/>
        <a:p>
          <a:endParaRPr lang="nl-NL"/>
        </a:p>
      </dgm:t>
    </dgm:pt>
    <dgm:pt modelId="{D4695821-BA7F-4A3B-A23E-C4D1A8667C03}">
      <dgm:prSet phldrT="[Tekst]"/>
      <dgm:spPr/>
      <dgm:t>
        <a:bodyPr/>
        <a:lstStyle/>
        <a:p>
          <a:r>
            <a:rPr lang="nl-NL" dirty="0" err="1" smtClean="0"/>
            <a:t>developing</a:t>
          </a:r>
          <a:r>
            <a:rPr lang="nl-NL" dirty="0" smtClean="0"/>
            <a:t> </a:t>
          </a:r>
          <a:r>
            <a:rPr lang="nl-NL" dirty="0" err="1" smtClean="0"/>
            <a:t>demonstration</a:t>
          </a:r>
          <a:r>
            <a:rPr lang="nl-NL" dirty="0" smtClean="0"/>
            <a:t> cases</a:t>
          </a:r>
          <a:endParaRPr lang="nl-NL" dirty="0"/>
        </a:p>
      </dgm:t>
    </dgm:pt>
    <dgm:pt modelId="{3D0CCE7B-3BC8-4E30-A5E4-7F3219709C71}" type="parTrans" cxnId="{502AD909-F327-43FD-95BF-D7573035E790}">
      <dgm:prSet/>
      <dgm:spPr/>
      <dgm:t>
        <a:bodyPr/>
        <a:lstStyle/>
        <a:p>
          <a:endParaRPr lang="nl-NL"/>
        </a:p>
      </dgm:t>
    </dgm:pt>
    <dgm:pt modelId="{50FC0E3E-0E32-439E-B3CC-1282DEFDCED1}" type="sibTrans" cxnId="{502AD909-F327-43FD-95BF-D7573035E790}">
      <dgm:prSet/>
      <dgm:spPr/>
      <dgm:t>
        <a:bodyPr/>
        <a:lstStyle/>
        <a:p>
          <a:endParaRPr lang="nl-NL"/>
        </a:p>
      </dgm:t>
    </dgm:pt>
    <dgm:pt modelId="{E4FED9E6-EC21-42DE-8E03-68157BD9A096}">
      <dgm:prSet phldrT="[Tekst]"/>
      <dgm:spPr/>
      <dgm:t>
        <a:bodyPr/>
        <a:lstStyle/>
        <a:p>
          <a:r>
            <a:rPr lang="nl-NL" dirty="0" err="1" smtClean="0"/>
            <a:t>demonstrate</a:t>
          </a:r>
          <a:endParaRPr lang="nl-NL" dirty="0"/>
        </a:p>
      </dgm:t>
    </dgm:pt>
    <dgm:pt modelId="{4C355BBC-7E6E-4440-8D33-FF0FF9AFF093}" type="parTrans" cxnId="{F3FA4F74-F2A7-42C1-B8B0-FF2F34658A78}">
      <dgm:prSet/>
      <dgm:spPr/>
      <dgm:t>
        <a:bodyPr/>
        <a:lstStyle/>
        <a:p>
          <a:endParaRPr lang="nl-NL"/>
        </a:p>
      </dgm:t>
    </dgm:pt>
    <dgm:pt modelId="{99D7E57B-5680-4990-87F6-2A1B7E6C1C59}" type="sibTrans" cxnId="{F3FA4F74-F2A7-42C1-B8B0-FF2F34658A78}">
      <dgm:prSet/>
      <dgm:spPr/>
      <dgm:t>
        <a:bodyPr/>
        <a:lstStyle/>
        <a:p>
          <a:endParaRPr lang="nl-NL"/>
        </a:p>
      </dgm:t>
    </dgm:pt>
    <dgm:pt modelId="{520A1FBD-47D0-4830-B83B-CF24AA4BAF77}">
      <dgm:prSet phldrT="[Tekst]"/>
      <dgm:spPr/>
      <dgm:t>
        <a:bodyPr/>
        <a:lstStyle/>
        <a:p>
          <a:r>
            <a:rPr lang="nl-NL" dirty="0" err="1" smtClean="0"/>
            <a:t>networked</a:t>
          </a:r>
          <a:r>
            <a:rPr lang="nl-NL" dirty="0" smtClean="0"/>
            <a:t> </a:t>
          </a:r>
          <a:r>
            <a:rPr lang="nl-NL" dirty="0" err="1" smtClean="0"/>
            <a:t>demonstration</a:t>
          </a:r>
          <a:endParaRPr lang="nl-NL" dirty="0"/>
        </a:p>
      </dgm:t>
    </dgm:pt>
    <dgm:pt modelId="{A0DA4151-9267-4CB6-AE56-76E7F53E1ED1}" type="parTrans" cxnId="{EAD8A75F-33EE-45E8-9CD1-07F327B03ED6}">
      <dgm:prSet/>
      <dgm:spPr/>
      <dgm:t>
        <a:bodyPr/>
        <a:lstStyle/>
        <a:p>
          <a:endParaRPr lang="nl-NL"/>
        </a:p>
      </dgm:t>
    </dgm:pt>
    <dgm:pt modelId="{9621590F-9BFB-487A-88DE-5B346B8C9395}" type="sibTrans" cxnId="{EAD8A75F-33EE-45E8-9CD1-07F327B03ED6}">
      <dgm:prSet/>
      <dgm:spPr/>
      <dgm:t>
        <a:bodyPr/>
        <a:lstStyle/>
        <a:p>
          <a:endParaRPr lang="nl-NL"/>
        </a:p>
      </dgm:t>
    </dgm:pt>
    <dgm:pt modelId="{45916501-D29E-465B-AE0E-F7F5D9F045DF}">
      <dgm:prSet phldrT="[Tekst]"/>
      <dgm:spPr/>
      <dgm:t>
        <a:bodyPr/>
        <a:lstStyle/>
        <a:p>
          <a:r>
            <a:rPr lang="nl-NL" dirty="0" smtClean="0"/>
            <a:t>pilot </a:t>
          </a:r>
          <a:r>
            <a:rPr lang="nl-NL" dirty="0" err="1" smtClean="0"/>
            <a:t>lines</a:t>
          </a:r>
          <a:r>
            <a:rPr lang="nl-NL" dirty="0" smtClean="0"/>
            <a:t> </a:t>
          </a:r>
          <a:r>
            <a:rPr lang="nl-NL" dirty="0" err="1" smtClean="0"/>
            <a:t>and</a:t>
          </a:r>
          <a:r>
            <a:rPr lang="nl-NL" dirty="0" smtClean="0"/>
            <a:t> first-of-a-kind </a:t>
          </a:r>
          <a:r>
            <a:rPr lang="nl-NL" dirty="0" err="1" smtClean="0"/>
            <a:t>factories</a:t>
          </a:r>
          <a:r>
            <a:rPr lang="nl-NL" dirty="0" smtClean="0"/>
            <a:t> (TRL6-8)</a:t>
          </a:r>
          <a:endParaRPr lang="nl-NL" dirty="0"/>
        </a:p>
      </dgm:t>
    </dgm:pt>
    <dgm:pt modelId="{47849A2C-BBB4-4777-98F0-161972469ECB}" type="parTrans" cxnId="{872252BD-0EA0-4E27-9031-8ED1A033EC79}">
      <dgm:prSet/>
      <dgm:spPr/>
      <dgm:t>
        <a:bodyPr/>
        <a:lstStyle/>
        <a:p>
          <a:endParaRPr lang="nl-NL"/>
        </a:p>
      </dgm:t>
    </dgm:pt>
    <dgm:pt modelId="{653FEF6D-4468-4185-B149-EB23B25E46A2}" type="sibTrans" cxnId="{872252BD-0EA0-4E27-9031-8ED1A033EC79}">
      <dgm:prSet/>
      <dgm:spPr/>
      <dgm:t>
        <a:bodyPr/>
        <a:lstStyle/>
        <a:p>
          <a:endParaRPr lang="nl-NL"/>
        </a:p>
      </dgm:t>
    </dgm:pt>
    <dgm:pt modelId="{CED2377C-A79A-4B42-9178-4F6BADD8284A}">
      <dgm:prSet/>
      <dgm:spPr/>
      <dgm:t>
        <a:bodyPr/>
        <a:lstStyle/>
        <a:p>
          <a:r>
            <a:rPr lang="nl-NL" dirty="0" err="1" smtClean="0"/>
            <a:t>commercialise</a:t>
          </a:r>
          <a:endParaRPr lang="nl-NL" dirty="0"/>
        </a:p>
      </dgm:t>
    </dgm:pt>
    <dgm:pt modelId="{1CF3A6A8-7C40-4F68-85D7-7ACA4E9E50D4}" type="parTrans" cxnId="{89D35525-4EC6-4717-8590-2CBA854DD25F}">
      <dgm:prSet/>
      <dgm:spPr/>
      <dgm:t>
        <a:bodyPr/>
        <a:lstStyle/>
        <a:p>
          <a:endParaRPr lang="nl-NL"/>
        </a:p>
      </dgm:t>
    </dgm:pt>
    <dgm:pt modelId="{4C9C798E-1DF9-476B-95F5-575C8A02D394}" type="sibTrans" cxnId="{89D35525-4EC6-4717-8590-2CBA854DD25F}">
      <dgm:prSet/>
      <dgm:spPr/>
      <dgm:t>
        <a:bodyPr/>
        <a:lstStyle/>
        <a:p>
          <a:endParaRPr lang="nl-NL"/>
        </a:p>
      </dgm:t>
    </dgm:pt>
    <dgm:pt modelId="{C9D8E697-325F-440D-A80D-87F4715B6DAB}">
      <dgm:prSet phldrT="[Tekst]"/>
      <dgm:spPr/>
      <dgm:t>
        <a:bodyPr/>
        <a:lstStyle/>
        <a:p>
          <a:r>
            <a:rPr lang="nl-NL" dirty="0" err="1" smtClean="0"/>
            <a:t>Identify</a:t>
          </a:r>
          <a:r>
            <a:rPr lang="nl-NL" dirty="0" smtClean="0"/>
            <a:t> lead </a:t>
          </a:r>
          <a:r>
            <a:rPr lang="nl-NL" dirty="0" err="1" smtClean="0"/>
            <a:t>regions</a:t>
          </a:r>
          <a:r>
            <a:rPr lang="nl-NL" dirty="0" smtClean="0"/>
            <a:t> </a:t>
          </a:r>
          <a:r>
            <a:rPr lang="nl-NL" dirty="0" err="1" smtClean="0"/>
            <a:t>and</a:t>
          </a:r>
          <a:r>
            <a:rPr lang="nl-NL" dirty="0" smtClean="0"/>
            <a:t> actors</a:t>
          </a:r>
          <a:endParaRPr lang="nl-NL" dirty="0"/>
        </a:p>
      </dgm:t>
    </dgm:pt>
    <dgm:pt modelId="{A462469B-4C0A-48B0-9B9D-EF4AB968FFB6}" type="parTrans" cxnId="{09255B00-C24A-4AAB-85DA-D6D29BB79D16}">
      <dgm:prSet/>
      <dgm:spPr/>
      <dgm:t>
        <a:bodyPr/>
        <a:lstStyle/>
        <a:p>
          <a:endParaRPr lang="nl-NL"/>
        </a:p>
      </dgm:t>
    </dgm:pt>
    <dgm:pt modelId="{3E061EC8-19BF-4E58-951E-7075E12147BE}" type="sibTrans" cxnId="{09255B00-C24A-4AAB-85DA-D6D29BB79D16}">
      <dgm:prSet/>
      <dgm:spPr/>
      <dgm:t>
        <a:bodyPr/>
        <a:lstStyle/>
        <a:p>
          <a:endParaRPr lang="nl-NL"/>
        </a:p>
      </dgm:t>
    </dgm:pt>
    <dgm:pt modelId="{5A4968D4-915B-483B-A901-694F1376E2B9}">
      <dgm:prSet/>
      <dgm:spPr/>
      <dgm:t>
        <a:bodyPr/>
        <a:lstStyle/>
        <a:p>
          <a:r>
            <a:rPr lang="nl-NL" dirty="0" err="1" smtClean="0"/>
            <a:t>launch</a:t>
          </a:r>
          <a:r>
            <a:rPr lang="nl-NL" dirty="0" smtClean="0"/>
            <a:t> of new ventures </a:t>
          </a:r>
          <a:r>
            <a:rPr lang="nl-NL" dirty="0" err="1" smtClean="0"/>
            <a:t>and</a:t>
          </a:r>
          <a:r>
            <a:rPr lang="nl-NL" dirty="0" smtClean="0"/>
            <a:t> start-ups</a:t>
          </a:r>
          <a:endParaRPr lang="nl-NL" dirty="0"/>
        </a:p>
      </dgm:t>
    </dgm:pt>
    <dgm:pt modelId="{DA995DA8-659B-4C40-8D8B-96D953C594E3}" type="parTrans" cxnId="{AAB0444D-33B2-49F8-9256-97ECC7A4858A}">
      <dgm:prSet/>
      <dgm:spPr/>
      <dgm:t>
        <a:bodyPr/>
        <a:lstStyle/>
        <a:p>
          <a:endParaRPr lang="nl-NL"/>
        </a:p>
      </dgm:t>
    </dgm:pt>
    <dgm:pt modelId="{2BC4385C-097B-4D48-B291-F763496B2C9E}" type="sibTrans" cxnId="{AAB0444D-33B2-49F8-9256-97ECC7A4858A}">
      <dgm:prSet/>
      <dgm:spPr/>
      <dgm:t>
        <a:bodyPr/>
        <a:lstStyle/>
        <a:p>
          <a:endParaRPr lang="nl-NL"/>
        </a:p>
      </dgm:t>
    </dgm:pt>
    <dgm:pt modelId="{C98EFD51-6B42-46FB-9499-335C53169A69}">
      <dgm:prSet/>
      <dgm:spPr/>
      <dgm:t>
        <a:bodyPr/>
        <a:lstStyle/>
        <a:p>
          <a:r>
            <a:rPr lang="nl-NL" dirty="0" smtClean="0"/>
            <a:t>new </a:t>
          </a:r>
          <a:r>
            <a:rPr lang="nl-NL" dirty="0" err="1" smtClean="0"/>
            <a:t>value</a:t>
          </a:r>
          <a:r>
            <a:rPr lang="nl-NL" dirty="0" smtClean="0"/>
            <a:t> </a:t>
          </a:r>
          <a:r>
            <a:rPr lang="nl-NL" dirty="0" err="1" smtClean="0"/>
            <a:t>chains</a:t>
          </a:r>
          <a:r>
            <a:rPr lang="nl-NL" dirty="0" smtClean="0"/>
            <a:t> (TRL 9)</a:t>
          </a:r>
          <a:endParaRPr lang="nl-NL" dirty="0"/>
        </a:p>
      </dgm:t>
    </dgm:pt>
    <dgm:pt modelId="{D5ED8E94-6B92-433E-84D7-E9526487E02C}" type="parTrans" cxnId="{01B26478-A6D2-4030-91F7-0609A8F42A2D}">
      <dgm:prSet/>
      <dgm:spPr/>
      <dgm:t>
        <a:bodyPr/>
        <a:lstStyle/>
        <a:p>
          <a:endParaRPr lang="nl-NL"/>
        </a:p>
      </dgm:t>
    </dgm:pt>
    <dgm:pt modelId="{AF5AFA99-4F9E-47F3-BF8C-CD0868D8A757}" type="sibTrans" cxnId="{01B26478-A6D2-4030-91F7-0609A8F42A2D}">
      <dgm:prSet/>
      <dgm:spPr/>
      <dgm:t>
        <a:bodyPr/>
        <a:lstStyle/>
        <a:p>
          <a:endParaRPr lang="nl-NL"/>
        </a:p>
      </dgm:t>
    </dgm:pt>
    <dgm:pt modelId="{C6C5AD9F-0AE3-4EE5-AED8-7907B4616D57}" type="pres">
      <dgm:prSet presAssocID="{566B9FE2-2182-49E8-B530-F6F4E2425E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7379B251-C2AF-43C3-AAB7-6D27CB6F2398}" type="pres">
      <dgm:prSet presAssocID="{C70EEE3D-F721-4E12-ACE7-92AF35ACA4E3}" presName="linNode" presStyleCnt="0"/>
      <dgm:spPr/>
    </dgm:pt>
    <dgm:pt modelId="{6734E145-E3A0-4B96-AB82-B27D7EE89EEC}" type="pres">
      <dgm:prSet presAssocID="{C70EEE3D-F721-4E12-ACE7-92AF35ACA4E3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E979B23-AD68-44AD-851F-70E025084919}" type="pres">
      <dgm:prSet presAssocID="{C70EEE3D-F721-4E12-ACE7-92AF35ACA4E3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C810F36-C98D-41F8-989B-3D5AD2A909C7}" type="pres">
      <dgm:prSet presAssocID="{DFD20F73-6EDE-4A7D-8B54-5E89CE85E770}" presName="sp" presStyleCnt="0"/>
      <dgm:spPr/>
    </dgm:pt>
    <dgm:pt modelId="{4177FB23-CEDD-4689-B4D0-6DD42489A2DB}" type="pres">
      <dgm:prSet presAssocID="{FD30A764-0E80-4A39-BCCB-14C2403929F3}" presName="linNode" presStyleCnt="0"/>
      <dgm:spPr/>
    </dgm:pt>
    <dgm:pt modelId="{93FC91C8-7203-4743-BFC7-35E0775E59F4}" type="pres">
      <dgm:prSet presAssocID="{FD30A764-0E80-4A39-BCCB-14C2403929F3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0F469E9-64FF-40EB-A4DB-A8A7120F3ACF}" type="pres">
      <dgm:prSet presAssocID="{FD30A764-0E80-4A39-BCCB-14C2403929F3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AEA7C01-9758-495A-818F-9CD31CC89B98}" type="pres">
      <dgm:prSet presAssocID="{4AA03412-DF7C-40E6-9895-E5282AFF2EDE}" presName="sp" presStyleCnt="0"/>
      <dgm:spPr/>
    </dgm:pt>
    <dgm:pt modelId="{3A43A1DC-F823-4962-85A9-888EA33DC14C}" type="pres">
      <dgm:prSet presAssocID="{E4FED9E6-EC21-42DE-8E03-68157BD9A096}" presName="linNode" presStyleCnt="0"/>
      <dgm:spPr/>
    </dgm:pt>
    <dgm:pt modelId="{80F4EF9D-0A5F-40DC-A5B8-DADF875A5576}" type="pres">
      <dgm:prSet presAssocID="{E4FED9E6-EC21-42DE-8E03-68157BD9A096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49773EA-7157-4E40-85C1-248EC1896EA6}" type="pres">
      <dgm:prSet presAssocID="{E4FED9E6-EC21-42DE-8E03-68157BD9A096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0A40AE7-E8D5-436A-9A7D-921C96B972C8}" type="pres">
      <dgm:prSet presAssocID="{99D7E57B-5680-4990-87F6-2A1B7E6C1C59}" presName="sp" presStyleCnt="0"/>
      <dgm:spPr/>
    </dgm:pt>
    <dgm:pt modelId="{86D2FB6B-23DA-4893-AC02-7EA8A2983385}" type="pres">
      <dgm:prSet presAssocID="{CED2377C-A79A-4B42-9178-4F6BADD8284A}" presName="linNode" presStyleCnt="0"/>
      <dgm:spPr/>
    </dgm:pt>
    <dgm:pt modelId="{D2F17903-7EE4-4D27-9DD8-5F697A9DC507}" type="pres">
      <dgm:prSet presAssocID="{CED2377C-A79A-4B42-9178-4F6BADD8284A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C754371-846B-4C83-90CC-CD613FBB5725}" type="pres">
      <dgm:prSet presAssocID="{CED2377C-A79A-4B42-9178-4F6BADD8284A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EAD8A75F-33EE-45E8-9CD1-07F327B03ED6}" srcId="{E4FED9E6-EC21-42DE-8E03-68157BD9A096}" destId="{520A1FBD-47D0-4830-B83B-CF24AA4BAF77}" srcOrd="0" destOrd="0" parTransId="{A0DA4151-9267-4CB6-AE56-76E7F53E1ED1}" sibTransId="{9621590F-9BFB-487A-88DE-5B346B8C9395}"/>
    <dgm:cxn modelId="{89D35525-4EC6-4717-8590-2CBA854DD25F}" srcId="{566B9FE2-2182-49E8-B530-F6F4E2425E52}" destId="{CED2377C-A79A-4B42-9178-4F6BADD8284A}" srcOrd="3" destOrd="0" parTransId="{1CF3A6A8-7C40-4F68-85D7-7ACA4E9E50D4}" sibTransId="{4C9C798E-1DF9-476B-95F5-575C8A02D394}"/>
    <dgm:cxn modelId="{F3FA4F74-F2A7-42C1-B8B0-FF2F34658A78}" srcId="{566B9FE2-2182-49E8-B530-F6F4E2425E52}" destId="{E4FED9E6-EC21-42DE-8E03-68157BD9A096}" srcOrd="2" destOrd="0" parTransId="{4C355BBC-7E6E-4440-8D33-FF0FF9AFF093}" sibTransId="{99D7E57B-5680-4990-87F6-2A1B7E6C1C59}"/>
    <dgm:cxn modelId="{8FB3060D-8865-1847-A2E9-182FC283CEF5}" type="presOf" srcId="{BD0F6F18-6003-486E-95D6-F0D72A326610}" destId="{8E979B23-AD68-44AD-851F-70E025084919}" srcOrd="0" destOrd="1" presId="urn:microsoft.com/office/officeart/2005/8/layout/vList5"/>
    <dgm:cxn modelId="{9383B0BF-A327-426E-A6AB-0212A27153C7}" srcId="{C70EEE3D-F721-4E12-ACE7-92AF35ACA4E3}" destId="{BD0F6F18-6003-486E-95D6-F0D72A326610}" srcOrd="1" destOrd="0" parTransId="{1B6A254D-49AA-445C-9377-2D6AFAADBDD9}" sibTransId="{0570F289-3389-4462-B835-9B2394331F36}"/>
    <dgm:cxn modelId="{64B964B3-E0A1-D648-8073-5424972F6A5D}" type="presOf" srcId="{CED2377C-A79A-4B42-9178-4F6BADD8284A}" destId="{D2F17903-7EE4-4D27-9DD8-5F697A9DC507}" srcOrd="0" destOrd="0" presId="urn:microsoft.com/office/officeart/2005/8/layout/vList5"/>
    <dgm:cxn modelId="{502AD909-F327-43FD-95BF-D7573035E790}" srcId="{FD30A764-0E80-4A39-BCCB-14C2403929F3}" destId="{D4695821-BA7F-4A3B-A23E-C4D1A8667C03}" srcOrd="1" destOrd="0" parTransId="{3D0CCE7B-3BC8-4E30-A5E4-7F3219709C71}" sibTransId="{50FC0E3E-0E32-439E-B3CC-1282DEFDCED1}"/>
    <dgm:cxn modelId="{037179FC-2921-4440-A0E1-DB6D96BC91FB}" type="presOf" srcId="{FD30A764-0E80-4A39-BCCB-14C2403929F3}" destId="{93FC91C8-7203-4743-BFC7-35E0775E59F4}" srcOrd="0" destOrd="0" presId="urn:microsoft.com/office/officeart/2005/8/layout/vList5"/>
    <dgm:cxn modelId="{BAD2EBE3-1AA4-A74E-B5CE-035743979272}" type="presOf" srcId="{566B9FE2-2182-49E8-B530-F6F4E2425E52}" destId="{C6C5AD9F-0AE3-4EE5-AED8-7907B4616D57}" srcOrd="0" destOrd="0" presId="urn:microsoft.com/office/officeart/2005/8/layout/vList5"/>
    <dgm:cxn modelId="{4903283F-10D0-5D4C-AF5C-E8FB6A2496E4}" type="presOf" srcId="{C98EFD51-6B42-46FB-9499-335C53169A69}" destId="{0C754371-846B-4C83-90CC-CD613FBB5725}" srcOrd="0" destOrd="1" presId="urn:microsoft.com/office/officeart/2005/8/layout/vList5"/>
    <dgm:cxn modelId="{AAB0444D-33B2-49F8-9256-97ECC7A4858A}" srcId="{CED2377C-A79A-4B42-9178-4F6BADD8284A}" destId="{5A4968D4-915B-483B-A901-694F1376E2B9}" srcOrd="0" destOrd="0" parTransId="{DA995DA8-659B-4C40-8D8B-96D953C594E3}" sibTransId="{2BC4385C-097B-4D48-B291-F763496B2C9E}"/>
    <dgm:cxn modelId="{16E83C22-BEC1-2A4E-8C8A-B4BF2B318348}" type="presOf" srcId="{E4FED9E6-EC21-42DE-8E03-68157BD9A096}" destId="{80F4EF9D-0A5F-40DC-A5B8-DADF875A5576}" srcOrd="0" destOrd="0" presId="urn:microsoft.com/office/officeart/2005/8/layout/vList5"/>
    <dgm:cxn modelId="{D71011CE-5DB9-AD4B-B5DA-798D6B8BAE0A}" type="presOf" srcId="{91C43BB5-A30D-474E-8E17-9260CC46EDFC}" destId="{70F469E9-64FF-40EB-A4DB-A8A7120F3ACF}" srcOrd="0" destOrd="0" presId="urn:microsoft.com/office/officeart/2005/8/layout/vList5"/>
    <dgm:cxn modelId="{01B26478-A6D2-4030-91F7-0609A8F42A2D}" srcId="{CED2377C-A79A-4B42-9178-4F6BADD8284A}" destId="{C98EFD51-6B42-46FB-9499-335C53169A69}" srcOrd="1" destOrd="0" parTransId="{D5ED8E94-6B92-433E-84D7-E9526487E02C}" sibTransId="{AF5AFA99-4F9E-47F3-BF8C-CD0868D8A757}"/>
    <dgm:cxn modelId="{09255B00-C24A-4AAB-85DA-D6D29BB79D16}" srcId="{C70EEE3D-F721-4E12-ACE7-92AF35ACA4E3}" destId="{C9D8E697-325F-440D-A80D-87F4715B6DAB}" srcOrd="2" destOrd="0" parTransId="{A462469B-4C0A-48B0-9B9D-EF4AB968FFB6}" sibTransId="{3E061EC8-19BF-4E58-951E-7075E12147BE}"/>
    <dgm:cxn modelId="{13C3E8F9-5C2F-41D2-8ACB-5A7B1E9B6F48}" srcId="{566B9FE2-2182-49E8-B530-F6F4E2425E52}" destId="{C70EEE3D-F721-4E12-ACE7-92AF35ACA4E3}" srcOrd="0" destOrd="0" parTransId="{6F3B179F-5155-4185-90EC-5392CEFB1738}" sibTransId="{DFD20F73-6EDE-4A7D-8B54-5E89CE85E770}"/>
    <dgm:cxn modelId="{634BC12C-C7D4-274E-8BCE-3A296C1C4104}" type="presOf" srcId="{45916501-D29E-465B-AE0E-F7F5D9F045DF}" destId="{949773EA-7157-4E40-85C1-248EC1896EA6}" srcOrd="0" destOrd="1" presId="urn:microsoft.com/office/officeart/2005/8/layout/vList5"/>
    <dgm:cxn modelId="{514C5A23-6C32-ED46-B491-A800B5A8A8A8}" type="presOf" srcId="{520A1FBD-47D0-4830-B83B-CF24AA4BAF77}" destId="{949773EA-7157-4E40-85C1-248EC1896EA6}" srcOrd="0" destOrd="0" presId="urn:microsoft.com/office/officeart/2005/8/layout/vList5"/>
    <dgm:cxn modelId="{B8EB3B20-6566-534E-B4B0-5FCDD8C0FE12}" type="presOf" srcId="{C9D8E697-325F-440D-A80D-87F4715B6DAB}" destId="{8E979B23-AD68-44AD-851F-70E025084919}" srcOrd="0" destOrd="2" presId="urn:microsoft.com/office/officeart/2005/8/layout/vList5"/>
    <dgm:cxn modelId="{872252BD-0EA0-4E27-9031-8ED1A033EC79}" srcId="{E4FED9E6-EC21-42DE-8E03-68157BD9A096}" destId="{45916501-D29E-465B-AE0E-F7F5D9F045DF}" srcOrd="1" destOrd="0" parTransId="{47849A2C-BBB4-4777-98F0-161972469ECB}" sibTransId="{653FEF6D-4468-4185-B149-EB23B25E46A2}"/>
    <dgm:cxn modelId="{ADBF9D10-0F76-43A9-BE6A-324120AB03A2}" srcId="{566B9FE2-2182-49E8-B530-F6F4E2425E52}" destId="{FD30A764-0E80-4A39-BCCB-14C2403929F3}" srcOrd="1" destOrd="0" parTransId="{BE334F28-F2AB-4098-8424-0E99301AE00E}" sibTransId="{4AA03412-DF7C-40E6-9895-E5282AFF2EDE}"/>
    <dgm:cxn modelId="{D6279954-854E-284C-9690-6E2F4A959CFD}" type="presOf" srcId="{C70EEE3D-F721-4E12-ACE7-92AF35ACA4E3}" destId="{6734E145-E3A0-4B96-AB82-B27D7EE89EEC}" srcOrd="0" destOrd="0" presId="urn:microsoft.com/office/officeart/2005/8/layout/vList5"/>
    <dgm:cxn modelId="{F1A49BF0-6349-4F25-BD89-CEA65854BF7D}" srcId="{C70EEE3D-F721-4E12-ACE7-92AF35ACA4E3}" destId="{75029A72-A53D-4E38-B43E-5AAE8BC9979D}" srcOrd="0" destOrd="0" parTransId="{D5A79CAE-FF1F-4CD1-85F8-9E77AB2B29E9}" sibTransId="{D77E55B1-69C8-41F1-9374-9EDBB1BF70F2}"/>
    <dgm:cxn modelId="{AF09CAFF-8040-4C1B-8116-5538E82B1AF9}" srcId="{FD30A764-0E80-4A39-BCCB-14C2403929F3}" destId="{91C43BB5-A30D-474E-8E17-9260CC46EDFC}" srcOrd="0" destOrd="0" parTransId="{A75B2269-B6DE-497C-9D0A-0274E1DAB966}" sibTransId="{EBE85F74-EA03-49DC-8F92-8C168BBEE4CF}"/>
    <dgm:cxn modelId="{508E999C-56B4-D04C-838C-6B62B346073B}" type="presOf" srcId="{5A4968D4-915B-483B-A901-694F1376E2B9}" destId="{0C754371-846B-4C83-90CC-CD613FBB5725}" srcOrd="0" destOrd="0" presId="urn:microsoft.com/office/officeart/2005/8/layout/vList5"/>
    <dgm:cxn modelId="{476CEF5C-1A1D-6748-98A7-34E5896703F3}" type="presOf" srcId="{75029A72-A53D-4E38-B43E-5AAE8BC9979D}" destId="{8E979B23-AD68-44AD-851F-70E025084919}" srcOrd="0" destOrd="0" presId="urn:microsoft.com/office/officeart/2005/8/layout/vList5"/>
    <dgm:cxn modelId="{C80A3E5B-77FB-DB4D-A574-B2556EAD30F7}" type="presOf" srcId="{D4695821-BA7F-4A3B-A23E-C4D1A8667C03}" destId="{70F469E9-64FF-40EB-A4DB-A8A7120F3ACF}" srcOrd="0" destOrd="1" presId="urn:microsoft.com/office/officeart/2005/8/layout/vList5"/>
    <dgm:cxn modelId="{75167F86-4C25-5846-8CA1-8B035DF94845}" type="presParOf" srcId="{C6C5AD9F-0AE3-4EE5-AED8-7907B4616D57}" destId="{7379B251-C2AF-43C3-AAB7-6D27CB6F2398}" srcOrd="0" destOrd="0" presId="urn:microsoft.com/office/officeart/2005/8/layout/vList5"/>
    <dgm:cxn modelId="{7A77FE59-B327-4848-922B-9AB1C1A55481}" type="presParOf" srcId="{7379B251-C2AF-43C3-AAB7-6D27CB6F2398}" destId="{6734E145-E3A0-4B96-AB82-B27D7EE89EEC}" srcOrd="0" destOrd="0" presId="urn:microsoft.com/office/officeart/2005/8/layout/vList5"/>
    <dgm:cxn modelId="{5CFD9AE6-5B02-7A45-B1F1-F2F76092A8BE}" type="presParOf" srcId="{7379B251-C2AF-43C3-AAB7-6D27CB6F2398}" destId="{8E979B23-AD68-44AD-851F-70E025084919}" srcOrd="1" destOrd="0" presId="urn:microsoft.com/office/officeart/2005/8/layout/vList5"/>
    <dgm:cxn modelId="{27D5B53D-DD59-D149-BACD-4667397A04D0}" type="presParOf" srcId="{C6C5AD9F-0AE3-4EE5-AED8-7907B4616D57}" destId="{1C810F36-C98D-41F8-989B-3D5AD2A909C7}" srcOrd="1" destOrd="0" presId="urn:microsoft.com/office/officeart/2005/8/layout/vList5"/>
    <dgm:cxn modelId="{09B5DB4A-A00D-444D-8996-A00FD48D5EF4}" type="presParOf" srcId="{C6C5AD9F-0AE3-4EE5-AED8-7907B4616D57}" destId="{4177FB23-CEDD-4689-B4D0-6DD42489A2DB}" srcOrd="2" destOrd="0" presId="urn:microsoft.com/office/officeart/2005/8/layout/vList5"/>
    <dgm:cxn modelId="{9E92B311-8FEB-1141-8F57-EED78E5DD337}" type="presParOf" srcId="{4177FB23-CEDD-4689-B4D0-6DD42489A2DB}" destId="{93FC91C8-7203-4743-BFC7-35E0775E59F4}" srcOrd="0" destOrd="0" presId="urn:microsoft.com/office/officeart/2005/8/layout/vList5"/>
    <dgm:cxn modelId="{9B5EE918-A8CE-634C-BE17-CFA1A95BF288}" type="presParOf" srcId="{4177FB23-CEDD-4689-B4D0-6DD42489A2DB}" destId="{70F469E9-64FF-40EB-A4DB-A8A7120F3ACF}" srcOrd="1" destOrd="0" presId="urn:microsoft.com/office/officeart/2005/8/layout/vList5"/>
    <dgm:cxn modelId="{042467E7-9B00-0E4F-A459-B0BC95B166DF}" type="presParOf" srcId="{C6C5AD9F-0AE3-4EE5-AED8-7907B4616D57}" destId="{4AEA7C01-9758-495A-818F-9CD31CC89B98}" srcOrd="3" destOrd="0" presId="urn:microsoft.com/office/officeart/2005/8/layout/vList5"/>
    <dgm:cxn modelId="{E910C6F8-E15D-5546-A582-59BC442CB86A}" type="presParOf" srcId="{C6C5AD9F-0AE3-4EE5-AED8-7907B4616D57}" destId="{3A43A1DC-F823-4962-85A9-888EA33DC14C}" srcOrd="4" destOrd="0" presId="urn:microsoft.com/office/officeart/2005/8/layout/vList5"/>
    <dgm:cxn modelId="{A6BF9E9D-3829-B14E-9809-902886125CD4}" type="presParOf" srcId="{3A43A1DC-F823-4962-85A9-888EA33DC14C}" destId="{80F4EF9D-0A5F-40DC-A5B8-DADF875A5576}" srcOrd="0" destOrd="0" presId="urn:microsoft.com/office/officeart/2005/8/layout/vList5"/>
    <dgm:cxn modelId="{FA02250B-1AFE-3046-9457-01214A3282E2}" type="presParOf" srcId="{3A43A1DC-F823-4962-85A9-888EA33DC14C}" destId="{949773EA-7157-4E40-85C1-248EC1896EA6}" srcOrd="1" destOrd="0" presId="urn:microsoft.com/office/officeart/2005/8/layout/vList5"/>
    <dgm:cxn modelId="{860E5F5C-CFAE-624A-8FD3-8E9549E1D0A0}" type="presParOf" srcId="{C6C5AD9F-0AE3-4EE5-AED8-7907B4616D57}" destId="{E0A40AE7-E8D5-436A-9A7D-921C96B972C8}" srcOrd="5" destOrd="0" presId="urn:microsoft.com/office/officeart/2005/8/layout/vList5"/>
    <dgm:cxn modelId="{9C1D52C5-FF24-BC43-A751-40FAE28D9224}" type="presParOf" srcId="{C6C5AD9F-0AE3-4EE5-AED8-7907B4616D57}" destId="{86D2FB6B-23DA-4893-AC02-7EA8A2983385}" srcOrd="6" destOrd="0" presId="urn:microsoft.com/office/officeart/2005/8/layout/vList5"/>
    <dgm:cxn modelId="{64ACB0C4-B25B-264A-93A9-C50FFFEB9720}" type="presParOf" srcId="{86D2FB6B-23DA-4893-AC02-7EA8A2983385}" destId="{D2F17903-7EE4-4D27-9DD8-5F697A9DC507}" srcOrd="0" destOrd="0" presId="urn:microsoft.com/office/officeart/2005/8/layout/vList5"/>
    <dgm:cxn modelId="{E32776A2-31F9-7043-A7F5-8F9DA35E3DAE}" type="presParOf" srcId="{86D2FB6B-23DA-4893-AC02-7EA8A2983385}" destId="{0C754371-846B-4C83-90CC-CD613FBB572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979B23-AD68-44AD-851F-70E025084919}">
      <dsp:nvSpPr>
        <dsp:cNvPr id="0" name=""/>
        <dsp:cNvSpPr/>
      </dsp:nvSpPr>
      <dsp:spPr>
        <a:xfrm rot="5400000">
          <a:off x="4278882" y="-1663705"/>
          <a:ext cx="891873" cy="444688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500" kern="1200" dirty="0" err="1" smtClean="0"/>
            <a:t>developing</a:t>
          </a:r>
          <a:r>
            <a:rPr lang="nl-NL" sz="1500" kern="1200" dirty="0" smtClean="0"/>
            <a:t> a </a:t>
          </a:r>
          <a:r>
            <a:rPr lang="nl-NL" sz="1500" kern="1200" dirty="0" err="1" smtClean="0"/>
            <a:t>scoping</a:t>
          </a:r>
          <a:r>
            <a:rPr lang="nl-NL" sz="1500" kern="1200" dirty="0" smtClean="0"/>
            <a:t> paper</a:t>
          </a:r>
          <a:endParaRPr lang="nl-N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500" kern="1200" dirty="0" err="1" smtClean="0"/>
            <a:t>mapping</a:t>
          </a:r>
          <a:r>
            <a:rPr lang="nl-NL" sz="1500" kern="1200" dirty="0" smtClean="0"/>
            <a:t> questionnaire</a:t>
          </a:r>
          <a:endParaRPr lang="nl-N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500" kern="1200" dirty="0" err="1" smtClean="0"/>
            <a:t>Identify</a:t>
          </a:r>
          <a:r>
            <a:rPr lang="nl-NL" sz="1500" kern="1200" dirty="0" smtClean="0"/>
            <a:t> lead </a:t>
          </a:r>
          <a:r>
            <a:rPr lang="nl-NL" sz="1500" kern="1200" dirty="0" err="1" smtClean="0"/>
            <a:t>regions</a:t>
          </a:r>
          <a:r>
            <a:rPr lang="nl-NL" sz="1500" kern="1200" dirty="0" smtClean="0"/>
            <a:t> </a:t>
          </a:r>
          <a:r>
            <a:rPr lang="nl-NL" sz="1500" kern="1200" dirty="0" err="1" smtClean="0"/>
            <a:t>and</a:t>
          </a:r>
          <a:r>
            <a:rPr lang="nl-NL" sz="1500" kern="1200" dirty="0" smtClean="0"/>
            <a:t> actors</a:t>
          </a:r>
          <a:endParaRPr lang="nl-NL" sz="1500" kern="1200" dirty="0"/>
        </a:p>
      </dsp:txBody>
      <dsp:txXfrm rot="-5400000">
        <a:off x="2501375" y="157340"/>
        <a:ext cx="4403350" cy="804797"/>
      </dsp:txXfrm>
    </dsp:sp>
    <dsp:sp modelId="{6734E145-E3A0-4B96-AB82-B27D7EE89EEC}">
      <dsp:nvSpPr>
        <dsp:cNvPr id="0" name=""/>
        <dsp:cNvSpPr/>
      </dsp:nvSpPr>
      <dsp:spPr>
        <a:xfrm>
          <a:off x="0" y="2317"/>
          <a:ext cx="2501375" cy="111484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kern="1200" dirty="0" err="1" smtClean="0"/>
            <a:t>learn</a:t>
          </a:r>
          <a:endParaRPr lang="nl-NL" sz="2700" kern="1200" dirty="0"/>
        </a:p>
      </dsp:txBody>
      <dsp:txXfrm>
        <a:off x="54422" y="56739"/>
        <a:ext cx="2392531" cy="1005997"/>
      </dsp:txXfrm>
    </dsp:sp>
    <dsp:sp modelId="{70F469E9-64FF-40EB-A4DB-A8A7120F3ACF}">
      <dsp:nvSpPr>
        <dsp:cNvPr id="0" name=""/>
        <dsp:cNvSpPr/>
      </dsp:nvSpPr>
      <dsp:spPr>
        <a:xfrm rot="5400000">
          <a:off x="4278882" y="-493121"/>
          <a:ext cx="891873" cy="4446888"/>
        </a:xfrm>
        <a:prstGeom prst="round2SameRect">
          <a:avLst/>
        </a:prstGeom>
        <a:solidFill>
          <a:schemeClr val="accent3">
            <a:tint val="40000"/>
            <a:alpha val="90000"/>
            <a:hueOff val="3572284"/>
            <a:satOff val="-4598"/>
            <a:lumOff val="-358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3572284"/>
              <a:satOff val="-4598"/>
              <a:lumOff val="-3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500" kern="1200" dirty="0" smtClean="0"/>
            <a:t>matching events </a:t>
          </a:r>
          <a:r>
            <a:rPr lang="nl-NL" sz="1500" kern="1200" dirty="0" err="1" smtClean="0"/>
            <a:t>for</a:t>
          </a:r>
          <a:r>
            <a:rPr lang="nl-NL" sz="1500" kern="1200" dirty="0" smtClean="0"/>
            <a:t> </a:t>
          </a:r>
          <a:r>
            <a:rPr lang="nl-NL" sz="1500" kern="1200" dirty="0" err="1" smtClean="0"/>
            <a:t>complementary</a:t>
          </a:r>
          <a:r>
            <a:rPr lang="nl-NL" sz="1500" kern="1200" dirty="0" smtClean="0"/>
            <a:t> partners</a:t>
          </a:r>
          <a:endParaRPr lang="nl-N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500" kern="1200" dirty="0" err="1" smtClean="0"/>
            <a:t>developing</a:t>
          </a:r>
          <a:r>
            <a:rPr lang="nl-NL" sz="1500" kern="1200" dirty="0" smtClean="0"/>
            <a:t> </a:t>
          </a:r>
          <a:r>
            <a:rPr lang="nl-NL" sz="1500" kern="1200" dirty="0" err="1" smtClean="0"/>
            <a:t>demonstration</a:t>
          </a:r>
          <a:r>
            <a:rPr lang="nl-NL" sz="1500" kern="1200" dirty="0" smtClean="0"/>
            <a:t> cases</a:t>
          </a:r>
          <a:endParaRPr lang="nl-NL" sz="1500" kern="1200" dirty="0"/>
        </a:p>
      </dsp:txBody>
      <dsp:txXfrm rot="-5400000">
        <a:off x="2501375" y="1327924"/>
        <a:ext cx="4403350" cy="804797"/>
      </dsp:txXfrm>
    </dsp:sp>
    <dsp:sp modelId="{93FC91C8-7203-4743-BFC7-35E0775E59F4}">
      <dsp:nvSpPr>
        <dsp:cNvPr id="0" name=""/>
        <dsp:cNvSpPr/>
      </dsp:nvSpPr>
      <dsp:spPr>
        <a:xfrm>
          <a:off x="0" y="1172901"/>
          <a:ext cx="2501375" cy="1114841"/>
        </a:xfrm>
        <a:prstGeom prst="roundRect">
          <a:avLst/>
        </a:prstGeom>
        <a:solidFill>
          <a:schemeClr val="accent3">
            <a:hueOff val="3750089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kern="1200" dirty="0" err="1" smtClean="0"/>
            <a:t>connect</a:t>
          </a:r>
          <a:endParaRPr lang="nl-NL" sz="2700" kern="1200" dirty="0"/>
        </a:p>
      </dsp:txBody>
      <dsp:txXfrm>
        <a:off x="54422" y="1227323"/>
        <a:ext cx="2392531" cy="1005997"/>
      </dsp:txXfrm>
    </dsp:sp>
    <dsp:sp modelId="{949773EA-7157-4E40-85C1-248EC1896EA6}">
      <dsp:nvSpPr>
        <dsp:cNvPr id="0" name=""/>
        <dsp:cNvSpPr/>
      </dsp:nvSpPr>
      <dsp:spPr>
        <a:xfrm rot="5400000">
          <a:off x="4278882" y="677462"/>
          <a:ext cx="891873" cy="4446888"/>
        </a:xfrm>
        <a:prstGeom prst="round2SameRect">
          <a:avLst/>
        </a:prstGeom>
        <a:solidFill>
          <a:schemeClr val="accent3">
            <a:tint val="40000"/>
            <a:alpha val="90000"/>
            <a:hueOff val="7144568"/>
            <a:satOff val="-9195"/>
            <a:lumOff val="-717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7144568"/>
              <a:satOff val="-9195"/>
              <a:lumOff val="-7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500" kern="1200" dirty="0" err="1" smtClean="0"/>
            <a:t>networked</a:t>
          </a:r>
          <a:r>
            <a:rPr lang="nl-NL" sz="1500" kern="1200" dirty="0" smtClean="0"/>
            <a:t> </a:t>
          </a:r>
          <a:r>
            <a:rPr lang="nl-NL" sz="1500" kern="1200" dirty="0" err="1" smtClean="0"/>
            <a:t>demonstration</a:t>
          </a:r>
          <a:endParaRPr lang="nl-N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500" kern="1200" dirty="0" smtClean="0"/>
            <a:t>pilot </a:t>
          </a:r>
          <a:r>
            <a:rPr lang="nl-NL" sz="1500" kern="1200" dirty="0" err="1" smtClean="0"/>
            <a:t>lines</a:t>
          </a:r>
          <a:r>
            <a:rPr lang="nl-NL" sz="1500" kern="1200" dirty="0" smtClean="0"/>
            <a:t> </a:t>
          </a:r>
          <a:r>
            <a:rPr lang="nl-NL" sz="1500" kern="1200" dirty="0" err="1" smtClean="0"/>
            <a:t>and</a:t>
          </a:r>
          <a:r>
            <a:rPr lang="nl-NL" sz="1500" kern="1200" dirty="0" smtClean="0"/>
            <a:t> first-of-a-kind </a:t>
          </a:r>
          <a:r>
            <a:rPr lang="nl-NL" sz="1500" kern="1200" dirty="0" err="1" smtClean="0"/>
            <a:t>factories</a:t>
          </a:r>
          <a:r>
            <a:rPr lang="nl-NL" sz="1500" kern="1200" dirty="0" smtClean="0"/>
            <a:t> (TRL6-8)</a:t>
          </a:r>
          <a:endParaRPr lang="nl-NL" sz="1500" kern="1200" dirty="0"/>
        </a:p>
      </dsp:txBody>
      <dsp:txXfrm rot="-5400000">
        <a:off x="2501375" y="2498507"/>
        <a:ext cx="4403350" cy="804797"/>
      </dsp:txXfrm>
    </dsp:sp>
    <dsp:sp modelId="{80F4EF9D-0A5F-40DC-A5B8-DADF875A5576}">
      <dsp:nvSpPr>
        <dsp:cNvPr id="0" name=""/>
        <dsp:cNvSpPr/>
      </dsp:nvSpPr>
      <dsp:spPr>
        <a:xfrm>
          <a:off x="0" y="2343486"/>
          <a:ext cx="2501375" cy="1114841"/>
        </a:xfrm>
        <a:prstGeom prst="roundRect">
          <a:avLst/>
        </a:prstGeom>
        <a:solidFill>
          <a:schemeClr val="accent3">
            <a:hueOff val="7500177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kern="1200" dirty="0" err="1" smtClean="0"/>
            <a:t>demonstrate</a:t>
          </a:r>
          <a:endParaRPr lang="nl-NL" sz="2700" kern="1200" dirty="0"/>
        </a:p>
      </dsp:txBody>
      <dsp:txXfrm>
        <a:off x="54422" y="2397908"/>
        <a:ext cx="2392531" cy="1005997"/>
      </dsp:txXfrm>
    </dsp:sp>
    <dsp:sp modelId="{0C754371-846B-4C83-90CC-CD613FBB5725}">
      <dsp:nvSpPr>
        <dsp:cNvPr id="0" name=""/>
        <dsp:cNvSpPr/>
      </dsp:nvSpPr>
      <dsp:spPr>
        <a:xfrm rot="5400000">
          <a:off x="4278882" y="1848046"/>
          <a:ext cx="891873" cy="4446888"/>
        </a:xfrm>
        <a:prstGeom prst="round2SameRect">
          <a:avLst/>
        </a:prstGeom>
        <a:solidFill>
          <a:schemeClr val="accent3">
            <a:tint val="40000"/>
            <a:alpha val="90000"/>
            <a:hueOff val="10716852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2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500" kern="1200" dirty="0" err="1" smtClean="0"/>
            <a:t>launch</a:t>
          </a:r>
          <a:r>
            <a:rPr lang="nl-NL" sz="1500" kern="1200" dirty="0" smtClean="0"/>
            <a:t> of new ventures </a:t>
          </a:r>
          <a:r>
            <a:rPr lang="nl-NL" sz="1500" kern="1200" dirty="0" err="1" smtClean="0"/>
            <a:t>and</a:t>
          </a:r>
          <a:r>
            <a:rPr lang="nl-NL" sz="1500" kern="1200" dirty="0" smtClean="0"/>
            <a:t> start-ups</a:t>
          </a:r>
          <a:endParaRPr lang="nl-N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500" kern="1200" dirty="0" smtClean="0"/>
            <a:t>new </a:t>
          </a:r>
          <a:r>
            <a:rPr lang="nl-NL" sz="1500" kern="1200" dirty="0" err="1" smtClean="0"/>
            <a:t>value</a:t>
          </a:r>
          <a:r>
            <a:rPr lang="nl-NL" sz="1500" kern="1200" dirty="0" smtClean="0"/>
            <a:t> </a:t>
          </a:r>
          <a:r>
            <a:rPr lang="nl-NL" sz="1500" kern="1200" dirty="0" err="1" smtClean="0"/>
            <a:t>chains</a:t>
          </a:r>
          <a:r>
            <a:rPr lang="nl-NL" sz="1500" kern="1200" dirty="0" smtClean="0"/>
            <a:t> (TRL 9)</a:t>
          </a:r>
          <a:endParaRPr lang="nl-NL" sz="1500" kern="1200" dirty="0"/>
        </a:p>
      </dsp:txBody>
      <dsp:txXfrm rot="-5400000">
        <a:off x="2501375" y="3669091"/>
        <a:ext cx="4403350" cy="804797"/>
      </dsp:txXfrm>
    </dsp:sp>
    <dsp:sp modelId="{D2F17903-7EE4-4D27-9DD8-5F697A9DC507}">
      <dsp:nvSpPr>
        <dsp:cNvPr id="0" name=""/>
        <dsp:cNvSpPr/>
      </dsp:nvSpPr>
      <dsp:spPr>
        <a:xfrm>
          <a:off x="0" y="3514070"/>
          <a:ext cx="2501375" cy="1114841"/>
        </a:xfrm>
        <a:prstGeom prst="roundRect">
          <a:avLst/>
        </a:prstGeom>
        <a:solidFill>
          <a:schemeClr val="accent3">
            <a:hueOff val="11250266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kern="1200" dirty="0" err="1" smtClean="0"/>
            <a:t>commercialise</a:t>
          </a:r>
          <a:endParaRPr lang="nl-NL" sz="2700" kern="1200" dirty="0"/>
        </a:p>
      </dsp:txBody>
      <dsp:txXfrm>
        <a:off x="54422" y="3568492"/>
        <a:ext cx="2392531" cy="1005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B7063-D8A6-48C8-9E62-AFAD5C3087D9}" type="datetimeFigureOut">
              <a:rPr lang="nl-BE" smtClean="0"/>
              <a:t>16/03/17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9672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672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A763D-C1D6-4BDD-992D-0FB21F99331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46251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9CBEE-F6CE-42C5-BE35-2A4A311C908A}" type="datetimeFigureOut">
              <a:rPr lang="nl-BE" smtClean="0"/>
              <a:t>16/03/17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3009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4" y="943009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CF091-484C-44C1-A604-EF020A098CA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62945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CF091-484C-44C1-A604-EF020A098CA3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96010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CF091-484C-44C1-A604-EF020A098CA3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79311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CF091-484C-44C1-A604-EF020A098CA3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53578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CF091-484C-44C1-A604-EF020A098CA3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86631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CF091-484C-44C1-A604-EF020A098CA3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08349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CF091-484C-44C1-A604-EF020A098CA3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45899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CF091-484C-44C1-A604-EF020A098CA3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50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5BD8-A5E8-4D06-9F3C-BB30FCC59C3A}" type="datetimeFigureOut">
              <a:rPr lang="nl-BE" smtClean="0"/>
              <a:t>16/03/17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9E00-1AAA-4D34-9F6A-64C491D3A2B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5483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5BD8-A5E8-4D06-9F3C-BB30FCC59C3A}" type="datetimeFigureOut">
              <a:rPr lang="nl-BE" smtClean="0"/>
              <a:t>16/03/17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9E00-1AAA-4D34-9F6A-64C491D3A2B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2382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5BD8-A5E8-4D06-9F3C-BB30FCC59C3A}" type="datetimeFigureOut">
              <a:rPr lang="nl-BE" smtClean="0"/>
              <a:t>16/03/17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9E00-1AAA-4D34-9F6A-64C491D3A2B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53745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5BD8-A5E8-4D06-9F3C-BB30FCC59C3A}" type="datetimeFigureOut">
              <a:rPr lang="nl-BE" smtClean="0"/>
              <a:t>16/03/17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9E00-1AAA-4D34-9F6A-64C491D3A2B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8957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5BD8-A5E8-4D06-9F3C-BB30FCC59C3A}" type="datetimeFigureOut">
              <a:rPr lang="nl-BE" smtClean="0"/>
              <a:t>16/03/17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9E00-1AAA-4D34-9F6A-64C491D3A2B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7395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5BD8-A5E8-4D06-9F3C-BB30FCC59C3A}" type="datetimeFigureOut">
              <a:rPr lang="nl-BE" smtClean="0"/>
              <a:t>16/03/17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9E00-1AAA-4D34-9F6A-64C491D3A2B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2767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5BD8-A5E8-4D06-9F3C-BB30FCC59C3A}" type="datetimeFigureOut">
              <a:rPr lang="nl-BE" smtClean="0"/>
              <a:t>16/03/17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9E00-1AAA-4D34-9F6A-64C491D3A2B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594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5BD8-A5E8-4D06-9F3C-BB30FCC59C3A}" type="datetimeFigureOut">
              <a:rPr lang="nl-BE" smtClean="0"/>
              <a:t>16/03/17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9E00-1AAA-4D34-9F6A-64C491D3A2B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55801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5BD8-A5E8-4D06-9F3C-BB30FCC59C3A}" type="datetimeFigureOut">
              <a:rPr lang="nl-BE" smtClean="0"/>
              <a:t>16/03/17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9E00-1AAA-4D34-9F6A-64C491D3A2B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98828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5BD8-A5E8-4D06-9F3C-BB30FCC59C3A}" type="datetimeFigureOut">
              <a:rPr lang="nl-BE" smtClean="0"/>
              <a:t>16/03/17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9E00-1AAA-4D34-9F6A-64C491D3A2B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5545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5BD8-A5E8-4D06-9F3C-BB30FCC59C3A}" type="datetimeFigureOut">
              <a:rPr lang="nl-BE" smtClean="0"/>
              <a:t>16/03/17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9E00-1AAA-4D34-9F6A-64C491D3A2B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8151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D5BD8-A5E8-4D06-9F3C-BB30FCC59C3A}" type="datetimeFigureOut">
              <a:rPr lang="nl-BE" smtClean="0"/>
              <a:t>16/03/17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F9E00-1AAA-4D34-9F6A-64C491D3A2B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640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ous-titre 2"/>
          <p:cNvSpPr>
            <a:spLocks noGrp="1"/>
          </p:cNvSpPr>
          <p:nvPr>
            <p:ph type="subTitle" idx="1"/>
          </p:nvPr>
        </p:nvSpPr>
        <p:spPr>
          <a:xfrm>
            <a:off x="1403350" y="3212976"/>
            <a:ext cx="6400800" cy="2952328"/>
          </a:xfrm>
        </p:spPr>
        <p:txBody>
          <a:bodyPr>
            <a:normAutofit fontScale="25000" lnSpcReduction="20000"/>
          </a:bodyPr>
          <a:lstStyle/>
          <a:p>
            <a:pPr eaLnBrk="1" hangingPunct="1"/>
            <a:r>
              <a:rPr lang="fr-BE" altLang="nl-NL" sz="14400" b="1" dirty="0" err="1" smtClean="0">
                <a:solidFill>
                  <a:srgbClr val="00B0F0"/>
                </a:solidFill>
              </a:rPr>
              <a:t>Funding</a:t>
            </a:r>
            <a:r>
              <a:rPr lang="fr-BE" altLang="nl-NL" sz="14400" b="1" dirty="0" smtClean="0">
                <a:solidFill>
                  <a:srgbClr val="00B0F0"/>
                </a:solidFill>
              </a:rPr>
              <a:t> &amp; Investment </a:t>
            </a:r>
            <a:r>
              <a:rPr lang="fr-BE" altLang="nl-NL" sz="14400" b="1" dirty="0" err="1" smtClean="0">
                <a:solidFill>
                  <a:srgbClr val="00B0F0"/>
                </a:solidFill>
              </a:rPr>
              <a:t>Needs</a:t>
            </a:r>
            <a:endParaRPr lang="fr-BE" altLang="nl-NL" sz="14400" b="1" dirty="0" smtClean="0">
              <a:solidFill>
                <a:srgbClr val="00B0F0"/>
              </a:solidFill>
            </a:endParaRPr>
          </a:p>
          <a:p>
            <a:pPr eaLnBrk="1" hangingPunct="1"/>
            <a:endParaRPr lang="fr-BE" altLang="nl-NL" dirty="0" smtClean="0">
              <a:solidFill>
                <a:srgbClr val="00B0F0"/>
              </a:solidFill>
            </a:endParaRPr>
          </a:p>
          <a:p>
            <a:pPr eaLnBrk="1" hangingPunct="1"/>
            <a:endParaRPr lang="fr-BE" altLang="nl-NL" dirty="0">
              <a:solidFill>
                <a:srgbClr val="00B0F0"/>
              </a:solidFill>
            </a:endParaRPr>
          </a:p>
          <a:p>
            <a:pPr eaLnBrk="1" hangingPunct="1"/>
            <a:r>
              <a:rPr lang="fr-BE" altLang="nl-NL" sz="6400" dirty="0" smtClean="0">
                <a:solidFill>
                  <a:srgbClr val="00B0F0"/>
                </a:solidFill>
              </a:rPr>
              <a:t>Ton van Lier, </a:t>
            </a:r>
            <a:r>
              <a:rPr lang="fr-BE" altLang="nl-NL" sz="6400" dirty="0" err="1" smtClean="0">
                <a:solidFill>
                  <a:srgbClr val="00B0F0"/>
                </a:solidFill>
              </a:rPr>
              <a:t>Brainport</a:t>
            </a:r>
            <a:r>
              <a:rPr lang="fr-BE" altLang="nl-NL" sz="6400" dirty="0" smtClean="0">
                <a:solidFill>
                  <a:srgbClr val="00B0F0"/>
                </a:solidFill>
              </a:rPr>
              <a:t> </a:t>
            </a:r>
            <a:r>
              <a:rPr lang="fr-BE" altLang="nl-NL" sz="6400" dirty="0" err="1" smtClean="0">
                <a:solidFill>
                  <a:srgbClr val="00B0F0"/>
                </a:solidFill>
              </a:rPr>
              <a:t>Development</a:t>
            </a:r>
            <a:endParaRPr lang="fr-BE" altLang="nl-NL" sz="6400" dirty="0" smtClean="0">
              <a:solidFill>
                <a:srgbClr val="00B0F0"/>
              </a:solidFill>
            </a:endParaRPr>
          </a:p>
          <a:p>
            <a:pPr eaLnBrk="1" hangingPunct="1"/>
            <a:endParaRPr lang="fr-BE" altLang="nl-NL" dirty="0">
              <a:solidFill>
                <a:srgbClr val="00B0F0"/>
              </a:solidFill>
            </a:endParaRPr>
          </a:p>
          <a:p>
            <a:pPr eaLnBrk="1" hangingPunct="1"/>
            <a:endParaRPr lang="fr-BE" altLang="nl-NL" dirty="0" smtClean="0">
              <a:solidFill>
                <a:srgbClr val="00B0F0"/>
              </a:solidFill>
            </a:endParaRPr>
          </a:p>
          <a:p>
            <a:pPr eaLnBrk="1" hangingPunct="1"/>
            <a:endParaRPr lang="fr-BE" altLang="nl-NL" dirty="0">
              <a:solidFill>
                <a:srgbClr val="00B0F0"/>
              </a:solidFill>
            </a:endParaRPr>
          </a:p>
          <a:p>
            <a:pPr eaLnBrk="1" hangingPunct="1"/>
            <a:endParaRPr lang="fr-BE" altLang="nl-NL" dirty="0" smtClean="0">
              <a:solidFill>
                <a:srgbClr val="00B0F0"/>
              </a:solidFill>
            </a:endParaRPr>
          </a:p>
          <a:p>
            <a:pPr eaLnBrk="1" hangingPunct="1"/>
            <a:endParaRPr lang="fr-BE" altLang="nl-NL" dirty="0" smtClean="0">
              <a:solidFill>
                <a:srgbClr val="00B0F0"/>
              </a:solidFill>
            </a:endParaRPr>
          </a:p>
          <a:p>
            <a:pPr eaLnBrk="1" hangingPunct="1"/>
            <a:endParaRPr lang="fr-BE" altLang="nl-NL" dirty="0">
              <a:solidFill>
                <a:srgbClr val="00B0F0"/>
              </a:solidFill>
            </a:endParaRPr>
          </a:p>
          <a:p>
            <a:pPr eaLnBrk="1" hangingPunct="1"/>
            <a:endParaRPr lang="fr-BE" altLang="nl-NL" dirty="0" smtClean="0">
              <a:solidFill>
                <a:srgbClr val="00B0F0"/>
              </a:solidFill>
            </a:endParaRPr>
          </a:p>
          <a:p>
            <a:pPr eaLnBrk="1" hangingPunct="1"/>
            <a:endParaRPr lang="fr-BE" altLang="nl-NL" dirty="0" smtClean="0">
              <a:solidFill>
                <a:srgbClr val="00B0F0"/>
              </a:solidFill>
            </a:endParaRPr>
          </a:p>
          <a:p>
            <a:pPr eaLnBrk="1" hangingPunct="1"/>
            <a:endParaRPr lang="fr-BE" altLang="nl-NL" dirty="0" smtClean="0">
              <a:solidFill>
                <a:srgbClr val="00B0F0"/>
              </a:solidFill>
            </a:endParaRPr>
          </a:p>
          <a:p>
            <a:r>
              <a:rPr lang="fr-BE" altLang="nl-NL" sz="8000" b="1" i="1" dirty="0" smtClean="0">
                <a:solidFill>
                  <a:srgbClr val="00B0F0"/>
                </a:solidFill>
              </a:rPr>
              <a:t>SSP for </a:t>
            </a:r>
            <a:r>
              <a:rPr lang="fr-BE" altLang="nl-NL" sz="8000" b="1" i="1" dirty="0" err="1" smtClean="0">
                <a:solidFill>
                  <a:srgbClr val="00B0F0"/>
                </a:solidFill>
              </a:rPr>
              <a:t>Industrial</a:t>
            </a:r>
            <a:r>
              <a:rPr lang="fr-BE" altLang="nl-NL" sz="8000" b="1" i="1" dirty="0" smtClean="0">
                <a:solidFill>
                  <a:srgbClr val="00B0F0"/>
                </a:solidFill>
              </a:rPr>
              <a:t> Modernisation</a:t>
            </a:r>
          </a:p>
          <a:p>
            <a:r>
              <a:rPr lang="fr-BE" altLang="nl-NL" sz="8000" b="1" i="1" dirty="0" smtClean="0">
                <a:solidFill>
                  <a:srgbClr val="00B0F0"/>
                </a:solidFill>
              </a:rPr>
              <a:t> </a:t>
            </a:r>
            <a:r>
              <a:rPr lang="fr-BE" altLang="nl-NL" sz="8000" b="1" i="1" dirty="0" err="1" smtClean="0">
                <a:solidFill>
                  <a:srgbClr val="00B0F0"/>
                </a:solidFill>
              </a:rPr>
              <a:t>Steering</a:t>
            </a:r>
            <a:r>
              <a:rPr lang="fr-BE" altLang="nl-NL" sz="8000" b="1" i="1" dirty="0" smtClean="0">
                <a:solidFill>
                  <a:srgbClr val="00B0F0"/>
                </a:solidFill>
              </a:rPr>
              <a:t> Group</a:t>
            </a:r>
            <a:endParaRPr lang="fr-BE" altLang="nl-NL" dirty="0" smtClean="0">
              <a:solidFill>
                <a:srgbClr val="00B0F0"/>
              </a:solidFill>
            </a:endParaRPr>
          </a:p>
          <a:p>
            <a:pPr eaLnBrk="1" hangingPunct="1"/>
            <a:endParaRPr lang="fr-BE" altLang="nl-NL" dirty="0" smtClean="0">
              <a:solidFill>
                <a:srgbClr val="00B0F0"/>
              </a:solidFill>
            </a:endParaRPr>
          </a:p>
          <a:p>
            <a:pPr eaLnBrk="1" hangingPunct="1"/>
            <a:r>
              <a:rPr lang="fr-BE" altLang="nl-NL" sz="6400" dirty="0" smtClean="0">
                <a:solidFill>
                  <a:srgbClr val="00B0F0"/>
                </a:solidFill>
              </a:rPr>
              <a:t>17 </a:t>
            </a:r>
            <a:r>
              <a:rPr lang="fr-BE" altLang="nl-NL" sz="6400" dirty="0" smtClean="0">
                <a:solidFill>
                  <a:srgbClr val="00B0F0"/>
                </a:solidFill>
              </a:rPr>
              <a:t>March 2017, </a:t>
            </a:r>
            <a:r>
              <a:rPr lang="fr-BE" altLang="nl-NL" sz="6400" dirty="0" smtClean="0">
                <a:solidFill>
                  <a:srgbClr val="00B0F0"/>
                </a:solidFill>
              </a:rPr>
              <a:t>Brussels</a:t>
            </a:r>
            <a:endParaRPr lang="fr-BE" altLang="nl-NL" sz="6400" dirty="0" smtClean="0">
              <a:solidFill>
                <a:srgbClr val="00B0F0"/>
              </a:solidFill>
            </a:endParaRPr>
          </a:p>
        </p:txBody>
      </p:sp>
      <p:pic>
        <p:nvPicPr>
          <p:cNvPr id="3075" name="Image 3" descr="logoreliefCMJN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76250"/>
            <a:ext cx="3673078" cy="22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88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2005454" y="260648"/>
            <a:ext cx="667100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24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Investment Needs accross Layers:</a:t>
            </a:r>
          </a:p>
          <a:p>
            <a:pPr algn="r"/>
            <a:r>
              <a:rPr lang="nl-NL" sz="24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Mismatches </a:t>
            </a:r>
            <a:r>
              <a:rPr lang="nl-NL" sz="2400" b="1" dirty="0" err="1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nl-NL" sz="24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2400" b="1" dirty="0" err="1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proposals</a:t>
            </a:r>
            <a:endParaRPr lang="nl-NL" sz="2400" b="1" dirty="0">
              <a:solidFill>
                <a:srgbClr val="2449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88640"/>
            <a:ext cx="1753934" cy="1137857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190133"/>
              </p:ext>
            </p:extLst>
          </p:nvPr>
        </p:nvGraphicFramePr>
        <p:xfrm>
          <a:off x="457200" y="1875314"/>
          <a:ext cx="8229599" cy="38842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2337206"/>
                <a:gridCol w="2850733"/>
                <a:gridCol w="984260"/>
              </a:tblGrid>
              <a:tr h="977622">
                <a:tc>
                  <a:txBody>
                    <a:bodyPr/>
                    <a:lstStyle/>
                    <a:p>
                      <a:pPr marL="457200" algn="r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Assessment existing solutions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indent="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Potential solutions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 indent="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Gap Analysis</a:t>
                      </a: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92075" indent="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0000"/>
                          </a:highlight>
                        </a:rPr>
                        <a:t>Critical</a:t>
                      </a:r>
                      <a:endParaRPr lang="en-US" sz="1200" dirty="0">
                        <a:effectLst/>
                      </a:endParaRPr>
                    </a:p>
                    <a:p>
                      <a:pPr marL="92075" indent="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Moderate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92075" indent="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006400"/>
                          </a:highlight>
                        </a:rPr>
                        <a:t>Low</a:t>
                      </a:r>
                      <a:endParaRPr lang="en-US" sz="1200" dirty="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868045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US" sz="1200" dirty="0">
                          <a:effectLst/>
                        </a:rPr>
                        <a:t>Layer 1</a:t>
                      </a: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US" sz="1200" dirty="0">
                          <a:effectLst/>
                        </a:rPr>
                        <a:t>Initial costs – establishing the demo infrastructure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</a:rPr>
                        <a:t>No suitable instrument so far in cross-regional, pan-European setting. New solution(s) needed</a:t>
                      </a:r>
                      <a:endParaRPr lang="en-US" sz="1200" dirty="0">
                        <a:effectLst/>
                      </a:endParaRPr>
                    </a:p>
                    <a:p>
                      <a:pPr marL="6985">
                        <a:spcAft>
                          <a:spcPts val="0"/>
                        </a:spcAft>
                      </a:pPr>
                      <a:r>
                        <a:rPr lang="en-US" sz="900" u="sng" dirty="0" smtClean="0">
                          <a:effectLst/>
                          <a:sym typeface="Wingdings" panose="05000000000000000000" pitchFamily="2" charset="2"/>
                        </a:rPr>
                        <a:t> </a:t>
                      </a:r>
                      <a:r>
                        <a:rPr lang="en-US" sz="900" u="sng" dirty="0" smtClean="0">
                          <a:effectLst/>
                        </a:rPr>
                        <a:t>Critical </a:t>
                      </a:r>
                      <a:r>
                        <a:rPr lang="en-US" sz="900" u="sng" dirty="0">
                          <a:effectLst/>
                        </a:rPr>
                        <a:t>financing gap remains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EU Joint Innovation and Demonstration Fund 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6985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(</a:t>
                      </a:r>
                      <a:r>
                        <a:rPr lang="en-US" sz="900" dirty="0">
                          <a:effectLst/>
                        </a:rPr>
                        <a:t>e.g. under FP9 or expanded </a:t>
                      </a:r>
                      <a:r>
                        <a:rPr lang="en-US" sz="900" dirty="0" err="1">
                          <a:effectLst/>
                        </a:rPr>
                        <a:t>Interreg</a:t>
                      </a:r>
                      <a:r>
                        <a:rPr lang="en-US" sz="900" dirty="0">
                          <a:effectLst/>
                        </a:rPr>
                        <a:t> B)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">
                        <a:spcAft>
                          <a:spcPts val="0"/>
                        </a:spcAft>
                      </a:pPr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</a:tr>
              <a:tr h="868045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US" sz="1200" dirty="0">
                          <a:effectLst/>
                        </a:rPr>
                        <a:t>Layer 2</a:t>
                      </a: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US" sz="1200" dirty="0">
                          <a:effectLst/>
                        </a:rPr>
                        <a:t>operating costs of the interregional demonstration platform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</a:rPr>
                        <a:t>Some EU solutions in place</a:t>
                      </a:r>
                      <a:r>
                        <a:rPr lang="en-US" sz="900">
                          <a:effectLst/>
                        </a:rPr>
                        <a:t> under H2020 (I4MS, ActPhast, INNOSUP, Fast Track to Innovation, NMBP Pilot Production Network etc) </a:t>
                      </a:r>
                      <a:r>
                        <a:rPr lang="en-US" sz="900" u="sng">
                          <a:effectLst/>
                        </a:rPr>
                        <a:t>but with uncertain access; no structural solution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EU Joint Innovation and Demonstration Fund</a:t>
                      </a:r>
                      <a:endParaRPr lang="en-US" sz="1200" dirty="0">
                        <a:effectLst/>
                      </a:endParaRPr>
                    </a:p>
                    <a:p>
                      <a:pPr marL="6985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6985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Combined regional (non-EU) subsidies 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6985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(</a:t>
                      </a:r>
                      <a:r>
                        <a:rPr lang="en-US" sz="900" dirty="0">
                          <a:effectLst/>
                        </a:rPr>
                        <a:t>e.g. interregional vouchers’ system</a:t>
                      </a:r>
                      <a:r>
                        <a:rPr lang="en-US" sz="900" dirty="0" smtClean="0">
                          <a:effectLst/>
                        </a:rPr>
                        <a:t>), </a:t>
                      </a:r>
                      <a:r>
                        <a:rPr lang="en-US" sz="900" dirty="0">
                          <a:effectLst/>
                        </a:rPr>
                        <a:t>or specific </a:t>
                      </a:r>
                      <a:r>
                        <a:rPr lang="en-US" sz="900" dirty="0" smtClean="0">
                          <a:effectLst/>
                        </a:rPr>
                        <a:t>“ERA-Net” (&gt;TRL5) </a:t>
                      </a:r>
                      <a:r>
                        <a:rPr lang="en-US" sz="900" dirty="0">
                          <a:effectLst/>
                        </a:rPr>
                        <a:t>(e.g. expanded MANUNET)</a:t>
                      </a:r>
                      <a:endParaRPr lang="en-US" sz="1200" dirty="0">
                        <a:effectLst/>
                      </a:endParaRPr>
                    </a:p>
                    <a:p>
                      <a:pPr marL="6985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">
                        <a:spcAft>
                          <a:spcPts val="0"/>
                        </a:spcAft>
                      </a:pPr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</a:tr>
              <a:tr h="868045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US" sz="1200" dirty="0">
                          <a:effectLst/>
                        </a:rPr>
                        <a:t>Layer 3</a:t>
                      </a: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US" sz="1200" dirty="0">
                          <a:effectLst/>
                        </a:rPr>
                        <a:t>industrial replication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instruments (e.g. Energy Demo Pilot under InnovFin) but too restricted scope / application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Expanded </a:t>
                      </a:r>
                      <a:r>
                        <a:rPr lang="en-US" sz="9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InnovFin</a:t>
                      </a: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985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i.e. expanding the scope and domains of applications of the Energy Demo Pilot</a:t>
                      </a: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6985">
                        <a:spcAft>
                          <a:spcPts val="0"/>
                        </a:spcAft>
                      </a:pPr>
                      <a:endParaRPr lang="en-US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985">
                        <a:spcAft>
                          <a:spcPts val="0"/>
                        </a:spcAft>
                      </a:pPr>
                      <a:r>
                        <a:rPr lang="fr-BE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‘</a:t>
                      </a:r>
                      <a:r>
                        <a:rPr lang="fr-BE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</a:t>
                      </a:r>
                      <a:r>
                        <a:rPr lang="fr-BE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Funds’ for </a:t>
                      </a:r>
                      <a:r>
                        <a:rPr lang="fr-BE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industrial</a:t>
                      </a:r>
                      <a:r>
                        <a:rPr lang="fr-BE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fr-BE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upscale</a:t>
                      </a:r>
                      <a:r>
                        <a:rPr lang="fr-BE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(multi-</a:t>
                      </a:r>
                      <a:r>
                        <a:rPr lang="fr-BE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layered</a:t>
                      </a:r>
                      <a:r>
                        <a:rPr lang="fr-BE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fr-BE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9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regions</a:t>
                      </a:r>
                      <a:r>
                        <a:rPr lang="fr-BE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BE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EIB/EIF, </a:t>
                      </a:r>
                      <a:r>
                        <a:rPr lang="fr-BE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private</a:t>
                      </a:r>
                      <a:r>
                        <a:rPr lang="fr-BE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investors</a:t>
                      </a:r>
                      <a:r>
                        <a:rPr lang="fr-BE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312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27725"/>
            <a:ext cx="6939152" cy="1894520"/>
          </a:xfrm>
        </p:spPr>
        <p:txBody>
          <a:bodyPr>
            <a:noAutofit/>
          </a:bodyPr>
          <a:lstStyle/>
          <a:p>
            <a:pPr algn="r"/>
            <a:r>
              <a:rPr lang="nl-BE" sz="28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projects/</a:t>
            </a:r>
            <a:r>
              <a:rPr lang="nl-BE" sz="2800" b="1" dirty="0" err="1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activities</a:t>
            </a:r>
            <a:r>
              <a:rPr lang="nl-BE" sz="28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 Pilot </a:t>
            </a:r>
            <a:r>
              <a:rPr lang="nl-BE" sz="2800" b="1" dirty="0" err="1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phase</a:t>
            </a:r>
            <a:endParaRPr lang="en-GB" sz="2800" b="1" dirty="0">
              <a:solidFill>
                <a:srgbClr val="2449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88640"/>
            <a:ext cx="1753934" cy="1137857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>
            <p:extLst/>
          </p:nvPr>
        </p:nvGraphicFramePr>
        <p:xfrm>
          <a:off x="323850" y="1628775"/>
          <a:ext cx="8569325" cy="4968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865"/>
                <a:gridCol w="1713865"/>
                <a:gridCol w="1713865"/>
                <a:gridCol w="1713865"/>
                <a:gridCol w="1713865"/>
              </a:tblGrid>
              <a:tr h="709839">
                <a:tc>
                  <a:txBody>
                    <a:bodyPr/>
                    <a:lstStyle/>
                    <a:p>
                      <a:r>
                        <a:rPr lang="nl-BE" sz="1800" dirty="0" smtClean="0"/>
                        <a:t>Pilots / </a:t>
                      </a:r>
                      <a:r>
                        <a:rPr lang="nl-BE" sz="1800" dirty="0" err="1" smtClean="0"/>
                        <a:t>Phase</a:t>
                      </a:r>
                      <a:endParaRPr lang="nl-NL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700" dirty="0" smtClean="0"/>
                        <a:t>LEARN</a:t>
                      </a:r>
                      <a:endParaRPr lang="nl-NL" sz="17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700" dirty="0" smtClean="0"/>
                        <a:t>CONNECT</a:t>
                      </a:r>
                      <a:endParaRPr lang="nl-NL" sz="17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700" dirty="0" smtClean="0"/>
                        <a:t>DEMONSTRATE</a:t>
                      </a:r>
                      <a:endParaRPr lang="nl-NL" sz="17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700" dirty="0" smtClean="0"/>
                        <a:t>COMMERCIALISE</a:t>
                      </a:r>
                      <a:endParaRPr lang="nl-NL" sz="1700" dirty="0"/>
                    </a:p>
                  </a:txBody>
                  <a:tcPr marT="45726" marB="45726" anchor="ctr"/>
                </a:tc>
              </a:tr>
              <a:tr h="709839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rgbClr val="0070C0"/>
                          </a:solidFill>
                        </a:rPr>
                        <a:t>3DP</a:t>
                      </a:r>
                      <a:endParaRPr lang="nl-NL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26" marB="45726"/>
                </a:tc>
              </a:tr>
              <a:tr h="709839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rgbClr val="0070C0"/>
                          </a:solidFill>
                        </a:rPr>
                        <a:t>ESM</a:t>
                      </a:r>
                      <a:endParaRPr lang="nl-NL" sz="24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26" marB="45726"/>
                </a:tc>
              </a:tr>
              <a:tr h="709839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rgbClr val="0070C0"/>
                          </a:solidFill>
                        </a:rPr>
                        <a:t>Energy</a:t>
                      </a:r>
                      <a:endParaRPr lang="nl-NL" sz="24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26" marB="45726"/>
                </a:tc>
              </a:tr>
              <a:tr h="709839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rgbClr val="0070C0"/>
                          </a:solidFill>
                        </a:rPr>
                        <a:t>Nano</a:t>
                      </a:r>
                      <a:endParaRPr lang="nl-NL" sz="24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26" marB="45726"/>
                </a:tc>
              </a:tr>
              <a:tr h="709839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rgbClr val="0070C0"/>
                          </a:solidFill>
                        </a:rPr>
                        <a:t>Bio</a:t>
                      </a:r>
                      <a:endParaRPr lang="nl-NL" sz="1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26" marB="45726"/>
                </a:tc>
              </a:tr>
              <a:tr h="709839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rgbClr val="0070C0"/>
                          </a:solidFill>
                        </a:rPr>
                        <a:t>ALL</a:t>
                      </a:r>
                      <a:endParaRPr lang="nl-NL" sz="1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26" marB="45726"/>
                </a:tc>
              </a:tr>
            </a:tbl>
          </a:graphicData>
        </a:graphic>
      </p:graphicFrame>
      <p:sp>
        <p:nvSpPr>
          <p:cNvPr id="6" name="Afgeronde rechthoek 5"/>
          <p:cNvSpPr/>
          <p:nvPr/>
        </p:nvSpPr>
        <p:spPr>
          <a:xfrm>
            <a:off x="1669951" y="5445224"/>
            <a:ext cx="885825" cy="8318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BE" b="1" dirty="0">
                <a:solidFill>
                  <a:srgbClr val="0070C0"/>
                </a:solidFill>
              </a:rPr>
              <a:t>30 Demo</a:t>
            </a:r>
          </a:p>
          <a:p>
            <a:pPr algn="ctr">
              <a:defRPr/>
            </a:pPr>
            <a:r>
              <a:rPr lang="nl-BE" b="1" dirty="0">
                <a:solidFill>
                  <a:srgbClr val="0070C0"/>
                </a:solidFill>
              </a:rPr>
              <a:t>Cases</a:t>
            </a:r>
            <a:endParaRPr lang="nl-NL" b="1" dirty="0">
              <a:solidFill>
                <a:srgbClr val="0070C0"/>
              </a:solidFill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771800" y="6049011"/>
            <a:ext cx="1447517" cy="6000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BE" sz="1400" b="1" dirty="0">
                <a:solidFill>
                  <a:srgbClr val="0070C0"/>
                </a:solidFill>
              </a:rPr>
              <a:t>VI </a:t>
            </a:r>
            <a:r>
              <a:rPr lang="nl-BE" sz="1400" b="1" dirty="0" err="1">
                <a:solidFill>
                  <a:srgbClr val="0070C0"/>
                </a:solidFill>
              </a:rPr>
              <a:t>MatchMaking</a:t>
            </a:r>
            <a:r>
              <a:rPr lang="nl-BE" sz="1400" b="1" dirty="0">
                <a:solidFill>
                  <a:srgbClr val="0070C0"/>
                </a:solidFill>
              </a:rPr>
              <a:t> Event</a:t>
            </a:r>
          </a:p>
        </p:txBody>
      </p:sp>
      <p:sp>
        <p:nvSpPr>
          <p:cNvPr id="9" name="Afgeronde rechthoek 8"/>
          <p:cNvSpPr/>
          <p:nvPr/>
        </p:nvSpPr>
        <p:spPr>
          <a:xfrm>
            <a:off x="4312977" y="6135960"/>
            <a:ext cx="1144984" cy="533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BE" sz="1600" b="1" dirty="0">
                <a:solidFill>
                  <a:srgbClr val="0070C0"/>
                </a:solidFill>
              </a:rPr>
              <a:t>WATIFY</a:t>
            </a:r>
          </a:p>
        </p:txBody>
      </p:sp>
      <p:sp>
        <p:nvSpPr>
          <p:cNvPr id="10" name="Afgeronde rechthoek 9"/>
          <p:cNvSpPr/>
          <p:nvPr/>
        </p:nvSpPr>
        <p:spPr>
          <a:xfrm>
            <a:off x="5868144" y="6093296"/>
            <a:ext cx="1224136" cy="56673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BE" sz="1600" b="1" dirty="0" err="1">
                <a:solidFill>
                  <a:srgbClr val="0070C0"/>
                </a:solidFill>
              </a:rPr>
              <a:t>Inno_Infra_Share</a:t>
            </a:r>
            <a:endParaRPr lang="nl-BE" sz="1600" b="1" dirty="0">
              <a:solidFill>
                <a:srgbClr val="0070C0"/>
              </a:solidFill>
            </a:endParaRPr>
          </a:p>
        </p:txBody>
      </p:sp>
      <p:sp>
        <p:nvSpPr>
          <p:cNvPr id="14" name="Afgeronde rechthoek 13"/>
          <p:cNvSpPr/>
          <p:nvPr/>
        </p:nvSpPr>
        <p:spPr>
          <a:xfrm>
            <a:off x="1665982" y="3087757"/>
            <a:ext cx="827088" cy="5746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BE" b="1" dirty="0">
                <a:solidFill>
                  <a:srgbClr val="0070C0"/>
                </a:solidFill>
              </a:rPr>
              <a:t>ERICA</a:t>
            </a:r>
          </a:p>
        </p:txBody>
      </p:sp>
      <p:sp>
        <p:nvSpPr>
          <p:cNvPr id="16" name="Afgeronde rechthoek 15"/>
          <p:cNvSpPr/>
          <p:nvPr/>
        </p:nvSpPr>
        <p:spPr>
          <a:xfrm>
            <a:off x="3853816" y="2436813"/>
            <a:ext cx="599915" cy="200029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BE" b="1" dirty="0">
                <a:solidFill>
                  <a:srgbClr val="0070C0"/>
                </a:solidFill>
              </a:rPr>
              <a:t>MANUNET</a:t>
            </a:r>
          </a:p>
        </p:txBody>
      </p:sp>
      <p:sp>
        <p:nvSpPr>
          <p:cNvPr id="17" name="Afgeronde rechthoek 16"/>
          <p:cNvSpPr/>
          <p:nvPr/>
        </p:nvSpPr>
        <p:spPr>
          <a:xfrm>
            <a:off x="4670206" y="2246307"/>
            <a:ext cx="2854122" cy="487363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BE" sz="1400" b="1" dirty="0">
                <a:solidFill>
                  <a:srgbClr val="0070C0"/>
                </a:solidFill>
              </a:rPr>
              <a:t>3DPening</a:t>
            </a:r>
          </a:p>
        </p:txBody>
      </p:sp>
      <p:sp>
        <p:nvSpPr>
          <p:cNvPr id="18" name="Afgeronde rechthoek 17"/>
          <p:cNvSpPr/>
          <p:nvPr/>
        </p:nvSpPr>
        <p:spPr>
          <a:xfrm>
            <a:off x="1603276" y="2436813"/>
            <a:ext cx="952500" cy="5746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BE" b="1" dirty="0">
                <a:solidFill>
                  <a:srgbClr val="0070C0"/>
                </a:solidFill>
              </a:rPr>
              <a:t>AM-Motion</a:t>
            </a:r>
          </a:p>
        </p:txBody>
      </p:sp>
      <p:sp>
        <p:nvSpPr>
          <p:cNvPr id="19" name="Afgeronde rechthoek 18"/>
          <p:cNvSpPr/>
          <p:nvPr/>
        </p:nvSpPr>
        <p:spPr>
          <a:xfrm>
            <a:off x="4350940" y="5737919"/>
            <a:ext cx="2214043" cy="28336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BE" sz="1600" b="1" dirty="0" smtClean="0">
                <a:solidFill>
                  <a:srgbClr val="0070C0"/>
                </a:solidFill>
              </a:rPr>
              <a:t>S34GROWTH</a:t>
            </a:r>
            <a:endParaRPr lang="nl-BE" sz="1600" b="1" dirty="0">
              <a:solidFill>
                <a:srgbClr val="0070C0"/>
              </a:solidFill>
            </a:endParaRPr>
          </a:p>
        </p:txBody>
      </p:sp>
      <p:sp>
        <p:nvSpPr>
          <p:cNvPr id="20" name="Afgeronde rechthoek 19"/>
          <p:cNvSpPr/>
          <p:nvPr/>
        </p:nvSpPr>
        <p:spPr>
          <a:xfrm>
            <a:off x="1639789" y="6351984"/>
            <a:ext cx="915987" cy="533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BE" sz="1600" b="1" dirty="0" smtClean="0">
                <a:solidFill>
                  <a:srgbClr val="0070C0"/>
                </a:solidFill>
              </a:rPr>
              <a:t>Shared </a:t>
            </a:r>
            <a:r>
              <a:rPr lang="nl-BE" sz="1600" b="1" dirty="0" err="1" smtClean="0">
                <a:solidFill>
                  <a:srgbClr val="0070C0"/>
                </a:solidFill>
              </a:rPr>
              <a:t>Funding</a:t>
            </a:r>
            <a:endParaRPr lang="nl-BE" sz="1600" b="1" dirty="0">
              <a:solidFill>
                <a:srgbClr val="0070C0"/>
              </a:solidFill>
            </a:endParaRPr>
          </a:p>
        </p:txBody>
      </p:sp>
      <p:sp>
        <p:nvSpPr>
          <p:cNvPr id="21" name="Afgeronde rechthoek 20"/>
          <p:cNvSpPr/>
          <p:nvPr/>
        </p:nvSpPr>
        <p:spPr>
          <a:xfrm>
            <a:off x="5228965" y="2733670"/>
            <a:ext cx="580269" cy="279308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nl-BE" sz="100" b="1" dirty="0" smtClean="0">
              <a:solidFill>
                <a:srgbClr val="0070C0"/>
              </a:solidFill>
            </a:endParaRPr>
          </a:p>
          <a:p>
            <a:pPr algn="ctr">
              <a:defRPr/>
            </a:pPr>
            <a:endParaRPr lang="nl-BE" sz="1600" b="1" dirty="0">
              <a:solidFill>
                <a:srgbClr val="0070C0"/>
              </a:solidFill>
            </a:endParaRPr>
          </a:p>
          <a:p>
            <a:pPr algn="ctr">
              <a:defRPr/>
            </a:pPr>
            <a:endParaRPr lang="nl-BE" sz="1600" b="1" dirty="0" smtClean="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nl-BE" sz="1600" b="1" dirty="0" smtClean="0">
                <a:solidFill>
                  <a:srgbClr val="0070C0"/>
                </a:solidFill>
              </a:rPr>
              <a:t>EIB expert </a:t>
            </a:r>
          </a:p>
          <a:p>
            <a:pPr algn="ctr">
              <a:defRPr/>
            </a:pPr>
            <a:endParaRPr lang="nl-BE" sz="1600" b="1" dirty="0">
              <a:solidFill>
                <a:srgbClr val="0070C0"/>
              </a:solidFill>
            </a:endParaRPr>
          </a:p>
          <a:p>
            <a:pPr algn="ctr">
              <a:defRPr/>
            </a:pPr>
            <a:endParaRPr lang="nl-BE" sz="1600" b="1" dirty="0" smtClean="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nl-BE" sz="1600" b="1" dirty="0" smtClean="0">
                <a:solidFill>
                  <a:srgbClr val="0070C0"/>
                </a:solidFill>
              </a:rPr>
              <a:t>contract</a:t>
            </a:r>
            <a:endParaRPr lang="nl-BE" sz="1600" b="1" dirty="0">
              <a:solidFill>
                <a:srgbClr val="0070C0"/>
              </a:solidFill>
            </a:endParaRPr>
          </a:p>
        </p:txBody>
      </p:sp>
      <p:sp>
        <p:nvSpPr>
          <p:cNvPr id="22" name="Afgeronde rechthoek 21"/>
          <p:cNvSpPr/>
          <p:nvPr/>
        </p:nvSpPr>
        <p:spPr>
          <a:xfrm>
            <a:off x="2483768" y="4130211"/>
            <a:ext cx="4031606" cy="31429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BE" sz="1400" b="1" dirty="0" err="1" smtClean="0">
                <a:solidFill>
                  <a:srgbClr val="0070C0"/>
                </a:solidFill>
              </a:rPr>
              <a:t>NeSSIE</a:t>
            </a:r>
            <a:r>
              <a:rPr lang="nl-BE" sz="1400" b="1" dirty="0" smtClean="0">
                <a:solidFill>
                  <a:srgbClr val="0070C0"/>
                </a:solidFill>
              </a:rPr>
              <a:t> - Blue Technology </a:t>
            </a:r>
            <a:r>
              <a:rPr lang="nl-BE" sz="1400" b="1" dirty="0" err="1" smtClean="0">
                <a:solidFill>
                  <a:srgbClr val="0070C0"/>
                </a:solidFill>
              </a:rPr>
              <a:t>innovation</a:t>
            </a:r>
            <a:r>
              <a:rPr lang="nl-BE" sz="1400" b="1" dirty="0" smtClean="0">
                <a:solidFill>
                  <a:srgbClr val="0070C0"/>
                </a:solidFill>
              </a:rPr>
              <a:t> transfer -call</a:t>
            </a:r>
            <a:endParaRPr lang="nl-BE" sz="1400" b="1" dirty="0">
              <a:solidFill>
                <a:srgbClr val="0070C0"/>
              </a:solidFill>
            </a:endParaRPr>
          </a:p>
        </p:txBody>
      </p:sp>
      <p:sp>
        <p:nvSpPr>
          <p:cNvPr id="23" name="Afgeronde rechthoek 22"/>
          <p:cNvSpPr/>
          <p:nvPr/>
        </p:nvSpPr>
        <p:spPr>
          <a:xfrm>
            <a:off x="4670206" y="2844075"/>
            <a:ext cx="2854122" cy="48736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BE" sz="1400" b="1" dirty="0" err="1" smtClean="0">
                <a:solidFill>
                  <a:srgbClr val="0070C0"/>
                </a:solidFill>
              </a:rPr>
              <a:t>Innosup</a:t>
            </a:r>
            <a:r>
              <a:rPr lang="nl-BE" sz="1400" b="1" dirty="0" smtClean="0">
                <a:solidFill>
                  <a:srgbClr val="0070C0"/>
                </a:solidFill>
              </a:rPr>
              <a:t> 03 -  Clean Technologies</a:t>
            </a:r>
            <a:endParaRPr lang="nl-BE" sz="1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04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251520" y="1223504"/>
            <a:ext cx="85689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endParaRPr lang="nl-BE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Vanguard 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 Industry Modernisation ... through more effective deployment (absorption) of new technologies </a:t>
            </a:r>
            <a:r>
              <a:rPr lang="nl-BE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for increased competitiveness &amp; earning capacity</a:t>
            </a: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endParaRPr lang="nl-BE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Delivering on the promise and objectives of RIS3</a:t>
            </a: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endParaRPr lang="nl-B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r>
              <a:rPr lang="nl-B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Unlocking the potential of transnational collaboration by 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deploying </a:t>
            </a:r>
            <a:r>
              <a:rPr lang="nl-B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value 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chains: 5 pilots, 30 democases, a multitude of use cases and companies involved</a:t>
            </a: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endParaRPr lang="nl-BE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endParaRPr lang="nl-B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02" y="0"/>
            <a:ext cx="1753934" cy="1137857"/>
          </a:xfrm>
          <a:prstGeom prst="rect">
            <a:avLst/>
          </a:prstGeom>
        </p:spPr>
      </p:pic>
      <p:sp>
        <p:nvSpPr>
          <p:cNvPr id="6" name="Toelichting met afgeronde rechthoek 5"/>
          <p:cNvSpPr/>
          <p:nvPr/>
        </p:nvSpPr>
        <p:spPr>
          <a:xfrm>
            <a:off x="7782821" y="908720"/>
            <a:ext cx="1181667" cy="853836"/>
          </a:xfrm>
          <a:prstGeom prst="wedgeRoundRectCallout">
            <a:avLst>
              <a:gd name="adj1" fmla="val 63824"/>
              <a:gd name="adj2" fmla="val -263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000" b="1" dirty="0" err="1" smtClean="0"/>
              <a:t>Industry</a:t>
            </a:r>
            <a:r>
              <a:rPr lang="nl-BE" sz="2000" b="1" dirty="0" smtClean="0"/>
              <a:t> </a:t>
            </a:r>
            <a:r>
              <a:rPr lang="nl-BE" sz="2000" b="1" dirty="0" err="1" smtClean="0"/>
              <a:t>Inspired</a:t>
            </a:r>
            <a:endParaRPr lang="nl-NL" sz="2000" b="1" dirty="0"/>
          </a:p>
        </p:txBody>
      </p:sp>
      <p:sp>
        <p:nvSpPr>
          <p:cNvPr id="9" name="Toelichting met afgeronde rechthoek 8"/>
          <p:cNvSpPr/>
          <p:nvPr/>
        </p:nvSpPr>
        <p:spPr>
          <a:xfrm>
            <a:off x="7782821" y="2503156"/>
            <a:ext cx="1181667" cy="853836"/>
          </a:xfrm>
          <a:prstGeom prst="wedgeRoundRectCallout">
            <a:avLst>
              <a:gd name="adj1" fmla="val 63824"/>
              <a:gd name="adj2" fmla="val -263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000" b="1" dirty="0" err="1" smtClean="0"/>
              <a:t>Industry</a:t>
            </a:r>
            <a:r>
              <a:rPr lang="nl-BE" sz="2000" b="1" dirty="0" smtClean="0"/>
              <a:t> </a:t>
            </a:r>
            <a:r>
              <a:rPr lang="nl-BE" sz="2000" b="1" dirty="0" err="1" smtClean="0"/>
              <a:t>Driven</a:t>
            </a:r>
            <a:endParaRPr lang="nl-NL" sz="2000" b="1" dirty="0"/>
          </a:p>
        </p:txBody>
      </p:sp>
      <p:sp>
        <p:nvSpPr>
          <p:cNvPr id="10" name="Toelichting met afgeronde rechthoek 9"/>
          <p:cNvSpPr/>
          <p:nvPr/>
        </p:nvSpPr>
        <p:spPr>
          <a:xfrm>
            <a:off x="7781145" y="4128027"/>
            <a:ext cx="1183343" cy="855047"/>
          </a:xfrm>
          <a:prstGeom prst="wedgeRoundRectCallout">
            <a:avLst>
              <a:gd name="adj1" fmla="val 63824"/>
              <a:gd name="adj2" fmla="val -263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000" b="1" dirty="0" err="1" smtClean="0"/>
              <a:t>Industry</a:t>
            </a:r>
            <a:r>
              <a:rPr lang="nl-BE" sz="2000" b="1" dirty="0" smtClean="0"/>
              <a:t> </a:t>
            </a:r>
            <a:r>
              <a:rPr lang="nl-BE" sz="2000" b="1" dirty="0" err="1" smtClean="0"/>
              <a:t>Owned</a:t>
            </a:r>
            <a:endParaRPr lang="nl-NL" sz="2000" b="1" dirty="0"/>
          </a:p>
        </p:txBody>
      </p:sp>
      <p:sp>
        <p:nvSpPr>
          <p:cNvPr id="11" name="Toelichting met afgeronde rechthoek 10"/>
          <p:cNvSpPr/>
          <p:nvPr/>
        </p:nvSpPr>
        <p:spPr>
          <a:xfrm>
            <a:off x="107504" y="5094803"/>
            <a:ext cx="8280920" cy="1574557"/>
          </a:xfrm>
          <a:prstGeom prst="wedgeRoundRectCallout">
            <a:avLst>
              <a:gd name="adj1" fmla="val 58303"/>
              <a:gd name="adj2" fmla="val -2090"/>
              <a:gd name="adj3" fmla="val 1666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1458E"/>
              </a:buClr>
            </a:pPr>
            <a:r>
              <a:rPr lang="nl-B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Implementation comes with funding and investment 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needs</a:t>
            </a:r>
          </a:p>
          <a:p>
            <a:pPr algn="ctr">
              <a:buClr>
                <a:srgbClr val="01458E"/>
              </a:buClr>
            </a:pPr>
            <a:endParaRPr lang="nl-BE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Clr>
                <a:srgbClr val="01458E"/>
              </a:buClr>
            </a:pPr>
            <a:r>
              <a:rPr lang="nl-BE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</a:t>
            </a:r>
            <a:r>
              <a:rPr lang="nl-BE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we set up the funding and investment pipelines </a:t>
            </a:r>
            <a:r>
              <a:rPr lang="nl-BE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together?</a:t>
            </a:r>
          </a:p>
          <a:p>
            <a:pPr algn="ctr">
              <a:buClr>
                <a:srgbClr val="01458E"/>
              </a:buClr>
            </a:pPr>
            <a:r>
              <a:rPr lang="nl-BE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Infrastructure, demo projects, industrial upscale and production</a:t>
            </a:r>
            <a:br>
              <a:rPr lang="nl-BE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l-BE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Short term &amp; Post </a:t>
            </a:r>
            <a:r>
              <a:rPr lang="nl-BE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</a:t>
            </a:r>
            <a:endParaRPr lang="nl-BE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05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9" grpId="0" build="allAtOnce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/>
          <p:cNvGrpSpPr/>
          <p:nvPr/>
        </p:nvGrpSpPr>
        <p:grpSpPr>
          <a:xfrm>
            <a:off x="1009290" y="810514"/>
            <a:ext cx="7958422" cy="4664733"/>
            <a:chOff x="1345721" y="276045"/>
            <a:chExt cx="10611229" cy="6219644"/>
          </a:xfrm>
        </p:grpSpPr>
        <p:sp>
          <p:nvSpPr>
            <p:cNvPr id="2" name="Rectangle 1"/>
            <p:cNvSpPr/>
            <p:nvPr/>
          </p:nvSpPr>
          <p:spPr>
            <a:xfrm>
              <a:off x="1345721" y="276045"/>
              <a:ext cx="9420045" cy="13802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/>
                <a:t>Basic </a:t>
              </a:r>
              <a:r>
                <a:rPr lang="en-US" sz="1600" b="1" dirty="0" smtClean="0"/>
                <a:t>Demonstration Infrastructures – Initial Costs </a:t>
              </a:r>
              <a:r>
                <a:rPr lang="en-US" sz="1600" b="1" dirty="0"/>
                <a:t>related to the setting up of the infrastructures and </a:t>
              </a:r>
              <a:r>
                <a:rPr lang="en-US" sz="1600" b="1" dirty="0" smtClean="0"/>
                <a:t>platform</a:t>
              </a:r>
              <a:endParaRPr lang="en-US" sz="1600" b="1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345721" y="2257245"/>
              <a:ext cx="9420045" cy="13802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/>
                <a:t>Projects-related activities (within the platform; TRL 5-7/8) - Operating costs</a:t>
              </a:r>
            </a:p>
            <a:p>
              <a:pPr marL="214313" indent="-214313" algn="ctr">
                <a:buFont typeface="Arial" panose="020B0604020202020204" pitchFamily="34" charset="0"/>
                <a:buChar char="•"/>
              </a:pPr>
              <a:endParaRPr lang="en-US" sz="1350" b="1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345721" y="4238445"/>
              <a:ext cx="1061049" cy="1380227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/>
                <a:t>Replication  – Indus. Upscale (TRL8/9) 1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2688567" y="4238444"/>
              <a:ext cx="1061049" cy="1380227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050" dirty="0">
                  <a:solidFill>
                    <a:prstClr val="white"/>
                  </a:solidFill>
                </a:rPr>
                <a:t>Replication – Indus. Upscale (TRL 8/9) 2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031413" y="4238444"/>
              <a:ext cx="1061049" cy="1380227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050" dirty="0">
                  <a:solidFill>
                    <a:prstClr val="white"/>
                  </a:solidFill>
                </a:rPr>
                <a:t>Replication – Indus. Upscale (TRL 8/9) 3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5462678" y="4238444"/>
              <a:ext cx="1061049" cy="1380227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050" dirty="0">
                  <a:solidFill>
                    <a:prstClr val="white"/>
                  </a:solidFill>
                </a:rPr>
                <a:t>Replication – Indus. Upscale (TRL 8/9) 4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6889631" y="4238444"/>
              <a:ext cx="1061049" cy="1380227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/>
                <a:t>Etc</a:t>
              </a:r>
              <a:r>
                <a:rPr lang="en-US" sz="1350" dirty="0"/>
                <a:t>.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8297174" y="4238444"/>
              <a:ext cx="1061049" cy="1380227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9704717" y="4238444"/>
              <a:ext cx="1061049" cy="1380227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2600988" y="1330850"/>
              <a:ext cx="6814617" cy="362979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Regional, national and EU Subsidies</a:t>
              </a:r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5805577" y="1776354"/>
              <a:ext cx="405443" cy="48020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2600989" y="3152237"/>
              <a:ext cx="6814616" cy="350651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Public </a:t>
              </a:r>
              <a:r>
                <a:rPr lang="en-US" sz="1400" dirty="0" smtClean="0"/>
                <a:t>Subsidies and </a:t>
              </a:r>
              <a:r>
                <a:rPr lang="en-US" sz="1400" dirty="0"/>
                <a:t>private </a:t>
              </a:r>
              <a:r>
                <a:rPr lang="en-US" sz="1400" dirty="0" smtClean="0"/>
                <a:t>co-investments</a:t>
              </a:r>
              <a:endParaRPr lang="en-US" sz="1400" dirty="0"/>
            </a:p>
          </p:txBody>
        </p:sp>
        <p:sp>
          <p:nvSpPr>
            <p:cNvPr id="14" name="Down Arrow 13"/>
            <p:cNvSpPr/>
            <p:nvPr/>
          </p:nvSpPr>
          <p:spPr>
            <a:xfrm>
              <a:off x="1625486" y="3723524"/>
              <a:ext cx="483079" cy="42428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5" name="Down Arrow 14"/>
            <p:cNvSpPr/>
            <p:nvPr/>
          </p:nvSpPr>
          <p:spPr>
            <a:xfrm>
              <a:off x="2968333" y="3723524"/>
              <a:ext cx="483079" cy="42428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6" name="Down Arrow 15"/>
            <p:cNvSpPr/>
            <p:nvPr/>
          </p:nvSpPr>
          <p:spPr>
            <a:xfrm>
              <a:off x="4311178" y="3731637"/>
              <a:ext cx="483079" cy="42428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7" name="Down Arrow 16"/>
            <p:cNvSpPr/>
            <p:nvPr/>
          </p:nvSpPr>
          <p:spPr>
            <a:xfrm>
              <a:off x="5727941" y="3723524"/>
              <a:ext cx="483079" cy="42428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8" name="Down Arrow 17"/>
            <p:cNvSpPr/>
            <p:nvPr/>
          </p:nvSpPr>
          <p:spPr>
            <a:xfrm>
              <a:off x="7144703" y="3723524"/>
              <a:ext cx="483079" cy="42428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9" name="Down Arrow 18"/>
            <p:cNvSpPr/>
            <p:nvPr/>
          </p:nvSpPr>
          <p:spPr>
            <a:xfrm>
              <a:off x="8538122" y="3731636"/>
              <a:ext cx="483079" cy="42428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0" name="Down Arrow 19"/>
            <p:cNvSpPr/>
            <p:nvPr/>
          </p:nvSpPr>
          <p:spPr>
            <a:xfrm>
              <a:off x="9984482" y="3731636"/>
              <a:ext cx="483079" cy="42428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1768414" y="5425244"/>
              <a:ext cx="8479766" cy="38376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Private </a:t>
              </a:r>
              <a:r>
                <a:rPr lang="en-US" sz="1400" dirty="0" smtClean="0"/>
                <a:t>investments, public (EIB-like) loans</a:t>
              </a:r>
              <a:endParaRPr lang="en-US" sz="1400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1345721" y="5943596"/>
              <a:ext cx="9427234" cy="552093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1350" dirty="0"/>
                <a:t>Revenues generated from </a:t>
              </a:r>
              <a:r>
                <a:rPr lang="nl-BE" sz="1350" dirty="0" smtClean="0"/>
                <a:t>Replication/Industrial upscale and production</a:t>
              </a:r>
              <a:endParaRPr lang="en-GB" sz="1350" dirty="0"/>
            </a:p>
          </p:txBody>
        </p:sp>
        <p:cxnSp>
          <p:nvCxnSpPr>
            <p:cNvPr id="29" name="Elbow Connector 28"/>
            <p:cNvCxnSpPr>
              <a:stCxn id="24" idx="3"/>
              <a:endCxn id="10" idx="3"/>
            </p:cNvCxnSpPr>
            <p:nvPr/>
          </p:nvCxnSpPr>
          <p:spPr>
            <a:xfrm flipH="1" flipV="1">
              <a:off x="10765766" y="4928558"/>
              <a:ext cx="7189" cy="1291085"/>
            </a:xfrm>
            <a:prstGeom prst="bentConnector3">
              <a:avLst>
                <a:gd name="adj1" fmla="val -3179858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>
              <a:stCxn id="24" idx="3"/>
              <a:endCxn id="3" idx="3"/>
            </p:cNvCxnSpPr>
            <p:nvPr/>
          </p:nvCxnSpPr>
          <p:spPr>
            <a:xfrm flipH="1" flipV="1">
              <a:off x="10765766" y="2947360"/>
              <a:ext cx="7189" cy="3272284"/>
            </a:xfrm>
            <a:prstGeom prst="bentConnector3">
              <a:avLst>
                <a:gd name="adj1" fmla="val -3179858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10912031" y="3478808"/>
              <a:ext cx="1044919" cy="12943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tx1"/>
                  </a:solidFill>
                </a:rPr>
                <a:t>ROI </a:t>
              </a:r>
              <a:r>
                <a:rPr lang="en-GB" sz="1200" dirty="0">
                  <a:solidFill>
                    <a:schemeClr val="tx1"/>
                  </a:solidFill>
                </a:rPr>
                <a:t>based on </a:t>
              </a:r>
              <a:r>
                <a:rPr lang="en-GB" sz="1200" dirty="0" smtClean="0">
                  <a:solidFill>
                    <a:schemeClr val="tx1"/>
                  </a:solidFill>
                </a:rPr>
                <a:t>industrial </a:t>
              </a:r>
              <a:r>
                <a:rPr lang="en-GB" sz="1200" dirty="0">
                  <a:solidFill>
                    <a:schemeClr val="tx1"/>
                  </a:solidFill>
                </a:rPr>
                <a:t>upscale</a:t>
              </a:r>
            </a:p>
          </p:txBody>
        </p:sp>
      </p:grpSp>
      <p:sp>
        <p:nvSpPr>
          <p:cNvPr id="27" name="Titel 1"/>
          <p:cNvSpPr txBox="1">
            <a:spLocks/>
          </p:cNvSpPr>
          <p:nvPr/>
        </p:nvSpPr>
        <p:spPr>
          <a:xfrm>
            <a:off x="2221719" y="187964"/>
            <a:ext cx="6624736" cy="4669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</a:t>
            </a:r>
            <a:r>
              <a:rPr lang="nl-NL" sz="2400" dirty="0" smtClean="0">
                <a:solidFill>
                  <a:srgbClr val="0070C0"/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nl-NL" sz="2800" b="1" dirty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Financial Structure – three layers</a:t>
            </a:r>
          </a:p>
        </p:txBody>
      </p:sp>
      <p:sp>
        <p:nvSpPr>
          <p:cNvPr id="21" name="Left Brace 20"/>
          <p:cNvSpPr/>
          <p:nvPr/>
        </p:nvSpPr>
        <p:spPr>
          <a:xfrm>
            <a:off x="755575" y="654950"/>
            <a:ext cx="144016" cy="12961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Left Brace 29"/>
          <p:cNvSpPr/>
          <p:nvPr/>
        </p:nvSpPr>
        <p:spPr>
          <a:xfrm>
            <a:off x="755575" y="2165927"/>
            <a:ext cx="144016" cy="12961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Left Brace 30"/>
          <p:cNvSpPr/>
          <p:nvPr/>
        </p:nvSpPr>
        <p:spPr>
          <a:xfrm>
            <a:off x="767673" y="3667529"/>
            <a:ext cx="144016" cy="12961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201274" y="1133185"/>
            <a:ext cx="763693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400" dirty="0" smtClean="0"/>
              <a:t>Layer 1</a:t>
            </a:r>
            <a:endParaRPr lang="en-GB" sz="1400" dirty="0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194477" y="2660110"/>
            <a:ext cx="763693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400" dirty="0" smtClean="0"/>
              <a:t>Layer 2</a:t>
            </a:r>
            <a:endParaRPr lang="en-GB" sz="1400" dirty="0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206447" y="4158396"/>
            <a:ext cx="763693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400" dirty="0" smtClean="0"/>
              <a:t>Layer 3</a:t>
            </a:r>
            <a:endParaRPr lang="en-GB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1009290" y="5625991"/>
            <a:ext cx="7843103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sz="1400" dirty="0" smtClean="0"/>
              <a:t>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400" dirty="0" smtClean="0"/>
              <a:t>Layer 1 (to </a:t>
            </a:r>
            <a:r>
              <a:rPr lang="fr-BE" sz="1400" dirty="0" err="1" smtClean="0"/>
              <a:t>some</a:t>
            </a:r>
            <a:r>
              <a:rPr lang="fr-BE" sz="1400" dirty="0" smtClean="0"/>
              <a:t> </a:t>
            </a:r>
            <a:r>
              <a:rPr lang="fr-BE" sz="1400" dirty="0" err="1" smtClean="0"/>
              <a:t>extent</a:t>
            </a:r>
            <a:r>
              <a:rPr lang="fr-BE" sz="1400" dirty="0" smtClean="0"/>
              <a:t> Layer 2 as </a:t>
            </a:r>
            <a:r>
              <a:rPr lang="fr-BE" sz="1400" dirty="0" err="1" smtClean="0"/>
              <a:t>well</a:t>
            </a:r>
            <a:r>
              <a:rPr lang="fr-BE" sz="1400" dirty="0" smtClean="0"/>
              <a:t>) </a:t>
            </a:r>
            <a:r>
              <a:rPr lang="fr-BE" sz="1400" dirty="0" err="1" smtClean="0"/>
              <a:t>contains</a:t>
            </a:r>
            <a:r>
              <a:rPr lang="fr-BE" sz="1400" dirty="0" smtClean="0"/>
              <a:t> « non-profitable top » (</a:t>
            </a:r>
            <a:r>
              <a:rPr lang="fr-BE" sz="1400" dirty="0" err="1" smtClean="0"/>
              <a:t>hence</a:t>
            </a:r>
            <a:r>
              <a:rPr lang="fr-BE" sz="1400" dirty="0" smtClean="0"/>
              <a:t> the subsidies)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400" dirty="0" err="1" smtClean="0"/>
              <a:t>Layers</a:t>
            </a:r>
            <a:r>
              <a:rPr lang="fr-BE" sz="1400" dirty="0" smtClean="0"/>
              <a:t> 2 &amp; 3 </a:t>
            </a:r>
            <a:r>
              <a:rPr lang="fr-BE" sz="1400" dirty="0" err="1" smtClean="0"/>
              <a:t>can’t</a:t>
            </a:r>
            <a:r>
              <a:rPr lang="fr-BE" sz="1400" dirty="0" smtClean="0"/>
              <a:t> </a:t>
            </a:r>
            <a:r>
              <a:rPr lang="fr-BE" sz="1400" dirty="0" err="1" smtClean="0"/>
              <a:t>be</a:t>
            </a:r>
            <a:r>
              <a:rPr lang="fr-BE" sz="1400" dirty="0" smtClean="0"/>
              <a:t> </a:t>
            </a:r>
            <a:r>
              <a:rPr lang="fr-BE" sz="1400" dirty="0" err="1" smtClean="0"/>
              <a:t>functioning</a:t>
            </a:r>
            <a:r>
              <a:rPr lang="fr-BE" sz="1400" dirty="0" smtClean="0"/>
              <a:t> if « top » not </a:t>
            </a:r>
            <a:r>
              <a:rPr lang="fr-BE" sz="1400" dirty="0" err="1" smtClean="0"/>
              <a:t>financially</a:t>
            </a:r>
            <a:r>
              <a:rPr lang="fr-BE" sz="1400" dirty="0" smtClean="0"/>
              <a:t> </a:t>
            </a:r>
            <a:r>
              <a:rPr lang="fr-BE" sz="1400" dirty="0" err="1" smtClean="0"/>
              <a:t>secured</a:t>
            </a:r>
            <a:r>
              <a:rPr lang="fr-BE" sz="1400" dirty="0" smtClean="0"/>
              <a:t> (</a:t>
            </a:r>
            <a:r>
              <a:rPr lang="fr-BE" sz="1400" dirty="0" smtClean="0">
                <a:sym typeface="Wingdings" panose="05000000000000000000" pitchFamily="2" charset="2"/>
              </a:rPr>
              <a:t> no </a:t>
            </a:r>
            <a:r>
              <a:rPr lang="fr-BE" sz="1400" dirty="0" err="1" smtClean="0">
                <a:sym typeface="Wingdings" panose="05000000000000000000" pitchFamily="2" charset="2"/>
              </a:rPr>
              <a:t>bankable</a:t>
            </a:r>
            <a:r>
              <a:rPr lang="fr-BE" sz="1400" dirty="0" smtClean="0">
                <a:sym typeface="Wingdings" panose="05000000000000000000" pitchFamily="2" charset="2"/>
              </a:rPr>
              <a:t> plan !)</a:t>
            </a:r>
            <a:endParaRPr lang="fr-BE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400" dirty="0" err="1" smtClean="0"/>
              <a:t>Layers</a:t>
            </a:r>
            <a:r>
              <a:rPr lang="fr-BE" sz="1400" dirty="0" smtClean="0"/>
              <a:t> inter-</a:t>
            </a:r>
            <a:r>
              <a:rPr lang="fr-BE" sz="1400" dirty="0" err="1" smtClean="0"/>
              <a:t>dependent</a:t>
            </a:r>
            <a:r>
              <a:rPr lang="fr-BE" sz="1400" dirty="0" smtClean="0"/>
              <a:t>; </a:t>
            </a:r>
            <a:r>
              <a:rPr lang="fr-BE" sz="1400" dirty="0" err="1" smtClean="0"/>
              <a:t>smooth</a:t>
            </a:r>
            <a:r>
              <a:rPr lang="fr-BE" sz="1400" dirty="0" smtClean="0"/>
              <a:t> flow </a:t>
            </a:r>
            <a:r>
              <a:rPr lang="fr-BE" sz="1400" dirty="0" err="1" smtClean="0"/>
              <a:t>between</a:t>
            </a:r>
            <a:r>
              <a:rPr lang="fr-BE" sz="1400" dirty="0" smtClean="0"/>
              <a:t> </a:t>
            </a:r>
            <a:r>
              <a:rPr lang="fr-BE" sz="1400" dirty="0" err="1" smtClean="0"/>
              <a:t>them</a:t>
            </a:r>
            <a:r>
              <a:rPr lang="fr-BE" sz="1400" dirty="0" smtClean="0"/>
              <a:t> key !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5184450" y="796872"/>
            <a:ext cx="3797878" cy="4610605"/>
            <a:chOff x="5184450" y="796872"/>
            <a:chExt cx="3797878" cy="4610605"/>
          </a:xfrm>
        </p:grpSpPr>
        <p:sp>
          <p:nvSpPr>
            <p:cNvPr id="28" name="Isosceles Triangle 27"/>
            <p:cNvSpPr/>
            <p:nvPr/>
          </p:nvSpPr>
          <p:spPr>
            <a:xfrm rot="10800000">
              <a:off x="5184450" y="796872"/>
              <a:ext cx="3667943" cy="4610605"/>
            </a:xfrm>
            <a:prstGeom prst="triangle">
              <a:avLst>
                <a:gd name="adj" fmla="val 216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47022" y="815992"/>
              <a:ext cx="2663031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BE" sz="1600" dirty="0" smtClean="0"/>
                <a:t>Public Support</a:t>
              </a:r>
            </a:p>
            <a:p>
              <a:endParaRPr lang="fr-BE" sz="1400" dirty="0"/>
            </a:p>
            <a:p>
              <a:r>
                <a:rPr lang="fr-BE" sz="1400" dirty="0" smtClean="0"/>
                <a:t>(100% </a:t>
              </a:r>
              <a:r>
                <a:rPr lang="fr-BE" sz="1400" dirty="0" err="1" smtClean="0"/>
                <a:t>coverage</a:t>
              </a:r>
              <a:r>
                <a:rPr lang="fr-BE" sz="1400" dirty="0" smtClean="0"/>
                <a:t> ‘non-profitable top’ </a:t>
              </a:r>
              <a:r>
                <a:rPr lang="fr-BE" sz="1400" dirty="0" err="1" smtClean="0"/>
                <a:t>through</a:t>
              </a:r>
              <a:r>
                <a:rPr lang="fr-BE" sz="1400" dirty="0" smtClean="0"/>
                <a:t> subsidies, structural)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253116" y="2547436"/>
              <a:ext cx="15992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400" dirty="0" smtClean="0"/>
                <a:t>(</a:t>
              </a:r>
              <a:r>
                <a:rPr lang="fr-BE" sz="1400" dirty="0" err="1" smtClean="0"/>
                <a:t>e.g</a:t>
              </a:r>
              <a:r>
                <a:rPr lang="fr-BE" sz="1400" dirty="0" smtClean="0"/>
                <a:t>. 50</a:t>
              </a:r>
              <a:r>
                <a:rPr lang="fr-BE" sz="1400" dirty="0"/>
                <a:t>% </a:t>
              </a:r>
              <a:r>
                <a:rPr lang="fr-BE" sz="1400" dirty="0" smtClean="0"/>
                <a:t>subsidies, </a:t>
              </a:r>
              <a:r>
                <a:rPr lang="fr-BE" sz="1400" dirty="0" err="1"/>
                <a:t>project</a:t>
              </a:r>
              <a:r>
                <a:rPr lang="fr-BE" sz="1400" dirty="0"/>
                <a:t> </a:t>
              </a:r>
              <a:r>
                <a:rPr lang="fr-BE" sz="1400" dirty="0" err="1"/>
                <a:t>based</a:t>
              </a:r>
              <a:r>
                <a:rPr lang="fr-BE" sz="1400" dirty="0" smtClean="0"/>
                <a:t>)</a:t>
              </a:r>
              <a:endParaRPr lang="en-GB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911305" y="3866542"/>
              <a:ext cx="10710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400" dirty="0" smtClean="0"/>
                <a:t>(</a:t>
              </a:r>
              <a:r>
                <a:rPr lang="fr-BE" sz="1400" dirty="0" err="1" smtClean="0"/>
                <a:t>Loans</a:t>
              </a:r>
              <a:r>
                <a:rPr lang="fr-BE" sz="1400" dirty="0" smtClean="0"/>
                <a:t> / </a:t>
              </a:r>
              <a:r>
                <a:rPr lang="fr-BE" sz="1400" dirty="0" err="1" smtClean="0"/>
                <a:t>guarantees</a:t>
              </a:r>
              <a:r>
                <a:rPr lang="fr-BE" sz="1400" dirty="0" smtClean="0"/>
                <a:t>)</a:t>
              </a:r>
              <a:endParaRPr lang="en-GB" dirty="0"/>
            </a:p>
          </p:txBody>
        </p:sp>
      </p:grpSp>
      <p:sp>
        <p:nvSpPr>
          <p:cNvPr id="41" name="TextBox 22"/>
          <p:cNvSpPr txBox="1"/>
          <p:nvPr/>
        </p:nvSpPr>
        <p:spPr>
          <a:xfrm rot="16200000">
            <a:off x="-475818" y="1097739"/>
            <a:ext cx="1474424" cy="307777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BE" sz="1400" dirty="0" smtClean="0"/>
              <a:t>Value proposition</a:t>
            </a:r>
            <a:endParaRPr lang="en-GB" sz="1400" dirty="0"/>
          </a:p>
        </p:txBody>
      </p:sp>
      <p:sp>
        <p:nvSpPr>
          <p:cNvPr id="42" name="TextBox 22"/>
          <p:cNvSpPr txBox="1"/>
          <p:nvPr/>
        </p:nvSpPr>
        <p:spPr>
          <a:xfrm rot="16200000">
            <a:off x="-475819" y="2644172"/>
            <a:ext cx="1474424" cy="30777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BE" sz="1400" dirty="0" smtClean="0"/>
              <a:t>Value </a:t>
            </a:r>
            <a:r>
              <a:rPr lang="fr-BE" sz="1400" dirty="0" err="1" smtClean="0"/>
              <a:t>Creation</a:t>
            </a:r>
            <a:endParaRPr lang="en-GB" sz="1400" dirty="0"/>
          </a:p>
        </p:txBody>
      </p:sp>
      <p:sp>
        <p:nvSpPr>
          <p:cNvPr id="43" name="TextBox 22"/>
          <p:cNvSpPr txBox="1"/>
          <p:nvPr/>
        </p:nvSpPr>
        <p:spPr>
          <a:xfrm rot="16200000">
            <a:off x="-475819" y="4156340"/>
            <a:ext cx="1474424" cy="30777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BE" sz="1400" dirty="0" err="1" smtClean="0"/>
              <a:t>Capturing</a:t>
            </a:r>
            <a:r>
              <a:rPr lang="fr-BE" sz="1400" dirty="0" smtClean="0"/>
              <a:t> Value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94823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1" grpId="0" animBg="1"/>
      <p:bldP spid="42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467544" y="1556792"/>
            <a:ext cx="856895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r>
              <a:rPr lang="nl-BE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Layer 1 -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Initial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costs – establishing the shared demo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infrastructure:</a:t>
            </a: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Centrally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managed EU fund to support the creation of innovation infrastructure (industry commons) with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grants</a:t>
            </a: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no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single party is able or willing to bear costs and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risks</a:t>
            </a: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Mainly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cover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gap at layer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(partly at layer 2 also)</a:t>
            </a: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Avoiding complexity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multi-level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government and multi-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programme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collaboration, as well as state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aid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issue (similar to H2020).</a:t>
            </a: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fr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Time-table:</a:t>
            </a:r>
          </a:p>
          <a:p>
            <a:pPr marL="1257300" lvl="2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fr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 2020: </a:t>
            </a:r>
            <a:r>
              <a:rPr lang="fr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Dedicated</a:t>
            </a:r>
            <a:r>
              <a:rPr lang="fr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« EU Joint Innovation &amp; </a:t>
            </a:r>
            <a:r>
              <a:rPr lang="fr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Demonstration</a:t>
            </a:r>
            <a:r>
              <a:rPr lang="fr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</a:t>
            </a:r>
            <a:r>
              <a:rPr lang="fr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»</a:t>
            </a:r>
          </a:p>
          <a:p>
            <a:pPr marL="1714500" lvl="3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fr-B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Via FP9</a:t>
            </a:r>
          </a:p>
          <a:p>
            <a:pPr marL="1714500" lvl="3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fr-B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Via ESIF (</a:t>
            </a:r>
            <a:r>
              <a:rPr lang="fr-BE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fall-back</a:t>
            </a:r>
            <a:r>
              <a:rPr lang="fr-B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): </a:t>
            </a:r>
          </a:p>
          <a:p>
            <a:pPr marL="2171700" lvl="4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fr-BE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Expanded</a:t>
            </a:r>
            <a:r>
              <a:rPr lang="fr-BE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Interreg</a:t>
            </a:r>
            <a:r>
              <a:rPr lang="fr-BE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</a:t>
            </a:r>
          </a:p>
          <a:p>
            <a:pPr marL="2171700" lvl="4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fr-BE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Interreg</a:t>
            </a:r>
            <a:r>
              <a:rPr lang="fr-BE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Europe + </a:t>
            </a:r>
            <a:r>
              <a:rPr lang="fr-BE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investment</a:t>
            </a:r>
            <a:r>
              <a:rPr lang="fr-BE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support </a:t>
            </a:r>
            <a:r>
              <a:rPr lang="fr-BE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mechanism</a:t>
            </a:r>
            <a:r>
              <a:rPr lang="fr-BE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(‘</a:t>
            </a:r>
            <a:r>
              <a:rPr lang="fr-BE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revised</a:t>
            </a:r>
            <a:r>
              <a:rPr lang="fr-BE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 </a:t>
            </a:r>
            <a:r>
              <a:rPr lang="fr-BE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Regions</a:t>
            </a:r>
            <a:r>
              <a:rPr lang="fr-BE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fr-BE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Knowledge</a:t>
            </a:r>
            <a:r>
              <a:rPr lang="fr-BE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2.0)</a:t>
            </a:r>
          </a:p>
          <a:p>
            <a:pPr marL="2171700" lvl="4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fr-BE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Demonstration</a:t>
            </a:r>
            <a:r>
              <a:rPr lang="fr-BE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Initiative </a:t>
            </a:r>
            <a:r>
              <a:rPr lang="fr-BE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such</a:t>
            </a:r>
            <a:r>
              <a:rPr lang="fr-BE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 the </a:t>
            </a:r>
            <a:r>
              <a:rPr lang="fr-BE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Urban</a:t>
            </a:r>
            <a:r>
              <a:rPr lang="fr-BE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Innovative</a:t>
            </a:r>
            <a:r>
              <a:rPr lang="fr-BE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Actions initiative</a:t>
            </a:r>
          </a:p>
          <a:p>
            <a:pPr marL="1257300" lvl="2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fr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2017-2020 = Joint &amp; </a:t>
            </a:r>
            <a:r>
              <a:rPr lang="fr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aligned</a:t>
            </a:r>
            <a:r>
              <a:rPr lang="fr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call of </a:t>
            </a:r>
            <a:r>
              <a:rPr lang="fr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Interreg</a:t>
            </a:r>
            <a:r>
              <a:rPr lang="fr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 programmes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88640"/>
            <a:ext cx="1753934" cy="1137857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2005454" y="260648"/>
            <a:ext cx="667100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24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Investment Needs accross Layers:</a:t>
            </a:r>
          </a:p>
          <a:p>
            <a:pPr algn="r"/>
            <a:r>
              <a:rPr lang="nl-NL" sz="24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Mismatches and </a:t>
            </a:r>
            <a:r>
              <a:rPr lang="nl-NL" sz="2400" b="1" dirty="0" err="1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proposals</a:t>
            </a:r>
            <a:r>
              <a:rPr lang="nl-NL" sz="24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24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(1/3)</a:t>
            </a:r>
            <a:endParaRPr lang="nl-NL" sz="2400" b="1" dirty="0">
              <a:solidFill>
                <a:srgbClr val="2449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580112" y="188640"/>
            <a:ext cx="2520280" cy="2664296"/>
            <a:chOff x="5220072" y="2492896"/>
            <a:chExt cx="2520280" cy="2664296"/>
          </a:xfrm>
        </p:grpSpPr>
        <p:sp>
          <p:nvSpPr>
            <p:cNvPr id="2" name="Explosion 1 1"/>
            <p:cNvSpPr/>
            <p:nvPr/>
          </p:nvSpPr>
          <p:spPr>
            <a:xfrm>
              <a:off x="5220072" y="2492896"/>
              <a:ext cx="2520280" cy="2664296"/>
            </a:xfrm>
            <a:prstGeom prst="irregularSeal1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544108" y="3640378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dirty="0" smtClean="0"/>
                <a:t>VI </a:t>
              </a:r>
              <a:r>
                <a:rPr lang="fr-BE" dirty="0" err="1" smtClean="0"/>
                <a:t>Regions</a:t>
              </a:r>
              <a:r>
                <a:rPr lang="fr-BE" dirty="0" smtClean="0"/>
                <a:t> + EC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6054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395536" y="1680268"/>
            <a:ext cx="84969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r>
              <a:rPr lang="nl-BE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Layer 2 -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Operating costs of the interregional demonstration platform: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Clr>
                <a:srgbClr val="01458E"/>
              </a:buClr>
              <a:buSzPct val="80000"/>
              <a:buFont typeface="+mj-lt"/>
              <a:buAutoNum type="arabicPeriod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Easily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accessible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interregional vouchers’ system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SMEs,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order to fund feasibility studies and scale-up work in shared facilities, or </a:t>
            </a: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Clr>
                <a:srgbClr val="01458E"/>
              </a:buClr>
              <a:buSzPct val="80000"/>
              <a:buFont typeface="+mj-lt"/>
              <a:buAutoNum type="arabicPeriod"/>
            </a:pP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Combining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regional (non-EU) subsidies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compensate for costs incurred to visits to demonstration facilities in other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regions, or</a:t>
            </a:r>
          </a:p>
          <a:p>
            <a:pPr marL="800100" lvl="1" indent="-342900">
              <a:buClr>
                <a:srgbClr val="01458E"/>
              </a:buClr>
              <a:buSzPct val="80000"/>
              <a:buFont typeface="+mj-lt"/>
              <a:buAutoNum type="arabicPeriod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specific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Vanguard Initiative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ERA-Net Co-Fund”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(but for higher TRLs: demonstration + end-users) or</a:t>
            </a:r>
          </a:p>
          <a:p>
            <a:pPr marL="800100" lvl="1" indent="-342900">
              <a:buClr>
                <a:srgbClr val="01458E"/>
              </a:buClr>
              <a:buSzPct val="80000"/>
              <a:buFont typeface="+mj-lt"/>
              <a:buAutoNum type="arabicPeriod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reinforced and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expanded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MANUNET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(for ADMA, higher TRLs), i.e.:</a:t>
            </a:r>
          </a:p>
          <a:p>
            <a:pPr marL="1257300" lvl="2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fr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MANUNET III (2016-2021) to </a:t>
            </a:r>
            <a:r>
              <a:rPr lang="fr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</a:t>
            </a:r>
            <a:r>
              <a:rPr lang="fr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expanded</a:t>
            </a:r>
            <a:r>
              <a:rPr lang="fr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towards</a:t>
            </a:r>
            <a:r>
              <a:rPr lang="fr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‘Joint Programme</a:t>
            </a:r>
            <a:r>
              <a:rPr lang="fr-B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 185 TFEU’ (</a:t>
            </a:r>
            <a:r>
              <a:rPr lang="fr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dedicated</a:t>
            </a:r>
            <a:r>
              <a:rPr lang="fr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budget for ‘</a:t>
            </a:r>
            <a:r>
              <a:rPr lang="fr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research</a:t>
            </a:r>
            <a:r>
              <a:rPr lang="fr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valorisation’) ?</a:t>
            </a:r>
          </a:p>
          <a:p>
            <a:pPr marL="1257300" lvl="2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[1-2] </a:t>
            </a:r>
            <a:r>
              <a:rPr lang="fr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 Short- to medium-</a:t>
            </a:r>
            <a:r>
              <a:rPr lang="fr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term</a:t>
            </a:r>
            <a:endParaRPr lang="fr-BE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[3]  Medium-</a:t>
            </a:r>
            <a:r>
              <a:rPr lang="fr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term</a:t>
            </a:r>
            <a:endParaRPr lang="fr-BE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fr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[4]  Post-2022 …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88640"/>
            <a:ext cx="1753934" cy="1137857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2005454" y="260648"/>
            <a:ext cx="667100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24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Investment Needs accross Layers:</a:t>
            </a:r>
          </a:p>
          <a:p>
            <a:pPr algn="r"/>
            <a:r>
              <a:rPr lang="nl-NL" sz="24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Mismatches and </a:t>
            </a:r>
            <a:r>
              <a:rPr lang="nl-NL" sz="2400" b="1" dirty="0" err="1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proposals</a:t>
            </a:r>
            <a:r>
              <a:rPr lang="nl-NL" sz="24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24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nl-NL" sz="24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2/3</a:t>
            </a:r>
            <a:r>
              <a:rPr lang="nl-NL" sz="24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nl-NL" sz="2400" b="1" dirty="0">
              <a:solidFill>
                <a:srgbClr val="2449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940152" y="-3441"/>
            <a:ext cx="2520280" cy="2664296"/>
            <a:chOff x="5220072" y="2492896"/>
            <a:chExt cx="2520280" cy="2664296"/>
          </a:xfrm>
        </p:grpSpPr>
        <p:sp>
          <p:nvSpPr>
            <p:cNvPr id="9" name="Explosion 1 8"/>
            <p:cNvSpPr/>
            <p:nvPr/>
          </p:nvSpPr>
          <p:spPr>
            <a:xfrm>
              <a:off x="5220072" y="2492896"/>
              <a:ext cx="2520280" cy="2664296"/>
            </a:xfrm>
            <a:prstGeom prst="irregularSeal1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544108" y="3573016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dirty="0" smtClean="0"/>
                <a:t>VI </a:t>
              </a:r>
              <a:r>
                <a:rPr lang="fr-BE" dirty="0" err="1" smtClean="0"/>
                <a:t>Regions</a:t>
              </a:r>
              <a:r>
                <a:rPr lang="fr-BE" dirty="0" smtClean="0"/>
                <a:t> </a:t>
              </a:r>
              <a:r>
                <a:rPr lang="fr-BE" dirty="0" smtClean="0"/>
                <a:t>+ EC</a:t>
              </a:r>
              <a:endParaRPr lang="fr-BE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98499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611560" y="2123378"/>
            <a:ext cx="828092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r>
              <a:rPr lang="nl-BE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Layer 3 -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Industrial upscale and replication: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Clr>
                <a:srgbClr val="01458E"/>
              </a:buClr>
              <a:buSzPct val="80000"/>
              <a:buFont typeface="+mj-lt"/>
              <a:buAutoNum type="arabicPeriod"/>
            </a:pP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Expanding scope and domains of application of the so-called “</a:t>
            </a:r>
            <a:r>
              <a:rPr lang="en-US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InnovFin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Energy Demo Projects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instrument”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cover broader industrial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modernisation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activities (“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InnovFin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ADMA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”)</a:t>
            </a: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Clr>
                <a:srgbClr val="01458E"/>
              </a:buClr>
              <a:buSzPct val="80000"/>
            </a:pPr>
            <a:r>
              <a:rPr lang="fr-BE" sz="14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Energy</a:t>
            </a:r>
            <a:r>
              <a:rPr lang="fr-BE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sz="14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</a:t>
            </a:r>
            <a:r>
              <a:rPr lang="fr-BE" sz="1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Pilot = </a:t>
            </a:r>
          </a:p>
          <a:p>
            <a:pPr marL="1714500" lvl="3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fr-BE" sz="14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loans</a:t>
            </a:r>
            <a:r>
              <a:rPr lang="fr-BE" sz="1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 </a:t>
            </a:r>
            <a:r>
              <a:rPr lang="fr-BE" sz="14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loan</a:t>
            </a:r>
            <a:r>
              <a:rPr lang="fr-BE" sz="1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sz="14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guarantees</a:t>
            </a:r>
            <a:r>
              <a:rPr lang="fr-BE" sz="1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sz="14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between</a:t>
            </a:r>
            <a:r>
              <a:rPr lang="fr-BE" sz="1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€7,5M and €75M</a:t>
            </a:r>
          </a:p>
          <a:p>
            <a:pPr marL="1714500" lvl="3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fr-BE" sz="1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 first-of-a-</a:t>
            </a:r>
            <a:r>
              <a:rPr lang="fr-BE" sz="14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kind</a:t>
            </a:r>
            <a:r>
              <a:rPr lang="fr-BE" sz="1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commercial </a:t>
            </a:r>
            <a:r>
              <a:rPr lang="fr-BE" sz="14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scale</a:t>
            </a:r>
            <a:r>
              <a:rPr lang="fr-BE" sz="1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sz="14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demonstration</a:t>
            </a:r>
            <a:r>
              <a:rPr lang="fr-BE" sz="1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sz="14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projects</a:t>
            </a:r>
            <a:r>
              <a:rPr lang="fr-BE" sz="1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the </a:t>
            </a:r>
            <a:r>
              <a:rPr lang="fr-BE" sz="14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fields</a:t>
            </a:r>
            <a:r>
              <a:rPr lang="fr-BE" sz="1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fr-BE" sz="14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renewable</a:t>
            </a:r>
            <a:r>
              <a:rPr lang="fr-BE" sz="1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sz="14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energy</a:t>
            </a:r>
            <a:r>
              <a:rPr lang="fr-BE" sz="1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fr-BE" sz="14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hydrogen</a:t>
            </a:r>
            <a:r>
              <a:rPr lang="fr-BE" sz="1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fuel </a:t>
            </a:r>
            <a:r>
              <a:rPr lang="fr-BE" sz="14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cells</a:t>
            </a:r>
            <a:r>
              <a:rPr lang="fr-BE" sz="1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»</a:t>
            </a:r>
          </a:p>
          <a:p>
            <a:pPr marL="1257300" lvl="2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endParaRPr lang="fr-B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Clr>
                <a:srgbClr val="01458E"/>
              </a:buClr>
              <a:buSzPct val="80000"/>
              <a:buFont typeface="+mj-lt"/>
              <a:buAutoNum type="arabicPeriod" startAt="2"/>
            </a:pPr>
            <a:r>
              <a:rPr lang="fr-B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</a:t>
            </a:r>
            <a:r>
              <a:rPr lang="fr-B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</a:t>
            </a:r>
            <a:r>
              <a:rPr lang="fr-B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-of-Funds’ for </a:t>
            </a:r>
            <a:r>
              <a:rPr lang="fr-B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Industrial</a:t>
            </a:r>
            <a:r>
              <a:rPr lang="fr-B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Upscale</a:t>
            </a:r>
            <a:r>
              <a:rPr lang="fr-B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multi-</a:t>
            </a:r>
            <a:r>
              <a:rPr lang="fr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layered</a:t>
            </a:r>
            <a:r>
              <a:rPr lang="fr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</a:t>
            </a:r>
            <a:r>
              <a:rPr lang="fr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</a:t>
            </a:r>
            <a:r>
              <a:rPr lang="fr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input </a:t>
            </a:r>
            <a:r>
              <a:rPr lang="fr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</a:t>
            </a:r>
            <a:r>
              <a:rPr lang="fr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</a:t>
            </a:r>
            <a:r>
              <a:rPr lang="fr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fr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regions</a:t>
            </a:r>
            <a:r>
              <a:rPr lang="fr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EIB/EIF, </a:t>
            </a:r>
            <a:r>
              <a:rPr lang="fr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private</a:t>
            </a:r>
            <a:r>
              <a:rPr lang="fr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investors</a:t>
            </a:r>
            <a:r>
              <a:rPr lang="fr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etc.</a:t>
            </a: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88640"/>
            <a:ext cx="1753934" cy="1137857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2005454" y="260648"/>
            <a:ext cx="667100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24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Investment Needs accross Layers:</a:t>
            </a:r>
          </a:p>
          <a:p>
            <a:pPr algn="r"/>
            <a:r>
              <a:rPr lang="nl-NL" sz="24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Mismatches and </a:t>
            </a:r>
            <a:r>
              <a:rPr lang="nl-NL" sz="2400" b="1" dirty="0" err="1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proposals</a:t>
            </a:r>
            <a:r>
              <a:rPr lang="nl-NL" sz="24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24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nl-NL" sz="24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3/3</a:t>
            </a:r>
            <a:r>
              <a:rPr lang="nl-NL" sz="24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nl-NL" sz="2400" b="1" dirty="0">
              <a:solidFill>
                <a:srgbClr val="2449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012160" y="71500"/>
            <a:ext cx="2520280" cy="2664296"/>
            <a:chOff x="5220072" y="2492896"/>
            <a:chExt cx="2520280" cy="2664296"/>
          </a:xfrm>
        </p:grpSpPr>
        <p:sp>
          <p:nvSpPr>
            <p:cNvPr id="9" name="Explosion 1 8"/>
            <p:cNvSpPr/>
            <p:nvPr/>
          </p:nvSpPr>
          <p:spPr>
            <a:xfrm>
              <a:off x="5220072" y="2492896"/>
              <a:ext cx="2520280" cy="2664296"/>
            </a:xfrm>
            <a:prstGeom prst="irregularSeal1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543067" y="3479679"/>
              <a:ext cx="18722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dirty="0" smtClean="0"/>
                <a:t>VI </a:t>
              </a:r>
              <a:r>
                <a:rPr lang="fr-BE" dirty="0" err="1" smtClean="0"/>
                <a:t>Regions</a:t>
              </a:r>
              <a:r>
                <a:rPr lang="fr-BE" dirty="0" smtClean="0"/>
                <a:t> + EC + EIB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3248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251520" y="1223504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r>
              <a:rPr lang="nl-BE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Annexes</a:t>
            </a:r>
            <a:endParaRPr lang="nl-BE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endParaRPr lang="nl-BE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endParaRPr lang="nl-BE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endParaRPr lang="nl-BE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endParaRPr lang="nl-BE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endParaRPr lang="nl-BE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02" y="0"/>
            <a:ext cx="1753934" cy="113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80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27725"/>
            <a:ext cx="6939152" cy="1894520"/>
          </a:xfrm>
        </p:spPr>
        <p:txBody>
          <a:bodyPr>
            <a:noAutofit/>
          </a:bodyPr>
          <a:lstStyle/>
          <a:p>
            <a:pPr algn="r"/>
            <a:r>
              <a:rPr lang="nl-BE" sz="28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 </a:t>
            </a:r>
            <a:r>
              <a:rPr lang="nl-BE" sz="2800" b="1" dirty="0" err="1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Methodology</a:t>
            </a:r>
            <a:r>
              <a:rPr lang="nl-BE" sz="28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4 step approach</a:t>
            </a:r>
            <a:endParaRPr lang="en-GB" sz="2800" b="1" dirty="0">
              <a:solidFill>
                <a:srgbClr val="2449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88640"/>
            <a:ext cx="1753934" cy="1137857"/>
          </a:xfrm>
          <a:prstGeom prst="rect">
            <a:avLst/>
          </a:prstGeom>
        </p:spPr>
      </p:pic>
      <p:sp>
        <p:nvSpPr>
          <p:cNvPr id="5" name="PIJL-OMLAAG 4"/>
          <p:cNvSpPr/>
          <p:nvPr/>
        </p:nvSpPr>
        <p:spPr>
          <a:xfrm>
            <a:off x="238332" y="1863512"/>
            <a:ext cx="733268" cy="4384848"/>
          </a:xfrm>
          <a:prstGeom prst="downArrow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vert="vert270" lIns="0" tIns="50800" rIns="540000" bIns="50800" spcCol="38100" anchor="ctr"/>
          <a:lstStyle/>
          <a:p>
            <a:pPr algn="ctr" defTabSz="457200" eaLnBrk="1" fontAlgn="auto" latinLnBrk="1">
              <a:lnSpc>
                <a:spcPct val="120000"/>
              </a:lnSpc>
              <a:spcBef>
                <a:spcPts val="2800"/>
              </a:spcBef>
              <a:spcAft>
                <a:spcPts val="0"/>
              </a:spcAft>
              <a:defRPr/>
            </a:pPr>
            <a:r>
              <a:rPr lang="nl-NL" sz="2800" b="1" dirty="0">
                <a:solidFill>
                  <a:srgbClr val="5B5B5A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nl-NL" sz="2800" b="1" dirty="0" smtClean="0">
                <a:solidFill>
                  <a:srgbClr val="5B5B5A"/>
                </a:solidFill>
                <a:latin typeface="Arial"/>
                <a:ea typeface="Arial"/>
                <a:cs typeface="Arial"/>
                <a:sym typeface="Arial"/>
              </a:rPr>
              <a:t>u p s c a l e</a:t>
            </a:r>
            <a:endParaRPr lang="nl-NL" sz="2800" b="1" dirty="0">
              <a:solidFill>
                <a:srgbClr val="5B5B5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1167981" y="1740321"/>
          <a:ext cx="6948264" cy="4631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9" name="Groep 8"/>
          <p:cNvGrpSpPr/>
          <p:nvPr/>
        </p:nvGrpSpPr>
        <p:grpSpPr>
          <a:xfrm>
            <a:off x="8316416" y="1719641"/>
            <a:ext cx="242575" cy="1114841"/>
            <a:chOff x="0" y="2317"/>
            <a:chExt cx="2501375" cy="1114841"/>
          </a:xfrm>
        </p:grpSpPr>
        <p:sp>
          <p:nvSpPr>
            <p:cNvPr id="10" name="Afgeronde rechthoek 9"/>
            <p:cNvSpPr/>
            <p:nvPr/>
          </p:nvSpPr>
          <p:spPr>
            <a:xfrm>
              <a:off x="0" y="2317"/>
              <a:ext cx="2501375" cy="1114841"/>
            </a:xfrm>
            <a:prstGeom prst="roundRect">
              <a:avLst/>
            </a:prstGeom>
            <a:solidFill>
              <a:srgbClr val="C00000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Afgeronde rechthoek 4"/>
            <p:cNvSpPr/>
            <p:nvPr/>
          </p:nvSpPr>
          <p:spPr>
            <a:xfrm>
              <a:off x="54422" y="56739"/>
              <a:ext cx="2392531" cy="10059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700" kern="1200" dirty="0"/>
            </a:p>
          </p:txBody>
        </p:sp>
      </p:grpSp>
      <p:grpSp>
        <p:nvGrpSpPr>
          <p:cNvPr id="12" name="Groep 11"/>
          <p:cNvGrpSpPr/>
          <p:nvPr/>
        </p:nvGrpSpPr>
        <p:grpSpPr>
          <a:xfrm>
            <a:off x="8727665" y="1719641"/>
            <a:ext cx="242575" cy="1114841"/>
            <a:chOff x="0" y="2317"/>
            <a:chExt cx="2501375" cy="1114841"/>
          </a:xfrm>
        </p:grpSpPr>
        <p:sp>
          <p:nvSpPr>
            <p:cNvPr id="13" name="Afgeronde rechthoek 12"/>
            <p:cNvSpPr/>
            <p:nvPr/>
          </p:nvSpPr>
          <p:spPr>
            <a:xfrm>
              <a:off x="0" y="2317"/>
              <a:ext cx="2501375" cy="1114841"/>
            </a:xfrm>
            <a:prstGeom prst="roundRect">
              <a:avLst/>
            </a:prstGeom>
            <a:noFill/>
            <a:ln w="3175">
              <a:solidFill>
                <a:srgbClr val="01458E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Afgeronde rechthoek 4"/>
            <p:cNvSpPr/>
            <p:nvPr/>
          </p:nvSpPr>
          <p:spPr>
            <a:xfrm>
              <a:off x="54422" y="56739"/>
              <a:ext cx="2392531" cy="10059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700" kern="1200" dirty="0"/>
            </a:p>
          </p:txBody>
        </p:sp>
      </p:grpSp>
      <p:grpSp>
        <p:nvGrpSpPr>
          <p:cNvPr id="15" name="Groep 14"/>
          <p:cNvGrpSpPr/>
          <p:nvPr/>
        </p:nvGrpSpPr>
        <p:grpSpPr>
          <a:xfrm>
            <a:off x="8316416" y="2932460"/>
            <a:ext cx="242575" cy="1114841"/>
            <a:chOff x="0" y="2317"/>
            <a:chExt cx="2501375" cy="1114841"/>
          </a:xfrm>
        </p:grpSpPr>
        <p:sp>
          <p:nvSpPr>
            <p:cNvPr id="16" name="Afgeronde rechthoek 15"/>
            <p:cNvSpPr/>
            <p:nvPr/>
          </p:nvSpPr>
          <p:spPr>
            <a:xfrm>
              <a:off x="0" y="2317"/>
              <a:ext cx="2501375" cy="1114841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Afgeronde rechthoek 4"/>
            <p:cNvSpPr/>
            <p:nvPr/>
          </p:nvSpPr>
          <p:spPr>
            <a:xfrm>
              <a:off x="54422" y="56739"/>
              <a:ext cx="2392531" cy="10059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700" kern="1200" dirty="0"/>
            </a:p>
          </p:txBody>
        </p:sp>
      </p:grpSp>
      <p:grpSp>
        <p:nvGrpSpPr>
          <p:cNvPr id="18" name="Groep 17"/>
          <p:cNvGrpSpPr/>
          <p:nvPr/>
        </p:nvGrpSpPr>
        <p:grpSpPr>
          <a:xfrm>
            <a:off x="8727687" y="2932459"/>
            <a:ext cx="242575" cy="1114841"/>
            <a:chOff x="0" y="2317"/>
            <a:chExt cx="2501375" cy="1114841"/>
          </a:xfrm>
        </p:grpSpPr>
        <p:sp>
          <p:nvSpPr>
            <p:cNvPr id="19" name="Afgeronde rechthoek 18"/>
            <p:cNvSpPr/>
            <p:nvPr/>
          </p:nvSpPr>
          <p:spPr>
            <a:xfrm>
              <a:off x="0" y="2317"/>
              <a:ext cx="2501375" cy="1114841"/>
            </a:xfrm>
            <a:prstGeom prst="roundRect">
              <a:avLst/>
            </a:prstGeom>
            <a:solidFill>
              <a:srgbClr val="B7E4FF"/>
            </a:solidFill>
            <a:ln w="3175">
              <a:solidFill>
                <a:srgbClr val="01458E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Afgeronde rechthoek 4"/>
            <p:cNvSpPr/>
            <p:nvPr/>
          </p:nvSpPr>
          <p:spPr>
            <a:xfrm>
              <a:off x="54422" y="56739"/>
              <a:ext cx="2392531" cy="10059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700" kern="1200" dirty="0"/>
            </a:p>
          </p:txBody>
        </p:sp>
      </p:grpSp>
      <p:grpSp>
        <p:nvGrpSpPr>
          <p:cNvPr id="21" name="Groep 20"/>
          <p:cNvGrpSpPr/>
          <p:nvPr/>
        </p:nvGrpSpPr>
        <p:grpSpPr>
          <a:xfrm>
            <a:off x="8316416" y="4125064"/>
            <a:ext cx="242575" cy="1114841"/>
            <a:chOff x="0" y="2317"/>
            <a:chExt cx="2501375" cy="1114841"/>
          </a:xfrm>
        </p:grpSpPr>
        <p:sp>
          <p:nvSpPr>
            <p:cNvPr id="22" name="Afgeronde rechthoek 21"/>
            <p:cNvSpPr/>
            <p:nvPr/>
          </p:nvSpPr>
          <p:spPr>
            <a:xfrm>
              <a:off x="0" y="2317"/>
              <a:ext cx="2501375" cy="1114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rgbClr val="C00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Afgeronde rechthoek 4"/>
            <p:cNvSpPr/>
            <p:nvPr/>
          </p:nvSpPr>
          <p:spPr>
            <a:xfrm>
              <a:off x="54422" y="56739"/>
              <a:ext cx="2392531" cy="10059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700" kern="1200" dirty="0"/>
            </a:p>
          </p:txBody>
        </p:sp>
      </p:grpSp>
      <p:grpSp>
        <p:nvGrpSpPr>
          <p:cNvPr id="24" name="Groep 23"/>
          <p:cNvGrpSpPr/>
          <p:nvPr/>
        </p:nvGrpSpPr>
        <p:grpSpPr>
          <a:xfrm>
            <a:off x="8711057" y="4125064"/>
            <a:ext cx="242575" cy="1114841"/>
            <a:chOff x="0" y="2317"/>
            <a:chExt cx="2501375" cy="1114841"/>
          </a:xfrm>
        </p:grpSpPr>
        <p:sp>
          <p:nvSpPr>
            <p:cNvPr id="25" name="Afgeronde rechthoek 24"/>
            <p:cNvSpPr/>
            <p:nvPr/>
          </p:nvSpPr>
          <p:spPr>
            <a:xfrm>
              <a:off x="0" y="2317"/>
              <a:ext cx="2501375" cy="1114841"/>
            </a:xfrm>
            <a:prstGeom prst="roundRect">
              <a:avLst/>
            </a:prstGeom>
            <a:solidFill>
              <a:srgbClr val="0070C0"/>
            </a:solidFill>
            <a:ln w="3175">
              <a:solidFill>
                <a:srgbClr val="01458E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Afgeronde rechthoek 4"/>
            <p:cNvSpPr/>
            <p:nvPr/>
          </p:nvSpPr>
          <p:spPr>
            <a:xfrm>
              <a:off x="54422" y="56739"/>
              <a:ext cx="2392531" cy="10059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700" kern="1200" dirty="0"/>
            </a:p>
          </p:txBody>
        </p:sp>
      </p:grpSp>
      <p:grpSp>
        <p:nvGrpSpPr>
          <p:cNvPr id="27" name="Groep 26"/>
          <p:cNvGrpSpPr/>
          <p:nvPr/>
        </p:nvGrpSpPr>
        <p:grpSpPr>
          <a:xfrm>
            <a:off x="8311139" y="5348222"/>
            <a:ext cx="242575" cy="1114841"/>
            <a:chOff x="0" y="2317"/>
            <a:chExt cx="2501375" cy="1114841"/>
          </a:xfrm>
        </p:grpSpPr>
        <p:sp>
          <p:nvSpPr>
            <p:cNvPr id="28" name="Afgeronde rechthoek 27"/>
            <p:cNvSpPr/>
            <p:nvPr/>
          </p:nvSpPr>
          <p:spPr>
            <a:xfrm>
              <a:off x="0" y="2317"/>
              <a:ext cx="2501375" cy="1114841"/>
            </a:xfrm>
            <a:prstGeom prst="roundRect">
              <a:avLst/>
            </a:prstGeom>
            <a:noFill/>
            <a:ln w="3175">
              <a:solidFill>
                <a:srgbClr val="C00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Afgeronde rechthoek 4"/>
            <p:cNvSpPr/>
            <p:nvPr/>
          </p:nvSpPr>
          <p:spPr>
            <a:xfrm>
              <a:off x="54422" y="56739"/>
              <a:ext cx="2392531" cy="10059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700" kern="1200" dirty="0"/>
            </a:p>
          </p:txBody>
        </p:sp>
      </p:grpSp>
      <p:grpSp>
        <p:nvGrpSpPr>
          <p:cNvPr id="30" name="Groep 29"/>
          <p:cNvGrpSpPr/>
          <p:nvPr/>
        </p:nvGrpSpPr>
        <p:grpSpPr>
          <a:xfrm>
            <a:off x="8711391" y="5348221"/>
            <a:ext cx="242575" cy="1114841"/>
            <a:chOff x="0" y="2317"/>
            <a:chExt cx="2501375" cy="1114841"/>
          </a:xfrm>
        </p:grpSpPr>
        <p:sp>
          <p:nvSpPr>
            <p:cNvPr id="31" name="Afgeronde rechthoek 30"/>
            <p:cNvSpPr/>
            <p:nvPr/>
          </p:nvSpPr>
          <p:spPr>
            <a:xfrm>
              <a:off x="0" y="2317"/>
              <a:ext cx="2501375" cy="1114841"/>
            </a:xfrm>
            <a:prstGeom prst="roundRect">
              <a:avLst/>
            </a:prstGeom>
            <a:solidFill>
              <a:srgbClr val="0145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Afgeronde rechthoek 4"/>
            <p:cNvSpPr/>
            <p:nvPr/>
          </p:nvSpPr>
          <p:spPr>
            <a:xfrm>
              <a:off x="54422" y="56739"/>
              <a:ext cx="2392531" cy="10059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700" kern="1200" dirty="0"/>
            </a:p>
          </p:txBody>
        </p:sp>
      </p:grpSp>
      <p:sp>
        <p:nvSpPr>
          <p:cNvPr id="3" name="Toelichting met afgeronde rechthoek 2"/>
          <p:cNvSpPr/>
          <p:nvPr/>
        </p:nvSpPr>
        <p:spPr>
          <a:xfrm>
            <a:off x="6300192" y="2277061"/>
            <a:ext cx="1584176" cy="1123355"/>
          </a:xfrm>
          <a:prstGeom prst="wedgeRoundRectCallout">
            <a:avLst>
              <a:gd name="adj1" fmla="val 63824"/>
              <a:gd name="adj2" fmla="val -263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b="1" dirty="0" err="1" smtClean="0"/>
              <a:t>Industry</a:t>
            </a:r>
            <a:r>
              <a:rPr lang="nl-BE" sz="2400" b="1" dirty="0" smtClean="0"/>
              <a:t> </a:t>
            </a:r>
            <a:r>
              <a:rPr lang="nl-BE" sz="2400" b="1" dirty="0" err="1" smtClean="0"/>
              <a:t>Inspired</a:t>
            </a:r>
            <a:endParaRPr lang="nl-NL" sz="2400" b="1" dirty="0"/>
          </a:p>
        </p:txBody>
      </p:sp>
      <p:sp>
        <p:nvSpPr>
          <p:cNvPr id="33" name="Toelichting met afgeronde rechthoek 32"/>
          <p:cNvSpPr/>
          <p:nvPr/>
        </p:nvSpPr>
        <p:spPr>
          <a:xfrm>
            <a:off x="6300192" y="3789040"/>
            <a:ext cx="1584176" cy="1123355"/>
          </a:xfrm>
          <a:prstGeom prst="wedgeRoundRectCallout">
            <a:avLst>
              <a:gd name="adj1" fmla="val 63824"/>
              <a:gd name="adj2" fmla="val -263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b="1" dirty="0" err="1" smtClean="0"/>
              <a:t>Industry</a:t>
            </a:r>
            <a:r>
              <a:rPr lang="nl-BE" sz="2400" b="1" dirty="0" smtClean="0"/>
              <a:t> </a:t>
            </a:r>
            <a:r>
              <a:rPr lang="nl-BE" sz="2400" b="1" dirty="0" err="1" smtClean="0"/>
              <a:t>Driven</a:t>
            </a:r>
            <a:endParaRPr lang="nl-NL" sz="2400" b="1" dirty="0"/>
          </a:p>
        </p:txBody>
      </p:sp>
      <p:sp>
        <p:nvSpPr>
          <p:cNvPr id="34" name="Toelichting met afgeronde rechthoek 33"/>
          <p:cNvSpPr/>
          <p:nvPr/>
        </p:nvSpPr>
        <p:spPr>
          <a:xfrm>
            <a:off x="6300192" y="5239905"/>
            <a:ext cx="1584176" cy="1123355"/>
          </a:xfrm>
          <a:prstGeom prst="wedgeRoundRectCallout">
            <a:avLst>
              <a:gd name="adj1" fmla="val 63824"/>
              <a:gd name="adj2" fmla="val -263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b="1" dirty="0" err="1" smtClean="0"/>
              <a:t>Industry</a:t>
            </a:r>
            <a:r>
              <a:rPr lang="nl-BE" sz="2400" b="1" dirty="0" smtClean="0"/>
              <a:t> </a:t>
            </a:r>
            <a:r>
              <a:rPr lang="nl-BE" sz="2400" b="1" dirty="0" err="1" smtClean="0"/>
              <a:t>Owned</a:t>
            </a:r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47536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33" grpId="0" build="allAtOnce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5" descr="logoreliefCMJN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1"/>
          <a:stretch/>
        </p:blipFill>
        <p:spPr>
          <a:xfrm>
            <a:off x="323528" y="289813"/>
            <a:ext cx="1979712" cy="1224136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2699792" y="1628800"/>
            <a:ext cx="0" cy="4752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39552" y="5445224"/>
            <a:ext cx="84249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484844" y="505576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Investment size</a:t>
            </a:r>
            <a:endParaRPr lang="fr-BE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1150773" y="3284902"/>
            <a:ext cx="3681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 smtClean="0"/>
              <a:t>Demonstration</a:t>
            </a:r>
            <a:r>
              <a:rPr lang="fr-BE" dirty="0" smtClean="0"/>
              <a:t> / </a:t>
            </a:r>
            <a:r>
              <a:rPr lang="fr-BE" dirty="0" err="1" smtClean="0"/>
              <a:t>upscaling</a:t>
            </a:r>
            <a:r>
              <a:rPr lang="fr-BE" dirty="0" smtClean="0"/>
              <a:t> </a:t>
            </a:r>
            <a:r>
              <a:rPr lang="fr-BE" dirty="0" err="1" smtClean="0"/>
              <a:t>through</a:t>
            </a:r>
            <a:r>
              <a:rPr lang="fr-BE" dirty="0" smtClean="0"/>
              <a:t>:</a:t>
            </a:r>
            <a:endParaRPr lang="fr-BE" dirty="0"/>
          </a:p>
        </p:txBody>
      </p:sp>
      <p:sp>
        <p:nvSpPr>
          <p:cNvPr id="14" name="TextBox 13"/>
          <p:cNvSpPr txBox="1"/>
          <p:nvPr/>
        </p:nvSpPr>
        <p:spPr>
          <a:xfrm>
            <a:off x="923131" y="400506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 smtClean="0"/>
              <a:t>Connecting</a:t>
            </a:r>
            <a:r>
              <a:rPr lang="fr-BE" dirty="0" smtClean="0"/>
              <a:t> </a:t>
            </a:r>
            <a:r>
              <a:rPr lang="fr-BE" dirty="0" err="1" smtClean="0"/>
              <a:t>existing</a:t>
            </a:r>
            <a:r>
              <a:rPr lang="fr-BE" dirty="0" smtClean="0"/>
              <a:t> </a:t>
            </a:r>
            <a:r>
              <a:rPr lang="fr-BE" dirty="0" err="1" smtClean="0"/>
              <a:t>facilities</a:t>
            </a:r>
            <a:endParaRPr lang="fr-BE" dirty="0"/>
          </a:p>
        </p:txBody>
      </p:sp>
      <p:sp>
        <p:nvSpPr>
          <p:cNvPr id="15" name="TextBox 14"/>
          <p:cNvSpPr txBox="1"/>
          <p:nvPr/>
        </p:nvSpPr>
        <p:spPr>
          <a:xfrm>
            <a:off x="935185" y="2292414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 smtClean="0"/>
              <a:t>Creating</a:t>
            </a:r>
            <a:r>
              <a:rPr lang="fr-BE" dirty="0" smtClean="0"/>
              <a:t> / building new </a:t>
            </a:r>
            <a:r>
              <a:rPr lang="fr-BE" dirty="0" err="1" smtClean="0"/>
              <a:t>facilities</a:t>
            </a:r>
            <a:endParaRPr lang="fr-BE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923131" y="3573016"/>
            <a:ext cx="17766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2736208" y="3627739"/>
            <a:ext cx="2483864" cy="1682598"/>
            <a:chOff x="3034902" y="3861048"/>
            <a:chExt cx="1663660" cy="864096"/>
          </a:xfrm>
        </p:grpSpPr>
        <p:sp>
          <p:nvSpPr>
            <p:cNvPr id="19" name="Oval 18"/>
            <p:cNvSpPr/>
            <p:nvPr/>
          </p:nvSpPr>
          <p:spPr>
            <a:xfrm>
              <a:off x="3034902" y="3861048"/>
              <a:ext cx="1656184" cy="8640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42378" y="4022154"/>
              <a:ext cx="1656184" cy="426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1200" b="1" dirty="0" smtClean="0">
                  <a:solidFill>
                    <a:schemeClr val="bg1"/>
                  </a:solidFill>
                </a:rPr>
                <a:t>Category 1 </a:t>
              </a:r>
              <a:r>
                <a:rPr lang="fr-BE" sz="1200" b="1" dirty="0" err="1" smtClean="0">
                  <a:solidFill>
                    <a:schemeClr val="bg1"/>
                  </a:solidFill>
                </a:rPr>
                <a:t>Demo</a:t>
              </a:r>
              <a:r>
                <a:rPr lang="fr-BE" sz="1200" b="1" dirty="0" smtClean="0">
                  <a:solidFill>
                    <a:schemeClr val="bg1"/>
                  </a:solidFill>
                </a:rPr>
                <a:t>-Cases</a:t>
              </a:r>
            </a:p>
            <a:p>
              <a:pPr algn="ctr"/>
              <a:r>
                <a:rPr lang="fr-BE" sz="1200" b="1" dirty="0" smtClean="0">
                  <a:solidFill>
                    <a:schemeClr val="bg1"/>
                  </a:solidFill>
                </a:rPr>
                <a:t>« </a:t>
              </a:r>
              <a:r>
                <a:rPr lang="fr-BE" sz="1200" b="1" dirty="0" err="1" smtClean="0">
                  <a:solidFill>
                    <a:schemeClr val="bg1"/>
                  </a:solidFill>
                </a:rPr>
                <a:t>Connecting</a:t>
              </a:r>
              <a:r>
                <a:rPr lang="fr-BE" sz="1200" b="1" dirty="0" smtClean="0">
                  <a:solidFill>
                    <a:schemeClr val="bg1"/>
                  </a:solidFill>
                </a:rPr>
                <a:t> </a:t>
              </a:r>
              <a:r>
                <a:rPr lang="fr-BE" sz="1200" b="1" dirty="0" err="1" smtClean="0">
                  <a:solidFill>
                    <a:schemeClr val="bg1"/>
                  </a:solidFill>
                </a:rPr>
                <a:t>what</a:t>
              </a:r>
              <a:r>
                <a:rPr lang="fr-BE" sz="1200" b="1" dirty="0" smtClean="0">
                  <a:solidFill>
                    <a:schemeClr val="bg1"/>
                  </a:solidFill>
                </a:rPr>
                <a:t> </a:t>
              </a:r>
              <a:r>
                <a:rPr lang="fr-BE" sz="1200" b="1" dirty="0" err="1" smtClean="0">
                  <a:solidFill>
                    <a:schemeClr val="bg1"/>
                  </a:solidFill>
                </a:rPr>
                <a:t>already</a:t>
              </a:r>
              <a:r>
                <a:rPr lang="fr-BE" sz="1200" b="1" dirty="0" smtClean="0">
                  <a:solidFill>
                    <a:schemeClr val="bg1"/>
                  </a:solidFill>
                </a:rPr>
                <a:t> </a:t>
              </a:r>
              <a:r>
                <a:rPr lang="fr-BE" sz="1200" b="1" dirty="0" err="1" smtClean="0">
                  <a:solidFill>
                    <a:schemeClr val="bg1"/>
                  </a:solidFill>
                </a:rPr>
                <a:t>exists</a:t>
              </a:r>
              <a:r>
                <a:rPr lang="fr-BE" sz="1200" b="1" dirty="0" smtClean="0">
                  <a:solidFill>
                    <a:schemeClr val="bg1"/>
                  </a:solidFill>
                </a:rPr>
                <a:t> »</a:t>
              </a:r>
            </a:p>
            <a:p>
              <a:pPr algn="ctr"/>
              <a:endParaRPr lang="fr-BE" sz="1200" b="1" dirty="0">
                <a:solidFill>
                  <a:schemeClr val="bg1"/>
                </a:solidFill>
              </a:endParaRPr>
            </a:p>
            <a:p>
              <a:pPr algn="ctr"/>
              <a:r>
                <a:rPr lang="fr-BE" sz="1200" b="1" dirty="0" smtClean="0">
                  <a:solidFill>
                    <a:schemeClr val="bg1"/>
                  </a:solidFill>
                </a:rPr>
                <a:t>Ca. 50% of VI </a:t>
              </a:r>
              <a:r>
                <a:rPr lang="fr-BE" sz="1200" b="1" dirty="0" err="1" smtClean="0">
                  <a:solidFill>
                    <a:schemeClr val="bg1"/>
                  </a:solidFill>
                </a:rPr>
                <a:t>demo</a:t>
              </a:r>
              <a:r>
                <a:rPr lang="fr-BE" sz="1200" b="1" dirty="0" smtClean="0">
                  <a:solidFill>
                    <a:schemeClr val="bg1"/>
                  </a:solidFill>
                </a:rPr>
                <a:t>-cases</a:t>
              </a:r>
              <a:endParaRPr lang="fr-BE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758909" y="5810226"/>
            <a:ext cx="1249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 smtClean="0"/>
              <a:t>0,5-10€ </a:t>
            </a:r>
            <a:r>
              <a:rPr lang="fr-BE" sz="1400" dirty="0" err="1" smtClean="0"/>
              <a:t>Mio</a:t>
            </a:r>
            <a:endParaRPr lang="fr-BE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5607668" y="5810226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 smtClean="0"/>
              <a:t>+/- 10-50€ </a:t>
            </a:r>
            <a:r>
              <a:rPr lang="fr-BE" sz="1400" dirty="0" err="1" smtClean="0"/>
              <a:t>Mio</a:t>
            </a:r>
            <a:endParaRPr lang="fr-BE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7484844" y="5715834"/>
            <a:ext cx="1742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 smtClean="0"/>
              <a:t>+/- 50-200€ </a:t>
            </a:r>
            <a:r>
              <a:rPr lang="fr-BE" sz="1400" dirty="0" err="1" smtClean="0"/>
              <a:t>Mio</a:t>
            </a:r>
            <a:r>
              <a:rPr lang="fr-BE" sz="1400" dirty="0" smtClean="0"/>
              <a:t> (</a:t>
            </a:r>
            <a:r>
              <a:rPr lang="fr-BE" sz="1400" dirty="0" err="1" smtClean="0"/>
              <a:t>poss</a:t>
            </a:r>
            <a:r>
              <a:rPr lang="fr-BE" sz="1400" dirty="0" smtClean="0"/>
              <a:t>. </a:t>
            </a:r>
            <a:r>
              <a:rPr lang="fr-BE" sz="1400" dirty="0" err="1" smtClean="0"/>
              <a:t>even</a:t>
            </a:r>
            <a:r>
              <a:rPr lang="fr-BE" sz="1400" dirty="0" smtClean="0"/>
              <a:t> </a:t>
            </a:r>
            <a:r>
              <a:rPr lang="fr-BE" sz="1400" dirty="0" err="1" smtClean="0"/>
              <a:t>higher</a:t>
            </a:r>
            <a:r>
              <a:rPr lang="fr-BE" sz="1400" dirty="0" smtClean="0"/>
              <a:t> …)</a:t>
            </a:r>
            <a:endParaRPr lang="fr-BE" sz="14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5270125" y="2934105"/>
            <a:ext cx="1971529" cy="1575015"/>
            <a:chOff x="3034902" y="3861048"/>
            <a:chExt cx="1663660" cy="864096"/>
          </a:xfrm>
        </p:grpSpPr>
        <p:sp>
          <p:nvSpPr>
            <p:cNvPr id="35" name="Oval 34"/>
            <p:cNvSpPr/>
            <p:nvPr/>
          </p:nvSpPr>
          <p:spPr>
            <a:xfrm>
              <a:off x="3034902" y="3861048"/>
              <a:ext cx="1656184" cy="8640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042378" y="4022154"/>
              <a:ext cx="1656184" cy="658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1200" b="1" dirty="0" smtClean="0">
                  <a:solidFill>
                    <a:schemeClr val="bg1"/>
                  </a:solidFill>
                </a:rPr>
                <a:t>Category 3 </a:t>
              </a:r>
              <a:r>
                <a:rPr lang="fr-BE" sz="1200" b="1" dirty="0" err="1" smtClean="0">
                  <a:solidFill>
                    <a:schemeClr val="bg1"/>
                  </a:solidFill>
                </a:rPr>
                <a:t>Demo</a:t>
              </a:r>
              <a:r>
                <a:rPr lang="fr-BE" sz="1200" b="1" dirty="0" smtClean="0">
                  <a:solidFill>
                    <a:schemeClr val="bg1"/>
                  </a:solidFill>
                </a:rPr>
                <a:t>-Cases</a:t>
              </a:r>
            </a:p>
            <a:p>
              <a:pPr algn="ctr"/>
              <a:r>
                <a:rPr lang="fr-BE" sz="1200" b="1" dirty="0" smtClean="0">
                  <a:solidFill>
                    <a:schemeClr val="bg1"/>
                  </a:solidFill>
                </a:rPr>
                <a:t>« </a:t>
              </a:r>
              <a:r>
                <a:rPr lang="fr-BE" sz="1200" b="1" dirty="0" err="1" smtClean="0">
                  <a:solidFill>
                    <a:schemeClr val="bg1"/>
                  </a:solidFill>
                </a:rPr>
                <a:t>Connecting</a:t>
              </a:r>
              <a:r>
                <a:rPr lang="fr-BE" sz="1200" b="1" dirty="0" smtClean="0">
                  <a:solidFill>
                    <a:schemeClr val="bg1"/>
                  </a:solidFill>
                </a:rPr>
                <a:t> </a:t>
              </a:r>
              <a:r>
                <a:rPr lang="fr-BE" sz="1200" b="1" u="sng" dirty="0" smtClean="0">
                  <a:solidFill>
                    <a:schemeClr val="bg1"/>
                  </a:solidFill>
                </a:rPr>
                <a:t>&amp; </a:t>
              </a:r>
              <a:r>
                <a:rPr lang="fr-BE" sz="1200" b="1" u="sng" dirty="0" err="1">
                  <a:solidFill>
                    <a:schemeClr val="bg1"/>
                  </a:solidFill>
                </a:rPr>
                <a:t>u</a:t>
              </a:r>
              <a:r>
                <a:rPr lang="fr-BE" sz="1200" b="1" u="sng" dirty="0" err="1" smtClean="0">
                  <a:solidFill>
                    <a:schemeClr val="bg1"/>
                  </a:solidFill>
                </a:rPr>
                <a:t>pgrading</a:t>
              </a:r>
              <a:r>
                <a:rPr lang="fr-BE" sz="1200" b="1" dirty="0" smtClean="0">
                  <a:solidFill>
                    <a:schemeClr val="bg1"/>
                  </a:solidFill>
                </a:rPr>
                <a:t> </a:t>
              </a:r>
              <a:r>
                <a:rPr lang="fr-BE" sz="1200" b="1" dirty="0" err="1" smtClean="0">
                  <a:solidFill>
                    <a:schemeClr val="bg1"/>
                  </a:solidFill>
                </a:rPr>
                <a:t>what</a:t>
              </a:r>
              <a:r>
                <a:rPr lang="fr-BE" sz="1200" b="1" dirty="0" smtClean="0">
                  <a:solidFill>
                    <a:schemeClr val="bg1"/>
                  </a:solidFill>
                </a:rPr>
                <a:t> </a:t>
              </a:r>
              <a:r>
                <a:rPr lang="fr-BE" sz="1200" b="1" dirty="0" err="1" smtClean="0">
                  <a:solidFill>
                    <a:schemeClr val="bg1"/>
                  </a:solidFill>
                </a:rPr>
                <a:t>already</a:t>
              </a:r>
              <a:r>
                <a:rPr lang="fr-BE" sz="1200" b="1" dirty="0" smtClean="0">
                  <a:solidFill>
                    <a:schemeClr val="bg1"/>
                  </a:solidFill>
                </a:rPr>
                <a:t> </a:t>
              </a:r>
              <a:r>
                <a:rPr lang="fr-BE" sz="1200" b="1" dirty="0" err="1" smtClean="0">
                  <a:solidFill>
                    <a:schemeClr val="bg1"/>
                  </a:solidFill>
                </a:rPr>
                <a:t>exists</a:t>
              </a:r>
              <a:r>
                <a:rPr lang="fr-BE" sz="1200" b="1" dirty="0" smtClean="0">
                  <a:solidFill>
                    <a:schemeClr val="bg1"/>
                  </a:solidFill>
                </a:rPr>
                <a:t> »</a:t>
              </a:r>
            </a:p>
            <a:p>
              <a:pPr algn="ctr"/>
              <a:endParaRPr lang="fr-BE" sz="1200" b="1" dirty="0">
                <a:solidFill>
                  <a:schemeClr val="bg1"/>
                </a:solidFill>
              </a:endParaRPr>
            </a:p>
            <a:p>
              <a:pPr algn="ctr"/>
              <a:r>
                <a:rPr lang="fr-BE" sz="1200" b="1" dirty="0" smtClean="0">
                  <a:solidFill>
                    <a:schemeClr val="bg1"/>
                  </a:solidFill>
                </a:rPr>
                <a:t>30% to 40% of VI </a:t>
              </a:r>
              <a:r>
                <a:rPr lang="fr-BE" sz="1200" b="1" dirty="0" err="1" smtClean="0">
                  <a:solidFill>
                    <a:schemeClr val="bg1"/>
                  </a:solidFill>
                </a:rPr>
                <a:t>demo</a:t>
              </a:r>
              <a:r>
                <a:rPr lang="fr-BE" sz="1200" b="1" dirty="0" smtClean="0">
                  <a:solidFill>
                    <a:schemeClr val="bg1"/>
                  </a:solidFill>
                </a:rPr>
                <a:t>-cases</a:t>
              </a:r>
              <a:endParaRPr lang="fr-BE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484844" y="1847171"/>
            <a:ext cx="1504803" cy="1051510"/>
            <a:chOff x="3034902" y="3861048"/>
            <a:chExt cx="1790101" cy="864096"/>
          </a:xfrm>
        </p:grpSpPr>
        <p:sp>
          <p:nvSpPr>
            <p:cNvPr id="38" name="Oval 37"/>
            <p:cNvSpPr/>
            <p:nvPr/>
          </p:nvSpPr>
          <p:spPr>
            <a:xfrm>
              <a:off x="3034902" y="3861048"/>
              <a:ext cx="1656184" cy="8640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034902" y="4033102"/>
              <a:ext cx="1790101" cy="531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1200" b="1" dirty="0" smtClean="0">
                  <a:solidFill>
                    <a:schemeClr val="bg1"/>
                  </a:solidFill>
                </a:rPr>
                <a:t>Cat 2 </a:t>
              </a:r>
              <a:r>
                <a:rPr lang="fr-BE" sz="1200" b="1" dirty="0" err="1" smtClean="0">
                  <a:solidFill>
                    <a:schemeClr val="bg1"/>
                  </a:solidFill>
                </a:rPr>
                <a:t>Demo</a:t>
              </a:r>
              <a:r>
                <a:rPr lang="fr-BE" sz="1200" b="1" dirty="0" smtClean="0">
                  <a:solidFill>
                    <a:schemeClr val="bg1"/>
                  </a:solidFill>
                </a:rPr>
                <a:t>-Cases</a:t>
              </a:r>
            </a:p>
            <a:p>
              <a:pPr algn="ctr"/>
              <a:r>
                <a:rPr lang="fr-BE" sz="1200" b="1" dirty="0" smtClean="0">
                  <a:solidFill>
                    <a:schemeClr val="bg1"/>
                  </a:solidFill>
                </a:rPr>
                <a:t>10% to 20% of VI </a:t>
              </a:r>
              <a:r>
                <a:rPr lang="fr-BE" sz="1200" b="1" dirty="0" err="1" smtClean="0">
                  <a:solidFill>
                    <a:schemeClr val="bg1"/>
                  </a:solidFill>
                </a:rPr>
                <a:t>demo</a:t>
              </a:r>
              <a:r>
                <a:rPr lang="fr-BE" sz="1200" b="1" dirty="0" smtClean="0">
                  <a:solidFill>
                    <a:schemeClr val="bg1"/>
                  </a:solidFill>
                </a:rPr>
                <a:t>-cases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536621" y="3464194"/>
            <a:ext cx="1288673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200" b="1" dirty="0" smtClean="0">
                <a:solidFill>
                  <a:schemeClr val="tx2"/>
                </a:solidFill>
              </a:rPr>
              <a:t>«</a:t>
            </a:r>
            <a:r>
              <a:rPr lang="fr-BE" sz="1200" b="1" dirty="0">
                <a:solidFill>
                  <a:schemeClr val="tx2"/>
                </a:solidFill>
              </a:rPr>
              <a:t> Building &amp; </a:t>
            </a:r>
            <a:r>
              <a:rPr lang="fr-BE" sz="1200" b="1" dirty="0" err="1">
                <a:solidFill>
                  <a:schemeClr val="tx2"/>
                </a:solidFill>
              </a:rPr>
              <a:t>connecting</a:t>
            </a:r>
            <a:r>
              <a:rPr lang="fr-BE" sz="1200" b="1" dirty="0">
                <a:solidFill>
                  <a:schemeClr val="tx2"/>
                </a:solidFill>
              </a:rPr>
              <a:t> new </a:t>
            </a:r>
            <a:r>
              <a:rPr lang="fr-BE" sz="1200" b="1" dirty="0" err="1">
                <a:solidFill>
                  <a:schemeClr val="tx2"/>
                </a:solidFill>
              </a:rPr>
              <a:t>demo</a:t>
            </a:r>
            <a:r>
              <a:rPr lang="fr-BE" sz="1200" b="1" dirty="0">
                <a:solidFill>
                  <a:schemeClr val="tx2"/>
                </a:solidFill>
              </a:rPr>
              <a:t> </a:t>
            </a:r>
            <a:r>
              <a:rPr lang="fr-BE" sz="1200" b="1" dirty="0" err="1">
                <a:solidFill>
                  <a:schemeClr val="tx2"/>
                </a:solidFill>
              </a:rPr>
              <a:t>facilities</a:t>
            </a:r>
            <a:r>
              <a:rPr lang="fr-BE" sz="1200" b="1" dirty="0">
                <a:solidFill>
                  <a:schemeClr val="tx2"/>
                </a:solidFill>
              </a:rPr>
              <a:t> </a:t>
            </a:r>
            <a:r>
              <a:rPr lang="fr-BE" sz="1200" b="1" dirty="0" smtClean="0">
                <a:solidFill>
                  <a:schemeClr val="tx2"/>
                </a:solidFill>
              </a:rPr>
              <a:t>»</a:t>
            </a:r>
            <a:endParaRPr lang="fr-BE" sz="1200" b="1" dirty="0">
              <a:solidFill>
                <a:schemeClr val="tx2"/>
              </a:solidFill>
            </a:endParaRPr>
          </a:p>
        </p:txBody>
      </p:sp>
      <p:cxnSp>
        <p:nvCxnSpPr>
          <p:cNvPr id="9" name="Straight Arrow Connector 8"/>
          <p:cNvCxnSpPr>
            <a:stCxn id="3" idx="0"/>
            <a:endCxn id="38" idx="4"/>
          </p:cNvCxnSpPr>
          <p:nvPr/>
        </p:nvCxnSpPr>
        <p:spPr>
          <a:xfrm flipV="1">
            <a:off x="8180958" y="2898681"/>
            <a:ext cx="1" cy="565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9085816">
            <a:off x="424309" y="48658"/>
            <a:ext cx="9006588" cy="4521564"/>
          </a:xfrm>
          <a:prstGeom prst="arc">
            <a:avLst>
              <a:gd name="adj1" fmla="val 11680763"/>
              <a:gd name="adj2" fmla="val 20032022"/>
            </a:avLst>
          </a:prstGeom>
          <a:ln w="25400">
            <a:solidFill>
              <a:schemeClr val="accent2">
                <a:shade val="95000"/>
                <a:satMod val="105000"/>
                <a:alpha val="64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5224928" y="1425106"/>
            <a:ext cx="0" cy="499146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7380312" y="1403648"/>
            <a:ext cx="0" cy="499146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itel 1"/>
          <p:cNvSpPr>
            <a:spLocks noGrp="1"/>
          </p:cNvSpPr>
          <p:nvPr>
            <p:ph type="title"/>
          </p:nvPr>
        </p:nvSpPr>
        <p:spPr>
          <a:xfrm>
            <a:off x="1763688" y="27725"/>
            <a:ext cx="6939152" cy="1066843"/>
          </a:xfrm>
        </p:spPr>
        <p:txBody>
          <a:bodyPr>
            <a:noAutofit/>
          </a:bodyPr>
          <a:lstStyle/>
          <a:p>
            <a:pPr algn="r"/>
            <a:r>
              <a:rPr lang="nl-BE" sz="28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Different Investment </a:t>
            </a:r>
            <a:r>
              <a:rPr lang="nl-BE" sz="2800" b="1" dirty="0" err="1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Needs</a:t>
            </a:r>
            <a:endParaRPr lang="en-GB" sz="2800" b="1" dirty="0">
              <a:solidFill>
                <a:srgbClr val="2449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58909" y="6395113"/>
            <a:ext cx="4125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Initial </a:t>
            </a:r>
            <a:r>
              <a:rPr lang="fr-BE" dirty="0" err="1" smtClean="0"/>
              <a:t>investment</a:t>
            </a:r>
            <a:r>
              <a:rPr lang="fr-BE" dirty="0" smtClean="0"/>
              <a:t> </a:t>
            </a:r>
            <a:r>
              <a:rPr lang="fr-BE" dirty="0" err="1" smtClean="0"/>
              <a:t>need</a:t>
            </a:r>
            <a:r>
              <a:rPr lang="fr-BE" dirty="0" smtClean="0"/>
              <a:t> (layer 1, </a:t>
            </a:r>
            <a:r>
              <a:rPr lang="fr-BE" dirty="0" err="1" smtClean="0"/>
              <a:t>see</a:t>
            </a:r>
            <a:r>
              <a:rPr lang="fr-BE" dirty="0"/>
              <a:t> </a:t>
            </a:r>
            <a:r>
              <a:rPr lang="fr-BE" dirty="0" smtClean="0"/>
              <a:t>infra)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21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F4762C6E573C428D3913354AAE7A00" ma:contentTypeVersion="1" ma:contentTypeDescription="Create a new document." ma:contentTypeScope="" ma:versionID="109dd524f6cead6d4168934cfb146843">
  <xsd:schema xmlns:xsd="http://www.w3.org/2001/XMLSchema" xmlns:xs="http://www.w3.org/2001/XMLSchema" xmlns:p="http://schemas.microsoft.com/office/2006/metadata/properties" xmlns:ns2="http://schemas.microsoft.com/sharepoint/v4" targetNamespace="http://schemas.microsoft.com/office/2006/metadata/properties" ma:root="true" ma:fieldsID="23c11eee0d542004c4a7d729835418c6" ns2:_=""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9F54A027-16EF-494C-9F63-D20FF8DBBF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316672-856C-44E8-9E41-C769E05C87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EE78819-83EB-4F08-8752-AFBF4327E67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sharepoint/v4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10098</TotalTime>
  <Words>937</Words>
  <Application>Microsoft Macintosh PowerPoint</Application>
  <PresentationFormat>Diavoorstelling (4:3)</PresentationFormat>
  <Paragraphs>217</Paragraphs>
  <Slides>11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8" baseType="lpstr">
      <vt:lpstr>Calibri</vt:lpstr>
      <vt:lpstr>Lucida Sans Unicode</vt:lpstr>
      <vt:lpstr>Tahoma</vt:lpstr>
      <vt:lpstr>Times New Roman</vt:lpstr>
      <vt:lpstr>Wingdings</vt:lpstr>
      <vt:lpstr>Arial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VI Methodology – 4 step approach</vt:lpstr>
      <vt:lpstr>Different Investment Needs</vt:lpstr>
      <vt:lpstr>PowerPoint-presentatie</vt:lpstr>
      <vt:lpstr>projects/activities per Pilot phase</vt:lpstr>
    </vt:vector>
  </TitlesOfParts>
  <Company>Vlaamse Overheid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Methodiek van de testtrajecten</dc:title>
  <dc:creator>Unknown</dc:creator>
  <cp:lastModifiedBy>Microsoft Office-gebruiker</cp:lastModifiedBy>
  <cp:revision>511</cp:revision>
  <cp:lastPrinted>2017-02-23T07:47:29Z</cp:lastPrinted>
  <dcterms:created xsi:type="dcterms:W3CDTF">2014-02-03T10:13:21Z</dcterms:created>
  <dcterms:modified xsi:type="dcterms:W3CDTF">2017-03-17T10:24:31Z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0x0101001CF4762C6E573C428D3913354AAE7A00</vt:lpwstr>
  </property>
</Properties>
</file>