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4" r:id="rId2"/>
    <p:sldId id="268" r:id="rId3"/>
    <p:sldId id="275" r:id="rId4"/>
    <p:sldId id="276" r:id="rId5"/>
    <p:sldId id="278" r:id="rId6"/>
    <p:sldId id="269" r:id="rId7"/>
  </p:sldIdLst>
  <p:sldSz cx="9144000" cy="6858000" type="screen4x3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orient="horz" pos="3203">
          <p15:clr>
            <a:srgbClr val="A4A3A4"/>
          </p15:clr>
        </p15:guide>
        <p15:guide id="3" orient="horz" pos="74">
          <p15:clr>
            <a:srgbClr val="A4A3A4"/>
          </p15:clr>
        </p15:guide>
        <p15:guide id="4" orient="horz" pos="2795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orient="horz" pos="3762">
          <p15:clr>
            <a:srgbClr val="A4A3A4"/>
          </p15:clr>
        </p15:guide>
        <p15:guide id="7" pos="838">
          <p15:clr>
            <a:srgbClr val="A4A3A4"/>
          </p15:clr>
        </p15:guide>
        <p15:guide id="8" pos="5465">
          <p15:clr>
            <a:srgbClr val="A4A3A4"/>
          </p15:clr>
        </p15:guide>
        <p15:guide id="9" pos="2699">
          <p15:clr>
            <a:srgbClr val="A4A3A4"/>
          </p15:clr>
        </p15:guide>
        <p15:guide id="10" pos="5647">
          <p15:clr>
            <a:srgbClr val="A4A3A4"/>
          </p15:clr>
        </p15:guide>
        <p15:guide id="11" pos="50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19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A20"/>
    <a:srgbClr val="CD0920"/>
    <a:srgbClr val="D3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3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288" y="102"/>
      </p:cViewPr>
      <p:guideLst>
        <p:guide orient="horz" pos="572"/>
        <p:guide orient="horz" pos="3203"/>
        <p:guide orient="horz" pos="74"/>
        <p:guide orient="horz" pos="2795"/>
        <p:guide orient="horz" pos="1344"/>
        <p:guide orient="horz" pos="3762"/>
        <p:guide pos="838"/>
        <p:guide pos="5465"/>
        <p:guide pos="2699"/>
        <p:guide pos="5647"/>
        <p:guide pos="50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880" y="-108"/>
      </p:cViewPr>
      <p:guideLst>
        <p:guide orient="horz" pos="2880"/>
        <p:guide pos="2119"/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B8D71-6FF4-4CD1-8671-6815FB8EC803}" type="datetimeFigureOut">
              <a:rPr lang="it-IT" smtClean="0"/>
              <a:pPr/>
              <a:t>14/03/2017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2B9BA-41ED-4B53-B3B8-26AB5D362DEA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29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-ttech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00" y="52127"/>
            <a:ext cx="1492882" cy="1476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83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967588"/>
            <a:ext cx="1414462" cy="6934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2" y="5741898"/>
            <a:ext cx="1538597" cy="91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3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23528" y="1052736"/>
            <a:ext cx="4321175" cy="720080"/>
          </a:xfrm>
        </p:spPr>
        <p:txBody>
          <a:bodyPr anchor="t" anchorCtr="0">
            <a:noAutofit/>
          </a:bodyPr>
          <a:lstStyle>
            <a:lvl1pPr algn="l">
              <a:defRPr sz="2400" b="1" baseline="0">
                <a:solidFill>
                  <a:srgbClr val="D30014"/>
                </a:solidFill>
                <a:latin typeface="Open Sans"/>
                <a:cs typeface="Open Sans"/>
              </a:defRPr>
            </a:lvl1pPr>
          </a:lstStyle>
          <a:p>
            <a:r>
              <a:rPr lang="it-IT" dirty="0" smtClean="0"/>
              <a:t>Fare clic per inserire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323528" y="2420888"/>
            <a:ext cx="7920880" cy="3384376"/>
          </a:xfrm>
        </p:spPr>
        <p:txBody>
          <a:bodyPr anchor="t" anchorCtr="0">
            <a:normAutofit/>
          </a:bodyPr>
          <a:lstStyle>
            <a:lvl1pPr marL="0" indent="0">
              <a:buFont typeface="Arial" pitchFamily="34" charset="0"/>
              <a:buChar char="•"/>
              <a:defRPr sz="1400" b="0">
                <a:latin typeface="Open Sans"/>
                <a:cs typeface="Open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 Fare clic per modificare stili del testo dello schema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323528" y="1772816"/>
            <a:ext cx="4321174" cy="639763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0">
                <a:latin typeface="Open Sans"/>
                <a:cs typeface="Open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sottotitolo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95536" y="1124744"/>
            <a:ext cx="5616624" cy="1085552"/>
          </a:xfrm>
        </p:spPr>
        <p:txBody>
          <a:bodyPr anchor="t" anchorCtr="0">
            <a:noAutofit/>
          </a:bodyPr>
          <a:lstStyle>
            <a:lvl1pPr algn="l">
              <a:defRPr sz="2400" b="1" baseline="0">
                <a:solidFill>
                  <a:srgbClr val="D30014"/>
                </a:solidFill>
                <a:latin typeface="Open Sans"/>
                <a:cs typeface="Open Sans"/>
              </a:defRPr>
            </a:lvl1pPr>
          </a:lstStyle>
          <a:p>
            <a:r>
              <a:rPr lang="it-IT" dirty="0" smtClean="0"/>
              <a:t>Fare clic per modificare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95536" y="1844824"/>
            <a:ext cx="8136904" cy="3888432"/>
          </a:xfrm>
        </p:spPr>
        <p:txBody>
          <a:bodyPr>
            <a:normAutofit/>
          </a:bodyPr>
          <a:lstStyle>
            <a:lvl1pPr marL="0" indent="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 Fare clic per modificare testo</a:t>
            </a:r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39552" y="836712"/>
            <a:ext cx="5554958" cy="93610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D30014"/>
                </a:solidFill>
              </a:defRPr>
            </a:lvl1pPr>
          </a:lstStyle>
          <a:p>
            <a:r>
              <a:rPr lang="it-IT" dirty="0" smtClean="0"/>
              <a:t>Fare clic per modificare </a:t>
            </a:r>
            <a:br>
              <a:rPr lang="it-IT" dirty="0" smtClean="0"/>
            </a:br>
            <a:r>
              <a:rPr lang="it-IT" dirty="0" smtClean="0"/>
              <a:t>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7544" y="2132856"/>
            <a:ext cx="3970782" cy="40324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5" name="Segnaposto testo 3"/>
          <p:cNvSpPr>
            <a:spLocks noGrp="1"/>
          </p:cNvSpPr>
          <p:nvPr>
            <p:ph type="body" sz="half" idx="10"/>
          </p:nvPr>
        </p:nvSpPr>
        <p:spPr>
          <a:xfrm>
            <a:off x="4644008" y="2132856"/>
            <a:ext cx="3970782" cy="39933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251520" y="1196753"/>
            <a:ext cx="5400600" cy="5256584"/>
          </a:xfrm>
        </p:spPr>
        <p:txBody>
          <a:bodyPr/>
          <a:lstStyle>
            <a:lvl1pPr>
              <a:buNone/>
              <a:defRPr baseline="0">
                <a:latin typeface="Open Sans"/>
                <a:cs typeface="Open Sans"/>
              </a:defRPr>
            </a:lvl1pPr>
          </a:lstStyle>
          <a:p>
            <a:pPr lvl="0"/>
            <a:r>
              <a:rPr lang="it-IT" dirty="0" smtClean="0"/>
              <a:t>Fare clic per inserire immagine</a:t>
            </a:r>
            <a:endParaRPr lang="it-IT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967588"/>
            <a:ext cx="1414462" cy="6934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2" y="5741898"/>
            <a:ext cx="1538597" cy="91916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248274"/>
            <a:ext cx="8229600" cy="3723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268759"/>
            <a:ext cx="5698976" cy="796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inserire titolo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-21889" y="620688"/>
            <a:ext cx="7289800" cy="381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967588"/>
            <a:ext cx="1414462" cy="6934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2" y="5741898"/>
            <a:ext cx="1538597" cy="9191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3" r:id="rId4"/>
    <p:sldLayoutId id="2147483660" r:id="rId5"/>
    <p:sldLayoutId id="2147483656" r:id="rId6"/>
    <p:sldLayoutId id="2147483650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rgbClr val="D30014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png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12" Type="http://schemas.openxmlformats.org/officeDocument/2006/relationships/hyperlink" Target="http://plataformai40.com/" TargetMode="External"/><Relationship Id="rId2" Type="http://schemas.openxmlformats.org/officeDocument/2006/relationships/image" Target="../media/image7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11.png"/><Relationship Id="rId15" Type="http://schemas.openxmlformats.org/officeDocument/2006/relationships/image" Target="../media/image18.jpeg"/><Relationship Id="rId10" Type="http://schemas.openxmlformats.org/officeDocument/2006/relationships/hyperlink" Target="http://catalunya2020.gencat.cat/web/.content/85_catalunya_2020/documents/angles/arxius/07_ris3cat_2014_en.pdf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hyperlink" Target="http://www.stimuli.ca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rtenwi@jcyl.es" TargetMode="External"/><Relationship Id="rId7" Type="http://schemas.openxmlformats.org/officeDocument/2006/relationships/image" Target="../media/image7.png"/><Relationship Id="rId2" Type="http://schemas.openxmlformats.org/officeDocument/2006/relationships/hyperlink" Target="mailto:silvia.burzagli@regione.toscana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ilvia.castellvi@i2cat.net" TargetMode="External"/><Relationship Id="rId5" Type="http://schemas.openxmlformats.org/officeDocument/2006/relationships/hyperlink" Target="mailto:bardos@ifka.hu" TargetMode="External"/><Relationship Id="rId4" Type="http://schemas.openxmlformats.org/officeDocument/2006/relationships/hyperlink" Target="mailto:minguez_fra@gva.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70620"/>
            <a:ext cx="9144000" cy="381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51520" y="1556792"/>
            <a:ext cx="8368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D0920"/>
                </a:solidFill>
                <a:latin typeface="Open Sans Bold"/>
                <a:cs typeface="Open Sans Bold"/>
              </a:rPr>
              <a:t>Partnership </a:t>
            </a:r>
          </a:p>
          <a:p>
            <a:r>
              <a:rPr lang="en-US" b="1" dirty="0" smtClean="0">
                <a:solidFill>
                  <a:srgbClr val="CD0920"/>
                </a:solidFill>
                <a:latin typeface="Open Sans Bold"/>
                <a:cs typeface="Open Sans Bold"/>
              </a:rPr>
              <a:t>“Industry 4.0. and SMEs” – S3 Platform for Industrial Modernization</a:t>
            </a:r>
          </a:p>
          <a:p>
            <a:endParaRPr lang="it-IT" dirty="0">
              <a:solidFill>
                <a:schemeClr val="bg1">
                  <a:lumMod val="50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191672" y="53732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rPr>
              <a:t>17 March 2017</a:t>
            </a:r>
          </a:p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rPr>
              <a:t>Brussels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042" y="2924944"/>
            <a:ext cx="3981450" cy="265747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448994" y="3018874"/>
            <a:ext cx="4572000" cy="15465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b="1" dirty="0"/>
              <a:t>Lead regions and member states of officially accepted partnerships:</a:t>
            </a:r>
            <a:endParaRPr lang="en-US" sz="1050" dirty="0"/>
          </a:p>
          <a:p>
            <a:r>
              <a:rPr lang="en-US" sz="1050" dirty="0">
                <a:solidFill>
                  <a:srgbClr val="0000CD"/>
                </a:solidFill>
              </a:rPr>
              <a:t>O </a:t>
            </a:r>
            <a:r>
              <a:rPr lang="en-US" sz="1050" dirty="0"/>
              <a:t>Advanced manufacturing for energy application</a:t>
            </a:r>
            <a:br>
              <a:rPr lang="en-US" sz="1050" dirty="0"/>
            </a:br>
            <a:r>
              <a:rPr lang="en-US" sz="1050" dirty="0">
                <a:solidFill>
                  <a:srgbClr val="FF8C00"/>
                </a:solidFill>
              </a:rPr>
              <a:t>O </a:t>
            </a:r>
            <a:r>
              <a:rPr lang="en-US" sz="1050" dirty="0"/>
              <a:t>Bio-Economy</a:t>
            </a:r>
            <a:br>
              <a:rPr lang="en-US" sz="1050" dirty="0"/>
            </a:br>
            <a:r>
              <a:rPr lang="en-US" sz="1050" dirty="0">
                <a:solidFill>
                  <a:srgbClr val="990099"/>
                </a:solidFill>
              </a:rPr>
              <a:t>O </a:t>
            </a:r>
            <a:r>
              <a:rPr lang="en-US" sz="1050" dirty="0"/>
              <a:t>Efficient and sustainable manufacturing</a:t>
            </a:r>
            <a:br>
              <a:rPr lang="en-US" sz="1050" dirty="0"/>
            </a:br>
            <a:r>
              <a:rPr lang="en-US" sz="1050" dirty="0">
                <a:solidFill>
                  <a:srgbClr val="FFD700"/>
                </a:solidFill>
              </a:rPr>
              <a:t>O </a:t>
            </a:r>
            <a:r>
              <a:rPr lang="en-US" sz="1050" dirty="0"/>
              <a:t>High performance production through 3D printing</a:t>
            </a:r>
            <a:br>
              <a:rPr lang="en-US" sz="1050" dirty="0"/>
            </a:br>
            <a:r>
              <a:rPr lang="en-US" sz="1050" dirty="0">
                <a:solidFill>
                  <a:srgbClr val="00FF00"/>
                </a:solidFill>
              </a:rPr>
              <a:t>O</a:t>
            </a:r>
            <a:r>
              <a:rPr lang="en-US" sz="1050" dirty="0"/>
              <a:t> Industry 4.0</a:t>
            </a:r>
            <a:br>
              <a:rPr lang="en-US" sz="1050" dirty="0"/>
            </a:br>
            <a:r>
              <a:rPr lang="en-US" sz="1050" dirty="0">
                <a:solidFill>
                  <a:srgbClr val="FF0000"/>
                </a:solidFill>
              </a:rPr>
              <a:t>O</a:t>
            </a:r>
            <a:r>
              <a:rPr lang="en-US" sz="1050" dirty="0"/>
              <a:t> Innovative textile</a:t>
            </a:r>
            <a:br>
              <a:rPr lang="en-US" sz="1050" dirty="0"/>
            </a:br>
            <a:r>
              <a:rPr lang="en-US" sz="1050" dirty="0">
                <a:solidFill>
                  <a:srgbClr val="AFEEEE"/>
                </a:solidFill>
              </a:rPr>
              <a:t>O</a:t>
            </a:r>
            <a:r>
              <a:rPr lang="en-US" sz="1050" dirty="0"/>
              <a:t> New </a:t>
            </a:r>
            <a:r>
              <a:rPr lang="en-US" sz="1050" dirty="0" err="1"/>
              <a:t>nano</a:t>
            </a:r>
            <a:r>
              <a:rPr lang="en-US" sz="1050" dirty="0"/>
              <a:t> enabled products</a:t>
            </a:r>
            <a:br>
              <a:rPr lang="en-US" sz="1050" dirty="0"/>
            </a:br>
            <a:r>
              <a:rPr lang="en-US" sz="1050" dirty="0">
                <a:solidFill>
                  <a:srgbClr val="FFA07A"/>
                </a:solidFill>
              </a:rPr>
              <a:t>O</a:t>
            </a:r>
            <a:r>
              <a:rPr lang="en-US" sz="1050" dirty="0"/>
              <a:t> Smart and adaptive manufacturing</a:t>
            </a:r>
            <a:endParaRPr lang="en-US" sz="1050" dirty="0">
              <a:effectLst/>
            </a:endParaRPr>
          </a:p>
        </p:txBody>
      </p:sp>
      <p:pic>
        <p:nvPicPr>
          <p:cNvPr id="7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90" y="32061"/>
            <a:ext cx="1621055" cy="159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11134"/>
            <a:ext cx="4057282" cy="399642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1520" y="188640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D0920"/>
                </a:solidFill>
                <a:latin typeface="Open Sans Bold"/>
                <a:cs typeface="Open Sans Bold"/>
              </a:rPr>
              <a:t>Partnership “Industry 4.0 and SMEs”</a:t>
            </a:r>
            <a:endParaRPr lang="it-IT" sz="1600" b="1" dirty="0" smtClean="0">
              <a:solidFill>
                <a:srgbClr val="CD0920"/>
              </a:solidFill>
              <a:latin typeface="Open Sans Bold"/>
              <a:cs typeface="Open Sans Bold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91413" y="1145948"/>
            <a:ext cx="5316691" cy="289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Co-Leading regions:</a:t>
            </a:r>
          </a:p>
          <a:p>
            <a:pPr marL="0" indent="0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Tuscany: </a:t>
            </a:r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ICT Photonics, Smart Factory, Chemicals and Nanotechnologies, Platform Industry 4.0 and Advanced Manufacturing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Valencia: </a:t>
            </a:r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Quality of Life, Innovative products and customized environments, and Advanced manufacturing and new industrial systems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1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Castilla</a:t>
            </a:r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y León: </a:t>
            </a:r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Advanced Materials, ICT, Biotechnology, Advanced processes and manufacturing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Hungary: </a:t>
            </a:r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Advanced technologies in the vehicle and other machine industries, ICT and information services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Catalonia: </a:t>
            </a:r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Transversal Technology Facilitators Industrial Ring 4.0, Stimuli project and Platform Industry 4.0</a:t>
            </a: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1412" y="3950908"/>
            <a:ext cx="5316692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latin typeface="Open Sans"/>
                <a:cs typeface="Open Sans"/>
              </a:rPr>
              <a:t>Participant </a:t>
            </a:r>
            <a:r>
              <a:rPr lang="en-US" sz="1100" b="1" dirty="0" smtClean="0">
                <a:solidFill>
                  <a:schemeClr val="accent1">
                    <a:lumMod val="75000"/>
                  </a:schemeClr>
                </a:solidFill>
                <a:latin typeface="Open Sans"/>
                <a:cs typeface="Open Sans"/>
              </a:rPr>
              <a:t>and/or interested regions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latin typeface="Open Sans"/>
                <a:cs typeface="Open Sans"/>
              </a:rPr>
              <a:t>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- Lapland (Finland)	- Slovakia		</a:t>
            </a:r>
            <a:r>
              <a:rPr lang="en-US" sz="1200" b="1" dirty="0">
                <a:solidFill>
                  <a:srgbClr val="FF0000"/>
                </a:solidFill>
              </a:rPr>
              <a:t>- Marche (Italy)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1200" b="1" dirty="0" smtClean="0">
                <a:solidFill>
                  <a:srgbClr val="FF0000"/>
                </a:solidFill>
              </a:rPr>
              <a:t>- </a:t>
            </a:r>
            <a:r>
              <a:rPr lang="en-US" sz="1200" b="1" dirty="0" err="1" smtClean="0">
                <a:solidFill>
                  <a:srgbClr val="FF0000"/>
                </a:solidFill>
              </a:rPr>
              <a:t>Gavleborg</a:t>
            </a:r>
            <a:r>
              <a:rPr lang="en-US" sz="1200" b="1" dirty="0" smtClean="0">
                <a:solidFill>
                  <a:srgbClr val="FF0000"/>
                </a:solidFill>
              </a:rPr>
              <a:t> (Sweden)	- Nord East (Romania)	- Navarra (Spain)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- Estonia		- Provence </a:t>
            </a:r>
            <a:r>
              <a:rPr lang="en-US" sz="1200" b="1" dirty="0" err="1" smtClean="0">
                <a:solidFill>
                  <a:srgbClr val="FF0000"/>
                </a:solidFill>
              </a:rPr>
              <a:t>Alpes</a:t>
            </a:r>
            <a:r>
              <a:rPr lang="en-US" sz="1200" b="1" dirty="0" smtClean="0">
                <a:solidFill>
                  <a:srgbClr val="FF0000"/>
                </a:solidFill>
              </a:rPr>
              <a:t>  Côte d’Azur (France)	</a:t>
            </a:r>
          </a:p>
          <a:p>
            <a:pPr marL="171450" indent="-171450">
              <a:buFontTx/>
              <a:buChar char="-"/>
            </a:pPr>
            <a:r>
              <a:rPr lang="en-US" sz="1200" b="1" dirty="0" smtClean="0">
                <a:solidFill>
                  <a:srgbClr val="FF0000"/>
                </a:solidFill>
              </a:rPr>
              <a:t>Flanders (Belgium)	- Puglia (Italy)		- Aragon (Spain)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- Wallonia (</a:t>
            </a:r>
            <a:r>
              <a:rPr lang="en-US" sz="1200" b="1" dirty="0">
                <a:solidFill>
                  <a:srgbClr val="FF0000"/>
                </a:solidFill>
              </a:rPr>
              <a:t>Belgium) </a:t>
            </a:r>
            <a:r>
              <a:rPr lang="en-US" sz="1200" b="1" dirty="0" smtClean="0">
                <a:solidFill>
                  <a:srgbClr val="FF0000"/>
                </a:solidFill>
              </a:rPr>
              <a:t>	- </a:t>
            </a:r>
            <a:r>
              <a:rPr lang="en-US" sz="1200" b="1" dirty="0">
                <a:solidFill>
                  <a:srgbClr val="FF0000"/>
                </a:solidFill>
              </a:rPr>
              <a:t>Emilia Romagna (Italy</a:t>
            </a:r>
            <a:r>
              <a:rPr lang="en-US" sz="1200" b="1" dirty="0" smtClean="0">
                <a:solidFill>
                  <a:srgbClr val="FF0000"/>
                </a:solidFill>
              </a:rPr>
              <a:t>)	- …..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- </a:t>
            </a:r>
            <a:r>
              <a:rPr lang="en-US" sz="1200" b="1" dirty="0" err="1" smtClean="0">
                <a:solidFill>
                  <a:srgbClr val="FF0000"/>
                </a:solidFill>
              </a:rPr>
              <a:t>Helgeland</a:t>
            </a:r>
            <a:r>
              <a:rPr lang="en-US" sz="1200" b="1" dirty="0" smtClean="0">
                <a:solidFill>
                  <a:srgbClr val="FF0000"/>
                </a:solidFill>
              </a:rPr>
              <a:t> (Norway)	- Bielsko-Biala (Poland)</a:t>
            </a:r>
          </a:p>
          <a:p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0371" y="784858"/>
            <a:ext cx="72609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FF0000"/>
                </a:solidFill>
              </a:rPr>
              <a:t>Regional initiatives in industry 4.0 in execution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90" y="32061"/>
            <a:ext cx="1621055" cy="159673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1520" y="188640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D0920"/>
                </a:solidFill>
                <a:latin typeface="Open Sans Bold"/>
                <a:cs typeface="Open Sans Bold"/>
              </a:rPr>
              <a:t>Partnership “Industry 4.0 and SMEs”</a:t>
            </a:r>
            <a:endParaRPr lang="it-IT" sz="1600" b="1" dirty="0" smtClean="0">
              <a:solidFill>
                <a:srgbClr val="CD0920"/>
              </a:solidFill>
              <a:latin typeface="Open Sans Bold"/>
              <a:cs typeface="Open Sans Bold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251520" y="1200112"/>
            <a:ext cx="2880320" cy="188176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Tuscany: 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sector-</a:t>
            </a:r>
            <a:r>
              <a:rPr lang="en-US" sz="1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specialised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Technological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Districts and Regional Platform 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Industry 4.0. - Advanced Manufacturing (network of 15 universities and research institutes + more than 500 companies mapped +  regional  PP steering committee)</a:t>
            </a:r>
          </a:p>
          <a:p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70371" y="784858"/>
            <a:ext cx="7260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 smtClean="0">
                <a:solidFill>
                  <a:srgbClr val="FF0000"/>
                </a:solidFill>
              </a:rPr>
              <a:t>Infraestructures</a:t>
            </a:r>
            <a:r>
              <a:rPr lang="en-US" b="1" dirty="0" smtClean="0">
                <a:solidFill>
                  <a:srgbClr val="FF0000"/>
                </a:solidFill>
              </a:rPr>
              <a:t>, Strategies and Commitment for Industry transformation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3491880" y="1190780"/>
            <a:ext cx="4008910" cy="252625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Valencia: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IVACE, the network 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technological </a:t>
            </a:r>
            <a:r>
              <a:rPr lang="en-U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centres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and innovation clusters, for 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support and deployment of the R&amp;D&amp;I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policies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Agenda </a:t>
            </a:r>
            <a:r>
              <a:rPr lang="en-U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Industria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4.0 –CV. </a:t>
            </a:r>
            <a:r>
              <a:rPr lang="es-ES" altLang="es-E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s-ES" altLang="es-E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altLang="es-E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evolution</a:t>
            </a:r>
            <a:r>
              <a:rPr lang="es-ES" altLang="es-E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</a:t>
            </a:r>
            <a:r>
              <a:rPr lang="es-ES" altLang="es-E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s-ES" altLang="es-E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altLang="es-E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productive</a:t>
            </a:r>
            <a:r>
              <a:rPr lang="es-ES" altLang="es-E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altLang="es-E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</a:t>
            </a:r>
            <a:r>
              <a:rPr lang="es-ES" altLang="es-E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</a:t>
            </a:r>
            <a:r>
              <a:rPr lang="es-ES" altLang="es-E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s-ES" altLang="es-E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altLang="es-E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Valencian</a:t>
            </a:r>
            <a:r>
              <a:rPr lang="es-ES" altLang="es-E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altLang="es-E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Community</a:t>
            </a:r>
            <a:r>
              <a:rPr lang="es-ES" altLang="es-E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altLang="es-E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towards</a:t>
            </a:r>
            <a:r>
              <a:rPr lang="es-ES" altLang="es-E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altLang="es-E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s-ES" altLang="es-E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concept of a new, </a:t>
            </a:r>
            <a:r>
              <a:rPr lang="es-ES" altLang="es-E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sustainable</a:t>
            </a:r>
            <a:r>
              <a:rPr lang="es-ES" altLang="es-E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s-ES" altLang="es-E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intelligent</a:t>
            </a:r>
            <a:r>
              <a:rPr lang="es-ES" altLang="es-E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and </a:t>
            </a:r>
            <a:r>
              <a:rPr lang="es-ES" altLang="es-E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integrating</a:t>
            </a:r>
            <a:r>
              <a:rPr lang="es-ES" altLang="es-E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altLang="es-E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industry</a:t>
            </a:r>
            <a:r>
              <a:rPr lang="es-ES" altLang="es-E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altLang="es-E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through</a:t>
            </a:r>
            <a:r>
              <a:rPr lang="es-ES" altLang="es-E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altLang="es-E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s-ES" altLang="es-E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altLang="es-E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digitization</a:t>
            </a:r>
            <a:r>
              <a:rPr lang="es-ES" altLang="es-E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and </a:t>
            </a:r>
            <a:r>
              <a:rPr lang="es-ES" altLang="es-E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through</a:t>
            </a:r>
            <a:r>
              <a:rPr lang="es-ES" altLang="es-E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altLang="es-E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s-ES" altLang="es-E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altLang="es-E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performed</a:t>
            </a:r>
            <a:r>
              <a:rPr lang="es-ES" altLang="es-E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altLang="es-E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actuation</a:t>
            </a:r>
            <a:r>
              <a:rPr lang="es-ES" altLang="es-E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</a:t>
            </a:r>
            <a:r>
              <a:rPr lang="es-ES" altLang="es-E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s-ES" altLang="es-E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altLang="es-E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public</a:t>
            </a:r>
            <a:r>
              <a:rPr lang="es-ES" altLang="es-E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and </a:t>
            </a:r>
            <a:r>
              <a:rPr lang="es-ES" altLang="es-E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private</a:t>
            </a:r>
            <a:r>
              <a:rPr lang="es-ES" altLang="es-E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sector </a:t>
            </a:r>
            <a:r>
              <a:rPr lang="es-ES" altLang="es-E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ina</a:t>
            </a:r>
            <a:r>
              <a:rPr lang="es-ES" altLang="es-E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altLang="es-E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context</a:t>
            </a:r>
            <a:r>
              <a:rPr lang="es-ES" altLang="es-E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global </a:t>
            </a:r>
            <a:r>
              <a:rPr lang="es-ES" altLang="es-E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action</a:t>
            </a:r>
            <a:r>
              <a:rPr lang="es-ES" altLang="es-E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251520" y="3081876"/>
            <a:ext cx="2880320" cy="265138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Castilla</a:t>
            </a:r>
            <a:r>
              <a:rPr 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y León: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Entrepreneurship 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Innovation Network (more 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 100 entities), a community open to entrepreneurship,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talent 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innovation through public-private partnerships, the strengthening of inter-sectoral relations, the interconnection of its partners to generate new value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projects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 Industry 4.0 of Castilla y León</a:t>
            </a:r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3492949" y="3717032"/>
            <a:ext cx="4008910" cy="136815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Catalonia: </a:t>
            </a:r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Transversal Technology Facilitators Industrial Ring 4.0, Stimuli project and Platform Industry 4.0.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9459" y="3003189"/>
            <a:ext cx="514012" cy="57299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10" y="3081875"/>
            <a:ext cx="874461" cy="532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40286" y="3192535"/>
            <a:ext cx="871802" cy="28169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157192"/>
            <a:ext cx="1127596" cy="414480"/>
          </a:xfrm>
          <a:prstGeom prst="rect">
            <a:avLst/>
          </a:prstGeom>
        </p:spPr>
      </p:pic>
      <p:sp>
        <p:nvSpPr>
          <p:cNvPr id="17" name="Marcador de contenido 2"/>
          <p:cNvSpPr txBox="1">
            <a:spLocks/>
          </p:cNvSpPr>
          <p:nvPr/>
        </p:nvSpPr>
        <p:spPr>
          <a:xfrm>
            <a:off x="3491880" y="5082041"/>
            <a:ext cx="4008910" cy="158731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Hungary</a:t>
            </a:r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manufacturing-driven and RTDI-driven EU co-funded large Industry 4.0 adoption projects in Hungary, there has been the opportunity to assess both public and business &amp; academia interest in the </a:t>
            </a:r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matter </a:t>
            </a: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V:\Toscana Technologica\Toscana_Technologica_Simona\COMUNICAZIONE\Grafica e materiale\Loghi\logo_smar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2564904"/>
            <a:ext cx="630064" cy="440182"/>
          </a:xfrm>
          <a:prstGeom prst="rect">
            <a:avLst/>
          </a:prstGeom>
          <a:noFill/>
        </p:spPr>
      </p:pic>
      <p:pic>
        <p:nvPicPr>
          <p:cNvPr id="1027" name="Picture 3" descr="V:\Toscana Technologica\Toscana_Technologica_Simona\COMUNICAZIONE\Grafica e materiale\Loghi\Logo_ToscanaTechnologic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2492896"/>
            <a:ext cx="646535" cy="517371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0" y="5013176"/>
            <a:ext cx="1297613" cy="659105"/>
          </a:xfrm>
          <a:prstGeom prst="rect">
            <a:avLst/>
          </a:prstGeom>
        </p:spPr>
      </p:pic>
      <p:pic>
        <p:nvPicPr>
          <p:cNvPr id="1028" name="Picture 4" descr="Resultado de imagen de ris3cat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6" b="25278"/>
          <a:stretch/>
        </p:blipFill>
        <p:spPr bwMode="auto">
          <a:xfrm>
            <a:off x="3579945" y="4510903"/>
            <a:ext cx="1476734" cy="51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lataforma Industrial 4.0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74" y="4570668"/>
            <a:ext cx="1238910" cy="39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imuli">
            <a:hlinkClick r:id="rId14"/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" t="14212" r="6165" b="24131"/>
          <a:stretch/>
        </p:blipFill>
        <p:spPr bwMode="auto">
          <a:xfrm>
            <a:off x="6476108" y="4590641"/>
            <a:ext cx="100811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072909"/>
            <a:ext cx="932419" cy="48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1520" y="188640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D0920"/>
                </a:solidFill>
                <a:latin typeface="Open Sans Bold"/>
                <a:cs typeface="Open Sans Bold"/>
              </a:rPr>
              <a:t>Partnership “Industry 4.0 and SMEs”</a:t>
            </a:r>
            <a:endParaRPr lang="it-IT" sz="1600" b="1" dirty="0" smtClean="0">
              <a:solidFill>
                <a:srgbClr val="CD0920"/>
              </a:solidFill>
              <a:latin typeface="Open Sans Bold"/>
              <a:cs typeface="Open Sans Bold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0371" y="784858"/>
            <a:ext cx="7260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Digital transformation is one of the most important business </a:t>
            </a:r>
            <a:r>
              <a:rPr lang="en-US" b="1" dirty="0" smtClean="0">
                <a:solidFill>
                  <a:srgbClr val="FF0000"/>
                </a:solidFill>
              </a:rPr>
              <a:t>trends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4144" y="1196752"/>
            <a:ext cx="8380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70C0"/>
                </a:solidFill>
              </a:rPr>
              <a:t>SMEs</a:t>
            </a:r>
            <a:r>
              <a:rPr lang="en-US" sz="1400" dirty="0">
                <a:solidFill>
                  <a:srgbClr val="0070C0"/>
                </a:solidFill>
              </a:rPr>
              <a:t> are the key economic players in our </a:t>
            </a:r>
            <a:r>
              <a:rPr lang="en-US" sz="1400" dirty="0" smtClean="0">
                <a:solidFill>
                  <a:srgbClr val="0070C0"/>
                </a:solidFill>
              </a:rPr>
              <a:t>regions.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Not </a:t>
            </a:r>
            <a:r>
              <a:rPr lang="en-US" sz="1400" dirty="0">
                <a:solidFill>
                  <a:srgbClr val="0070C0"/>
                </a:solidFill>
              </a:rPr>
              <a:t>single companies, but the </a:t>
            </a:r>
            <a:r>
              <a:rPr lang="en-US" sz="1400" b="1" dirty="0">
                <a:solidFill>
                  <a:srgbClr val="0070C0"/>
                </a:solidFill>
              </a:rPr>
              <a:t>whole value </a:t>
            </a:r>
            <a:r>
              <a:rPr lang="en-US" sz="1400" b="1" dirty="0" smtClean="0">
                <a:solidFill>
                  <a:srgbClr val="0070C0"/>
                </a:solidFill>
              </a:rPr>
              <a:t>chain</a:t>
            </a:r>
            <a:r>
              <a:rPr lang="en-US" sz="1400" dirty="0" smtClean="0">
                <a:solidFill>
                  <a:srgbClr val="0070C0"/>
                </a:solidFill>
              </a:rPr>
              <a:t>, even large ones with traction capacity</a:t>
            </a:r>
            <a:endParaRPr lang="en-US" sz="1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Three </a:t>
            </a:r>
            <a:r>
              <a:rPr lang="en-US" sz="1400" dirty="0">
                <a:solidFill>
                  <a:srgbClr val="0070C0"/>
                </a:solidFill>
              </a:rPr>
              <a:t>strategic axes</a:t>
            </a:r>
            <a:r>
              <a:rPr lang="en-US" sz="1400" b="1" dirty="0">
                <a:solidFill>
                  <a:srgbClr val="0070C0"/>
                </a:solidFill>
              </a:rPr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b="1" dirty="0">
                <a:solidFill>
                  <a:srgbClr val="0070C0"/>
                </a:solidFill>
              </a:rPr>
              <a:t>Awareness: </a:t>
            </a:r>
            <a:r>
              <a:rPr lang="en-US" sz="1400" dirty="0">
                <a:solidFill>
                  <a:srgbClr val="0070C0"/>
                </a:solidFill>
              </a:rPr>
              <a:t>opportunities from Industry 4.0 and added value from cross-border </a:t>
            </a:r>
            <a:r>
              <a:rPr lang="en-US" sz="1400" dirty="0" smtClean="0">
                <a:solidFill>
                  <a:srgbClr val="0070C0"/>
                </a:solidFill>
              </a:rPr>
              <a:t>cooperation.</a:t>
            </a:r>
            <a:endParaRPr lang="en-US" sz="1400" dirty="0">
              <a:solidFill>
                <a:srgbClr val="0070C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b="1" dirty="0" smtClean="0">
                <a:solidFill>
                  <a:srgbClr val="0070C0"/>
                </a:solidFill>
              </a:rPr>
              <a:t>Platforms: </a:t>
            </a:r>
            <a:r>
              <a:rPr lang="en-US" sz="1400" dirty="0">
                <a:solidFill>
                  <a:srgbClr val="0070C0"/>
                </a:solidFill>
              </a:rPr>
              <a:t>creation </a:t>
            </a:r>
            <a:r>
              <a:rPr lang="en-US" sz="1400" dirty="0" smtClean="0">
                <a:solidFill>
                  <a:srgbClr val="0070C0"/>
                </a:solidFill>
              </a:rPr>
              <a:t>of DIHs, </a:t>
            </a:r>
            <a:r>
              <a:rPr lang="en-US" sz="1400" dirty="0">
                <a:solidFill>
                  <a:srgbClr val="0070C0"/>
                </a:solidFill>
              </a:rPr>
              <a:t>digital ecosystems based on </a:t>
            </a:r>
            <a:r>
              <a:rPr lang="en-US" sz="1400" dirty="0" smtClean="0">
                <a:solidFill>
                  <a:srgbClr val="0070C0"/>
                </a:solidFill>
              </a:rPr>
              <a:t>Open </a:t>
            </a:r>
            <a:r>
              <a:rPr lang="en-US" sz="1400" dirty="0">
                <a:solidFill>
                  <a:srgbClr val="0070C0"/>
                </a:solidFill>
              </a:rPr>
              <a:t>Source </a:t>
            </a:r>
            <a:r>
              <a:rPr lang="en-US" sz="1400" dirty="0" smtClean="0">
                <a:solidFill>
                  <a:srgbClr val="0070C0"/>
                </a:solidFill>
              </a:rPr>
              <a:t>Platforms, </a:t>
            </a:r>
            <a:r>
              <a:rPr lang="en-US" sz="1400" dirty="0">
                <a:solidFill>
                  <a:srgbClr val="0070C0"/>
                </a:solidFill>
              </a:rPr>
              <a:t>accelerating time-to-market, speed up innovation and minimize risks. SaaS facilitates SMEs’ access to innovative digital services without having to invest on expensive infrastructures or </a:t>
            </a:r>
            <a:r>
              <a:rPr lang="en-US" sz="1400" dirty="0" smtClean="0">
                <a:solidFill>
                  <a:srgbClr val="0070C0"/>
                </a:solidFill>
              </a:rPr>
              <a:t>licenses.</a:t>
            </a:r>
            <a:endParaRPr lang="en-US" sz="1400" b="1" dirty="0">
              <a:solidFill>
                <a:srgbClr val="0070C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b="1" dirty="0">
                <a:solidFill>
                  <a:srgbClr val="0070C0"/>
                </a:solidFill>
              </a:rPr>
              <a:t>Projects: </a:t>
            </a:r>
            <a:r>
              <a:rPr lang="en-US" sz="1400" dirty="0">
                <a:solidFill>
                  <a:srgbClr val="0070C0"/>
                </a:solidFill>
              </a:rPr>
              <a:t>promoting tools and approaches that can be effectively integrated within the SME </a:t>
            </a:r>
            <a:r>
              <a:rPr lang="en-US" sz="1400" dirty="0" smtClean="0">
                <a:solidFill>
                  <a:srgbClr val="0070C0"/>
                </a:solidFill>
              </a:rPr>
              <a:t>production through innovation projects.</a:t>
            </a:r>
            <a:endParaRPr lang="en-US" sz="1400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70C0"/>
                </a:solidFill>
              </a:rPr>
              <a:t>Reinforce interregional cooperation</a:t>
            </a:r>
            <a:r>
              <a:rPr lang="en-US" sz="1400" dirty="0" smtClean="0">
                <a:solidFill>
                  <a:srgbClr val="0070C0"/>
                </a:solidFill>
              </a:rPr>
              <a:t>, surveying </a:t>
            </a:r>
            <a:r>
              <a:rPr lang="en-US" sz="1400" dirty="0">
                <a:solidFill>
                  <a:srgbClr val="0070C0"/>
                </a:solidFill>
              </a:rPr>
              <a:t>both the demand and supply side and providing demonstrational and development services in order to accelerate and catalyze the process of matchmaking within the European Value Chain.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idx="1"/>
          </p:nvPr>
        </p:nvSpPr>
        <p:spPr>
          <a:xfrm>
            <a:off x="249850" y="4034760"/>
            <a:ext cx="4392488" cy="1983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0070C0"/>
                </a:solidFill>
                <a:latin typeface="+mn-lt"/>
                <a:cs typeface="+mn-cs"/>
              </a:rPr>
              <a:t>Activities included in our proposal: </a:t>
            </a:r>
          </a:p>
          <a:p>
            <a:pPr marL="0" indent="0">
              <a:buNone/>
            </a:pPr>
            <a:endParaRPr lang="en-US" sz="1200" dirty="0">
              <a:solidFill>
                <a:srgbClr val="0070C0"/>
              </a:solidFill>
              <a:latin typeface="+mn-lt"/>
              <a:cs typeface="+mn-cs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70C0"/>
                </a:solidFill>
                <a:latin typeface="+mn-lt"/>
                <a:cs typeface="+mn-cs"/>
              </a:rPr>
              <a:t>Step 1: </a:t>
            </a:r>
            <a:r>
              <a:rPr lang="en-US" sz="1100" b="1" dirty="0">
                <a:solidFill>
                  <a:srgbClr val="0070C0"/>
                </a:solidFill>
                <a:latin typeface="+mn-lt"/>
                <a:cs typeface="+mn-cs"/>
              </a:rPr>
              <a:t>Mapping and analysis</a:t>
            </a:r>
            <a:r>
              <a:rPr lang="en-US" sz="1100" dirty="0">
                <a:solidFill>
                  <a:srgbClr val="0070C0"/>
                </a:solidFill>
                <a:latin typeface="+mn-lt"/>
                <a:cs typeface="+mn-cs"/>
              </a:rPr>
              <a:t>, using innovative methods and research </a:t>
            </a:r>
            <a:r>
              <a:rPr lang="en-US" sz="1100" dirty="0" smtClean="0">
                <a:solidFill>
                  <a:srgbClr val="0070C0"/>
                </a:solidFill>
                <a:latin typeface="+mn-lt"/>
                <a:cs typeface="+mn-cs"/>
              </a:rPr>
              <a:t>tools</a:t>
            </a:r>
          </a:p>
          <a:p>
            <a:pPr marL="0" indent="0"/>
            <a:endParaRPr lang="en-US" sz="1100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rgbClr val="0070C0"/>
                </a:solidFill>
                <a:latin typeface="+mn-lt"/>
                <a:cs typeface="+mn-cs"/>
              </a:rPr>
              <a:t>Step </a:t>
            </a:r>
            <a:r>
              <a:rPr lang="en-US" sz="1100" dirty="0">
                <a:solidFill>
                  <a:srgbClr val="0070C0"/>
                </a:solidFill>
                <a:latin typeface="+mn-lt"/>
                <a:cs typeface="+mn-cs"/>
              </a:rPr>
              <a:t>2: Joint strategy and road map through </a:t>
            </a:r>
            <a:r>
              <a:rPr lang="en-US" sz="1100" b="1" dirty="0">
                <a:solidFill>
                  <a:srgbClr val="0070C0"/>
                </a:solidFill>
                <a:latin typeface="+mn-lt"/>
                <a:cs typeface="+mn-cs"/>
              </a:rPr>
              <a:t>seminars</a:t>
            </a:r>
            <a:r>
              <a:rPr lang="en-US" sz="1100" dirty="0">
                <a:solidFill>
                  <a:srgbClr val="0070C0"/>
                </a:solidFill>
                <a:latin typeface="+mn-lt"/>
                <a:cs typeface="+mn-cs"/>
              </a:rPr>
              <a:t>, foresight </a:t>
            </a:r>
            <a:r>
              <a:rPr lang="en-US" sz="1100" dirty="0" smtClean="0">
                <a:solidFill>
                  <a:srgbClr val="0070C0"/>
                </a:solidFill>
                <a:latin typeface="+mn-lt"/>
                <a:cs typeface="+mn-cs"/>
              </a:rPr>
              <a:t>workshops </a:t>
            </a:r>
            <a:r>
              <a:rPr lang="en-US" sz="1100" dirty="0">
                <a:solidFill>
                  <a:srgbClr val="0070C0"/>
                </a:solidFill>
                <a:latin typeface="+mn-lt"/>
                <a:cs typeface="+mn-cs"/>
              </a:rPr>
              <a:t>with relevant European clusters and other stakeholders</a:t>
            </a:r>
            <a:r>
              <a:rPr lang="en-US" sz="1100" dirty="0" smtClean="0">
                <a:solidFill>
                  <a:srgbClr val="0070C0"/>
                </a:solidFill>
                <a:latin typeface="+mn-lt"/>
                <a:cs typeface="+mn-cs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100" dirty="0">
              <a:solidFill>
                <a:srgbClr val="0070C0"/>
              </a:solidFill>
              <a:latin typeface="+mn-lt"/>
              <a:cs typeface="+mn-cs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70C0"/>
                </a:solidFill>
                <a:latin typeface="+mn-lt"/>
                <a:cs typeface="+mn-cs"/>
              </a:rPr>
              <a:t>Step 3: </a:t>
            </a:r>
            <a:r>
              <a:rPr lang="en-US" sz="1100" b="1" dirty="0">
                <a:solidFill>
                  <a:srgbClr val="0070C0"/>
                </a:solidFill>
                <a:latin typeface="+mn-lt"/>
                <a:cs typeface="+mn-cs"/>
              </a:rPr>
              <a:t>Platform</a:t>
            </a:r>
            <a:r>
              <a:rPr lang="en-US" sz="1100" dirty="0">
                <a:solidFill>
                  <a:srgbClr val="0070C0"/>
                </a:solidFill>
                <a:latin typeface="+mn-lt"/>
                <a:cs typeface="+mn-cs"/>
              </a:rPr>
              <a:t> - architecture and solution description, possible pilots identification, validation and verification.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499992" y="4430290"/>
            <a:ext cx="43924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70C0"/>
                </a:solidFill>
              </a:rPr>
              <a:t>Step 4: </a:t>
            </a:r>
            <a:r>
              <a:rPr lang="en-US" sz="1100" b="1" dirty="0">
                <a:solidFill>
                  <a:srgbClr val="0070C0"/>
                </a:solidFill>
              </a:rPr>
              <a:t>Pilot projects </a:t>
            </a:r>
            <a:r>
              <a:rPr lang="en-US" sz="1100" dirty="0">
                <a:solidFill>
                  <a:srgbClr val="0070C0"/>
                </a:solidFill>
              </a:rPr>
              <a:t>design and </a:t>
            </a:r>
            <a:r>
              <a:rPr lang="en-US" sz="1100" dirty="0" smtClean="0">
                <a:solidFill>
                  <a:srgbClr val="0070C0"/>
                </a:solidFill>
              </a:rPr>
              <a:t>implementation. Scaling </a:t>
            </a:r>
            <a:r>
              <a:rPr lang="en-US" sz="1100" dirty="0">
                <a:solidFill>
                  <a:srgbClr val="0070C0"/>
                </a:solidFill>
              </a:rPr>
              <a:t>up and extension to other sectors, regions, etc</a:t>
            </a:r>
            <a:r>
              <a:rPr lang="en-US" sz="1100" dirty="0" smtClean="0">
                <a:solidFill>
                  <a:srgbClr val="0070C0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70C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70C0"/>
                </a:solidFill>
              </a:rPr>
              <a:t>Step 5: </a:t>
            </a:r>
            <a:r>
              <a:rPr lang="en-US" sz="1100" b="1" dirty="0">
                <a:solidFill>
                  <a:srgbClr val="0070C0"/>
                </a:solidFill>
              </a:rPr>
              <a:t>Communication</a:t>
            </a:r>
            <a:r>
              <a:rPr lang="en-US" sz="1100" dirty="0">
                <a:solidFill>
                  <a:srgbClr val="0070C0"/>
                </a:solidFill>
              </a:rPr>
              <a:t> - this is an ongoing support activity of the project </a:t>
            </a:r>
            <a:r>
              <a:rPr lang="en-US" sz="1100" dirty="0" smtClean="0">
                <a:solidFill>
                  <a:srgbClr val="0070C0"/>
                </a:solidFill>
              </a:rPr>
              <a:t>implementation. Recruitment </a:t>
            </a:r>
            <a:r>
              <a:rPr lang="en-US" sz="1100" dirty="0">
                <a:solidFill>
                  <a:srgbClr val="0070C0"/>
                </a:solidFill>
              </a:rPr>
              <a:t>of SMEs participating, demonstrational events and development planning. </a:t>
            </a:r>
            <a:endParaRPr lang="en-US" sz="1100" dirty="0" smtClean="0">
              <a:solidFill>
                <a:srgbClr val="0070C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rgbClr val="0070C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70C0"/>
                </a:solidFill>
              </a:rPr>
              <a:t>Step </a:t>
            </a:r>
            <a:r>
              <a:rPr lang="en-US" sz="1100" dirty="0">
                <a:solidFill>
                  <a:srgbClr val="0070C0"/>
                </a:solidFill>
              </a:rPr>
              <a:t>6: Project </a:t>
            </a:r>
            <a:r>
              <a:rPr lang="en-US" sz="1100" b="1" dirty="0">
                <a:solidFill>
                  <a:srgbClr val="0070C0"/>
                </a:solidFill>
              </a:rPr>
              <a:t>Management</a:t>
            </a:r>
            <a:r>
              <a:rPr lang="en-US" sz="1100" dirty="0">
                <a:solidFill>
                  <a:srgbClr val="0070C0"/>
                </a:solidFill>
              </a:rPr>
              <a:t> - Standard support activity for project implementation, including organizational tasks</a:t>
            </a:r>
            <a:r>
              <a:rPr lang="en-US" sz="1100" dirty="0" smtClean="0">
                <a:solidFill>
                  <a:srgbClr val="0070C0"/>
                </a:solidFill>
              </a:rPr>
              <a:t>, </a:t>
            </a:r>
            <a:r>
              <a:rPr lang="en-US" sz="1100" dirty="0" smtClean="0">
                <a:solidFill>
                  <a:srgbClr val="CC0A20"/>
                </a:solidFill>
              </a:rPr>
              <a:t>new partners</a:t>
            </a:r>
            <a:r>
              <a:rPr lang="en-US" sz="1100" dirty="0" smtClean="0">
                <a:solidFill>
                  <a:srgbClr val="0070C0"/>
                </a:solidFill>
              </a:rPr>
              <a:t>, administration, financing</a:t>
            </a:r>
            <a:r>
              <a:rPr lang="en-US" sz="1100" dirty="0">
                <a:solidFill>
                  <a:srgbClr val="0070C0"/>
                </a:solidFill>
              </a:rPr>
              <a:t>, </a:t>
            </a:r>
            <a:r>
              <a:rPr lang="en-US" sz="1100" dirty="0" smtClean="0">
                <a:solidFill>
                  <a:srgbClr val="0070C0"/>
                </a:solidFill>
              </a:rPr>
              <a:t>etc.</a:t>
            </a:r>
            <a:endParaRPr lang="en-US" sz="1100" dirty="0">
              <a:solidFill>
                <a:srgbClr val="0070C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90" y="32061"/>
            <a:ext cx="1621055" cy="159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1520" y="188640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D0920"/>
                </a:solidFill>
                <a:latin typeface="Open Sans Bold"/>
                <a:cs typeface="Open Sans Bold"/>
              </a:rPr>
              <a:t>Partnership “Industry 4.0 and SMEs”</a:t>
            </a:r>
            <a:endParaRPr lang="it-IT" sz="1600" b="1" dirty="0" smtClean="0">
              <a:solidFill>
                <a:srgbClr val="CD0920"/>
              </a:solidFill>
              <a:latin typeface="Open Sans Bold"/>
              <a:cs typeface="Open Sans Bold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0371" y="784858"/>
            <a:ext cx="7260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Expected outcomes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49850" y="1218918"/>
            <a:ext cx="806656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Mapping of regional </a:t>
            </a:r>
            <a:r>
              <a:rPr lang="en-US" sz="1400" dirty="0" err="1">
                <a:solidFill>
                  <a:srgbClr val="0070C0"/>
                </a:solidFill>
              </a:rPr>
              <a:t>specialisations</a:t>
            </a:r>
            <a:r>
              <a:rPr lang="en-US" sz="1400" dirty="0">
                <a:solidFill>
                  <a:srgbClr val="0070C0"/>
                </a:solidFill>
              </a:rPr>
              <a:t>, synergies, matchmaking...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Learning from others: “DO’s” and “DON’TS”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New </a:t>
            </a:r>
            <a:r>
              <a:rPr lang="en-US" sz="1400" dirty="0">
                <a:solidFill>
                  <a:srgbClr val="0070C0"/>
                </a:solidFill>
              </a:rPr>
              <a:t>professional profiles: identification, training pilots,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European value chains: real </a:t>
            </a:r>
            <a:r>
              <a:rPr lang="en-US" sz="1400" dirty="0" err="1">
                <a:solidFill>
                  <a:srgbClr val="0070C0"/>
                </a:solidFill>
              </a:rPr>
              <a:t>specialisation</a:t>
            </a:r>
            <a:r>
              <a:rPr lang="en-US" sz="1400" dirty="0">
                <a:solidFill>
                  <a:srgbClr val="0070C0"/>
                </a:solidFill>
              </a:rPr>
              <a:t> of participating regions, increased investments of </a:t>
            </a:r>
            <a:r>
              <a:rPr lang="en-US" sz="1400" dirty="0" smtClean="0">
                <a:solidFill>
                  <a:srgbClr val="0070C0"/>
                </a:solidFill>
              </a:rPr>
              <a:t>companies.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70C0"/>
                </a:solidFill>
              </a:rPr>
              <a:t>Mobilising</a:t>
            </a:r>
            <a:r>
              <a:rPr lang="en-US" sz="1400" dirty="0">
                <a:solidFill>
                  <a:srgbClr val="0070C0"/>
                </a:solidFill>
              </a:rPr>
              <a:t> financial support for joint Industry 4.0 projects: cascading grants, </a:t>
            </a:r>
            <a:r>
              <a:rPr lang="en-US" sz="1400" dirty="0" err="1">
                <a:solidFill>
                  <a:srgbClr val="0070C0"/>
                </a:solidFill>
              </a:rPr>
              <a:t>eranets</a:t>
            </a:r>
            <a:r>
              <a:rPr lang="en-US" sz="1400" dirty="0">
                <a:solidFill>
                  <a:srgbClr val="0070C0"/>
                </a:solidFill>
              </a:rPr>
              <a:t>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To </a:t>
            </a:r>
            <a:r>
              <a:rPr lang="en-US" sz="1400" dirty="0">
                <a:solidFill>
                  <a:srgbClr val="0070C0"/>
                </a:solidFill>
              </a:rPr>
              <a:t>promote best practices, competence </a:t>
            </a:r>
            <a:r>
              <a:rPr lang="en-US" sz="1400" dirty="0" err="1">
                <a:solidFill>
                  <a:srgbClr val="0070C0"/>
                </a:solidFill>
              </a:rPr>
              <a:t>centres</a:t>
            </a:r>
            <a:r>
              <a:rPr lang="en-US" sz="1400" dirty="0">
                <a:solidFill>
                  <a:srgbClr val="0070C0"/>
                </a:solidFill>
              </a:rPr>
              <a:t>, solution suppliers, manufacturers and financial opportunities for i4.0.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To act as a network for filtering opportunities, instruments and services provided by different EU DG´s in relation with i4.0, and make them easily </a:t>
            </a:r>
            <a:r>
              <a:rPr lang="en-US" sz="1400" dirty="0" err="1">
                <a:solidFill>
                  <a:srgbClr val="0070C0"/>
                </a:solidFill>
              </a:rPr>
              <a:t>accessibles</a:t>
            </a:r>
            <a:r>
              <a:rPr lang="en-US" sz="1400" dirty="0">
                <a:solidFill>
                  <a:srgbClr val="0070C0"/>
                </a:solidFill>
              </a:rPr>
              <a:t> to regional companies.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To co-work in the definition of new and adapted inter regional cooperation instruments and services to support i.40.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To serve as a collaboration platform to define and launch proposals to EU calls on </a:t>
            </a:r>
            <a:r>
              <a:rPr lang="en-US" sz="1400" dirty="0" smtClean="0">
                <a:solidFill>
                  <a:srgbClr val="0070C0"/>
                </a:solidFill>
              </a:rPr>
              <a:t>i4.0. </a:t>
            </a:r>
            <a:endParaRPr lang="en-US" sz="1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90" y="32061"/>
            <a:ext cx="1621055" cy="159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 txBox="1">
            <a:spLocks/>
          </p:cNvSpPr>
          <p:nvPr/>
        </p:nvSpPr>
        <p:spPr>
          <a:xfrm>
            <a:off x="251520" y="1785379"/>
            <a:ext cx="8784976" cy="3744416"/>
          </a:xfrm>
          <a:prstGeom prst="rect">
            <a:avLst/>
          </a:prstGeo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If you wish to participate in this partnership please do not hesitate to contact us</a:t>
            </a:r>
            <a:r>
              <a:rPr lang="en-US" sz="2000" b="1" dirty="0" smtClean="0">
                <a:solidFill>
                  <a:srgbClr val="FF0000"/>
                </a:solidFill>
              </a:rPr>
              <a:t>!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Contact details: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</a:rPr>
              <a:t>Tuscany: </a:t>
            </a:r>
            <a:r>
              <a:rPr lang="en-US" sz="2000" dirty="0">
                <a:solidFill>
                  <a:srgbClr val="FF0000"/>
                </a:solidFill>
              </a:rPr>
              <a:t>Silvia Burzagli, e-mail: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silvia.burzagli@regione.toscana.it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</a:rPr>
              <a:t>Castilla y León: </a:t>
            </a:r>
            <a:r>
              <a:rPr lang="en-US" sz="2000" dirty="0">
                <a:solidFill>
                  <a:srgbClr val="FF0000"/>
                </a:solidFill>
              </a:rPr>
              <a:t>Wim Martens, e-mail: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martenwi@jcyl.es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</a:rPr>
              <a:t>Valencia: </a:t>
            </a:r>
            <a:r>
              <a:rPr lang="en-US" sz="2000" dirty="0">
                <a:solidFill>
                  <a:srgbClr val="FF0000"/>
                </a:solidFill>
              </a:rPr>
              <a:t>Javier Minguez, e-mail: </a:t>
            </a:r>
            <a:r>
              <a:rPr lang="en-US" sz="2000" dirty="0">
                <a:solidFill>
                  <a:srgbClr val="FF0000"/>
                </a:solidFill>
                <a:hlinkClick r:id="rId4"/>
              </a:rPr>
              <a:t>minguez_fra@gva.es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</a:rPr>
              <a:t>Hungary:</a:t>
            </a:r>
            <a:r>
              <a:rPr lang="en-US" sz="2000" dirty="0">
                <a:solidFill>
                  <a:srgbClr val="FF0000"/>
                </a:solidFill>
              </a:rPr>
              <a:t> Dr. Krisztina Bárdos, e-mail: </a:t>
            </a:r>
            <a:r>
              <a:rPr lang="en-US" sz="2000" dirty="0" smtClean="0">
                <a:solidFill>
                  <a:srgbClr val="FF0000"/>
                </a:solidFill>
                <a:hlinkClick r:id="rId5"/>
              </a:rPr>
              <a:t>bardos@ifka.hu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</a:rPr>
              <a:t>Catalonia:</a:t>
            </a:r>
            <a:r>
              <a:rPr lang="en-US" sz="2000" dirty="0" smtClean="0">
                <a:solidFill>
                  <a:srgbClr val="FF0000"/>
                </a:solidFill>
              </a:rPr>
              <a:t> Silvia </a:t>
            </a:r>
            <a:r>
              <a:rPr lang="en-US" sz="2000" dirty="0" err="1" smtClean="0">
                <a:solidFill>
                  <a:srgbClr val="FF0000"/>
                </a:solidFill>
              </a:rPr>
              <a:t>Castellví</a:t>
            </a:r>
            <a:r>
              <a:rPr lang="en-US" sz="2000" dirty="0" smtClean="0">
                <a:solidFill>
                  <a:srgbClr val="FF0000"/>
                </a:solidFill>
              </a:rPr>
              <a:t>, e-mail: </a:t>
            </a:r>
            <a:r>
              <a:rPr lang="en-US" sz="2000" dirty="0" smtClean="0">
                <a:hlinkClick r:id="rId6"/>
              </a:rPr>
              <a:t>silvia.castellvi@i2cat.net</a:t>
            </a:r>
            <a:endParaRPr lang="en-US" sz="20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251520" y="188640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D0920"/>
                </a:solidFill>
                <a:latin typeface="Open Sans Bold"/>
                <a:cs typeface="Open Sans Bold"/>
              </a:rPr>
              <a:t>Partnership “Industry 4.0 and SMEs”</a:t>
            </a:r>
            <a:endParaRPr lang="it-IT" sz="1600" b="1" dirty="0" smtClean="0">
              <a:solidFill>
                <a:srgbClr val="CD0920"/>
              </a:solidFill>
              <a:latin typeface="Open Sans Bold"/>
              <a:cs typeface="Open Sans Bold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90" y="32061"/>
            <a:ext cx="1621055" cy="159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1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1669</TotalTime>
  <Words>879</Words>
  <Application>Microsoft Office PowerPoint</Application>
  <PresentationFormat>Presentación en pantalla (4:3)</PresentationFormat>
  <Paragraphs>83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Open Sans</vt:lpstr>
      <vt:lpstr>Open Sans Bold</vt:lpstr>
      <vt:lpstr>Wingdings</vt:lpstr>
      <vt:lpstr>Tema di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Manuela Medici</dc:creator>
  <cp:lastModifiedBy>Wim Martens 0</cp:lastModifiedBy>
  <cp:revision>129</cp:revision>
  <cp:lastPrinted>2017-03-14T07:58:38Z</cp:lastPrinted>
  <dcterms:created xsi:type="dcterms:W3CDTF">2015-03-02T09:08:06Z</dcterms:created>
  <dcterms:modified xsi:type="dcterms:W3CDTF">2017-03-14T10:37:20Z</dcterms:modified>
</cp:coreProperties>
</file>