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8" r:id="rId2"/>
    <p:sldId id="330" r:id="rId3"/>
    <p:sldId id="300" r:id="rId4"/>
    <p:sldId id="347" r:id="rId5"/>
    <p:sldId id="353" r:id="rId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0000"/>
    <a:srgbClr val="77933C"/>
    <a:srgbClr val="BFBFBF"/>
    <a:srgbClr val="0070C0"/>
    <a:srgbClr val="558ED5"/>
    <a:srgbClr val="00B050"/>
    <a:srgbClr val="0033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60"/>
  </p:normalViewPr>
  <p:slideViewPr>
    <p:cSldViewPr>
      <p:cViewPr varScale="1">
        <p:scale>
          <a:sx n="107" d="100"/>
          <a:sy n="107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61FB4-3F3E-4B79-9C53-045F37C3D3B5}" type="datetimeFigureOut">
              <a:rPr lang="pl-PL" smtClean="0"/>
              <a:pPr/>
              <a:t>2017-03-17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200A-28FC-44F9-BF81-797D850C30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992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AD6FA-DA4B-4CA4-9F07-1BBA2CD66D24}" type="datetimeFigureOut">
              <a:rPr lang="pl-PL" smtClean="0"/>
              <a:pPr/>
              <a:t>2017-03-17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FCA8-395F-4617-A435-3CC80A5221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7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consolidate the infrastructures, technologies and know-how capabilities in order to boost the production processes and enable companies to quickly adapt to market requirements.</a:t>
            </a:r>
            <a:endParaRPr lang="sl-SI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3FCA8-395F-4617-A435-3CC80A52218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54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assessing the factors hampering possible Business-to-business (B2B) collaborations in the machinery and tooling sectors, an area appeared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 as a key challenge;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cover an untapped potential that could benefit all companies regardless of their competitive position;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would benefit from a public/private and cross-regional setting. This area is the one of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 production monitoring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context of which, under non-disclosure conditions, companies would be willing to share information as to develop a digital hub for the improvement of machinery.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3FCA8-395F-4617-A435-3CC80A522182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31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FF06-E76A-47EC-8AC2-8A95D9641C6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C7B2-EAE3-4EDF-9EE5-EAF84C050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26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6268-93F5-4A60-9F9E-7399872ED01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AA70-83E0-4774-AF37-6DD59AE28D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03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516B-4BA8-475E-965B-A076B64B0F7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D691-04CC-43A4-9DEC-52C71E7014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48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5B7F-668E-4780-9603-94CC11C78FC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30C2-EE71-4F9A-9D02-376DFAFD96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83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AADA-2979-41F6-9C91-643F8F85EAC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105E-9180-47C4-B788-4295514E6B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2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2505-16FF-4B5A-9254-026FCE55318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10C2-F1CA-4479-82BC-005CCFA04D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92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9138-3B60-4654-9BD2-BFA9D0E07F6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5A5B-241B-4317-B0A9-885940975B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70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8BBA-F76D-4CB6-B820-540060AC5AF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88A9-E617-4FF6-B54A-D68A3CD893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18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C9EF-1C73-4DF5-932E-BE1CF67FFD6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FE1F-47D2-474E-BB8D-E7E952CA46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99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C880-355E-480F-B09A-AFBA1A7C00D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F538-5DCF-41E2-936F-F6AC8A803A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59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5371-5853-458D-AB8F-17ED351C2B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4447-1C36-4393-815B-4EBAE1D9AC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82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B25C16-7770-40A3-B1AE-C8CF2031366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2017-03-17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2E0D6-EEF3-4C9E-875E-7ABC9194B246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88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0"/>
          <p:cNvSpPr txBox="1">
            <a:spLocks noChangeArrowheads="1"/>
          </p:cNvSpPr>
          <p:nvPr/>
        </p:nvSpPr>
        <p:spPr bwMode="auto">
          <a:xfrm>
            <a:off x="-13466" y="-171400"/>
            <a:ext cx="91170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r>
              <a:rPr lang="pl-PL" altLang="pl-PL" sz="2000" b="1" dirty="0">
                <a:solidFill>
                  <a:srgbClr val="FFFFFF"/>
                </a:solidFill>
                <a:latin typeface="Arial"/>
                <a:cs typeface="Arial"/>
              </a:rPr>
              <a:t>Smart Engineering and </a:t>
            </a:r>
            <a:r>
              <a:rPr lang="pl-PL" altLang="pl-PL" sz="2000" b="1" dirty="0" err="1">
                <a:solidFill>
                  <a:srgbClr val="FFFFFF"/>
                </a:solidFill>
                <a:latin typeface="Arial"/>
                <a:cs typeface="Arial"/>
              </a:rPr>
              <a:t>Tooling</a:t>
            </a:r>
            <a:endParaRPr lang="pl-PL" altLang="pl-PL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lvl="0" eaLnBrk="1" hangingPunct="1"/>
            <a:r>
              <a:rPr lang="pl-PL" altLang="pl-PL" sz="2400" b="1" dirty="0">
                <a:solidFill>
                  <a:srgbClr val="FFFFFF"/>
                </a:solidFill>
                <a:latin typeface="Arial"/>
                <a:cs typeface="Arial"/>
              </a:rPr>
              <a:t>Smart &amp; </a:t>
            </a:r>
            <a:r>
              <a:rPr lang="pl-PL" altLang="pl-PL" sz="2400" b="1" dirty="0" err="1">
                <a:solidFill>
                  <a:srgbClr val="FFFFFF"/>
                </a:solidFill>
                <a:latin typeface="Arial"/>
                <a:cs typeface="Arial"/>
              </a:rPr>
              <a:t>Adaptive</a:t>
            </a:r>
            <a:r>
              <a:rPr lang="pl-PL" altLang="pl-PL"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altLang="pl-PL" sz="2400" b="1" dirty="0" err="1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lang="pl-PL" altLang="pl-PL" sz="2400" b="1" dirty="0">
                <a:solidFill>
                  <a:srgbClr val="FFFFFF"/>
                </a:solidFill>
                <a:latin typeface="Arial"/>
                <a:cs typeface="Arial"/>
              </a:rPr>
              <a:t> Systems</a:t>
            </a:r>
          </a:p>
          <a:p>
            <a:pPr lvl="0" eaLnBrk="1" hangingPunct="1"/>
            <a:r>
              <a:rPr kumimoji="0" lang="pl-PL" alt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Production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Performance Monitoring Systems</a:t>
            </a:r>
            <a:endParaRPr kumimoji="0" lang="es-ES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830751" y="1126262"/>
            <a:ext cx="427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17 March </a:t>
            </a:r>
            <a:r>
              <a:rPr lang="pl-PL" dirty="0">
                <a:solidFill>
                  <a:schemeClr val="bg1"/>
                </a:solidFill>
              </a:rPr>
              <a:t>2017, </a:t>
            </a:r>
            <a:r>
              <a:rPr lang="pl-PL" dirty="0" smtClean="0">
                <a:solidFill>
                  <a:schemeClr val="bg1"/>
                </a:solidFill>
              </a:rPr>
              <a:t>S3 IM </a:t>
            </a:r>
            <a:r>
              <a:rPr lang="pl-PL" dirty="0" err="1" smtClean="0">
                <a:solidFill>
                  <a:schemeClr val="bg1"/>
                </a:solidFill>
              </a:rPr>
              <a:t>Steering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Committee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6" name="Picture 2" descr="http://www.coolux.de/fileadmin/templates/cool/i/euro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7" y="1503549"/>
            <a:ext cx="8609985" cy="49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4" descr="http://upload.wikimedia.org/wikipedia/commons/thumb/3/3b/POL_Warszawa_map.svg/220px-POL_Warszawa_map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584" y="2627918"/>
            <a:ext cx="1008112" cy="9169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0" name="Picture 6" descr="Znalezione obrazy dla zapytania slovenia country transparent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69" y="3722681"/>
            <a:ext cx="522883" cy="5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5" descr="logo_itee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723" y="6246309"/>
            <a:ext cx="509767" cy="40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tec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728" y="6116586"/>
            <a:ext cx="8668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6656366" y="6148393"/>
            <a:ext cx="2367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Slovenian Tool and Die </a:t>
            </a:r>
            <a:r>
              <a:rPr lang="pl-P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Centre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14724" y="6185701"/>
            <a:ext cx="2020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Instytut Technologii </a:t>
            </a:r>
            <a:br>
              <a:rPr lang="pl-PL" sz="1400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</a:br>
            <a:r>
              <a:rPr lang="pl-PL" sz="1400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Eksploatacji – PIB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95536" y="5847372"/>
            <a:ext cx="2938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B0F0"/>
                </a:solidFill>
                <a:cs typeface="Arial" pitchFamily="34" charset="0"/>
              </a:rPr>
              <a:t>Anna SACIO-SZYMAŃSKA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6653554" y="5803746"/>
            <a:ext cx="1519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 err="1">
                <a:solidFill>
                  <a:srgbClr val="00B0F0"/>
                </a:solidFill>
                <a:cs typeface="Arial" pitchFamily="34" charset="0"/>
              </a:rPr>
              <a:t>Ales</a:t>
            </a:r>
            <a:r>
              <a:rPr lang="pl-PL" sz="2000" b="1" dirty="0">
                <a:solidFill>
                  <a:srgbClr val="00B0F0"/>
                </a:solidFill>
                <a:cs typeface="Arial" pitchFamily="34" charset="0"/>
              </a:rPr>
              <a:t> HANCIC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395536" y="5586123"/>
            <a:ext cx="1698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 smtClean="0">
                <a:solidFill>
                  <a:srgbClr val="00B0F0"/>
                </a:solidFill>
                <a:cs typeface="Arial" pitchFamily="34" charset="0"/>
              </a:rPr>
              <a:t>Jordan MĘŻYK</a:t>
            </a:r>
            <a:endParaRPr lang="pl-PL" sz="2000" b="1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4903">
            <a:off x="1798586" y="4107458"/>
            <a:ext cx="425771" cy="4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1560" y="345970"/>
            <a:ext cx="7239000" cy="660688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What is our partnership about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813190"/>
            <a:ext cx="8229600" cy="2447404"/>
          </a:xfrm>
          <a:solidFill>
            <a:srgbClr val="FFFFFF">
              <a:alpha val="40000"/>
            </a:srgb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000" dirty="0"/>
              <a:t>Working on the fundamental principle of </a:t>
            </a:r>
            <a:r>
              <a:rPr lang="en-GB" sz="2000" b="1" dirty="0"/>
              <a:t>“Connected, smart and adaptive production”</a:t>
            </a:r>
            <a:r>
              <a:rPr lang="en-GB" sz="2000" dirty="0"/>
              <a:t>, the joint alliance of the </a:t>
            </a:r>
            <a:r>
              <a:rPr lang="en-GB" sz="2000" i="1" dirty="0"/>
              <a:t>cross-regional industrial modernization partnership</a:t>
            </a:r>
            <a:r>
              <a:rPr lang="en-GB" sz="2000" dirty="0"/>
              <a:t> aims </a:t>
            </a:r>
            <a:r>
              <a:rPr lang="en-GB" sz="2000" b="1" dirty="0"/>
              <a:t>to</a:t>
            </a:r>
            <a:r>
              <a:rPr lang="pl-PL" sz="2000" b="1" dirty="0"/>
              <a:t> </a:t>
            </a:r>
            <a:r>
              <a:rPr lang="en-GB" sz="2000" b="1" dirty="0"/>
              <a:t>consolidate and boost the production processes</a:t>
            </a:r>
            <a:r>
              <a:rPr lang="en-GB" sz="2000" dirty="0"/>
              <a:t>. </a:t>
            </a:r>
            <a:endParaRPr lang="sl-SI" sz="2000" dirty="0"/>
          </a:p>
          <a:p>
            <a:pPr marL="0" indent="0" algn="just">
              <a:buNone/>
            </a:pPr>
            <a:endParaRPr lang="sl-SI" sz="1700" dirty="0">
              <a:solidFill>
                <a:schemeClr val="bg1"/>
              </a:solidFill>
            </a:endParaRPr>
          </a:p>
          <a:p>
            <a:pPr algn="just"/>
            <a:endParaRPr lang="sl-SI" sz="17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9412" y="649941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"Christoph </a:t>
            </a:r>
            <a:r>
              <a:rPr lang="en-US" sz="1000" dirty="0" err="1">
                <a:solidFill>
                  <a:schemeClr val="bg1"/>
                </a:solidFill>
              </a:rPr>
              <a:t>Roser</a:t>
            </a:r>
            <a:r>
              <a:rPr lang="en-US" sz="1000" dirty="0">
                <a:solidFill>
                  <a:schemeClr val="bg1"/>
                </a:solidFill>
              </a:rPr>
              <a:t> at AllAboutLean.com."</a:t>
            </a:r>
            <a:endParaRPr lang="pl-PL" sz="1000" dirty="0">
              <a:solidFill>
                <a:schemeClr val="bg1"/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611560" y="1196752"/>
            <a:ext cx="2190750" cy="2739034"/>
            <a:chOff x="1771800" y="1324796"/>
            <a:chExt cx="2190750" cy="2739034"/>
          </a:xfrm>
        </p:grpSpPr>
        <p:grpSp>
          <p:nvGrpSpPr>
            <p:cNvPr id="6" name="Grupa 5"/>
            <p:cNvGrpSpPr/>
            <p:nvPr/>
          </p:nvGrpSpPr>
          <p:grpSpPr>
            <a:xfrm>
              <a:off x="1771800" y="3187530"/>
              <a:ext cx="2190750" cy="876300"/>
              <a:chOff x="6500" y="1515363"/>
              <a:chExt cx="2190750" cy="876300"/>
            </a:xfrm>
          </p:grpSpPr>
          <p:sp>
            <p:nvSpPr>
              <p:cNvPr id="11" name="Pagon 10"/>
              <p:cNvSpPr/>
              <p:nvPr/>
            </p:nvSpPr>
            <p:spPr>
              <a:xfrm>
                <a:off x="6500" y="1515363"/>
                <a:ext cx="2190750" cy="585538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Pagon 4"/>
              <p:cNvSpPr/>
              <p:nvPr/>
            </p:nvSpPr>
            <p:spPr>
              <a:xfrm>
                <a:off x="444650" y="1515363"/>
                <a:ext cx="1314450" cy="876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700" kern="1200" dirty="0"/>
                  <a:t>I</a:t>
                </a:r>
                <a:br>
                  <a:rPr lang="pl-PL" sz="1700" kern="1200" dirty="0"/>
                </a:br>
                <a:endParaRPr lang="pl-PL" sz="1700" kern="1200" dirty="0"/>
              </a:p>
            </p:txBody>
          </p:sp>
        </p:grp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745" y="1324796"/>
              <a:ext cx="1416667" cy="1800000"/>
            </a:xfrm>
            <a:prstGeom prst="rect">
              <a:avLst/>
            </a:prstGeom>
          </p:spPr>
        </p:pic>
      </p:grpSp>
      <p:grpSp>
        <p:nvGrpSpPr>
          <p:cNvPr id="13" name="Grupa 12"/>
          <p:cNvGrpSpPr/>
          <p:nvPr/>
        </p:nvGrpSpPr>
        <p:grpSpPr>
          <a:xfrm>
            <a:off x="2474255" y="1237054"/>
            <a:ext cx="2302805" cy="2698732"/>
            <a:chOff x="3634495" y="1365098"/>
            <a:chExt cx="2302805" cy="2698732"/>
          </a:xfrm>
        </p:grpSpPr>
        <p:grpSp>
          <p:nvGrpSpPr>
            <p:cNvPr id="14" name="Grupa 13"/>
            <p:cNvGrpSpPr/>
            <p:nvPr/>
          </p:nvGrpSpPr>
          <p:grpSpPr>
            <a:xfrm>
              <a:off x="3746550" y="3187530"/>
              <a:ext cx="2190750" cy="876300"/>
              <a:chOff x="1981250" y="1515363"/>
              <a:chExt cx="2190750" cy="876300"/>
            </a:xfrm>
          </p:grpSpPr>
          <p:sp>
            <p:nvSpPr>
              <p:cNvPr id="19" name="Pagon 18"/>
              <p:cNvSpPr/>
              <p:nvPr/>
            </p:nvSpPr>
            <p:spPr>
              <a:xfrm>
                <a:off x="1981250" y="1515363"/>
                <a:ext cx="2190750" cy="585538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Pagon 8"/>
              <p:cNvSpPr/>
              <p:nvPr/>
            </p:nvSpPr>
            <p:spPr>
              <a:xfrm>
                <a:off x="2419400" y="1515363"/>
                <a:ext cx="1314450" cy="876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700" kern="1200" dirty="0"/>
                  <a:t>II</a:t>
                </a:r>
                <a:br>
                  <a:rPr lang="pl-PL" sz="1700" kern="1200" dirty="0"/>
                </a:br>
                <a:endParaRPr lang="pl-PL" sz="1600" kern="1200" dirty="0"/>
              </a:p>
            </p:txBody>
          </p:sp>
        </p:grpSp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495" y="1365098"/>
              <a:ext cx="1782353" cy="1800000"/>
            </a:xfrm>
            <a:prstGeom prst="rect">
              <a:avLst/>
            </a:prstGeom>
          </p:spPr>
        </p:pic>
      </p:grpSp>
      <p:grpSp>
        <p:nvGrpSpPr>
          <p:cNvPr id="21" name="Grupa 20"/>
          <p:cNvGrpSpPr/>
          <p:nvPr/>
        </p:nvGrpSpPr>
        <p:grpSpPr>
          <a:xfrm>
            <a:off x="4040506" y="1237054"/>
            <a:ext cx="2711304" cy="2698732"/>
            <a:chOff x="5200746" y="1365098"/>
            <a:chExt cx="2711304" cy="2698732"/>
          </a:xfrm>
        </p:grpSpPr>
        <p:grpSp>
          <p:nvGrpSpPr>
            <p:cNvPr id="22" name="Grupa 21"/>
            <p:cNvGrpSpPr/>
            <p:nvPr/>
          </p:nvGrpSpPr>
          <p:grpSpPr>
            <a:xfrm>
              <a:off x="5721300" y="3187530"/>
              <a:ext cx="2190750" cy="876300"/>
              <a:chOff x="3956000" y="1515363"/>
              <a:chExt cx="2190750" cy="876300"/>
            </a:xfrm>
          </p:grpSpPr>
          <p:sp>
            <p:nvSpPr>
              <p:cNvPr id="27" name="Pagon 26"/>
              <p:cNvSpPr/>
              <p:nvPr/>
            </p:nvSpPr>
            <p:spPr>
              <a:xfrm>
                <a:off x="3956000" y="1515363"/>
                <a:ext cx="2190750" cy="585538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Pagon 12"/>
              <p:cNvSpPr/>
              <p:nvPr/>
            </p:nvSpPr>
            <p:spPr>
              <a:xfrm>
                <a:off x="4394150" y="1515363"/>
                <a:ext cx="1314450" cy="876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700" kern="1200" dirty="0"/>
                  <a:t>III</a:t>
                </a:r>
                <a:br>
                  <a:rPr lang="pl-PL" sz="1700" kern="1200" dirty="0"/>
                </a:br>
                <a:endParaRPr lang="pl-PL" sz="1700" kern="1200" dirty="0"/>
              </a:p>
            </p:txBody>
          </p:sp>
        </p:grpSp>
        <p:pic>
          <p:nvPicPr>
            <p:cNvPr id="24" name="Obraz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746" y="1365098"/>
              <a:ext cx="2273357" cy="1800000"/>
            </a:xfrm>
            <a:prstGeom prst="rect">
              <a:avLst/>
            </a:prstGeom>
          </p:spPr>
        </p:pic>
      </p:grpSp>
      <p:grpSp>
        <p:nvGrpSpPr>
          <p:cNvPr id="29" name="Grupa 28"/>
          <p:cNvGrpSpPr/>
          <p:nvPr/>
        </p:nvGrpSpPr>
        <p:grpSpPr>
          <a:xfrm>
            <a:off x="6457232" y="1237054"/>
            <a:ext cx="2269327" cy="2698732"/>
            <a:chOff x="7617472" y="1365098"/>
            <a:chExt cx="2269327" cy="2698732"/>
          </a:xfrm>
        </p:grpSpPr>
        <p:grpSp>
          <p:nvGrpSpPr>
            <p:cNvPr id="30" name="Grupa 29"/>
            <p:cNvGrpSpPr/>
            <p:nvPr/>
          </p:nvGrpSpPr>
          <p:grpSpPr>
            <a:xfrm>
              <a:off x="7696049" y="3187530"/>
              <a:ext cx="2190750" cy="876300"/>
              <a:chOff x="5930749" y="1515363"/>
              <a:chExt cx="2190750" cy="876300"/>
            </a:xfrm>
          </p:grpSpPr>
          <p:sp>
            <p:nvSpPr>
              <p:cNvPr id="35" name="Pagon 34"/>
              <p:cNvSpPr/>
              <p:nvPr/>
            </p:nvSpPr>
            <p:spPr>
              <a:xfrm>
                <a:off x="5930749" y="1515363"/>
                <a:ext cx="2190750" cy="585538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Pagon 16"/>
              <p:cNvSpPr/>
              <p:nvPr/>
            </p:nvSpPr>
            <p:spPr>
              <a:xfrm>
                <a:off x="6368899" y="1515363"/>
                <a:ext cx="1314450" cy="876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700" kern="1200" dirty="0"/>
                  <a:t>IV</a:t>
                </a:r>
                <a:br>
                  <a:rPr lang="pl-PL" sz="1700" kern="1200" dirty="0"/>
                </a:br>
                <a:endParaRPr lang="pl-PL" sz="1400" kern="1200" dirty="0"/>
              </a:p>
            </p:txBody>
          </p:sp>
        </p:grpSp>
        <p:pic>
          <p:nvPicPr>
            <p:cNvPr id="32" name="Obraz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7472" y="1365098"/>
              <a:ext cx="2070000" cy="1800000"/>
            </a:xfrm>
            <a:prstGeom prst="rect">
              <a:avLst/>
            </a:prstGeom>
          </p:spPr>
        </p:pic>
      </p:grpSp>
      <p:sp>
        <p:nvSpPr>
          <p:cNvPr id="37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2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1560" y="5139154"/>
            <a:ext cx="3645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rgbClr val="FF0000"/>
                </a:solidFill>
              </a:rPr>
              <a:t>(1) </a:t>
            </a:r>
            <a:r>
              <a:rPr lang="en-US" sz="2400" b="1" dirty="0"/>
              <a:t>High-speed production 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en-US" sz="2400" b="1" dirty="0"/>
              <a:t>monitoring technologies</a:t>
            </a:r>
            <a:r>
              <a:rPr lang="pl-PL" sz="2400" dirty="0"/>
              <a:t>;</a:t>
            </a:r>
          </a:p>
        </p:txBody>
      </p:sp>
      <p:sp>
        <p:nvSpPr>
          <p:cNvPr id="9" name="Prostokąt 8"/>
          <p:cNvSpPr/>
          <p:nvPr/>
        </p:nvSpPr>
        <p:spPr>
          <a:xfrm>
            <a:off x="3844957" y="5157617"/>
            <a:ext cx="4712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2400" b="1" dirty="0">
                <a:solidFill>
                  <a:srgbClr val="FF0000"/>
                </a:solidFill>
              </a:rPr>
              <a:t>(2) </a:t>
            </a:r>
            <a:r>
              <a:rPr lang="en-US" sz="2400" b="1" dirty="0"/>
              <a:t>Overall Equipment Efficiency measurement and management</a:t>
            </a:r>
            <a:r>
              <a:rPr lang="en-US" sz="2400" dirty="0"/>
              <a:t>. </a:t>
            </a:r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2401959" y="477888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Two sub-areas </a:t>
            </a:r>
            <a:r>
              <a:rPr lang="en-US" sz="2000" dirty="0"/>
              <a:t>were identified: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354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499992" y="1570038"/>
            <a:ext cx="4095224" cy="286707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noAutofit/>
          </a:bodyPr>
          <a:lstStyle/>
          <a:p>
            <a:pPr lvl="0"/>
            <a:r>
              <a:rPr lang="en-US" sz="2000" dirty="0"/>
              <a:t>The first possible </a:t>
            </a:r>
            <a:r>
              <a:rPr lang="en-US" sz="2000" b="1" u="sng" dirty="0">
                <a:solidFill>
                  <a:srgbClr val="FF0000"/>
                </a:solidFill>
              </a:rPr>
              <a:t>test-bed</a:t>
            </a:r>
            <a:r>
              <a:rPr lang="en-US" sz="2000" b="1" dirty="0"/>
              <a:t> </a:t>
            </a:r>
            <a:r>
              <a:rPr lang="en-US" sz="2000" dirty="0"/>
              <a:t>would be the </a:t>
            </a:r>
            <a:r>
              <a:rPr lang="en-US" sz="2000" b="1" u="sng" dirty="0">
                <a:solidFill>
                  <a:srgbClr val="FF0000"/>
                </a:solidFill>
              </a:rPr>
              <a:t>sector of CNC-Machine users</a:t>
            </a:r>
            <a:r>
              <a:rPr lang="en-US" sz="2000" dirty="0"/>
              <a:t>.</a:t>
            </a:r>
            <a:endParaRPr lang="pl-PL" sz="2000" dirty="0"/>
          </a:p>
          <a:p>
            <a:pPr lvl="0"/>
            <a:r>
              <a:rPr lang="en-US" sz="2000" dirty="0"/>
              <a:t>At the technical level, </a:t>
            </a:r>
            <a:r>
              <a:rPr lang="en-US" sz="2000" dirty="0" err="1"/>
              <a:t>operationalising</a:t>
            </a:r>
            <a:r>
              <a:rPr lang="en-US" sz="2000" dirty="0"/>
              <a:t> such partnership in the field of CNC-machines would enquire questioning:</a:t>
            </a:r>
            <a:endParaRPr lang="pl-PL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/>
              <a:t>Hardware,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/>
              <a:t>Business </a:t>
            </a:r>
            <a:r>
              <a:rPr lang="pl-PL" sz="2000" dirty="0" err="1"/>
              <a:t>needs</a:t>
            </a:r>
            <a:r>
              <a:rPr lang="pl-PL" sz="2000" dirty="0"/>
              <a:t>,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/>
              <a:t>Programming.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dirty="0" err="1">
                <a:solidFill>
                  <a:schemeClr val="bg1"/>
                </a:solidFill>
              </a:rPr>
              <a:t>Delineating</a:t>
            </a:r>
            <a:r>
              <a:rPr lang="pl-PL" dirty="0">
                <a:solidFill>
                  <a:schemeClr val="bg1"/>
                </a:solidFill>
              </a:rPr>
              <a:t> the </a:t>
            </a:r>
            <a:r>
              <a:rPr lang="pl-PL" dirty="0" err="1">
                <a:solidFill>
                  <a:schemeClr val="bg1"/>
                </a:solidFill>
              </a:rPr>
              <a:t>collaboration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area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63154" y="1570038"/>
            <a:ext cx="3836838" cy="4307234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l-PL" sz="2000" dirty="0"/>
              <a:t>T</a:t>
            </a:r>
            <a:r>
              <a:rPr lang="en-US" sz="2000" dirty="0"/>
              <a:t>he scope of the partnership should be the development of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en-US" sz="2000" b="1" u="sng" dirty="0">
                <a:solidFill>
                  <a:srgbClr val="FF0000"/>
                </a:solidFill>
              </a:rPr>
              <a:t>a system to collect data</a:t>
            </a:r>
            <a:r>
              <a:rPr lang="en-US" sz="2000" u="sng" dirty="0"/>
              <a:t> </a:t>
            </a:r>
            <a:r>
              <a:rPr lang="en-US" sz="2000" dirty="0"/>
              <a:t>from the machine and infrastructure to enable people working in the factory to use these data and act on that basis in a more efficient way. </a:t>
            </a:r>
            <a:endParaRPr lang="pl-PL" sz="2000" dirty="0"/>
          </a:p>
          <a:p>
            <a:pPr marL="0" indent="0">
              <a:buNone/>
            </a:pPr>
            <a:r>
              <a:rPr lang="en-US" sz="2000" dirty="0"/>
              <a:t>This system would be first implemented at machine- and comp</a:t>
            </a:r>
            <a:r>
              <a:rPr lang="pl-PL" sz="2000" dirty="0"/>
              <a:t>a</a:t>
            </a:r>
            <a:r>
              <a:rPr lang="en-US" sz="2000" dirty="0" err="1"/>
              <a:t>ny</a:t>
            </a:r>
            <a:r>
              <a:rPr lang="en-US" sz="2000" dirty="0"/>
              <a:t> levels, but the regions consider </a:t>
            </a:r>
            <a:r>
              <a:rPr lang="en-US" sz="2000" b="1" u="sng" dirty="0">
                <a:solidFill>
                  <a:srgbClr val="FF0000"/>
                </a:solidFill>
              </a:rPr>
              <a:t>setting up a cross-regional platform</a:t>
            </a:r>
            <a:r>
              <a:rPr lang="en-US" sz="2000" b="1" u="sng" dirty="0"/>
              <a:t> </a:t>
            </a:r>
            <a:r>
              <a:rPr lang="en-US" sz="2000" dirty="0"/>
              <a:t>as well. </a:t>
            </a:r>
            <a:endParaRPr lang="pl-PL" sz="2000" dirty="0"/>
          </a:p>
          <a:p>
            <a:pPr marL="0" lvl="0" indent="0">
              <a:buNone/>
            </a:pPr>
            <a:endParaRPr lang="pl-PL" sz="2000" dirty="0"/>
          </a:p>
        </p:txBody>
      </p:sp>
      <p:pic>
        <p:nvPicPr>
          <p:cNvPr id="11" name="Picture 5" descr="http://www.digitalworksconsulting.com/wp-content/uploads/img_servic_hero_1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38990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423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815392"/>
              </p:ext>
            </p:extLst>
          </p:nvPr>
        </p:nvGraphicFramePr>
        <p:xfrm>
          <a:off x="323528" y="937895"/>
          <a:ext cx="6552728" cy="5623560"/>
        </p:xfrm>
        <a:graphic>
          <a:graphicData uri="http://schemas.openxmlformats.org/drawingml/2006/table">
            <a:tbl>
              <a:tblPr firstRow="1" firstCol="1" bandRow="1"/>
              <a:tblGrid>
                <a:gridCol w="5256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Selection of steps</a:t>
                      </a:r>
                      <a:endParaRPr lang="pl-PL" sz="140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Timing</a:t>
                      </a:r>
                      <a:endParaRPr lang="pl-PL" sz="140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Validation of the concept note by a larger group of companies in both regions </a:t>
                      </a: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(through an open seminar or consultation)</a:t>
                      </a:r>
                      <a:endParaRPr lang="pl-PL" sz="1400" b="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February – </a:t>
                      </a:r>
                      <a:r>
                        <a:rPr lang="pl-PL" sz="1400" dirty="0" err="1" smtClean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April</a:t>
                      </a:r>
                      <a:r>
                        <a:rPr lang="en-US" sz="1400" dirty="0" smtClean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40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Collection of letters of support / letters of intent from the companies </a:t>
                      </a: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willing to engage into the operational partnership project</a:t>
                      </a:r>
                      <a:endParaRPr lang="pl-PL" sz="1400" b="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March – April 2017</a:t>
                      </a:r>
                      <a:endParaRPr lang="pl-PL" sz="140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Apply for a “Strategic Cluster Partnership”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March – April 2017</a:t>
                      </a:r>
                      <a:endParaRPr lang="pl-PL" sz="140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Validation by responsible authorities in both regions – </a:t>
                      </a: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discussion on cross-regional financing opportunities</a:t>
                      </a:r>
                      <a:endParaRPr lang="pl-PL" sz="1400" b="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400" dirty="0" err="1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February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– July 2017</a:t>
                      </a:r>
                      <a:endParaRPr lang="pl-PL" sz="140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Alignment and </a:t>
                      </a:r>
                      <a:r>
                        <a:rPr lang="en-US" sz="1400" b="1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seeking complementarities with other regions </a:t>
                      </a: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through:</a:t>
                      </a:r>
                      <a:endParaRPr lang="pl-PL" sz="1400" b="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Vanguard Initiative (primarily in ESM Pilot)</a:t>
                      </a:r>
                      <a:endParaRPr lang="pl-PL" sz="1400" b="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Thematic Smart </a:t>
                      </a:r>
                      <a:r>
                        <a:rPr lang="en-US" sz="1400" b="0" dirty="0" err="1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Specialisation</a:t>
                      </a: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Platform “Industry </a:t>
                      </a:r>
                      <a:r>
                        <a:rPr lang="en-US" sz="1400" b="0" dirty="0" err="1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Modernisation</a:t>
                      </a: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pl-PL" sz="1400" b="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Bilateral and multilateral contacts through other channels (e.g. EFFRA, I4MS, Etc.)</a:t>
                      </a:r>
                      <a:endParaRPr lang="pl-PL" sz="1400" b="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Feasibility study on new Digital Innovation Hubs in EU-13 regions</a:t>
                      </a:r>
                      <a:endParaRPr lang="pl-PL" sz="1400" b="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September – November 2017</a:t>
                      </a:r>
                      <a:endParaRPr lang="pl-PL" sz="140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Apply for any other H2020 opportunity </a:t>
                      </a: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under “Factories of the Future” (</a:t>
                      </a:r>
                      <a:r>
                        <a:rPr lang="en-US" sz="1400" b="0" dirty="0" err="1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FoF</a:t>
                      </a: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), INNOSUP, SPIRE, CIRC, PILOT, “Fast Track to Innovation”, etc.</a:t>
                      </a:r>
                      <a:endParaRPr lang="pl-PL" sz="1400" b="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All year – 2017</a:t>
                      </a:r>
                      <a:endParaRPr lang="pl-PL" sz="140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b="0" dirty="0" err="1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ssess</a:t>
                      </a:r>
                      <a:r>
                        <a:rPr lang="en-US" sz="1400" b="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to what extent own regional funding can be activated for your purposes. </a:t>
                      </a:r>
                      <a:r>
                        <a:rPr lang="en-US" sz="1400" b="1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Investigate possibilities of ERDF-driven </a:t>
                      </a:r>
                      <a:r>
                        <a:rPr lang="en-US" sz="1400" b="1" dirty="0" smtClean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funding</a:t>
                      </a:r>
                      <a:r>
                        <a:rPr lang="pl-PL" sz="1400" b="1" dirty="0" smtClean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pl-PL" sz="1400" b="1" dirty="0" err="1" smtClean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networking</a:t>
                      </a:r>
                      <a:r>
                        <a:rPr lang="en-US" sz="1400" b="1" dirty="0" smtClean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All year – 2017</a:t>
                      </a:r>
                      <a:endParaRPr lang="pl-PL" sz="1400" dirty="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430C2-EE71-4F9A-9D02-376DFAFD9663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32352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dirty="0" err="1">
                <a:solidFill>
                  <a:schemeClr val="bg1"/>
                </a:solidFill>
              </a:rPr>
              <a:t>Next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steps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Picture 10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99" y="2051720"/>
            <a:ext cx="1656184" cy="6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7199" y="908720"/>
            <a:ext cx="1656184" cy="1064690"/>
          </a:xfrm>
          <a:prstGeom prst="rect">
            <a:avLst/>
          </a:prstGeom>
        </p:spPr>
      </p:pic>
      <p:pic>
        <p:nvPicPr>
          <p:cNvPr id="11" name="Picture 10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99" y="3983406"/>
            <a:ext cx="1656184" cy="6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7199" y="2840406"/>
            <a:ext cx="1656184" cy="1064690"/>
          </a:xfrm>
          <a:prstGeom prst="rect">
            <a:avLst/>
          </a:prstGeom>
        </p:spPr>
      </p:pic>
      <p:pic>
        <p:nvPicPr>
          <p:cNvPr id="13" name="Picture 10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99" y="5917092"/>
            <a:ext cx="1656184" cy="6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7199" y="4774092"/>
            <a:ext cx="1656184" cy="1064690"/>
          </a:xfrm>
          <a:prstGeom prst="rect">
            <a:avLst/>
          </a:prstGeom>
        </p:spPr>
      </p:pic>
      <p:sp>
        <p:nvSpPr>
          <p:cNvPr id="15" name="Symbol zastępczy numeru slajdu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845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lpcenter.org/wp-content/uploads/2014/06/personalparadig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8" r="6067"/>
          <a:stretch/>
        </p:blipFill>
        <p:spPr bwMode="auto">
          <a:xfrm>
            <a:off x="36512" y="1195140"/>
            <a:ext cx="9144000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35496" y="1417638"/>
            <a:ext cx="4968552" cy="5035698"/>
          </a:xfrm>
          <a:prstGeom prst="rect">
            <a:avLst/>
          </a:prstGeom>
          <a:solidFill>
            <a:srgbClr val="FFFFFF">
              <a:alpha val="46667"/>
            </a:srgbClr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 smtClean="0"/>
              <a:t>Specific </a:t>
            </a:r>
            <a:r>
              <a:rPr lang="en-US" sz="1800" dirty="0"/>
              <a:t>needs for support from the Platform:</a:t>
            </a:r>
          </a:p>
          <a:p>
            <a:pPr>
              <a:buNone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dirty="0"/>
              <a:t>enabling contacts </a:t>
            </a:r>
            <a:r>
              <a:rPr lang="en-US" sz="1800" dirty="0"/>
              <a:t>from other regions and other initiatives (Vanguard, </a:t>
            </a:r>
            <a:r>
              <a:rPr lang="en-US" sz="1800" dirty="0" smtClean="0"/>
              <a:t>EF</a:t>
            </a:r>
            <a:r>
              <a:rPr lang="pl-PL" sz="1800" dirty="0" smtClean="0"/>
              <a:t>F</a:t>
            </a:r>
            <a:r>
              <a:rPr lang="en-US" sz="1800" dirty="0" smtClean="0"/>
              <a:t>RA...)</a:t>
            </a:r>
            <a:r>
              <a:rPr lang="pl-PL" sz="1800" dirty="0" smtClean="0"/>
              <a:t>;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800" b="1" dirty="0" err="1"/>
              <a:t>p</a:t>
            </a:r>
            <a:r>
              <a:rPr lang="pl-PL" sz="1800" b="1" dirty="0" err="1" smtClean="0"/>
              <a:t>roviding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venues</a:t>
            </a:r>
            <a:r>
              <a:rPr lang="pl-PL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infrastructure and logistics for the </a:t>
            </a:r>
            <a:r>
              <a:rPr lang="en-US" sz="1800" dirty="0" smtClean="0"/>
              <a:t>meetings</a:t>
            </a:r>
            <a:r>
              <a:rPr lang="pl-PL" sz="1800" dirty="0" smtClean="0"/>
              <a:t>, </a:t>
            </a:r>
            <a:r>
              <a:rPr lang="pl-PL" sz="1800" dirty="0" err="1" smtClean="0"/>
              <a:t>match-making</a:t>
            </a:r>
            <a:r>
              <a:rPr lang="pl-PL" sz="1800" dirty="0" smtClean="0"/>
              <a:t> </a:t>
            </a:r>
            <a:r>
              <a:rPr lang="pl-PL" sz="1800" dirty="0" err="1" smtClean="0"/>
              <a:t>events</a:t>
            </a:r>
            <a:r>
              <a:rPr lang="pl-PL" sz="1800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800" b="1" dirty="0" err="1"/>
              <a:t>professional</a:t>
            </a:r>
            <a:r>
              <a:rPr lang="pl-PL" sz="1800" b="1" dirty="0"/>
              <a:t> </a:t>
            </a:r>
            <a:r>
              <a:rPr lang="en-US" sz="1800" b="1" dirty="0"/>
              <a:t>guidance </a:t>
            </a:r>
            <a:r>
              <a:rPr lang="en-US" sz="1800" dirty="0"/>
              <a:t>to prepare plans and following actions of the </a:t>
            </a:r>
            <a:r>
              <a:rPr lang="en-US" sz="1800" dirty="0" smtClean="0"/>
              <a:t>initiative</a:t>
            </a:r>
            <a:r>
              <a:rPr lang="pl-PL" sz="1800" dirty="0" smtClean="0"/>
              <a:t> </a:t>
            </a:r>
            <a:r>
              <a:rPr lang="pl-PL" sz="1800" dirty="0"/>
              <a:t>(</a:t>
            </a:r>
            <a:r>
              <a:rPr lang="pl-PL" sz="1800" dirty="0" err="1" smtClean="0"/>
              <a:t>incl</a:t>
            </a:r>
            <a:r>
              <a:rPr lang="pl-PL" sz="1800" dirty="0" smtClean="0"/>
              <a:t>. </a:t>
            </a:r>
            <a:r>
              <a:rPr lang="pl-PL" sz="1800" dirty="0" err="1" smtClean="0"/>
              <a:t>options</a:t>
            </a:r>
            <a:r>
              <a:rPr lang="pl-PL" sz="1800" dirty="0" smtClean="0"/>
              <a:t> </a:t>
            </a:r>
            <a:r>
              <a:rPr lang="pl-PL" sz="1800" dirty="0"/>
              <a:t>for </a:t>
            </a:r>
            <a:r>
              <a:rPr lang="pl-PL" sz="1800" dirty="0" err="1"/>
              <a:t>suitable</a:t>
            </a:r>
            <a:r>
              <a:rPr lang="pl-PL" sz="1800" dirty="0"/>
              <a:t> </a:t>
            </a:r>
            <a:r>
              <a:rPr lang="pl-PL" sz="1800" dirty="0" err="1"/>
              <a:t>funding</a:t>
            </a:r>
            <a:r>
              <a:rPr lang="pl-PL" sz="1800" dirty="0"/>
              <a:t> mix);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800" b="1" dirty="0" smtClean="0"/>
              <a:t>l</a:t>
            </a:r>
            <a:r>
              <a:rPr lang="en-US" sz="1800" b="1" dirty="0" err="1"/>
              <a:t>obbying</a:t>
            </a:r>
            <a:r>
              <a:rPr lang="en-US" sz="1800" dirty="0"/>
              <a:t> to EU </a:t>
            </a:r>
            <a:r>
              <a:rPr lang="en-US" sz="1800" dirty="0" smtClean="0"/>
              <a:t>Commission </a:t>
            </a:r>
            <a:r>
              <a:rPr lang="en-US" sz="1800" dirty="0"/>
              <a:t>to prepare </a:t>
            </a:r>
            <a:r>
              <a:rPr lang="pl-PL" sz="1800" dirty="0" err="1" smtClean="0"/>
              <a:t>thematic</a:t>
            </a:r>
            <a:r>
              <a:rPr lang="pl-PL" sz="1800" dirty="0" smtClean="0"/>
              <a:t> </a:t>
            </a:r>
            <a:r>
              <a:rPr lang="en-US" sz="1800" b="1" dirty="0" smtClean="0"/>
              <a:t>calls</a:t>
            </a:r>
            <a:r>
              <a:rPr lang="en-US" sz="1800" dirty="0" smtClean="0"/>
              <a:t> </a:t>
            </a:r>
            <a:r>
              <a:rPr lang="en-US" sz="1800" dirty="0"/>
              <a:t>suitable for the participants of the </a:t>
            </a:r>
            <a:r>
              <a:rPr lang="en-US" sz="1800" dirty="0" smtClean="0"/>
              <a:t>Platform</a:t>
            </a:r>
            <a:r>
              <a:rPr lang="pl-PL" sz="1800" dirty="0" smtClean="0"/>
              <a:t>;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dirty="0" err="1" smtClean="0"/>
              <a:t>disseminat</a:t>
            </a:r>
            <a:r>
              <a:rPr lang="pl-PL" sz="1800" b="1" dirty="0" err="1" smtClean="0"/>
              <a:t>ing</a:t>
            </a:r>
            <a:r>
              <a:rPr lang="en-US" sz="1800" b="1" dirty="0" smtClean="0"/>
              <a:t> </a:t>
            </a:r>
            <a:r>
              <a:rPr lang="en-US" sz="1800" b="1" dirty="0"/>
              <a:t>results </a:t>
            </a:r>
            <a:r>
              <a:rPr lang="en-US" sz="1800" dirty="0"/>
              <a:t>of the initiative research and demo </a:t>
            </a:r>
            <a:r>
              <a:rPr lang="en-US" sz="1800" dirty="0" smtClean="0"/>
              <a:t>cases </a:t>
            </a:r>
            <a:r>
              <a:rPr lang="pl-PL" sz="1800" dirty="0"/>
              <a:t>to </a:t>
            </a:r>
            <a:r>
              <a:rPr lang="en-US" sz="1800" dirty="0"/>
              <a:t>higher levels of EU </a:t>
            </a:r>
            <a:r>
              <a:rPr lang="en-US" sz="1800" dirty="0" smtClean="0"/>
              <a:t>Commission</a:t>
            </a:r>
            <a:r>
              <a:rPr lang="pl-PL" sz="1800" dirty="0" smtClean="0"/>
              <a:t>, to </a:t>
            </a:r>
            <a:r>
              <a:rPr lang="en-US" sz="1800" dirty="0" smtClean="0"/>
              <a:t>other regions</a:t>
            </a:r>
            <a:r>
              <a:rPr lang="pl-PL" sz="1800" dirty="0" smtClean="0"/>
              <a:t>.</a:t>
            </a:r>
            <a:endParaRPr lang="en-US" sz="1800" dirty="0"/>
          </a:p>
          <a:p>
            <a:pPr marL="342900" indent="-34290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2000" dirty="0">
              <a:latin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What type of support do we seek</a:t>
            </a:r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29127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586</Words>
  <Application>Microsoft Office PowerPoint</Application>
  <PresentationFormat>On-screen Show (4:3)</PresentationFormat>
  <Paragraphs>65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1_Motyw pakietu Office</vt:lpstr>
      <vt:lpstr>PowerPoint Presentation</vt:lpstr>
      <vt:lpstr>What is our partnership about</vt:lpstr>
      <vt:lpstr>PowerPoint Presentation</vt:lpstr>
      <vt:lpstr>PowerPoint Presentation</vt:lpstr>
      <vt:lpstr>What type of support do we seek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oem</dc:creator>
  <cp:lastModifiedBy>PANTALOS Nikos (ENTR)</cp:lastModifiedBy>
  <cp:revision>223</cp:revision>
  <cp:lastPrinted>2016-12-07T09:27:56Z</cp:lastPrinted>
  <dcterms:created xsi:type="dcterms:W3CDTF">2015-04-23T13:08:55Z</dcterms:created>
  <dcterms:modified xsi:type="dcterms:W3CDTF">2017-03-17T12:05:09Z</dcterms:modified>
</cp:coreProperties>
</file>