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0" r:id="rId2"/>
    <p:sldId id="457" r:id="rId3"/>
    <p:sldId id="462" r:id="rId4"/>
    <p:sldId id="461" r:id="rId5"/>
    <p:sldId id="468" r:id="rId6"/>
    <p:sldId id="408" r:id="rId7"/>
    <p:sldId id="379" r:id="rId8"/>
    <p:sldId id="358" r:id="rId9"/>
    <p:sldId id="359" r:id="rId10"/>
    <p:sldId id="474" r:id="rId11"/>
    <p:sldId id="459" r:id="rId12"/>
    <p:sldId id="460" r:id="rId13"/>
    <p:sldId id="343" r:id="rId1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EC1"/>
    <a:srgbClr val="FFD624"/>
    <a:srgbClr val="3166CF"/>
    <a:srgbClr val="3E6FD2"/>
    <a:srgbClr val="BDDEFF"/>
    <a:srgbClr val="99CCFF"/>
    <a:srgbClr val="808080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9143" autoAdjust="0"/>
  </p:normalViewPr>
  <p:slideViewPr>
    <p:cSldViewPr showGuides="1">
      <p:cViewPr>
        <p:scale>
          <a:sx n="50" d="100"/>
          <a:sy n="50" d="100"/>
        </p:scale>
        <p:origin x="-3396" y="-12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2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751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1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A4F0CB00-3BA0-41B0-AC49-494E6DE251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6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5" y="2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2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751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5" y="9444751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5" tIns="45779" rIns="91555" bIns="4577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718F03D-3D9C-4100-920F-3636C251C0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431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0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729" indent="-286985" defTabSz="9170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150" indent="-229267" defTabSz="9170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890" indent="-229267" defTabSz="9170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3029" indent="-229267" defTabSz="9170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4771" indent="-229267" defTabSz="91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512" indent="-229267" defTabSz="91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8253" indent="-229267" defTabSz="91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9995" indent="-229267" defTabSz="9170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C824D2-F581-4EE3-9E32-4A00DF8A4506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B8EB72-F6F7-4875-BE5E-FB5FCE87995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3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0D92C-CE69-4E83-A6DE-4CB7345D72F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7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0D92C-CE69-4E83-A6DE-4CB7345D72F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85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5D5992D-141A-49A3-A9A1-9282FEA84D3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054A-EFF3-4FED-9D8E-5B2F1CB564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20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E98FD-8E9C-4062-B462-8B53AA0AE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44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2926-916B-409C-BFA4-C22FF2DFC5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F610-9EDB-409D-AE40-CB8CFEFE4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BE323-6DD1-4051-9AE0-3B8ABC2FCD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794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B6773-18CC-4BA2-9D20-C5B89B75B5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280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73B2-8C32-44FF-9CCF-744E041BD3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0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24351-1050-422A-8B58-10740D260B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212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2E981-A3EB-47EA-AF80-7445A80D5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74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C42B3-A1A7-4968-92B0-4FB572770E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457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8D099-0D33-44E0-AE37-500836242E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359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EF988FD-E714-425C-8A4D-A94EB88DC45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clustercollaboration.eu/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ectors/digital-economy/index_en.htm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ec.europa.eu/growth/tools-databases/newsroom/cf/itemdetail.cfm?item_id=883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GROW-F2@ec.europa.eu" TargetMode="External"/><Relationship Id="rId5" Type="http://schemas.openxmlformats.org/officeDocument/2006/relationships/hyperlink" Target="http://www.digitallytransformyourregion.eu/" TargetMode="External"/><Relationship Id="rId4" Type="http://schemas.openxmlformats.org/officeDocument/2006/relationships/hyperlink" Target="http://ec.europa.eu/growth/sectors/digital-economy/entrepreneurship/strategic-policy-forum/index_en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3689" y="2636838"/>
            <a:ext cx="5040312" cy="790575"/>
          </a:xfrm>
        </p:spPr>
        <p:txBody>
          <a:bodyPr/>
          <a:lstStyle/>
          <a:p>
            <a:r>
              <a:rPr lang="en-GB" altLang="en-US" sz="2200" dirty="0">
                <a:solidFill>
                  <a:schemeClr val="bg1"/>
                </a:solidFill>
              </a:rPr>
              <a:t/>
            </a:r>
            <a:br>
              <a:rPr lang="en-GB" altLang="en-US" sz="2200" dirty="0">
                <a:solidFill>
                  <a:schemeClr val="bg1"/>
                </a:solidFill>
              </a:rPr>
            </a:br>
            <a:r>
              <a:rPr lang="en-GB" altLang="en-US" sz="2200" dirty="0">
                <a:solidFill>
                  <a:schemeClr val="bg1"/>
                </a:solidFill>
              </a:rPr>
              <a:t/>
            </a:r>
            <a:br>
              <a:rPr lang="en-GB" altLang="en-US" sz="2200" dirty="0">
                <a:solidFill>
                  <a:schemeClr val="bg1"/>
                </a:solidFill>
              </a:rPr>
            </a:br>
            <a:r>
              <a:rPr lang="en-GB" altLang="en-US" sz="2200" dirty="0">
                <a:solidFill>
                  <a:schemeClr val="bg1"/>
                </a:solidFill>
              </a:rPr>
              <a:t/>
            </a:r>
            <a:br>
              <a:rPr lang="en-GB" altLang="en-US" sz="2200" dirty="0">
                <a:solidFill>
                  <a:schemeClr val="bg1"/>
                </a:solidFill>
              </a:rPr>
            </a:br>
            <a:r>
              <a:rPr lang="en-GB" altLang="en-US" sz="2600" dirty="0"/>
              <a:t>Support actions for cluster cooperation along value chains towards industrial modernisation</a:t>
            </a:r>
            <a:endParaRPr lang="en-GB" altLang="en-US" sz="26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157192"/>
            <a:ext cx="3527425" cy="18256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1400" dirty="0"/>
          </a:p>
          <a:p>
            <a:pPr>
              <a:lnSpc>
                <a:spcPct val="90000"/>
              </a:lnSpc>
            </a:pPr>
            <a:endParaRPr lang="en-GB" altLang="en-US" sz="1400" dirty="0"/>
          </a:p>
          <a:p>
            <a:pPr>
              <a:lnSpc>
                <a:spcPct val="90000"/>
              </a:lnSpc>
            </a:pPr>
            <a:endParaRPr lang="en-GB" altLang="en-US" sz="1400" dirty="0"/>
          </a:p>
          <a:p>
            <a:pPr>
              <a:lnSpc>
                <a:spcPct val="90000"/>
              </a:lnSpc>
            </a:pPr>
            <a:r>
              <a:rPr lang="en-GB" altLang="en-US" sz="1400" dirty="0"/>
              <a:t>Carsten Schierenbeck </a:t>
            </a:r>
          </a:p>
          <a:p>
            <a:pPr>
              <a:lnSpc>
                <a:spcPct val="90000"/>
              </a:lnSpc>
            </a:pPr>
            <a:r>
              <a:rPr lang="en-GB" altLang="en-US" sz="1400" dirty="0"/>
              <a:t>GROW.F2 – Clusters, Social Economy and Entrepreneurship</a:t>
            </a:r>
            <a:endParaRPr lang="en-GB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12927" y="5517232"/>
            <a:ext cx="431951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400" kern="0" dirty="0"/>
              <a:t>Industry 4.0: opportunities, challenges and strategies for the industry of the future</a:t>
            </a:r>
          </a:p>
          <a:p>
            <a:pPr>
              <a:lnSpc>
                <a:spcPct val="90000"/>
              </a:lnSpc>
            </a:pPr>
            <a:r>
              <a:rPr lang="en-GB" altLang="en-US" sz="1400" kern="0" dirty="0"/>
              <a:t>Toscana Tech, Florence, 28.02.2017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295828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39" y="6409214"/>
            <a:ext cx="712548" cy="27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68829"/>
            <a:ext cx="8048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7675" lvl="1">
              <a:spcBef>
                <a:spcPts val="1200"/>
              </a:spcBef>
            </a:pPr>
            <a:r>
              <a:rPr lang="en-GB" sz="2600" dirty="0"/>
              <a:t>Supporting SME internationalisation and cluster excellence</a:t>
            </a:r>
            <a:endParaRPr lang="en-GB" sz="2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3356992"/>
            <a:ext cx="8892480" cy="34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GB" sz="2000" i="0" dirty="0"/>
              <a:t>Cluster Internationalisation Programme for SMEs </a:t>
            </a:r>
            <a:r>
              <a:rPr lang="en-GB" sz="1600" i="0" dirty="0"/>
              <a:t>(COSME, €19 m) </a:t>
            </a:r>
          </a:p>
          <a:p>
            <a:pPr>
              <a:buClrTx/>
            </a:pPr>
            <a:endParaRPr lang="en-GB" sz="1000" i="0" dirty="0"/>
          </a:p>
          <a:p>
            <a:pPr marL="457200" lvl="1" indent="0">
              <a:buClrTx/>
              <a:buNone/>
            </a:pPr>
            <a:r>
              <a:rPr lang="en-GB" sz="1600" b="0" dirty="0"/>
              <a:t>European Strategic Cluster Partnerships – Going International</a:t>
            </a:r>
          </a:p>
          <a:p>
            <a:pPr marL="457200" lvl="1" indent="0">
              <a:buClrTx/>
              <a:buNone/>
            </a:pPr>
            <a:r>
              <a:rPr lang="fr-BE" sz="1400" dirty="0"/>
              <a:t>	</a:t>
            </a:r>
            <a:r>
              <a:rPr lang="fr-BE" sz="1400" b="0" i="1" dirty="0"/>
              <a:t>- 15 </a:t>
            </a:r>
            <a:r>
              <a:rPr lang="fr-BE" sz="1400" b="0" i="1" dirty="0" err="1"/>
              <a:t>Funded</a:t>
            </a:r>
            <a:r>
              <a:rPr lang="fr-BE" sz="1400" b="0" i="1" dirty="0"/>
              <a:t> + 11 </a:t>
            </a:r>
            <a:r>
              <a:rPr lang="fr-BE" sz="1400" b="0" i="1" dirty="0" err="1"/>
              <a:t>labelled</a:t>
            </a:r>
            <a:r>
              <a:rPr lang="fr-BE" sz="1400" b="0" i="1" dirty="0"/>
              <a:t> </a:t>
            </a:r>
            <a:r>
              <a:rPr lang="fr-BE" sz="1400" b="0" i="1" dirty="0" err="1"/>
              <a:t>only</a:t>
            </a:r>
            <a:endParaRPr lang="en-GB" sz="1400" b="0" i="1" dirty="0"/>
          </a:p>
          <a:p>
            <a:pPr marL="457200" lvl="1" indent="0">
              <a:buClrTx/>
              <a:buNone/>
            </a:pPr>
            <a:r>
              <a:rPr lang="en-GB" sz="1600" b="0" dirty="0"/>
              <a:t>European Cluster Collaboration Platform </a:t>
            </a:r>
          </a:p>
          <a:p>
            <a:pPr marL="1200150" lvl="2" indent="-285750">
              <a:buFontTx/>
              <a:buChar char="-"/>
            </a:pPr>
            <a:r>
              <a:rPr lang="fr-BE" sz="1200" i="1" dirty="0">
                <a:hlinkClick r:id="rId5"/>
              </a:rPr>
              <a:t>http://www.clustercollaboration.eu/</a:t>
            </a:r>
            <a:endParaRPr lang="en-GB" sz="1200" i="1" dirty="0"/>
          </a:p>
          <a:p>
            <a:pPr marL="457200" lvl="1" indent="0">
              <a:buClrTx/>
              <a:buNone/>
            </a:pPr>
            <a:r>
              <a:rPr lang="en-GB" altLang="en-US" sz="1600" b="0" dirty="0"/>
              <a:t>International cluster matchmaking events in third countries and Europe</a:t>
            </a:r>
          </a:p>
          <a:p>
            <a:pPr lvl="2"/>
            <a:r>
              <a:rPr lang="fr-BE" i="0" dirty="0"/>
              <a:t>- </a:t>
            </a:r>
            <a:r>
              <a:rPr lang="fr-BE" i="1" dirty="0"/>
              <a:t>2016: </a:t>
            </a:r>
            <a:r>
              <a:rPr lang="fr-BE" i="1" dirty="0" err="1"/>
              <a:t>Hannover</a:t>
            </a:r>
            <a:r>
              <a:rPr lang="fr-BE" i="1" dirty="0"/>
              <a:t> Messe, Taiwan (</a:t>
            </a:r>
            <a:r>
              <a:rPr lang="fr-BE" i="1" dirty="0" err="1"/>
              <a:t>Computex</a:t>
            </a:r>
            <a:r>
              <a:rPr lang="fr-BE" i="1" dirty="0"/>
              <a:t>), Mexico City (Green Expo), Lyon, (</a:t>
            </a:r>
            <a:r>
              <a:rPr lang="fr-BE" i="1" dirty="0" err="1"/>
              <a:t>Pollutec</a:t>
            </a:r>
            <a:r>
              <a:rPr lang="fr-BE" i="1" dirty="0"/>
              <a:t> </a:t>
            </a:r>
            <a:r>
              <a:rPr lang="fr-BE" i="1" dirty="0" err="1"/>
              <a:t>with</a:t>
            </a:r>
            <a:r>
              <a:rPr lang="fr-BE" i="1" dirty="0"/>
              <a:t> </a:t>
            </a:r>
            <a:r>
              <a:rPr lang="fr-BE" i="1" dirty="0" err="1"/>
              <a:t>Brazil</a:t>
            </a:r>
            <a:r>
              <a:rPr lang="fr-BE" i="1" dirty="0"/>
              <a:t> and EU clusters), Brussels (Cluster </a:t>
            </a:r>
            <a:r>
              <a:rPr lang="fr-BE" i="1" dirty="0" err="1"/>
              <a:t>Conference</a:t>
            </a:r>
            <a:r>
              <a:rPr lang="fr-BE" i="1" dirty="0"/>
              <a:t>)</a:t>
            </a:r>
            <a:endParaRPr lang="en-GB" i="1" dirty="0"/>
          </a:p>
          <a:p>
            <a:pPr>
              <a:buClrTx/>
            </a:pPr>
            <a:r>
              <a:rPr lang="en-GB" sz="2000" i="0" dirty="0"/>
              <a:t>Cluster Excellence Programme for SMEs </a:t>
            </a:r>
            <a:r>
              <a:rPr lang="en-GB" sz="1600" i="0" dirty="0"/>
              <a:t>(COSME, €8.25m)</a:t>
            </a:r>
          </a:p>
          <a:p>
            <a:pPr marL="457200" lvl="1" indent="0">
              <a:buClrTx/>
              <a:buNone/>
            </a:pPr>
            <a:r>
              <a:rPr lang="en-GB" sz="1600" b="0" dirty="0"/>
              <a:t>Cluster strategy, training, benchmarking &amp; labelling</a:t>
            </a:r>
          </a:p>
          <a:p>
            <a:pPr marL="857250" lvl="2" indent="0"/>
            <a:r>
              <a:rPr lang="fr-BE" b="0" dirty="0"/>
              <a:t>(871 cluster organisations </a:t>
            </a:r>
            <a:r>
              <a:rPr lang="fr-BE" b="0" dirty="0" err="1"/>
              <a:t>labelled</a:t>
            </a:r>
            <a:r>
              <a:rPr lang="fr-BE" b="0" dirty="0"/>
              <a:t> Bronze, 57 </a:t>
            </a:r>
            <a:r>
              <a:rPr lang="fr-BE" b="0" dirty="0" err="1"/>
              <a:t>Silver</a:t>
            </a:r>
            <a:r>
              <a:rPr lang="fr-BE" b="0" dirty="0"/>
              <a:t>, 78 Gold)</a:t>
            </a:r>
            <a:endParaRPr lang="en-GB" b="0" dirty="0"/>
          </a:p>
          <a:p>
            <a:pPr marL="457200" lvl="1" indent="0">
              <a:buClrTx/>
              <a:buNone/>
            </a:pPr>
            <a:r>
              <a:rPr lang="en-GB" dirty="0"/>
              <a:t>	</a:t>
            </a:r>
            <a:endParaRPr lang="en-GB" kern="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67544" y="2420888"/>
            <a:ext cx="8352928" cy="974724"/>
          </a:xfrm>
          <a:prstGeom prst="wedgeRoundRectCallout">
            <a:avLst>
              <a:gd name="adj1" fmla="val -32907"/>
              <a:gd name="adj2" fmla="val -79015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700" dirty="0"/>
              <a:t>Promoting cluster cooperation for industrial leadership in global markets &amp; supporting capacity building in cluster management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-1980728" y="3140968"/>
            <a:ext cx="1152128" cy="792088"/>
          </a:xfrm>
          <a:prstGeom prst="wedgeRectCallout">
            <a:avLst>
              <a:gd name="adj1" fmla="val -23313"/>
              <a:gd name="adj2" fmla="val 100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92" y="6277581"/>
            <a:ext cx="1038516" cy="40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2699792" cy="6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05064"/>
            <a:ext cx="703453" cy="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5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183">
            <a:off x="6134100" y="1714500"/>
            <a:ext cx="3011488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052513"/>
            <a:ext cx="8964612" cy="936625"/>
          </a:xfrm>
          <a:noFill/>
        </p:spPr>
        <p:txBody>
          <a:bodyPr/>
          <a:lstStyle/>
          <a:p>
            <a:pPr indent="0" eaLnBrk="1" hangingPunct="1"/>
            <a:r>
              <a:rPr lang="de-DE" altLang="en-US" dirty="0"/>
              <a:t>Smart Guide </a:t>
            </a:r>
            <a:r>
              <a:rPr lang="de-DE" altLang="en-US" dirty="0" err="1"/>
              <a:t>to</a:t>
            </a:r>
            <a:r>
              <a:rPr lang="de-DE" altLang="en-US" dirty="0"/>
              <a:t> Cluster </a:t>
            </a:r>
            <a:r>
              <a:rPr lang="de-DE" altLang="en-US" dirty="0" err="1"/>
              <a:t>Policy</a:t>
            </a:r>
            <a:endParaRPr lang="fr-FR" altLang="en-US" sz="1400" dirty="0"/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116013" y="6237288"/>
            <a:ext cx="73564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900" i="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0" dirty="0"/>
              <a:t>Available at http://ec.europa.eu/growth/smes/business-friendly-environment/regional-policies/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000" i="0" dirty="0"/>
          </a:p>
        </p:txBody>
      </p:sp>
      <p:sp>
        <p:nvSpPr>
          <p:cNvPr id="60421" name="Content Placeholder 2"/>
          <p:cNvSpPr>
            <a:spLocks/>
          </p:cNvSpPr>
          <p:nvPr/>
        </p:nvSpPr>
        <p:spPr bwMode="auto">
          <a:xfrm>
            <a:off x="250825" y="2349500"/>
            <a:ext cx="54006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200" i="0"/>
              <a:t>A couple of concepts, </a:t>
            </a:r>
          </a:p>
          <a:p>
            <a:pPr eaLnBrk="1" hangingPunct="1">
              <a:buFontTx/>
              <a:buNone/>
            </a:pPr>
            <a:endParaRPr lang="en-GB" altLang="en-US" sz="2200" i="0"/>
          </a:p>
          <a:p>
            <a:pPr eaLnBrk="1" hangingPunct="1">
              <a:buFontTx/>
              <a:buNone/>
            </a:pPr>
            <a:r>
              <a:rPr lang="en-GB" altLang="en-US" sz="2200" i="0"/>
              <a:t>Eight Do’s and Don’ts, and </a:t>
            </a:r>
          </a:p>
          <a:p>
            <a:pPr eaLnBrk="1" hangingPunct="1">
              <a:buFontTx/>
              <a:buNone/>
            </a:pPr>
            <a:endParaRPr lang="en-GB" altLang="en-US" sz="2200" i="0"/>
          </a:p>
          <a:p>
            <a:pPr eaLnBrk="1" hangingPunct="1">
              <a:buFontTx/>
              <a:buNone/>
            </a:pPr>
            <a:r>
              <a:rPr lang="en-GB" altLang="en-US" sz="2200" i="0"/>
              <a:t>Plenty good practice examples … </a:t>
            </a:r>
          </a:p>
          <a:p>
            <a:pPr eaLnBrk="1" hangingPunct="1">
              <a:buFontTx/>
              <a:buNone/>
            </a:pPr>
            <a:endParaRPr lang="en-GB" altLang="en-US" sz="1200"/>
          </a:p>
          <a:p>
            <a:pPr eaLnBrk="1" hangingPunct="1">
              <a:buFontTx/>
              <a:buNone/>
            </a:pPr>
            <a:r>
              <a:rPr lang="en-GB" altLang="en-US" sz="2000"/>
              <a:t>of how to make better use of clusters for promoting regional industrial modernisation, supporting the growth of SMEs and encouraging smart specialisation.</a:t>
            </a:r>
          </a:p>
        </p:txBody>
      </p:sp>
    </p:spTree>
    <p:extLst>
      <p:ext uri="{BB962C8B-B14F-4D97-AF65-F5344CB8AC3E}">
        <p14:creationId xmlns:p14="http://schemas.microsoft.com/office/powerpoint/2010/main" val="194256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936625"/>
          </a:xfrm>
        </p:spPr>
        <p:txBody>
          <a:bodyPr/>
          <a:lstStyle/>
          <a:p>
            <a:pPr algn="ctr"/>
            <a:r>
              <a:rPr lang="de-DE" altLang="en-US" sz="2800"/>
              <a:t>Do's and Don'ts of Modern Cluster Policy</a:t>
            </a:r>
            <a:endParaRPr lang="en-GB" altLang="en-US" sz="28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916113"/>
          <a:ext cx="8208962" cy="4737102"/>
        </p:xfrm>
        <a:graphic>
          <a:graphicData uri="http://schemas.openxmlformats.org/drawingml/2006/table">
            <a:tbl>
              <a:tblPr firstRow="1" firstCol="1" bandRow="1"/>
              <a:tblGrid>
                <a:gridCol w="3966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2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23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Don’ts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9F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800" b="1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Do’s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9F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individual specialised firms 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new activities, in particular those being undertaken by groups or networks of related industries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80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Create clusters from scratch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Facilitate the growth of clusters by building upon existing strengths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79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>
                          <a:effectLst/>
                          <a:latin typeface="Arial"/>
                          <a:ea typeface="Times New Roman"/>
                          <a:cs typeface="Arial"/>
                        </a:rPr>
                        <a:t>Fund large numbers of widely varied clusters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Fund strategic cluster initiatives that focus on promoting the strengths, linkages and emerging competences and which are in line with the aims of national/regional smart specialisation strategies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>
                          <a:effectLst/>
                          <a:latin typeface="Arial"/>
                          <a:ea typeface="Times New Roman"/>
                          <a:cs typeface="Arial"/>
                        </a:rPr>
                        <a:t>Follow growth trends without reflection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Capitalise upon regional competences to diversify into new activity areas and to develop emerging industries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>
                          <a:effectLst/>
                          <a:latin typeface="Arial"/>
                          <a:ea typeface="Times New Roman"/>
                          <a:cs typeface="Arial"/>
                        </a:rPr>
                        <a:t>Follow a narrow sectoral cluster approach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Follow a systemic cluster approach focusing on related industries by capturing cross-</a:t>
                      </a:r>
                      <a:r>
                        <a:rPr lang="en-GB" sz="1200" i="1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sectoral</a:t>
                      </a: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linkages 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74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Develop and implement cluster policy in isolation from other policy areas 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Adopt an inclusive and participatory cluster approach 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84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cluster initiatives that are only inward looking 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Support cluster initiatives that have an international perspective on the positioning of the cluster in international value chains 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>
                          <a:effectLst/>
                          <a:latin typeface="Arial"/>
                          <a:ea typeface="Times New Roman"/>
                          <a:cs typeface="Arial"/>
                        </a:rPr>
                        <a:t>Focus exclusively on strengthening regional partnerships 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GB" sz="1200" i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Build regional partnerships as a basis for joining European Strategic Cluster Partnerships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9" marR="429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3779912" y="3933056"/>
            <a:ext cx="5328592" cy="129614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79912" y="5733256"/>
            <a:ext cx="5328592" cy="108012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74650" y="692696"/>
            <a:ext cx="8229600" cy="936625"/>
          </a:xfrm>
        </p:spPr>
        <p:txBody>
          <a:bodyPr/>
          <a:lstStyle/>
          <a:p>
            <a:pPr marL="0" algn="ctr">
              <a:defRPr/>
            </a:pP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more</a:t>
            </a:r>
            <a:r>
              <a:rPr lang="de-DE" altLang="en-US" dirty="0"/>
              <a:t> </a:t>
            </a:r>
            <a:r>
              <a:rPr lang="de-DE" altLang="en-US" dirty="0" err="1"/>
              <a:t>information</a:t>
            </a:r>
            <a:r>
              <a:rPr lang="de-DE" altLang="en-US" dirty="0"/>
              <a:t> </a:t>
            </a:r>
            <a:r>
              <a:rPr lang="de-DE" altLang="en-US" dirty="0" err="1"/>
              <a:t>see</a:t>
            </a:r>
            <a:r>
              <a:rPr lang="de-DE" altLang="en-US" dirty="0"/>
              <a:t/>
            </a:r>
            <a:br>
              <a:rPr lang="de-DE" altLang="en-US" dirty="0"/>
            </a:br>
            <a:r>
              <a:rPr lang="de-DE" altLang="en-US" sz="900" dirty="0"/>
              <a:t/>
            </a:r>
            <a:br>
              <a:rPr lang="de-DE" altLang="en-US" sz="900" dirty="0"/>
            </a:br>
            <a:r>
              <a:rPr lang="en-GB" altLang="en-US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Smart Specialisation Platform for Industrial Modernisation </a:t>
            </a:r>
            <a:br>
              <a:rPr lang="en-GB" altLang="en-US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</a:br>
            <a:r>
              <a:rPr lang="en-GB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  <a:t>http://s3platform.jrc.ec.europa.eu/industrial-modernisation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altLang="en-US" sz="1200" b="0" dirty="0">
                <a:latin typeface="+mn-lt"/>
                <a:ea typeface="+mn-ea"/>
                <a:cs typeface="+mn-cs"/>
              </a:rPr>
              <a:t/>
            </a:r>
            <a:br>
              <a:rPr lang="en-GB" altLang="en-US" sz="1200" b="0" dirty="0">
                <a:latin typeface="+mn-lt"/>
                <a:ea typeface="+mn-ea"/>
                <a:cs typeface="+mn-cs"/>
              </a:rPr>
            </a:br>
            <a:r>
              <a:rPr lang="en-GB" altLang="en-US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Smart Guide to Cluster Policy</a:t>
            </a:r>
            <a:r>
              <a:rPr lang="en-GB" altLang="en-US" sz="2400" b="0" dirty="0">
                <a:latin typeface="+mn-lt"/>
                <a:ea typeface="+mn-ea"/>
                <a:cs typeface="+mn-cs"/>
              </a:rPr>
              <a:t/>
            </a:r>
            <a:br>
              <a:rPr lang="en-GB" altLang="en-US" sz="2400" b="0" dirty="0">
                <a:latin typeface="+mn-lt"/>
                <a:ea typeface="+mn-ea"/>
                <a:cs typeface="+mn-cs"/>
              </a:rPr>
            </a:br>
            <a:r>
              <a:rPr lang="en-GB" altLang="en-US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  <a:hlinkClick r:id="rId2"/>
              </a:rPr>
              <a:t>http://ec.europa.eu/growth/tools-databases/newsroom/cf/itemdetail.cfm?item_id=8838</a:t>
            </a:r>
            <a:r>
              <a:rPr lang="en-GB" altLang="en-US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GB" altLang="en-US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</a:br>
            <a:r>
              <a:rPr lang="en-GB" altLang="en-US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GB" altLang="en-US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</a:b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Digital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transformation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of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industry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and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enterprises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: 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  <a:hlinkClick r:id="rId3"/>
              </a:rPr>
              <a:t/>
            </a:r>
            <a:b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  <a:hlinkClick r:id="rId3"/>
              </a:rPr>
            </a:br>
            <a:r>
              <a:rPr lang="de-DE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  <a:hlinkClick r:id="rId3"/>
              </a:rPr>
              <a:t>http://ec.europa.eu/growth/sectors/digital-economy/index_en.htm</a:t>
            </a:r>
            <a:r>
              <a:rPr lang="de-DE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de-DE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</a:br>
            <a:r>
              <a:rPr lang="de-DE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de-DE" sz="1200" u="sng" dirty="0">
                <a:solidFill>
                  <a:srgbClr val="3333FF"/>
                </a:solidFill>
                <a:latin typeface="Calibri"/>
                <a:ea typeface="Times New Roman"/>
                <a:cs typeface="Times New Roman"/>
              </a:rPr>
            </a:b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Reports of the </a:t>
            </a:r>
            <a:r>
              <a:rPr lang="en-GB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Strategic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Policy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Forum on Digital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Entrepreneurship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:</a:t>
            </a:r>
            <a:b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</a:br>
            <a:r>
              <a:rPr lang="en-GB" sz="1200" u="sng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hlinkClick r:id="rId4"/>
              </a:rPr>
              <a:t>http://ec.europa.eu/growth/sectors/digital-economy/entrepreneurship/strategic-policy-forum/index_en.htm</a:t>
            </a:r>
            <a:r>
              <a:rPr lang="en-GB" sz="1200" u="sng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GB" sz="1200" u="sng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</a:br>
            <a:r>
              <a:rPr lang="en-GB" sz="1200" u="sng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n-GB" sz="1200" u="sng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</a:b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Blueprint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for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cities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and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regions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as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launch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-pads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for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digital </a:t>
            </a:r>
            <a:r>
              <a:rPr lang="de-DE" sz="1200" dirty="0" err="1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transformation</a:t>
            </a:r>
            <a: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de-DE" sz="1200" dirty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</a:br>
            <a:r>
              <a:rPr lang="en-GB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  <a:hlinkClick r:id="rId5"/>
              </a:rPr>
              <a:t>http://www.digitallytransformyourregion.eu/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br>
              <a:rPr lang="en-GB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</a:br>
            <a:r>
              <a:rPr lang="en-GB" altLang="en-US" sz="2400" b="0" dirty="0">
                <a:latin typeface="+mn-lt"/>
                <a:ea typeface="+mn-ea"/>
                <a:cs typeface="+mn-cs"/>
              </a:rPr>
              <a:t/>
            </a:r>
            <a:br>
              <a:rPr lang="en-GB" altLang="en-US" sz="2400" b="0" dirty="0">
                <a:latin typeface="+mn-lt"/>
                <a:ea typeface="+mn-ea"/>
                <a:cs typeface="+mn-cs"/>
              </a:rPr>
            </a:br>
            <a:endParaRPr lang="en-GB" altLang="en-US" sz="2400" b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750" y="5445224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>
                <a:latin typeface="Times New Roman" pitchFamily="18" charset="0"/>
                <a:ea typeface="ＭＳ Ｐゴシック" pitchFamily="34" charset="-128"/>
              </a:rPr>
              <a:t>Clusters, Social Economy and Entrepreneurship unit (GROW.F2)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>
                <a:latin typeface="Times New Roman" pitchFamily="18" charset="0"/>
                <a:ea typeface="ＭＳ Ｐゴシック" pitchFamily="34" charset="-128"/>
              </a:rPr>
              <a:t>Innovation and Advanced Manufacturing Directorate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>
                <a:latin typeface="Times New Roman" pitchFamily="18" charset="0"/>
                <a:ea typeface="ＭＳ Ｐゴシック" pitchFamily="34" charset="-128"/>
              </a:rPr>
              <a:t>European Commission's Directorate-General for Internal Market, Industry, Entrepreneurship and SMEs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>
                <a:latin typeface="Times New Roman" pitchFamily="18" charset="0"/>
                <a:ea typeface="ＭＳ Ｐゴシック" pitchFamily="34" charset="-128"/>
                <a:hlinkClick r:id="rId6"/>
              </a:rPr>
              <a:t>GROW-F2@ec.europa.eu</a:t>
            </a:r>
            <a:endParaRPr lang="en-GB" altLang="en-US" sz="1200" i="0" dirty="0">
              <a:latin typeface="Times New Roman" pitchFamily="18" charset="0"/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http://ec.europa.eu/growth/smes/cluster/</a:t>
            </a:r>
            <a:br>
              <a:rPr lang="en-GB" altLang="en-US" sz="1200" i="0" dirty="0"/>
            </a:br>
            <a:r>
              <a:rPr lang="en-GB" altLang="en-US" sz="1200" i="0" dirty="0"/>
              <a:t>http://clustercollaboration.eu</a:t>
            </a:r>
            <a:endParaRPr lang="en-GB" altLang="en-US" sz="1200" i="0" dirty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4" name="Picture 2" descr="U:\Common\700 Policy\740 Europe INNOVA\Conference 2012\Photos\Cartoons\s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2031"/>
            <a:ext cx="1308732" cy="101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8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0016" y="1265304"/>
            <a:ext cx="7060423" cy="5620080"/>
            <a:chOff x="1030016" y="1265304"/>
            <a:chExt cx="7060423" cy="5620080"/>
          </a:xfrm>
        </p:grpSpPr>
        <p:grpSp>
          <p:nvGrpSpPr>
            <p:cNvPr id="64" name="Group 63"/>
            <p:cNvGrpSpPr/>
            <p:nvPr/>
          </p:nvGrpSpPr>
          <p:grpSpPr>
            <a:xfrm>
              <a:off x="1030016" y="1265304"/>
              <a:ext cx="7060423" cy="5620080"/>
              <a:chOff x="721921" y="162006"/>
              <a:chExt cx="7598134" cy="9009461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21921" y="162006"/>
                <a:ext cx="7578560" cy="9009461"/>
                <a:chOff x="854866" y="237920"/>
                <a:chExt cx="7578560" cy="9009461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76411" y="6110638"/>
                  <a:ext cx="2023667" cy="943481"/>
                </a:xfrm>
                <a:prstGeom prst="rect">
                  <a:avLst/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ight Arrow 82"/>
                <p:cNvSpPr/>
                <p:nvPr/>
              </p:nvSpPr>
              <p:spPr>
                <a:xfrm rot="5400000">
                  <a:off x="438729" y="4102660"/>
                  <a:ext cx="8284296" cy="554816"/>
                </a:xfrm>
                <a:prstGeom prst="rightArrow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3683889" y="6584750"/>
                  <a:ext cx="1880171" cy="1093000"/>
                </a:xfrm>
                <a:prstGeom prst="roundRect">
                  <a:avLst/>
                </a:prstGeom>
                <a:solidFill>
                  <a:srgbClr val="F79646">
                    <a:lumMod val="20000"/>
                    <a:lumOff val="8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Business Plan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Funding Mix</a:t>
                  </a:r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3150678" y="8617024"/>
                  <a:ext cx="2923218" cy="630357"/>
                </a:xfrm>
                <a:prstGeom prst="roundRect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Investment Projects</a:t>
                  </a:r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3710009" y="1993569"/>
                  <a:ext cx="1880171" cy="1516659"/>
                </a:xfrm>
                <a:prstGeom prst="round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Mapping of competences &amp; matching of business opportunities</a:t>
                  </a: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3713928" y="619625"/>
                  <a:ext cx="1872332" cy="654348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381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Thematic Area</a:t>
                  </a: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3701800" y="4440559"/>
                  <a:ext cx="1880171" cy="1224135"/>
                </a:xfrm>
                <a:prstGeom prst="roundRect">
                  <a:avLst/>
                </a:prstGeom>
                <a:solidFill>
                  <a:srgbClr val="EEECE1">
                    <a:lumMod val="90000"/>
                  </a:srgbClr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Industry cooperation and  design of projects</a:t>
                  </a:r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854866" y="3047596"/>
                  <a:ext cx="2045212" cy="852520"/>
                  <a:chOff x="854866" y="3201865"/>
                  <a:chExt cx="2045212" cy="852520"/>
                </a:xfrm>
              </p:grpSpPr>
              <p:sp>
                <p:nvSpPr>
                  <p:cNvPr id="111" name="Rectangle 110"/>
                  <p:cNvSpPr/>
                  <p:nvPr/>
                </p:nvSpPr>
                <p:spPr>
                  <a:xfrm>
                    <a:off x="854866" y="3201865"/>
                    <a:ext cx="2045212" cy="852520"/>
                  </a:xfrm>
                  <a:prstGeom prst="rect">
                    <a:avLst/>
                  </a:prstGeom>
                  <a:solidFill>
                    <a:srgbClr val="92D05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Rounded Rectangle 111"/>
                  <p:cNvSpPr/>
                  <p:nvPr/>
                </p:nvSpPr>
                <p:spPr>
                  <a:xfrm>
                    <a:off x="1028344" y="3339483"/>
                    <a:ext cx="1770487" cy="577283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European Cluster Observatory</a:t>
                    </a:r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6269011" y="4664928"/>
                  <a:ext cx="2164415" cy="3637253"/>
                  <a:chOff x="6254999" y="4640953"/>
                  <a:chExt cx="2164415" cy="3637253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6254999" y="4640953"/>
                    <a:ext cx="2164415" cy="3637253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ounded Rectangle 107"/>
                  <p:cNvSpPr/>
                  <p:nvPr/>
                </p:nvSpPr>
                <p:spPr>
                  <a:xfrm>
                    <a:off x="6404601" y="5775672"/>
                    <a:ext cx="1855164" cy="654348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IPR Helpdesk</a:t>
                    </a:r>
                  </a:p>
                </p:txBody>
              </p:sp>
              <p:sp>
                <p:nvSpPr>
                  <p:cNvPr id="109" name="Rounded Rectangle 108"/>
                  <p:cNvSpPr/>
                  <p:nvPr/>
                </p:nvSpPr>
                <p:spPr>
                  <a:xfrm>
                    <a:off x="6450393" y="4749814"/>
                    <a:ext cx="1809372" cy="856382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Financial Assistance Facility (Q3 2017)</a:t>
                    </a:r>
                  </a:p>
                </p:txBody>
              </p:sp>
              <p:sp>
                <p:nvSpPr>
                  <p:cNvPr id="110" name="Rounded Rectangle 109"/>
                  <p:cNvSpPr/>
                  <p:nvPr/>
                </p:nvSpPr>
                <p:spPr>
                  <a:xfrm>
                    <a:off x="6404600" y="6531822"/>
                    <a:ext cx="1855165" cy="1602368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EIB advisory services</a:t>
                    </a:r>
                  </a:p>
                  <a:p>
                    <a:pPr marL="177800" marR="0" lvl="0" indent="-9525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EFSI Advisory Hub</a:t>
                    </a:r>
                  </a:p>
                  <a:p>
                    <a:pPr marL="177800" marR="0" lvl="0" indent="-9525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InnovFin</a:t>
                    </a: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 – Advisory service</a:t>
                    </a:r>
                  </a:p>
                  <a:p>
                    <a:pPr marL="177800" marR="0" lvl="0" indent="-9525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JASPERS</a:t>
                    </a:r>
                  </a:p>
                  <a:p>
                    <a:pPr marL="177800" marR="0" lvl="0" indent="-9525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EPEC - for PPPs</a:t>
                    </a:r>
                  </a:p>
                </p:txBody>
              </p:sp>
            </p:grpSp>
            <p:sp>
              <p:nvSpPr>
                <p:cNvPr id="91" name="Rounded Rectangle 90"/>
                <p:cNvSpPr/>
                <p:nvPr/>
              </p:nvSpPr>
              <p:spPr>
                <a:xfrm>
                  <a:off x="958228" y="6246074"/>
                  <a:ext cx="1872332" cy="654348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ADMA Advisory services (Q3 2017)</a:t>
                  </a:r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904967" y="1919693"/>
                  <a:ext cx="1995112" cy="832205"/>
                  <a:chOff x="491070" y="1508601"/>
                  <a:chExt cx="1995112" cy="832205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491070" y="1508601"/>
                    <a:ext cx="1995112" cy="832205"/>
                  </a:xfrm>
                  <a:prstGeom prst="rect">
                    <a:avLst/>
                  </a:prstGeom>
                  <a:solidFill>
                    <a:srgbClr val="C00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Rounded Rectangle 105"/>
                  <p:cNvSpPr/>
                  <p:nvPr/>
                </p:nvSpPr>
                <p:spPr>
                  <a:xfrm>
                    <a:off x="614447" y="1663268"/>
                    <a:ext cx="1717915" cy="522869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RECONFIRM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Project</a:t>
                    </a:r>
                  </a:p>
                </p:txBody>
              </p:sp>
            </p:grpSp>
            <p:sp>
              <p:nvSpPr>
                <p:cNvPr id="93" name="Right Arrow 92"/>
                <p:cNvSpPr/>
                <p:nvPr/>
              </p:nvSpPr>
              <p:spPr>
                <a:xfrm rot="10800000">
                  <a:off x="5655575" y="6827073"/>
                  <a:ext cx="504056" cy="504056"/>
                </a:xfrm>
                <a:prstGeom prst="right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ight Arrow 93"/>
                <p:cNvSpPr/>
                <p:nvPr/>
              </p:nvSpPr>
              <p:spPr>
                <a:xfrm>
                  <a:off x="3075146" y="5895152"/>
                  <a:ext cx="504056" cy="504056"/>
                </a:xfrm>
                <a:prstGeom prst="rightArrow">
                  <a:avLst/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>
                  <a:off x="882108" y="517670"/>
                  <a:ext cx="2623373" cy="845601"/>
                  <a:chOff x="1387473" y="858654"/>
                  <a:chExt cx="2623373" cy="845601"/>
                </a:xfrm>
              </p:grpSpPr>
              <p:sp>
                <p:nvSpPr>
                  <p:cNvPr id="100" name="Rectangle 99"/>
                  <p:cNvSpPr/>
                  <p:nvPr/>
                </p:nvSpPr>
                <p:spPr>
                  <a:xfrm>
                    <a:off x="1387473" y="858654"/>
                    <a:ext cx="1995112" cy="845601"/>
                  </a:xfrm>
                  <a:prstGeom prst="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>
                    <a:off x="1533709" y="1022550"/>
                    <a:ext cx="1721007" cy="530465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Service provided by RIS3 Experts</a:t>
                    </a:r>
                  </a:p>
                </p:txBody>
              </p:sp>
              <p:sp>
                <p:nvSpPr>
                  <p:cNvPr id="102" name="Right Arrow 101"/>
                  <p:cNvSpPr/>
                  <p:nvPr/>
                </p:nvSpPr>
                <p:spPr>
                  <a:xfrm>
                    <a:off x="3499323" y="1211212"/>
                    <a:ext cx="511523" cy="144016"/>
                  </a:xfrm>
                  <a:prstGeom prst="rightArrow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2993957" y="2356845"/>
                  <a:ext cx="3283010" cy="1008714"/>
                  <a:chOff x="2705282" y="3487124"/>
                  <a:chExt cx="3283010" cy="531177"/>
                </a:xfrm>
                <a:solidFill>
                  <a:srgbClr val="C00000"/>
                </a:solidFill>
              </p:grpSpPr>
              <p:sp>
                <p:nvSpPr>
                  <p:cNvPr id="98" name="Right Arrow 97"/>
                  <p:cNvSpPr/>
                  <p:nvPr/>
                </p:nvSpPr>
                <p:spPr>
                  <a:xfrm>
                    <a:off x="2705282" y="3487124"/>
                    <a:ext cx="511523" cy="144016"/>
                  </a:xfrm>
                  <a:prstGeom prst="rightArrow">
                    <a:avLst/>
                  </a:prstGeom>
                  <a:grp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Right Arrow 98"/>
                  <p:cNvSpPr/>
                  <p:nvPr/>
                </p:nvSpPr>
                <p:spPr>
                  <a:xfrm rot="10800000">
                    <a:off x="5464451" y="3874285"/>
                    <a:ext cx="523841" cy="144016"/>
                  </a:xfrm>
                  <a:prstGeom prst="rightArrow">
                    <a:avLst/>
                  </a:prstGeom>
                  <a:grp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" name="Right Arrow 96"/>
                <p:cNvSpPr/>
                <p:nvPr/>
              </p:nvSpPr>
              <p:spPr>
                <a:xfrm>
                  <a:off x="3069838" y="4183308"/>
                  <a:ext cx="504056" cy="514503"/>
                </a:xfrm>
                <a:prstGeom prst="rightArrow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5883947" y="162006"/>
                <a:ext cx="2436108" cy="1417757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053461" y="357659"/>
                <a:ext cx="2150631" cy="1070583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S3 Platform (JRC)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Support centre</a:t>
                </a:r>
                <a:endPara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247488" y="2863329"/>
                <a:ext cx="2024976" cy="800809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6330106" y="2982437"/>
                <a:ext cx="1821712" cy="539298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WATIFY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Project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1039149" y="4265351"/>
              <a:ext cx="1900475" cy="53180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39149" y="3650017"/>
              <a:ext cx="1900475" cy="53180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191217" y="3718845"/>
              <a:ext cx="1645192" cy="3601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European Cluster Collaboration Platform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180935" y="4365036"/>
              <a:ext cx="1645192" cy="3601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European Strategic Cluster Partnerships</a:t>
              </a:r>
            </a:p>
          </p:txBody>
        </p:sp>
      </p:grpSp>
      <p:sp>
        <p:nvSpPr>
          <p:cNvPr id="42" name="Oval 41"/>
          <p:cNvSpPr/>
          <p:nvPr/>
        </p:nvSpPr>
        <p:spPr bwMode="auto">
          <a:xfrm>
            <a:off x="389683" y="2757685"/>
            <a:ext cx="3024336" cy="24667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1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70212"/>
            <a:ext cx="2843809" cy="3529013"/>
          </a:xfrm>
        </p:spPr>
        <p:txBody>
          <a:bodyPr/>
          <a:lstStyle/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Regional </a:t>
            </a:r>
            <a:r>
              <a:rPr lang="de-DE" sz="1800" b="1" dirty="0" err="1"/>
              <a:t>strength</a:t>
            </a:r>
            <a:r>
              <a:rPr lang="de-DE" sz="1800" b="1" dirty="0"/>
              <a:t> </a:t>
            </a:r>
          </a:p>
          <a:p>
            <a:pPr marL="0" indent="0">
              <a:buNone/>
            </a:pPr>
            <a:r>
              <a:rPr lang="de-DE" sz="1600" dirty="0"/>
              <a:t>(</a:t>
            </a:r>
            <a:r>
              <a:rPr lang="de-DE" sz="1600" dirty="0" err="1"/>
              <a:t>sectoral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cross</a:t>
            </a:r>
            <a:r>
              <a:rPr lang="de-DE" sz="1600" dirty="0"/>
              <a:t>-                                                                               </a:t>
            </a:r>
            <a:r>
              <a:rPr lang="de-DE" sz="1600" dirty="0" err="1"/>
              <a:t>sectoral</a:t>
            </a:r>
            <a:r>
              <a:rPr lang="de-DE" sz="1600" dirty="0"/>
              <a:t> </a:t>
            </a:r>
            <a:r>
              <a:rPr lang="de-DE" sz="1600" dirty="0" err="1"/>
              <a:t>cluster</a:t>
            </a:r>
            <a:r>
              <a:rPr lang="de-DE" sz="1600" dirty="0"/>
              <a:t> </a:t>
            </a:r>
            <a:r>
              <a:rPr lang="de-DE" sz="1600" dirty="0" err="1"/>
              <a:t>mapping</a:t>
            </a:r>
            <a:r>
              <a:rPr lang="de-DE" sz="1600" dirty="0"/>
              <a:t>) </a:t>
            </a:r>
            <a:endParaRPr lang="en-GB" sz="1600" dirty="0"/>
          </a:p>
          <a:p>
            <a:pPr marL="0" indent="0">
              <a:buNone/>
            </a:pPr>
            <a:endParaRPr lang="de-DE" sz="1400" b="1" i="0" dirty="0"/>
          </a:p>
          <a:p>
            <a:pPr marL="0" indent="0">
              <a:buNone/>
            </a:pPr>
            <a:endParaRPr lang="de-DE" sz="1400" b="1" i="0" dirty="0"/>
          </a:p>
          <a:p>
            <a:pPr marL="0" indent="0">
              <a:spcBef>
                <a:spcPts val="0"/>
              </a:spcBef>
              <a:buNone/>
            </a:pPr>
            <a:r>
              <a:rPr lang="de-DE" b="1" i="0" dirty="0"/>
              <a:t>European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i="0" dirty="0"/>
              <a:t>Cluster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i="0" dirty="0"/>
              <a:t>Observatory</a:t>
            </a:r>
          </a:p>
          <a:p>
            <a:pPr marL="0" indent="0">
              <a:buNone/>
            </a:pPr>
            <a:r>
              <a:rPr lang="de-DE" sz="2000" i="0" dirty="0"/>
              <a:t>   </a:t>
            </a:r>
            <a:endParaRPr lang="en-GB" sz="2000" i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29467" y="964754"/>
            <a:ext cx="3168352" cy="3529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de-DE" sz="1800" b="1" kern="0" dirty="0"/>
          </a:p>
          <a:p>
            <a:pPr marL="0" indent="0">
              <a:buNone/>
            </a:pPr>
            <a:r>
              <a:rPr lang="de-DE" sz="1800" b="1" kern="0" dirty="0"/>
              <a:t>Regional </a:t>
            </a:r>
            <a:r>
              <a:rPr lang="de-DE" sz="1800" b="1" kern="0" dirty="0" err="1"/>
              <a:t>priorities</a:t>
            </a:r>
            <a:endParaRPr lang="de-DE" sz="1800" b="1" kern="0" dirty="0"/>
          </a:p>
          <a:p>
            <a:pPr marL="0" indent="0">
              <a:buNone/>
            </a:pPr>
            <a:r>
              <a:rPr lang="de-DE" sz="1600" kern="0" dirty="0"/>
              <a:t>(</a:t>
            </a:r>
            <a:r>
              <a:rPr lang="de-DE" sz="1600" kern="0" dirty="0" err="1"/>
              <a:t>research</a:t>
            </a:r>
            <a:r>
              <a:rPr lang="de-DE" sz="1600" kern="0" dirty="0"/>
              <a:t> </a:t>
            </a:r>
            <a:r>
              <a:rPr lang="de-DE" sz="1600" kern="0" dirty="0" err="1"/>
              <a:t>and</a:t>
            </a:r>
            <a:r>
              <a:rPr lang="de-DE" sz="1600" kern="0" dirty="0"/>
              <a:t> </a:t>
            </a:r>
            <a:r>
              <a:rPr lang="de-DE" sz="1600" kern="0" dirty="0" err="1"/>
              <a:t>innovation</a:t>
            </a:r>
            <a:r>
              <a:rPr lang="de-DE" sz="1600" kern="0" dirty="0"/>
              <a:t> </a:t>
            </a:r>
            <a:r>
              <a:rPr lang="de-DE" sz="1600" kern="0" dirty="0" err="1"/>
              <a:t>policy</a:t>
            </a:r>
            <a:r>
              <a:rPr lang="de-DE" sz="1600" kern="0" dirty="0"/>
              <a:t> </a:t>
            </a:r>
            <a:r>
              <a:rPr lang="de-DE" sz="1600" kern="0" dirty="0" err="1"/>
              <a:t>priorities</a:t>
            </a:r>
            <a:r>
              <a:rPr lang="de-DE" sz="1600" kern="0" dirty="0"/>
              <a:t>)</a:t>
            </a:r>
          </a:p>
          <a:p>
            <a:endParaRPr lang="de-DE" sz="800" kern="0" dirty="0"/>
          </a:p>
          <a:p>
            <a:endParaRPr lang="de-DE" sz="1600" b="1" kern="0" dirty="0"/>
          </a:p>
          <a:p>
            <a:pPr marL="0" indent="0">
              <a:buNone/>
            </a:pPr>
            <a:r>
              <a:rPr lang="de-DE" b="1" i="0" kern="0" dirty="0"/>
              <a:t>Smart </a:t>
            </a:r>
            <a:r>
              <a:rPr lang="de-DE" b="1" i="0" kern="0" dirty="0" err="1"/>
              <a:t>Specialisation</a:t>
            </a:r>
            <a:r>
              <a:rPr lang="de-DE" b="1" i="0" kern="0" dirty="0"/>
              <a:t> </a:t>
            </a:r>
            <a:r>
              <a:rPr lang="de-DE" b="1" i="0" kern="0" dirty="0" err="1"/>
              <a:t>Platform</a:t>
            </a:r>
            <a:endParaRPr lang="en-GB" b="1" i="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44208" y="967483"/>
            <a:ext cx="305983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de-DE" sz="1800" b="1" kern="0" dirty="0"/>
          </a:p>
          <a:p>
            <a:pPr marL="0" indent="0">
              <a:buNone/>
            </a:pPr>
            <a:r>
              <a:rPr lang="de-DE" sz="1800" b="1" kern="0" dirty="0"/>
              <a:t>Regional </a:t>
            </a:r>
            <a:r>
              <a:rPr lang="de-DE" sz="1800" b="1" kern="0" dirty="0" err="1"/>
              <a:t>partners</a:t>
            </a:r>
            <a:endParaRPr lang="de-DE" sz="1800" b="1" kern="0" dirty="0"/>
          </a:p>
          <a:p>
            <a:pPr marL="0" indent="0">
              <a:buNone/>
            </a:pPr>
            <a:r>
              <a:rPr lang="de-DE" sz="1600" kern="0" dirty="0"/>
              <a:t>(</a:t>
            </a:r>
            <a:r>
              <a:rPr lang="de-DE" sz="1600" kern="0" dirty="0" err="1"/>
              <a:t>cluster</a:t>
            </a:r>
            <a:r>
              <a:rPr lang="de-DE" sz="1600" kern="0" dirty="0"/>
              <a:t> </a:t>
            </a:r>
            <a:r>
              <a:rPr lang="de-DE" sz="1600" kern="0" dirty="0" err="1"/>
              <a:t>organisations</a:t>
            </a:r>
            <a:r>
              <a:rPr lang="de-DE" sz="1600" kern="0" dirty="0"/>
              <a:t>, European </a:t>
            </a:r>
            <a:r>
              <a:rPr lang="de-DE" sz="1600" kern="0" dirty="0" err="1"/>
              <a:t>Partnerships</a:t>
            </a:r>
            <a:r>
              <a:rPr lang="de-DE" sz="1600" kern="0" dirty="0"/>
              <a:t>)</a:t>
            </a:r>
          </a:p>
          <a:p>
            <a:pPr marL="0" indent="0">
              <a:buNone/>
            </a:pPr>
            <a:endParaRPr lang="de-DE" kern="0" dirty="0"/>
          </a:p>
          <a:p>
            <a:pPr marL="0" indent="0">
              <a:buNone/>
            </a:pPr>
            <a:r>
              <a:rPr lang="de-DE" b="1" i="0" kern="0" dirty="0"/>
              <a:t>European Cluster </a:t>
            </a:r>
            <a:r>
              <a:rPr lang="de-DE" b="1" i="0" kern="0" dirty="0" err="1"/>
              <a:t>Collaboration</a:t>
            </a:r>
            <a:r>
              <a:rPr lang="de-DE" b="1" i="0" kern="0" dirty="0"/>
              <a:t> </a:t>
            </a:r>
            <a:r>
              <a:rPr lang="de-DE" b="1" i="0" kern="0" dirty="0" err="1"/>
              <a:t>Platform</a:t>
            </a:r>
            <a:endParaRPr lang="en-GB" b="1" i="0" kern="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" y="3767428"/>
            <a:ext cx="1983662" cy="19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chieca\Desktop\cluster-panorama-re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52" y="4214998"/>
            <a:ext cx="11112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429467" y="6411298"/>
            <a:ext cx="27669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800" i="0" dirty="0" err="1"/>
              <a:t>Eye@RIS</a:t>
            </a:r>
            <a:r>
              <a:rPr lang="en-GB" altLang="en-US" sz="800" i="0" dirty="0"/>
              <a:t> tool, http://s3platform.jrc.ec.europa.eu/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3329" y="6461384"/>
            <a:ext cx="3044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Cluster Mapping </a:t>
            </a:r>
            <a:r>
              <a:rPr lang="de-DE" sz="800" dirty="0" err="1"/>
              <a:t>tool</a:t>
            </a:r>
            <a:r>
              <a:rPr lang="de-DE" sz="800" dirty="0"/>
              <a:t> </a:t>
            </a:r>
          </a:p>
          <a:p>
            <a:r>
              <a:rPr lang="de-DE" sz="800" dirty="0"/>
              <a:t>http://ec.europa.eu/growth/smes/cluster/observatory</a:t>
            </a:r>
            <a:r>
              <a:rPr lang="de-DE" dirty="0"/>
              <a:t>/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9" y="5359769"/>
            <a:ext cx="1535540" cy="117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97819" y="6429679"/>
            <a:ext cx="19912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800" dirty="0"/>
              <a:t>http://www.clustercollaboration.eu</a:t>
            </a:r>
            <a:endParaRPr lang="en-GB" sz="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38" y="5592528"/>
            <a:ext cx="901226" cy="68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19" y="4702253"/>
            <a:ext cx="1864180" cy="12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725">
            <a:off x="7985160" y="4654244"/>
            <a:ext cx="28162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07207"/>
            <a:ext cx="2024749" cy="1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9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3275"/>
            <a:ext cx="49815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24744"/>
            <a:ext cx="8229600" cy="936625"/>
          </a:xfrm>
        </p:spPr>
        <p:txBody>
          <a:bodyPr/>
          <a:lstStyle/>
          <a:p>
            <a:r>
              <a:rPr lang="de-DE" dirty="0"/>
              <a:t>European Cluster Panorama 2016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581745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http://ec.europa.eu/DocsRoom/documents/20381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73" y="4038570"/>
            <a:ext cx="2848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016" y="2060227"/>
            <a:ext cx="8964488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de-DE" sz="1800" kern="0" dirty="0"/>
              <a:t>- 3043 </a:t>
            </a:r>
            <a:r>
              <a:rPr lang="de-DE" sz="1800" b="1" kern="0" dirty="0"/>
              <a:t>strong </a:t>
            </a:r>
            <a:r>
              <a:rPr lang="de-DE" sz="1800" b="1" kern="0" dirty="0" err="1"/>
              <a:t>clusters</a:t>
            </a:r>
            <a:r>
              <a:rPr lang="de-DE" sz="1800" b="1" kern="0" dirty="0"/>
              <a:t> </a:t>
            </a:r>
            <a:r>
              <a:rPr lang="de-DE" sz="1800" kern="0" dirty="0" err="1"/>
              <a:t>account</a:t>
            </a:r>
            <a:r>
              <a:rPr lang="de-DE" sz="1800" kern="0" dirty="0"/>
              <a:t> </a:t>
            </a:r>
            <a:r>
              <a:rPr lang="de-DE" sz="1800" kern="0" dirty="0" err="1"/>
              <a:t>for</a:t>
            </a:r>
            <a:r>
              <a:rPr lang="de-DE" sz="1800" kern="0" dirty="0"/>
              <a:t> </a:t>
            </a:r>
            <a:r>
              <a:rPr lang="de-DE" sz="1800" kern="0" dirty="0" err="1"/>
              <a:t>more</a:t>
            </a:r>
            <a:r>
              <a:rPr lang="de-DE" sz="1800" kern="0" dirty="0"/>
              <a:t> </a:t>
            </a:r>
            <a:r>
              <a:rPr lang="de-DE" sz="1800" kern="0" dirty="0" err="1"/>
              <a:t>than</a:t>
            </a:r>
            <a:r>
              <a:rPr lang="de-DE" sz="1800" kern="0" dirty="0"/>
              <a:t> 54 </a:t>
            </a:r>
            <a:r>
              <a:rPr lang="de-DE" sz="1800" kern="0" dirty="0" err="1"/>
              <a:t>million</a:t>
            </a:r>
            <a:r>
              <a:rPr lang="de-DE" sz="1800" kern="0" dirty="0"/>
              <a:t> </a:t>
            </a:r>
            <a:r>
              <a:rPr lang="de-DE" sz="1800" kern="0" dirty="0" err="1"/>
              <a:t>jobs</a:t>
            </a:r>
            <a:endParaRPr lang="de-DE" sz="1800" kern="0" dirty="0"/>
          </a:p>
          <a:p>
            <a:pPr marL="0" indent="0">
              <a:buFontTx/>
              <a:buNone/>
            </a:pPr>
            <a:r>
              <a:rPr lang="de-DE" sz="1800" kern="0" dirty="0"/>
              <a:t>- </a:t>
            </a:r>
            <a:r>
              <a:rPr lang="de-DE" sz="1800" b="1" kern="0" dirty="0" err="1"/>
              <a:t>Gazelles</a:t>
            </a:r>
            <a:r>
              <a:rPr lang="de-DE" sz="1800" kern="0" dirty="0"/>
              <a:t> in strong </a:t>
            </a:r>
            <a:r>
              <a:rPr lang="de-DE" sz="1800" kern="0" dirty="0" err="1"/>
              <a:t>clusters</a:t>
            </a:r>
            <a:r>
              <a:rPr lang="de-DE" sz="1800" kern="0" dirty="0"/>
              <a:t> </a:t>
            </a:r>
            <a:r>
              <a:rPr lang="de-DE" sz="1800" kern="0" dirty="0" err="1"/>
              <a:t>employ</a:t>
            </a:r>
            <a:r>
              <a:rPr lang="de-DE" sz="1800" kern="0" dirty="0"/>
              <a:t> 35 </a:t>
            </a:r>
            <a:r>
              <a:rPr lang="de-DE" sz="1800" kern="0" dirty="0" err="1"/>
              <a:t>staff</a:t>
            </a:r>
            <a:r>
              <a:rPr lang="de-DE" sz="1800" kern="0" dirty="0"/>
              <a:t> </a:t>
            </a:r>
            <a:r>
              <a:rPr lang="de-DE" sz="1800" kern="0" dirty="0" err="1"/>
              <a:t>compared</a:t>
            </a:r>
            <a:r>
              <a:rPr lang="de-DE" sz="1800" kern="0" dirty="0"/>
              <a:t> </a:t>
            </a:r>
            <a:r>
              <a:rPr lang="de-DE" sz="1800" kern="0" dirty="0" err="1"/>
              <a:t>to</a:t>
            </a:r>
            <a:r>
              <a:rPr lang="de-DE" sz="1800" kern="0" dirty="0"/>
              <a:t> 24 </a:t>
            </a:r>
            <a:r>
              <a:rPr lang="de-DE" sz="1800" kern="0" dirty="0" err="1"/>
              <a:t>elsewhere</a:t>
            </a:r>
            <a:endParaRPr lang="de-DE" sz="1800" kern="0" dirty="0"/>
          </a:p>
          <a:p>
            <a:pPr marL="0" indent="0">
              <a:buFontTx/>
              <a:buNone/>
            </a:pPr>
            <a:r>
              <a:rPr lang="de-DE" sz="1800" kern="0" dirty="0"/>
              <a:t>- </a:t>
            </a:r>
            <a:r>
              <a:rPr lang="de-DE" sz="1800" b="1" kern="0" dirty="0" err="1"/>
              <a:t>Wages</a:t>
            </a:r>
            <a:r>
              <a:rPr lang="de-DE" sz="1800" kern="0" dirty="0"/>
              <a:t> in strong </a:t>
            </a:r>
            <a:r>
              <a:rPr lang="de-DE" sz="1800" kern="0" dirty="0" err="1"/>
              <a:t>clusters</a:t>
            </a:r>
            <a:r>
              <a:rPr lang="de-DE" sz="1800" kern="0" dirty="0"/>
              <a:t> </a:t>
            </a:r>
            <a:r>
              <a:rPr lang="de-DE" sz="1800" kern="0" dirty="0" err="1"/>
              <a:t>are</a:t>
            </a:r>
            <a:r>
              <a:rPr lang="de-DE" sz="1800" kern="0" dirty="0"/>
              <a:t> 3% </a:t>
            </a:r>
            <a:r>
              <a:rPr lang="de-DE" sz="1800" kern="0" dirty="0" err="1"/>
              <a:t>higher</a:t>
            </a:r>
            <a:r>
              <a:rPr lang="de-DE" sz="1800" kern="0" dirty="0"/>
              <a:t> </a:t>
            </a:r>
            <a:r>
              <a:rPr lang="de-DE" sz="1800" kern="0" dirty="0" err="1"/>
              <a:t>than</a:t>
            </a:r>
            <a:r>
              <a:rPr lang="de-DE" sz="1800" kern="0" dirty="0"/>
              <a:t> </a:t>
            </a:r>
            <a:r>
              <a:rPr lang="de-DE" sz="1800" kern="0" dirty="0" err="1"/>
              <a:t>elsewhere</a:t>
            </a:r>
            <a:endParaRPr lang="de-DE" sz="1800" kern="0" dirty="0"/>
          </a:p>
          <a:p>
            <a:pPr marL="0" indent="0">
              <a:buFontTx/>
              <a:buNone/>
            </a:pPr>
            <a:r>
              <a:rPr lang="de-DE" sz="1800" kern="0" dirty="0"/>
              <a:t>- 40% of </a:t>
            </a:r>
            <a:r>
              <a:rPr lang="de-DE" sz="1800" kern="0" dirty="0" err="1"/>
              <a:t>activity</a:t>
            </a:r>
            <a:r>
              <a:rPr lang="de-DE" sz="1800" kern="0" dirty="0"/>
              <a:t> in </a:t>
            </a:r>
            <a:r>
              <a:rPr lang="de-DE" sz="1800" b="1" kern="0" dirty="0" err="1"/>
              <a:t>emerging</a:t>
            </a:r>
            <a:r>
              <a:rPr lang="de-DE" sz="1800" b="1" kern="0" dirty="0"/>
              <a:t> </a:t>
            </a:r>
            <a:r>
              <a:rPr lang="de-DE" sz="1800" b="1" kern="0" dirty="0" err="1"/>
              <a:t>industries</a:t>
            </a:r>
            <a:r>
              <a:rPr lang="de-DE" sz="1800" b="1" kern="0" dirty="0"/>
              <a:t> </a:t>
            </a:r>
            <a:r>
              <a:rPr lang="de-DE" sz="1800" kern="0" dirty="0" err="1"/>
              <a:t>concentrated</a:t>
            </a:r>
            <a:r>
              <a:rPr lang="de-DE" sz="1800" kern="0" dirty="0"/>
              <a:t> in 20% of </a:t>
            </a:r>
            <a:r>
              <a:rPr lang="de-DE" sz="1800" kern="0" dirty="0" err="1"/>
              <a:t>regions</a:t>
            </a:r>
            <a:r>
              <a:rPr lang="de-DE" sz="1800" kern="0" dirty="0"/>
              <a:t> </a:t>
            </a:r>
          </a:p>
          <a:p>
            <a:pPr marL="0" indent="0">
              <a:buFontTx/>
              <a:buNone/>
            </a:pPr>
            <a:endParaRPr lang="de-DE" sz="1800" kern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38">
            <a:off x="7571462" y="4157293"/>
            <a:ext cx="1691304" cy="22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9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6306"/>
          <a:stretch>
            <a:fillRect/>
          </a:stretch>
        </p:blipFill>
        <p:spPr bwMode="auto">
          <a:xfrm>
            <a:off x="241300" y="1341438"/>
            <a:ext cx="8697913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9552" y="1988840"/>
            <a:ext cx="223224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366120" y="1844824"/>
            <a:ext cx="2934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1" i="0" u="none" strike="noStrike" cap="none" normalizeH="0" baseline="0" dirty="0">
                <a:ln>
                  <a:noFill/>
                </a:ln>
                <a:effectLst/>
                <a:latin typeface="Verdana" pitchFamily="34" charset="0"/>
              </a:rPr>
              <a:t>www.clustercollaboration.eu</a:t>
            </a:r>
            <a:endParaRPr kumimoji="0" lang="en-GB" sz="1200" b="1" i="0" u="none" strike="noStrike" cap="none" normalizeH="0" baseline="0" dirty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2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99592" y="2371447"/>
            <a:ext cx="2135607" cy="884131"/>
          </a:xfrm>
          <a:prstGeom prst="roundRect">
            <a:avLst/>
          </a:prstGeom>
          <a:gradFill flip="none" rotWithShape="1">
            <a:gsLst>
              <a:gs pos="0">
                <a:srgbClr val="0F5494">
                  <a:shade val="30000"/>
                  <a:satMod val="115000"/>
                </a:srgbClr>
              </a:gs>
              <a:gs pos="50000">
                <a:srgbClr val="0F5494">
                  <a:shade val="67500"/>
                  <a:satMod val="115000"/>
                </a:srgbClr>
              </a:gs>
              <a:gs pos="100000">
                <a:srgbClr val="0F5494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1800" dirty="0">
                <a:solidFill>
                  <a:srgbClr val="FFFFFF"/>
                </a:solidFill>
              </a:rPr>
              <a:t>Customised SME support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99592" y="3717032"/>
            <a:ext cx="2135607" cy="884131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fr-BE" sz="1800" dirty="0" err="1">
                <a:solidFill>
                  <a:srgbClr val="FFFFFF"/>
                </a:solidFill>
              </a:rPr>
              <a:t>Regional</a:t>
            </a:r>
            <a:r>
              <a:rPr lang="fr-BE" sz="1800" dirty="0">
                <a:solidFill>
                  <a:srgbClr val="FFFFFF"/>
                </a:solidFill>
              </a:rPr>
              <a:t> and</a:t>
            </a:r>
          </a:p>
          <a:p>
            <a:pPr marL="3175" algn="ctr">
              <a:defRPr/>
            </a:pPr>
            <a:r>
              <a:rPr lang="fr-BE" sz="1800" dirty="0">
                <a:solidFill>
                  <a:srgbClr val="FFFFFF"/>
                </a:solidFill>
              </a:rPr>
              <a:t>International </a:t>
            </a:r>
            <a:r>
              <a:rPr lang="fr-BE" sz="1800" dirty="0" err="1">
                <a:solidFill>
                  <a:srgbClr val="FFFFFF"/>
                </a:solidFill>
              </a:rPr>
              <a:t>Strategy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71080" y="5085184"/>
            <a:ext cx="2135607" cy="8841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fr-BE" sz="1800" dirty="0">
                <a:solidFill>
                  <a:srgbClr val="000000"/>
                </a:solidFill>
              </a:rPr>
              <a:t>Cross-</a:t>
            </a:r>
            <a:r>
              <a:rPr lang="fr-BE" sz="1800" dirty="0" err="1">
                <a:solidFill>
                  <a:srgbClr val="000000"/>
                </a:solidFill>
              </a:rPr>
              <a:t>sectoral</a:t>
            </a:r>
            <a:endParaRPr lang="fr-BE" sz="1800" dirty="0">
              <a:solidFill>
                <a:srgbClr val="000000"/>
              </a:solidFill>
            </a:endParaRPr>
          </a:p>
          <a:p>
            <a:pPr marL="3175" algn="ctr">
              <a:defRPr/>
            </a:pPr>
            <a:r>
              <a:rPr lang="fr-BE" sz="1800" dirty="0">
                <a:solidFill>
                  <a:srgbClr val="000000"/>
                </a:solidFill>
              </a:rPr>
              <a:t>Collaboration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347864" y="2671164"/>
            <a:ext cx="551059" cy="284698"/>
          </a:xfrm>
          <a:prstGeom prst="rightArrow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318551" y="4025371"/>
            <a:ext cx="551059" cy="284698"/>
          </a:xfrm>
          <a:prstGeom prst="rightArrow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347864" y="5373216"/>
            <a:ext cx="551059" cy="284698"/>
          </a:xfrm>
          <a:prstGeom prst="rightArrow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endParaRPr lang="en-GB">
              <a:solidFill>
                <a:srgbClr val="0F5494"/>
              </a:solidFill>
            </a:endParaRPr>
          </a:p>
        </p:txBody>
      </p:sp>
      <p:cxnSp>
        <p:nvCxnSpPr>
          <p:cNvPr id="38933" name="Straight Connector 21"/>
          <p:cNvCxnSpPr>
            <a:cxnSpLocks noChangeShapeType="1"/>
          </p:cNvCxnSpPr>
          <p:nvPr/>
        </p:nvCxnSpPr>
        <p:spPr bwMode="auto">
          <a:xfrm>
            <a:off x="1476375" y="3255963"/>
            <a:ext cx="4763" cy="4610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6" name="Straight Connector 26"/>
          <p:cNvCxnSpPr>
            <a:cxnSpLocks noChangeShapeType="1"/>
          </p:cNvCxnSpPr>
          <p:nvPr/>
        </p:nvCxnSpPr>
        <p:spPr bwMode="auto">
          <a:xfrm>
            <a:off x="2411413" y="3255963"/>
            <a:ext cx="0" cy="4610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4283968" y="2671165"/>
            <a:ext cx="2376264" cy="3135046"/>
          </a:xfrm>
          <a:prstGeom prst="roundRect">
            <a:avLst/>
          </a:prstGeom>
          <a:gradFill flip="none" rotWithShape="1">
            <a:gsLst>
              <a:gs pos="100000">
                <a:srgbClr val="FF5050"/>
              </a:gs>
              <a:gs pos="100000">
                <a:srgbClr val="00B0F0"/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2200" cap="small" dirty="0">
                <a:solidFill>
                  <a:schemeClr val="tx1"/>
                </a:solidFill>
              </a:rPr>
              <a:t>Value Chain Innovation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pPr marL="342900" indent="-342900" algn="ctr" eaLnBrk="1" hangingPunct="1">
              <a:spcBef>
                <a:spcPts val="1200"/>
              </a:spcBef>
            </a:pPr>
            <a:r>
              <a:rPr lang="en-GB" altLang="en-US" sz="2600" dirty="0"/>
              <a:t>Using clusters to facilitate value chain innovation and industrial transformation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0"/>
            <a:ext cx="35512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3813" y="6237312"/>
            <a:ext cx="9320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000" b="0" i="0" dirty="0">
                <a:solidFill>
                  <a:srgbClr val="2D5EC1"/>
                </a:solidFill>
              </a:rPr>
              <a:t>Innovation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action</a:t>
            </a:r>
            <a:r>
              <a:rPr lang="de-DE" altLang="en-US" sz="1000" b="0" i="0" dirty="0">
                <a:solidFill>
                  <a:srgbClr val="2D5EC1"/>
                </a:solidFill>
              </a:rPr>
              <a:t>: "Cluster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facilitated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projects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for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new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industrial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value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chains</a:t>
            </a:r>
            <a:r>
              <a:rPr lang="de-DE" altLang="en-US" sz="1000" b="0" i="0" dirty="0">
                <a:solidFill>
                  <a:srgbClr val="2D5EC1"/>
                </a:solidFill>
              </a:rPr>
              <a:t>" (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annual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calls</a:t>
            </a:r>
            <a:r>
              <a:rPr lang="de-DE" altLang="en-US" sz="1000" b="0" i="0" dirty="0">
                <a:solidFill>
                  <a:srgbClr val="2D5EC1"/>
                </a:solidFill>
              </a:rPr>
              <a:t>,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next</a:t>
            </a:r>
            <a:r>
              <a:rPr lang="de-DE" altLang="en-US" sz="1000" b="0" i="0" dirty="0">
                <a:solidFill>
                  <a:srgbClr val="2D5EC1"/>
                </a:solidFill>
              </a:rPr>
              <a:t> </a:t>
            </a:r>
            <a:r>
              <a:rPr lang="de-DE" altLang="en-US" sz="1000" b="0" i="0" dirty="0" err="1">
                <a:solidFill>
                  <a:srgbClr val="2D5EC1"/>
                </a:solidFill>
              </a:rPr>
              <a:t>one</a:t>
            </a:r>
            <a:r>
              <a:rPr lang="de-DE" altLang="en-US" sz="1000" b="0" i="0" dirty="0">
                <a:solidFill>
                  <a:srgbClr val="2D5EC1"/>
                </a:solidFill>
              </a:rPr>
              <a:t>: </a:t>
            </a:r>
            <a:r>
              <a:rPr lang="de-DE" altLang="en-US" sz="1000" b="1" i="0" dirty="0">
                <a:solidFill>
                  <a:srgbClr val="2D5EC1"/>
                </a:solidFill>
              </a:rPr>
              <a:t>INNOSUP-1-2017</a:t>
            </a:r>
            <a:r>
              <a:rPr lang="de-DE" altLang="en-US" sz="1000" b="0" i="0" dirty="0">
                <a:solidFill>
                  <a:srgbClr val="2D5EC1"/>
                </a:solidFill>
              </a:rPr>
              <a:t>)</a:t>
            </a:r>
            <a:endParaRPr lang="en-GB" altLang="en-US" sz="1000" b="0" i="0" dirty="0">
              <a:solidFill>
                <a:srgbClr val="2D5EC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i="0" dirty="0">
                <a:solidFill>
                  <a:srgbClr val="2D5EC1"/>
                </a:solidFill>
              </a:rPr>
              <a:t>https://ec.europa.eu/research/participants/portal/desktop/en/opportunities/h2020/topics/6084-innosup-01-2016-2017.html</a:t>
            </a:r>
          </a:p>
        </p:txBody>
      </p:sp>
      <p:cxnSp>
        <p:nvCxnSpPr>
          <p:cNvPr id="21" name="Straight Connector 21"/>
          <p:cNvCxnSpPr>
            <a:cxnSpLocks noChangeShapeType="1"/>
          </p:cNvCxnSpPr>
          <p:nvPr/>
        </p:nvCxnSpPr>
        <p:spPr bwMode="auto">
          <a:xfrm>
            <a:off x="1481138" y="4601163"/>
            <a:ext cx="4763" cy="4610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>
            <a:off x="2411413" y="4601163"/>
            <a:ext cx="0" cy="46106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ounded Rectangle 24"/>
          <p:cNvSpPr/>
          <p:nvPr/>
        </p:nvSpPr>
        <p:spPr bwMode="auto">
          <a:xfrm>
            <a:off x="7236296" y="2513796"/>
            <a:ext cx="1631552" cy="884131"/>
          </a:xfrm>
          <a:prstGeom prst="roundRect">
            <a:avLst/>
          </a:prstGeom>
          <a:gradFill flip="none" rotWithShape="1">
            <a:gsLst>
              <a:gs pos="0">
                <a:srgbClr val="0F5494">
                  <a:shade val="30000"/>
                  <a:satMod val="115000"/>
                </a:srgbClr>
              </a:gs>
              <a:gs pos="50000">
                <a:srgbClr val="0F5494">
                  <a:shade val="67500"/>
                  <a:satMod val="115000"/>
                </a:srgbClr>
              </a:gs>
              <a:gs pos="100000">
                <a:srgbClr val="0F5494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1800" dirty="0">
                <a:solidFill>
                  <a:srgbClr val="FFFFFF"/>
                </a:solidFill>
              </a:rPr>
              <a:t>18.5 </a:t>
            </a:r>
            <a:r>
              <a:rPr lang="en-GB" sz="1800" dirty="0" err="1">
                <a:solidFill>
                  <a:srgbClr val="FFFFFF"/>
                </a:solidFill>
              </a:rPr>
              <a:t>mio</a:t>
            </a:r>
            <a:r>
              <a:rPr lang="en-GB" sz="1800" dirty="0">
                <a:solidFill>
                  <a:srgbClr val="FFFFFF"/>
                </a:solidFill>
              </a:rPr>
              <a:t> € (04.04.17)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236297" y="3583305"/>
            <a:ext cx="1631550" cy="884131"/>
          </a:xfrm>
          <a:prstGeom prst="roundRect">
            <a:avLst/>
          </a:prstGeom>
          <a:gradFill flip="none" rotWithShape="1">
            <a:gsLst>
              <a:gs pos="0">
                <a:srgbClr val="0F5494">
                  <a:shade val="30000"/>
                  <a:satMod val="115000"/>
                </a:srgbClr>
              </a:gs>
              <a:gs pos="50000">
                <a:srgbClr val="0F5494">
                  <a:shade val="67500"/>
                  <a:satMod val="115000"/>
                </a:srgbClr>
              </a:gs>
              <a:gs pos="100000">
                <a:srgbClr val="0F5494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1800" dirty="0">
                <a:solidFill>
                  <a:srgbClr val="FFFFFF"/>
                </a:solidFill>
              </a:rPr>
              <a:t>2-stage procedure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236297" y="4653136"/>
            <a:ext cx="1631550" cy="1167089"/>
          </a:xfrm>
          <a:prstGeom prst="roundRect">
            <a:avLst/>
          </a:prstGeom>
          <a:gradFill flip="none" rotWithShape="1">
            <a:gsLst>
              <a:gs pos="0">
                <a:srgbClr val="0F5494">
                  <a:shade val="30000"/>
                  <a:satMod val="115000"/>
                </a:srgbClr>
              </a:gs>
              <a:gs pos="50000">
                <a:srgbClr val="0F5494">
                  <a:shade val="67500"/>
                  <a:satMod val="115000"/>
                </a:srgbClr>
              </a:gs>
              <a:gs pos="100000">
                <a:srgbClr val="0F5494">
                  <a:shade val="100000"/>
                  <a:satMod val="115000"/>
                </a:srgbClr>
              </a:gs>
            </a:gsLst>
            <a:lin ang="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ctr">
              <a:defRPr/>
            </a:pPr>
            <a:r>
              <a:rPr lang="en-GB" sz="1800" dirty="0">
                <a:solidFill>
                  <a:srgbClr val="FFFFFF"/>
                </a:solidFill>
              </a:rPr>
              <a:t>75% to support innovation in SMEs</a:t>
            </a:r>
          </a:p>
        </p:txBody>
      </p:sp>
    </p:spTree>
    <p:extLst>
      <p:ext uri="{BB962C8B-B14F-4D97-AF65-F5344CB8AC3E}">
        <p14:creationId xmlns:p14="http://schemas.microsoft.com/office/powerpoint/2010/main" val="1726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9310"/>
            <a:ext cx="8352928" cy="503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5724128" y="5719452"/>
            <a:ext cx="1656184" cy="93610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639833"/>
            <a:ext cx="71287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1196752"/>
            <a:ext cx="8569200" cy="936625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600" dirty="0"/>
              <a:t>Thematic focus areas of cluster projects proposals under INNOSUP-1-2015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879884" y="2132856"/>
            <a:ext cx="1996371" cy="576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9532" y="3573016"/>
            <a:ext cx="1656184" cy="46805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0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24744"/>
            <a:ext cx="7740352" cy="936625"/>
          </a:xfrm>
        </p:spPr>
        <p:txBody>
          <a:bodyPr/>
          <a:lstStyle/>
          <a:p>
            <a:pPr algn="ctr"/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2400" dirty="0"/>
              <a:t>European Strategic Cluster Partnerships for smart </a:t>
            </a:r>
            <a:r>
              <a:rPr lang="en-US" altLang="en-US" sz="2400" dirty="0" err="1"/>
              <a:t>specialisation</a:t>
            </a:r>
            <a:r>
              <a:rPr lang="en-US" altLang="en-US" sz="2400" dirty="0"/>
              <a:t> investments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" y="2276872"/>
            <a:ext cx="9143999" cy="3633788"/>
          </a:xfrm>
        </p:spPr>
        <p:txBody>
          <a:bodyPr/>
          <a:lstStyle/>
          <a:p>
            <a:pPr>
              <a:buClrTx/>
            </a:pPr>
            <a:r>
              <a:rPr lang="en-GB" sz="2000" dirty="0"/>
              <a:t>aims to strengthen industry participation and inter-regional collaboration in implementation of smart specialisation strategies </a:t>
            </a:r>
          </a:p>
          <a:p>
            <a:pPr>
              <a:buClrTx/>
            </a:pPr>
            <a:r>
              <a:rPr lang="en-GB" sz="2000" dirty="0"/>
              <a:t>addressed to cluster organisations, other business network organisations, technology centres and science parks</a:t>
            </a:r>
          </a:p>
          <a:p>
            <a:pPr>
              <a:buClrTx/>
            </a:pPr>
            <a:r>
              <a:rPr lang="en-GB" sz="2000" dirty="0"/>
              <a:t>focuses on industrial modernisation </a:t>
            </a:r>
          </a:p>
          <a:p>
            <a:pPr>
              <a:buClrTx/>
            </a:pPr>
            <a:r>
              <a:rPr lang="en-GB" sz="2000" dirty="0"/>
              <a:t>Call for expression of interest for </a:t>
            </a:r>
            <a:r>
              <a:rPr lang="en-GB" sz="2000" b="1" dirty="0"/>
              <a:t>partnering</a:t>
            </a:r>
            <a:r>
              <a:rPr lang="en-GB" sz="2000" dirty="0"/>
              <a:t>                     process open until end of 2016 via</a:t>
            </a:r>
          </a:p>
          <a:p>
            <a:pPr>
              <a:buClrTx/>
            </a:pPr>
            <a:r>
              <a:rPr lang="de-DE" sz="2000" b="1" dirty="0" smtClean="0"/>
              <a:t>Call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proposals</a:t>
            </a:r>
            <a:r>
              <a:rPr lang="de-DE" sz="2000" b="1" dirty="0"/>
              <a:t> </a:t>
            </a:r>
            <a:r>
              <a:rPr lang="de-DE" sz="2000" dirty="0"/>
              <a:t>(COSME 2.8 </a:t>
            </a:r>
            <a:r>
              <a:rPr lang="de-DE" sz="2000" dirty="0" err="1"/>
              <a:t>mio</a:t>
            </a:r>
            <a:r>
              <a:rPr lang="de-DE" sz="2000" dirty="0"/>
              <a:t>) </a:t>
            </a:r>
            <a:r>
              <a:rPr lang="de-DE" sz="2000" dirty="0" err="1"/>
              <a:t>for</a:t>
            </a:r>
            <a:r>
              <a:rPr lang="de-DE" sz="2000" dirty="0"/>
              <a:t> 1./2. </a:t>
            </a:r>
            <a:r>
              <a:rPr lang="de-DE" sz="2000" dirty="0" err="1"/>
              <a:t>Quarter</a:t>
            </a:r>
            <a:r>
              <a:rPr lang="de-DE" sz="2000" dirty="0"/>
              <a:t> 2017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support</a:t>
            </a:r>
            <a:r>
              <a:rPr lang="de-DE" sz="2000" dirty="0"/>
              <a:t> ca. 8 </a:t>
            </a:r>
            <a:r>
              <a:rPr lang="de-DE" sz="2000" dirty="0" err="1"/>
              <a:t>cluster</a:t>
            </a:r>
            <a:r>
              <a:rPr lang="de-DE" sz="2000" dirty="0"/>
              <a:t>  </a:t>
            </a:r>
            <a:r>
              <a:rPr lang="de-DE" sz="2000" dirty="0" err="1"/>
              <a:t>partnerships</a:t>
            </a:r>
            <a:r>
              <a:rPr lang="de-DE" sz="2000" dirty="0"/>
              <a:t> &amp; </a:t>
            </a:r>
            <a:r>
              <a:rPr lang="de-DE" sz="2000" dirty="0" err="1"/>
              <a:t>give</a:t>
            </a:r>
            <a:r>
              <a:rPr lang="de-DE" sz="2000" dirty="0"/>
              <a:t> ESCP-S3 </a:t>
            </a:r>
            <a:r>
              <a:rPr lang="de-DE" sz="2000" dirty="0" err="1"/>
              <a:t>label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non-</a:t>
            </a:r>
            <a:r>
              <a:rPr lang="de-DE" sz="2000" dirty="0" err="1"/>
              <a:t>funded</a:t>
            </a:r>
            <a:r>
              <a:rPr lang="de-DE" sz="2000" dirty="0"/>
              <a:t> </a:t>
            </a:r>
          </a:p>
          <a:p>
            <a:pPr>
              <a:buClrTx/>
            </a:pPr>
            <a:r>
              <a:rPr lang="de-DE" sz="2000" b="1" dirty="0"/>
              <a:t>Advisory </a:t>
            </a:r>
            <a:r>
              <a:rPr lang="de-DE" sz="2000" b="1" dirty="0" err="1"/>
              <a:t>support</a:t>
            </a:r>
            <a:r>
              <a:rPr lang="de-DE" sz="2000" b="1" dirty="0"/>
              <a:t> </a:t>
            </a:r>
            <a:r>
              <a:rPr lang="de-DE" sz="2000" b="1" dirty="0" err="1"/>
              <a:t>services</a:t>
            </a:r>
            <a:r>
              <a:rPr lang="de-DE" sz="2000" b="1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ESCP-S3 </a:t>
            </a:r>
            <a:r>
              <a:rPr lang="de-DE" sz="2000" dirty="0" err="1"/>
              <a:t>labelled</a:t>
            </a:r>
            <a:r>
              <a:rPr lang="de-DE" sz="2000" dirty="0"/>
              <a:t> </a:t>
            </a:r>
            <a:r>
              <a:rPr lang="de-DE" sz="2000" dirty="0" err="1"/>
              <a:t>partnerships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European Observatory </a:t>
            </a:r>
            <a:r>
              <a:rPr lang="de-DE" sz="2000" dirty="0" err="1"/>
              <a:t>for</a:t>
            </a:r>
            <a:r>
              <a:rPr lang="de-DE" sz="2000" dirty="0"/>
              <a:t> Clusters </a:t>
            </a:r>
            <a:r>
              <a:rPr lang="de-DE" sz="2000" dirty="0" err="1"/>
              <a:t>and</a:t>
            </a:r>
            <a:r>
              <a:rPr lang="de-DE" sz="2000" dirty="0"/>
              <a:t> Industrial Change</a:t>
            </a:r>
            <a:endParaRPr lang="en-GB" sz="2000" dirty="0"/>
          </a:p>
          <a:p>
            <a:pPr marL="0" indent="0">
              <a:buClrTx/>
              <a:buNone/>
            </a:pPr>
            <a:r>
              <a:rPr lang="en-GB" sz="1200" dirty="0"/>
              <a:t>http://www.clustercollaboration.eu/news/call-expression-interest-towards-european-strategic-cluster-partnerships</a:t>
            </a:r>
          </a:p>
          <a:p>
            <a:pPr marL="0" indent="0">
              <a:buClrTx/>
              <a:buNone/>
            </a:pPr>
            <a:endParaRPr lang="en-GB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486125" cy="63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702" y="1268760"/>
            <a:ext cx="950423" cy="87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2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850"/>
            <a:ext cx="9144000" cy="936625"/>
          </a:xfrm>
        </p:spPr>
        <p:txBody>
          <a:bodyPr/>
          <a:lstStyle/>
          <a:p>
            <a:r>
              <a:rPr lang="en-US" altLang="en-US" sz="2800" dirty="0"/>
              <a:t>European Strategic Cluster Partnerships for smart </a:t>
            </a:r>
            <a:r>
              <a:rPr lang="en-US" altLang="en-US" sz="2800" dirty="0" err="1"/>
              <a:t>specialisation</a:t>
            </a:r>
            <a:r>
              <a:rPr lang="en-US" altLang="en-US" sz="2800" dirty="0"/>
              <a:t> investments</a:t>
            </a:r>
          </a:p>
        </p:txBody>
      </p:sp>
      <p:sp>
        <p:nvSpPr>
          <p:cNvPr id="2" name="Pentagon 1"/>
          <p:cNvSpPr/>
          <p:nvPr/>
        </p:nvSpPr>
        <p:spPr bwMode="auto">
          <a:xfrm>
            <a:off x="323528" y="2908052"/>
            <a:ext cx="2736304" cy="1817092"/>
          </a:xfrm>
          <a:prstGeom prst="homePlate">
            <a:avLst>
              <a:gd name="adj" fmla="val 53884"/>
            </a:avLst>
          </a:prstGeom>
          <a:solidFill>
            <a:srgbClr val="3E6FD2"/>
          </a:solidFill>
          <a:ln>
            <a:noFill/>
          </a:ln>
          <a:effectLst/>
        </p:spPr>
        <p:txBody>
          <a:bodyPr anchor="ctr"/>
          <a:lstStyle/>
          <a:p>
            <a:pPr marL="3175" algn="ctr">
              <a:defRPr/>
            </a:pPr>
            <a:r>
              <a:rPr lang="en-GB" sz="1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eparatory  </a:t>
            </a:r>
          </a:p>
          <a:p>
            <a:pPr marL="3175" algn="ctr">
              <a:defRPr/>
            </a:pPr>
            <a:r>
              <a:rPr lang="en-GB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Phase</a:t>
            </a:r>
            <a:endParaRPr lang="en-GB" sz="1600" dirty="0">
              <a:noFill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12" name="Chevron 2"/>
          <p:cNvSpPr>
            <a:spLocks noChangeArrowheads="1"/>
          </p:cNvSpPr>
          <p:nvPr/>
        </p:nvSpPr>
        <p:spPr bwMode="auto">
          <a:xfrm>
            <a:off x="2484438" y="2895600"/>
            <a:ext cx="3816350" cy="1800225"/>
          </a:xfrm>
          <a:prstGeom prst="chevron">
            <a:avLst>
              <a:gd name="adj" fmla="val 52115"/>
            </a:avLst>
          </a:prstGeom>
          <a:solidFill>
            <a:srgbClr val="3E6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>
                <a:solidFill>
                  <a:schemeClr val="bg1"/>
                </a:solidFill>
              </a:rPr>
              <a:t>Implementation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>
                <a:solidFill>
                  <a:schemeClr val="bg1"/>
                </a:solidFill>
              </a:rPr>
              <a:t>Phase </a:t>
            </a:r>
          </a:p>
        </p:txBody>
      </p:sp>
      <p:sp>
        <p:nvSpPr>
          <p:cNvPr id="43013" name="Chevron 6"/>
          <p:cNvSpPr>
            <a:spLocks noChangeArrowheads="1"/>
          </p:cNvSpPr>
          <p:nvPr/>
        </p:nvSpPr>
        <p:spPr bwMode="auto">
          <a:xfrm>
            <a:off x="5746750" y="2886075"/>
            <a:ext cx="3240088" cy="1800225"/>
          </a:xfrm>
          <a:prstGeom prst="chevron">
            <a:avLst>
              <a:gd name="adj" fmla="val 52112"/>
            </a:avLst>
          </a:prstGeom>
          <a:solidFill>
            <a:srgbClr val="3E6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>
                <a:solidFill>
                  <a:schemeClr val="bg1"/>
                </a:solidFill>
              </a:rPr>
              <a:t>Investment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317500" y="4869160"/>
            <a:ext cx="2303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Partnership building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Joint strategy formulation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Implementation roadmap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SME surveys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Value chain mapping</a:t>
            </a: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3614638" y="4881860"/>
            <a:ext cx="2305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Matchmaking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Joint activities, demonstration projects, pilots, preparation of bankable proposals 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6516688" y="4881860"/>
            <a:ext cx="2303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Additional private/public financing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Acceleration support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Showcasing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021288"/>
            <a:ext cx="81369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Joint activities to strengthen cluster cooperation across the partnership</a:t>
            </a:r>
          </a:p>
          <a:p>
            <a:r>
              <a:rPr lang="en-GB" dirty="0"/>
              <a:t>Gathering feed-back from SMEs on their barriers to innovation, skills, cooperation and investment</a:t>
            </a:r>
          </a:p>
          <a:p>
            <a:r>
              <a:rPr lang="en-GB" dirty="0"/>
              <a:t>Building linkages with other European, national and regional initiatives and networks</a:t>
            </a:r>
          </a:p>
        </p:txBody>
      </p:sp>
    </p:spTree>
    <p:extLst>
      <p:ext uri="{BB962C8B-B14F-4D97-AF65-F5344CB8AC3E}">
        <p14:creationId xmlns:p14="http://schemas.microsoft.com/office/powerpoint/2010/main" val="29620347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778</Words>
  <Application>Microsoft Office PowerPoint</Application>
  <PresentationFormat>On-screen Show (4:3)</PresentationFormat>
  <Paragraphs>158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   Support actions for cluster cooperation along value chains towards industrial modernisation</vt:lpstr>
      <vt:lpstr>PowerPoint Presentation</vt:lpstr>
      <vt:lpstr>PowerPoint Presentation</vt:lpstr>
      <vt:lpstr>European Cluster Panorama 2016</vt:lpstr>
      <vt:lpstr>PowerPoint Presentation</vt:lpstr>
      <vt:lpstr>Using clusters to facilitate value chain innovation and industrial transformation</vt:lpstr>
      <vt:lpstr>Thematic focus areas of cluster projects proposals under INNOSUP-1-2015</vt:lpstr>
      <vt:lpstr> European Strategic Cluster Partnerships for smart specialisation investments</vt:lpstr>
      <vt:lpstr>European Strategic Cluster Partnerships for smart specialisation investments</vt:lpstr>
      <vt:lpstr>Supporting SME internationalisation and cluster excellence</vt:lpstr>
      <vt:lpstr>Smart Guide to Cluster Policy</vt:lpstr>
      <vt:lpstr>Do's and Don'ts of Modern Cluster Policy</vt:lpstr>
      <vt:lpstr>         For more information see  Smart Specialisation Platform for Industrial Modernisation  http://s3platform.jrc.ec.europa.eu/industrial-modernisation  Smart Guide to Cluster Policy http://ec.europa.eu/growth/tools-databases/newsroom/cf/itemdetail.cfm?item_id=8838  Digital transformation of industry and enterprises:  http://ec.europa.eu/growth/sectors/digital-economy/index_en.htm  Reports of the Strategic Policy Forum on Digital Entrepreneurship: http://ec.europa.eu/growth/sectors/digital-economy/entrepreneurship/strategic-policy-forum/index_en.htm  Blueprint for cities and regions as launch-pads for digital transformation http://www.digitallytransformyourregion.eu/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PANTALOS Nikos (ENTR)</dc:creator>
  <cp:lastModifiedBy>schieca</cp:lastModifiedBy>
  <cp:revision>113</cp:revision>
  <cp:lastPrinted>2017-03-17T10:29:52Z</cp:lastPrinted>
  <dcterms:created xsi:type="dcterms:W3CDTF">2016-05-26T14:56:42Z</dcterms:created>
  <dcterms:modified xsi:type="dcterms:W3CDTF">2017-03-17T10:30:18Z</dcterms:modified>
</cp:coreProperties>
</file>