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87" r:id="rId5"/>
    <p:sldId id="442" r:id="rId6"/>
    <p:sldId id="446" r:id="rId7"/>
    <p:sldId id="448" r:id="rId8"/>
    <p:sldId id="447" r:id="rId9"/>
    <p:sldId id="449" r:id="rId10"/>
    <p:sldId id="450" r:id="rId11"/>
  </p:sldIdLst>
  <p:sldSz cx="9144000" cy="6858000" type="screen4x3"/>
  <p:notesSz cx="6797675" cy="9928225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eterjan Debergh" initials="P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6473" autoAdjust="0"/>
  </p:normalViewPr>
  <p:slideViewPr>
    <p:cSldViewPr>
      <p:cViewPr varScale="1">
        <p:scale>
          <a:sx n="97" d="100"/>
          <a:sy n="97" d="100"/>
        </p:scale>
        <p:origin x="120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B7063-D8A6-48C8-9E62-AFAD5C3087D9}" type="datetimeFigureOut">
              <a:rPr lang="nl-BE" smtClean="0"/>
              <a:t>17/03/2017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672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672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A763D-C1D6-4BDD-992D-0FB21F99331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625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9CBEE-F6CE-42C5-BE35-2A4A311C908A}" type="datetimeFigureOut">
              <a:rPr lang="nl-BE" smtClean="0"/>
              <a:t>17/03/2017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091-484C-44C1-A604-EF020A098C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294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9E676-60C1-4CEF-942F-4A61E8294587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2099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17/03/2017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483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17/03/2017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382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17/03/2017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374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17/03/2017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957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17/03/2017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395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17/03/2017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767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17/03/2017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594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17/03/2017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5580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17/03/2017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9882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17/03/2017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545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5BD8-A5E8-4D06-9F3C-BB30FCC59C3A}" type="datetimeFigureOut">
              <a:rPr lang="nl-BE" smtClean="0"/>
              <a:t>17/03/2017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151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D5BD8-A5E8-4D06-9F3C-BB30FCC59C3A}" type="datetimeFigureOut">
              <a:rPr lang="nl-BE" smtClean="0"/>
              <a:t>17/03/2017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F9E00-1AAA-4D34-9F6A-64C491D3A2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640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edro.rocha@produtech.org" TargetMode="External"/><Relationship Id="rId2" Type="http://schemas.openxmlformats.org/officeDocument/2006/relationships/hyperlink" Target="mailto:Barbara.cattoor@ewi.vlaanderen.b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mailto:w.dekinderen@brainportdevelopment.n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Image 3" descr="logoreliefCMJN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89" y="776117"/>
            <a:ext cx="3275856" cy="204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014" y="764704"/>
            <a:ext cx="4488986" cy="5284503"/>
          </a:xfrm>
          <a:prstGeom prst="rect">
            <a:avLst/>
          </a:prstGeom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20513" y="3406955"/>
            <a:ext cx="4644008" cy="189949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BE" altLang="nl-NL" sz="7200" i="1" dirty="0" smtClean="0">
                <a:solidFill>
                  <a:srgbClr val="0070C0"/>
                </a:solidFill>
              </a:rPr>
              <a:t>« High Performance Production </a:t>
            </a:r>
            <a:r>
              <a:rPr lang="fr-BE" altLang="nl-NL" sz="7200" i="1" dirty="0" err="1" smtClean="0">
                <a:solidFill>
                  <a:srgbClr val="0070C0"/>
                </a:solidFill>
              </a:rPr>
              <a:t>through</a:t>
            </a:r>
            <a:r>
              <a:rPr lang="fr-BE" altLang="nl-NL" sz="7200" i="1" dirty="0" smtClean="0">
                <a:solidFill>
                  <a:srgbClr val="0070C0"/>
                </a:solidFill>
              </a:rPr>
              <a:t> 3D-Printing » (‘3DP Pilot’)</a:t>
            </a:r>
          </a:p>
          <a:p>
            <a:pPr marL="0" indent="0" algn="ctr">
              <a:buNone/>
            </a:pPr>
            <a:r>
              <a:rPr lang="fr-BE" altLang="nl-NL" sz="4800" i="1" dirty="0" smtClean="0">
                <a:solidFill>
                  <a:srgbClr val="0070C0"/>
                </a:solidFill>
              </a:rPr>
              <a:t>Mr Wim De </a:t>
            </a:r>
            <a:r>
              <a:rPr lang="fr-BE" altLang="nl-NL" sz="4800" i="1" dirty="0" err="1" smtClean="0">
                <a:solidFill>
                  <a:srgbClr val="0070C0"/>
                </a:solidFill>
              </a:rPr>
              <a:t>Kinderen</a:t>
            </a:r>
            <a:endParaRPr lang="fr-BE" altLang="nl-NL" sz="48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BE" altLang="nl-NL" sz="4800" i="1" dirty="0" err="1" smtClean="0">
                <a:solidFill>
                  <a:srgbClr val="0070C0"/>
                </a:solidFill>
              </a:rPr>
              <a:t>Brainport</a:t>
            </a:r>
            <a:r>
              <a:rPr lang="fr-BE" altLang="nl-NL" sz="4800" i="1" dirty="0" smtClean="0">
                <a:solidFill>
                  <a:srgbClr val="0070C0"/>
                </a:solidFill>
              </a:rPr>
              <a:t> Eindhoven – South </a:t>
            </a:r>
            <a:r>
              <a:rPr lang="fr-BE" altLang="nl-NL" sz="4800" i="1" dirty="0" err="1" smtClean="0">
                <a:solidFill>
                  <a:srgbClr val="0070C0"/>
                </a:solidFill>
              </a:rPr>
              <a:t>Netherlands</a:t>
            </a:r>
            <a:endParaRPr lang="fr-BE" altLang="nl-NL" sz="48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fr-BE" altLang="nl-NL" sz="48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fr-BE" altLang="nl-NL" sz="4800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4800" i="1" dirty="0" smtClean="0">
                <a:solidFill>
                  <a:srgbClr val="0070C0"/>
                </a:solidFill>
              </a:rPr>
              <a:t>S3P on Industrial </a:t>
            </a:r>
            <a:r>
              <a:rPr lang="en-US" sz="4800" i="1" dirty="0" err="1" smtClean="0">
                <a:solidFill>
                  <a:srgbClr val="0070C0"/>
                </a:solidFill>
              </a:rPr>
              <a:t>Modernisation</a:t>
            </a:r>
            <a:r>
              <a:rPr lang="en-US" sz="4800" i="1" dirty="0" smtClean="0">
                <a:solidFill>
                  <a:srgbClr val="0070C0"/>
                </a:solidFill>
              </a:rPr>
              <a:t> – 1</a:t>
            </a:r>
            <a:r>
              <a:rPr lang="en-US" sz="4800" i="1" baseline="30000" dirty="0" smtClean="0">
                <a:solidFill>
                  <a:srgbClr val="0070C0"/>
                </a:solidFill>
              </a:rPr>
              <a:t>st</a:t>
            </a:r>
            <a:r>
              <a:rPr lang="en-US" sz="4800" i="1" dirty="0" smtClean="0">
                <a:solidFill>
                  <a:srgbClr val="0070C0"/>
                </a:solidFill>
              </a:rPr>
              <a:t> </a:t>
            </a:r>
            <a:r>
              <a:rPr lang="en-US" sz="4800" i="1" dirty="0" smtClean="0">
                <a:solidFill>
                  <a:srgbClr val="0070C0"/>
                </a:solidFill>
              </a:rPr>
              <a:t>Steering Group</a:t>
            </a:r>
            <a:endParaRPr lang="en-US" sz="48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4800" i="1" dirty="0" smtClean="0">
                <a:solidFill>
                  <a:srgbClr val="0070C0"/>
                </a:solidFill>
              </a:rPr>
              <a:t>Brussels, </a:t>
            </a:r>
            <a:r>
              <a:rPr lang="en-US" sz="4800" i="1" dirty="0" smtClean="0">
                <a:solidFill>
                  <a:srgbClr val="0070C0"/>
                </a:solidFill>
              </a:rPr>
              <a:t>17</a:t>
            </a:r>
            <a:r>
              <a:rPr lang="en-US" sz="4800" i="1" dirty="0" smtClean="0">
                <a:solidFill>
                  <a:srgbClr val="0070C0"/>
                </a:solidFill>
              </a:rPr>
              <a:t>/03/2017</a:t>
            </a:r>
            <a:endParaRPr lang="fr-BE" altLang="nl-NL" sz="4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8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323529" y="1478796"/>
            <a:ext cx="8496944" cy="51905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nl-NL" sz="1900" dirty="0"/>
          </a:p>
          <a:p>
            <a:pPr marL="0" indent="0">
              <a:buNone/>
            </a:pPr>
            <a:r>
              <a:rPr lang="en-GB" sz="4400" b="1" dirty="0" smtClean="0"/>
              <a:t>Key Objective : “accelerate </a:t>
            </a:r>
            <a:r>
              <a:rPr lang="en-GB" sz="4400" b="1" dirty="0"/>
              <a:t>market uptake of 3DP applications in the EU through development of industry-led, transregional demonstration platforms</a:t>
            </a:r>
            <a:r>
              <a:rPr lang="en-GB" sz="4400" b="1" dirty="0" smtClean="0"/>
              <a:t>”</a:t>
            </a:r>
            <a:endParaRPr lang="en-US" altLang="nl-NL" sz="3700" dirty="0"/>
          </a:p>
          <a:p>
            <a:pPr marL="0" lvl="1" indent="0">
              <a:buNone/>
            </a:pPr>
            <a:r>
              <a:rPr lang="en-US" altLang="nl-NL" sz="3600" dirty="0"/>
              <a:t>•	</a:t>
            </a:r>
            <a:r>
              <a:rPr lang="en-GB" sz="3800" dirty="0"/>
              <a:t>AM identified as on of the most promising technologies at global level, empowering transition </a:t>
            </a:r>
            <a:r>
              <a:rPr lang="en-GB" sz="3800" dirty="0" smtClean="0"/>
              <a:t>	from mass </a:t>
            </a:r>
            <a:r>
              <a:rPr lang="en-GB" sz="3800" dirty="0"/>
              <a:t>production to </a:t>
            </a:r>
            <a:r>
              <a:rPr lang="en-GB" sz="3800" dirty="0" smtClean="0"/>
              <a:t>mass customisation</a:t>
            </a:r>
            <a:endParaRPr lang="nl-NL" sz="3800" dirty="0"/>
          </a:p>
          <a:p>
            <a:pPr marL="0" lvl="1" indent="0">
              <a:buNone/>
            </a:pPr>
            <a:r>
              <a:rPr lang="en-US" altLang="nl-NL" sz="3800" dirty="0"/>
              <a:t>• </a:t>
            </a:r>
            <a:r>
              <a:rPr lang="en-GB" sz="3800" dirty="0"/>
              <a:t>	</a:t>
            </a:r>
            <a:r>
              <a:rPr lang="en-GB" sz="3800" dirty="0" smtClean="0"/>
              <a:t>high </a:t>
            </a:r>
            <a:r>
              <a:rPr lang="en-GB" sz="3800" dirty="0"/>
              <a:t>growth potential of the market</a:t>
            </a:r>
            <a:endParaRPr lang="nl-NL" sz="3800" dirty="0"/>
          </a:p>
          <a:p>
            <a:pPr marL="0" lvl="1" indent="0">
              <a:buNone/>
            </a:pPr>
            <a:r>
              <a:rPr lang="en-US" altLang="nl-NL" sz="3800" dirty="0"/>
              <a:t>• </a:t>
            </a:r>
            <a:r>
              <a:rPr lang="en-GB" sz="3800" dirty="0" smtClean="0"/>
              <a:t>	the </a:t>
            </a:r>
            <a:r>
              <a:rPr lang="en-GB" sz="3800" dirty="0"/>
              <a:t>fragmented character of capabilities and their lack of visibility for technology deployment </a:t>
            </a:r>
            <a:endParaRPr lang="nl-NL" sz="3800" dirty="0"/>
          </a:p>
          <a:p>
            <a:pPr marL="0" lvl="1" indent="0">
              <a:buNone/>
            </a:pPr>
            <a:r>
              <a:rPr lang="en-US" altLang="nl-NL" sz="3800" dirty="0"/>
              <a:t>• </a:t>
            </a:r>
            <a:r>
              <a:rPr lang="en-GB" sz="3800" dirty="0" smtClean="0"/>
              <a:t>	existing </a:t>
            </a:r>
            <a:r>
              <a:rPr lang="en-GB" sz="3800" dirty="0"/>
              <a:t>capacities in (original) VI members, part of RIS3 </a:t>
            </a:r>
            <a:r>
              <a:rPr lang="en-GB" sz="3800" dirty="0">
                <a:sym typeface="Wingdings" panose="05000000000000000000" pitchFamily="2" charset="2"/>
              </a:rPr>
              <a:t></a:t>
            </a:r>
            <a:r>
              <a:rPr lang="en-GB" sz="3800" dirty="0"/>
              <a:t> draw strength from synergies and </a:t>
            </a:r>
            <a:r>
              <a:rPr lang="en-GB" sz="3800" dirty="0" smtClean="0"/>
              <a:t>	complementarities</a:t>
            </a:r>
            <a:endParaRPr lang="nl-NL" sz="3800" dirty="0"/>
          </a:p>
          <a:p>
            <a:pPr marL="0" indent="0">
              <a:buNone/>
            </a:pPr>
            <a:endParaRPr lang="en-US" altLang="nl-NL" sz="3700" dirty="0" smtClean="0"/>
          </a:p>
          <a:p>
            <a:pPr marL="0" indent="0">
              <a:buNone/>
            </a:pPr>
            <a:r>
              <a:rPr lang="en-US" altLang="nl-NL" sz="3700" dirty="0" smtClean="0"/>
              <a:t>Launched autumn 2014</a:t>
            </a:r>
          </a:p>
          <a:p>
            <a:pPr marL="0" indent="0">
              <a:buNone/>
            </a:pPr>
            <a:r>
              <a:rPr lang="en-US" altLang="nl-NL" sz="3700" dirty="0" smtClean="0"/>
              <a:t>3 co-lead regions	Flanders (BE), Norte (PT), South Netherlands (NL)</a:t>
            </a:r>
            <a:endParaRPr lang="en-US" altLang="nl-NL" sz="3700" dirty="0"/>
          </a:p>
          <a:p>
            <a:pPr marL="0" indent="0">
              <a:buNone/>
            </a:pPr>
            <a:r>
              <a:rPr lang="en-US" altLang="nl-NL" sz="3700" dirty="0" smtClean="0"/>
              <a:t>23 regions		Asturias, Aragon, Catalonia, Andalusia, </a:t>
            </a:r>
            <a:r>
              <a:rPr lang="en-US" altLang="nl-NL" sz="3700" dirty="0" err="1" smtClean="0"/>
              <a:t>Skane</a:t>
            </a:r>
            <a:r>
              <a:rPr lang="en-US" altLang="nl-NL" sz="3700" dirty="0" smtClean="0"/>
              <a:t>, </a:t>
            </a:r>
            <a:r>
              <a:rPr lang="en-US" altLang="nl-NL" sz="3700" dirty="0" err="1" smtClean="0"/>
              <a:t>Orebrö</a:t>
            </a:r>
            <a:r>
              <a:rPr lang="en-US" altLang="nl-NL" sz="3700" dirty="0" smtClean="0"/>
              <a:t> Lan, Tampere, Baden 			Württemberg, Nord Rhine Westphalia, Saxony, Wallonia, Auvergne Rhône-Alpes,</a:t>
            </a:r>
          </a:p>
          <a:p>
            <a:pPr marL="0" indent="0">
              <a:buNone/>
            </a:pPr>
            <a:r>
              <a:rPr lang="en-US" altLang="nl-NL" sz="3700" dirty="0" smtClean="0"/>
              <a:t>	</a:t>
            </a:r>
            <a:r>
              <a:rPr lang="en-US" altLang="nl-NL" sz="3700" dirty="0"/>
              <a:t>	</a:t>
            </a:r>
            <a:r>
              <a:rPr lang="en-US" altLang="nl-NL" sz="3700" dirty="0" err="1" smtClean="0"/>
              <a:t>Hauts</a:t>
            </a:r>
            <a:r>
              <a:rPr lang="en-US" altLang="nl-NL" sz="3700" dirty="0" smtClean="0"/>
              <a:t> de France, East Netherlands, Randstad, Emilia Romagna, Lombardy, Trentino, 		Upper Austria, Lower Austria</a:t>
            </a:r>
            <a:endParaRPr lang="en-US" altLang="nl-NL" sz="3700" dirty="0"/>
          </a:p>
          <a:p>
            <a:pPr marL="0" indent="0">
              <a:buNone/>
            </a:pPr>
            <a:endParaRPr lang="en-US" altLang="nl-NL" sz="3700" dirty="0" smtClean="0"/>
          </a:p>
          <a:p>
            <a:pPr marL="0" indent="0">
              <a:buNone/>
            </a:pPr>
            <a:r>
              <a:rPr lang="en-US" altLang="nl-NL" sz="3700" dirty="0" smtClean="0"/>
              <a:t>Following the “Vanguard Initiative Methodology” : </a:t>
            </a:r>
            <a:r>
              <a:rPr lang="en-US" altLang="nl-NL" sz="3700" b="1" dirty="0" smtClean="0"/>
              <a:t>Learn – Connect – Demonstrate - Commercialize</a:t>
            </a:r>
            <a:endParaRPr lang="en-US" altLang="nl-NL" sz="3700" b="1" dirty="0"/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1331640" y="370132"/>
            <a:ext cx="7356639" cy="720080"/>
          </a:xfrm>
        </p:spPr>
        <p:txBody>
          <a:bodyPr>
            <a:normAutofit/>
          </a:bodyPr>
          <a:lstStyle/>
          <a:p>
            <a:pPr eaLnBrk="1" hangingPunct="1"/>
            <a:r>
              <a:rPr lang="fr-BE" altLang="nl-NL" sz="3600" dirty="0" err="1" smtClean="0">
                <a:solidFill>
                  <a:srgbClr val="0070C0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Pilot’s</a:t>
            </a:r>
            <a:r>
              <a:rPr lang="fr-BE" altLang="nl-NL" sz="3600" dirty="0" smtClean="0">
                <a:solidFill>
                  <a:srgbClr val="0070C0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Objectives</a:t>
            </a:r>
            <a:endParaRPr lang="fr-BE" altLang="nl-NL" sz="3600" dirty="0" smtClean="0">
              <a:solidFill>
                <a:srgbClr val="0070C0"/>
              </a:solidFill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9" name="Image 5" descr="logoreliefCMJN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1"/>
          <a:stretch/>
        </p:blipFill>
        <p:spPr>
          <a:xfrm>
            <a:off x="6350" y="10784"/>
            <a:ext cx="1979712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323529" y="1478796"/>
            <a:ext cx="8496944" cy="51905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nl-NL" sz="1900" dirty="0"/>
          </a:p>
          <a:p>
            <a:pPr marL="0" indent="0">
              <a:buNone/>
            </a:pPr>
            <a:r>
              <a:rPr lang="en-GB" sz="4400" b="1" dirty="0" smtClean="0"/>
              <a:t>Mapping of existing VCs in participating regions</a:t>
            </a:r>
            <a:endParaRPr lang="en-US" altLang="nl-NL" sz="3700" dirty="0"/>
          </a:p>
          <a:p>
            <a:pPr marL="0" lvl="1" indent="0">
              <a:buNone/>
            </a:pPr>
            <a:r>
              <a:rPr lang="en-US" altLang="nl-NL" sz="3600" dirty="0"/>
              <a:t>•	</a:t>
            </a:r>
            <a:r>
              <a:rPr lang="en-US" altLang="nl-NL" sz="3300" dirty="0" smtClean="0"/>
              <a:t>&gt; 1.000 actors identified (+650 companies)</a:t>
            </a:r>
            <a:endParaRPr lang="nl-NL" sz="3300" dirty="0"/>
          </a:p>
          <a:p>
            <a:pPr marL="0" lvl="1" indent="0">
              <a:buNone/>
            </a:pPr>
            <a:r>
              <a:rPr lang="en-US" altLang="nl-NL" sz="3300" dirty="0"/>
              <a:t>• </a:t>
            </a:r>
            <a:r>
              <a:rPr lang="en-GB" sz="3300" dirty="0"/>
              <a:t>	</a:t>
            </a:r>
            <a:r>
              <a:rPr lang="en-GB" sz="3300" dirty="0" smtClean="0"/>
              <a:t>identification of 7 largest application domains</a:t>
            </a:r>
            <a:endParaRPr lang="nl-NL" sz="3300" dirty="0"/>
          </a:p>
          <a:p>
            <a:pPr marL="0" lvl="1" indent="0">
              <a:buNone/>
            </a:pPr>
            <a:r>
              <a:rPr lang="en-US" altLang="nl-NL" sz="3300" dirty="0"/>
              <a:t>• </a:t>
            </a:r>
            <a:r>
              <a:rPr lang="en-GB" sz="3300" dirty="0" smtClean="0"/>
              <a:t>	capturing ambitions of participants</a:t>
            </a:r>
            <a:endParaRPr lang="nl-NL" sz="3300" dirty="0"/>
          </a:p>
          <a:p>
            <a:pPr marL="0" lvl="1" indent="0">
              <a:buNone/>
            </a:pPr>
            <a:r>
              <a:rPr lang="en-US" altLang="nl-NL" sz="3300" dirty="0"/>
              <a:t>• </a:t>
            </a:r>
            <a:r>
              <a:rPr lang="en-GB" sz="3300" dirty="0" smtClean="0"/>
              <a:t>	identifying missing assets</a:t>
            </a:r>
          </a:p>
          <a:p>
            <a:pPr marL="0" lvl="1" indent="0">
              <a:buNone/>
            </a:pPr>
            <a:r>
              <a:rPr lang="en-GB" sz="3300" dirty="0" smtClean="0">
                <a:sym typeface="Wingdings" panose="05000000000000000000" pitchFamily="2" charset="2"/>
              </a:rPr>
              <a:t>--&gt; potential for interregional industrial cooperation</a:t>
            </a:r>
            <a:endParaRPr lang="nl-NL" sz="3300" dirty="0"/>
          </a:p>
          <a:p>
            <a:pPr marL="0" indent="0">
              <a:buNone/>
            </a:pPr>
            <a:endParaRPr lang="en-US" altLang="nl-NL" sz="3700" dirty="0" smtClean="0"/>
          </a:p>
          <a:p>
            <a:pPr marL="0" indent="0">
              <a:buNone/>
            </a:pPr>
            <a:r>
              <a:rPr lang="en-US" altLang="nl-NL" sz="4400" b="1" dirty="0" smtClean="0"/>
              <a:t>6 </a:t>
            </a:r>
            <a:r>
              <a:rPr lang="en-US" altLang="nl-NL" sz="4400" b="1" dirty="0" err="1" smtClean="0"/>
              <a:t>DemoCases</a:t>
            </a:r>
            <a:r>
              <a:rPr lang="en-US" altLang="nl-NL" sz="4400" b="1" dirty="0" smtClean="0"/>
              <a:t> in development</a:t>
            </a:r>
          </a:p>
          <a:p>
            <a:pPr marL="0" indent="0">
              <a:buNone/>
            </a:pPr>
            <a:r>
              <a:rPr lang="en-US" altLang="nl-NL" dirty="0"/>
              <a:t>• </a:t>
            </a:r>
            <a:r>
              <a:rPr lang="en-US" altLang="nl-NL" dirty="0" smtClean="0"/>
              <a:t>	</a:t>
            </a:r>
            <a:r>
              <a:rPr lang="en-GB" dirty="0" smtClean="0"/>
              <a:t>Multi-materials </a:t>
            </a:r>
            <a:r>
              <a:rPr lang="en-GB" dirty="0"/>
              <a:t>components by hybrid 3D-printing manufacturing (</a:t>
            </a:r>
            <a:r>
              <a:rPr lang="en-GB" dirty="0" smtClean="0"/>
              <a:t>metal-CFRP)</a:t>
            </a:r>
            <a:endParaRPr lang="nl-NL" dirty="0"/>
          </a:p>
          <a:p>
            <a:pPr marL="0" indent="0">
              <a:buNone/>
            </a:pPr>
            <a:r>
              <a:rPr lang="en-US" altLang="nl-NL" dirty="0"/>
              <a:t>• </a:t>
            </a:r>
            <a:r>
              <a:rPr lang="en-US" altLang="nl-NL" dirty="0" smtClean="0"/>
              <a:t>	</a:t>
            </a:r>
            <a:r>
              <a:rPr lang="en-GB" dirty="0" smtClean="0"/>
              <a:t>Mono-material </a:t>
            </a:r>
            <a:r>
              <a:rPr lang="en-GB" dirty="0"/>
              <a:t>metal 3D printing for automotive components and tools for </a:t>
            </a:r>
            <a:r>
              <a:rPr lang="en-GB" dirty="0" smtClean="0"/>
              <a:t>	large</a:t>
            </a:r>
            <a:r>
              <a:rPr lang="en-GB" dirty="0"/>
              <a:t>, medium and small </a:t>
            </a:r>
            <a:r>
              <a:rPr lang="en-GB" dirty="0" smtClean="0"/>
              <a:t>parts</a:t>
            </a:r>
            <a:endParaRPr lang="nl-NL" dirty="0"/>
          </a:p>
          <a:p>
            <a:pPr marL="0" indent="0">
              <a:buNone/>
            </a:pPr>
            <a:r>
              <a:rPr lang="en-US" altLang="nl-NL" dirty="0"/>
              <a:t>• </a:t>
            </a:r>
            <a:r>
              <a:rPr lang="en-US" altLang="nl-NL" dirty="0" smtClean="0"/>
              <a:t>	</a:t>
            </a:r>
            <a:r>
              <a:rPr lang="en-GB" dirty="0" smtClean="0"/>
              <a:t>3D-Printing </a:t>
            </a:r>
            <a:r>
              <a:rPr lang="en-GB" dirty="0"/>
              <a:t>complex parts for machinery &amp; </a:t>
            </a:r>
            <a:r>
              <a:rPr lang="en-GB" dirty="0" smtClean="0"/>
              <a:t>tooling</a:t>
            </a:r>
            <a:endParaRPr lang="nl-NL" dirty="0"/>
          </a:p>
          <a:p>
            <a:pPr marL="0" indent="0">
              <a:buNone/>
            </a:pPr>
            <a:r>
              <a:rPr lang="en-US" altLang="nl-NL" dirty="0"/>
              <a:t>• </a:t>
            </a:r>
            <a:r>
              <a:rPr lang="en-US" altLang="nl-NL" dirty="0" smtClean="0"/>
              <a:t>	</a:t>
            </a:r>
            <a:r>
              <a:rPr lang="en-GB" dirty="0" smtClean="0"/>
              <a:t>Additive </a:t>
            </a:r>
            <a:r>
              <a:rPr lang="en-GB" dirty="0"/>
              <a:t>subtractive high precision and high finish pilot production </a:t>
            </a:r>
            <a:r>
              <a:rPr lang="en-GB" dirty="0" smtClean="0"/>
              <a:t>hubs</a:t>
            </a:r>
            <a:endParaRPr lang="nl-NL" dirty="0"/>
          </a:p>
          <a:p>
            <a:pPr marL="0" indent="0">
              <a:buNone/>
            </a:pPr>
            <a:r>
              <a:rPr lang="en-US" altLang="nl-NL" dirty="0"/>
              <a:t>• </a:t>
            </a:r>
            <a:r>
              <a:rPr lang="en-US" altLang="nl-NL" dirty="0" smtClean="0"/>
              <a:t>	</a:t>
            </a:r>
            <a:r>
              <a:rPr lang="en-GB" dirty="0" smtClean="0"/>
              <a:t>3D-Printed </a:t>
            </a:r>
            <a:r>
              <a:rPr lang="en-GB" dirty="0"/>
              <a:t>customized components for orthosis, exoskeleton and </a:t>
            </a:r>
            <a:r>
              <a:rPr lang="en-GB" dirty="0" err="1" smtClean="0"/>
              <a:t>exoprosthesis</a:t>
            </a:r>
            <a:endParaRPr lang="nl-NL" dirty="0"/>
          </a:p>
          <a:p>
            <a:pPr marL="0" indent="0">
              <a:buNone/>
            </a:pPr>
            <a:r>
              <a:rPr lang="en-US" altLang="nl-NL" dirty="0"/>
              <a:t>• </a:t>
            </a:r>
            <a:r>
              <a:rPr lang="en-US" altLang="nl-NL" dirty="0" smtClean="0"/>
              <a:t>	</a:t>
            </a:r>
            <a:r>
              <a:rPr lang="en-GB" dirty="0" smtClean="0"/>
              <a:t>Mass-customized </a:t>
            </a:r>
            <a:r>
              <a:rPr lang="en-GB" dirty="0"/>
              <a:t>consumer goods in creative industries</a:t>
            </a:r>
            <a:endParaRPr lang="nl-NL" dirty="0"/>
          </a:p>
          <a:p>
            <a:pPr marL="0" indent="0">
              <a:buNone/>
            </a:pPr>
            <a:endParaRPr lang="en-US" altLang="nl-NL" sz="3700" dirty="0" smtClean="0"/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1331640" y="370132"/>
            <a:ext cx="7356639" cy="720080"/>
          </a:xfrm>
        </p:spPr>
        <p:txBody>
          <a:bodyPr>
            <a:normAutofit/>
          </a:bodyPr>
          <a:lstStyle/>
          <a:p>
            <a:pPr eaLnBrk="1" hangingPunct="1"/>
            <a:r>
              <a:rPr lang="fr-BE" altLang="nl-NL" sz="3600" dirty="0" err="1" smtClean="0">
                <a:solidFill>
                  <a:srgbClr val="0070C0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Pilot’s</a:t>
            </a:r>
            <a:r>
              <a:rPr lang="fr-BE" altLang="nl-NL" sz="3600" dirty="0" smtClean="0">
                <a:solidFill>
                  <a:srgbClr val="0070C0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State of Play</a:t>
            </a:r>
            <a:endParaRPr lang="fr-BE" altLang="nl-NL" sz="3600" dirty="0" smtClean="0">
              <a:solidFill>
                <a:srgbClr val="0070C0"/>
              </a:solidFill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9" name="Image 5" descr="logoreliefCMJN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1"/>
          <a:stretch/>
        </p:blipFill>
        <p:spPr>
          <a:xfrm>
            <a:off x="6350" y="10784"/>
            <a:ext cx="1979712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55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323529" y="1478796"/>
            <a:ext cx="8496944" cy="51905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nl-NL" sz="1900" dirty="0"/>
          </a:p>
          <a:p>
            <a:pPr marL="0" indent="0">
              <a:buNone/>
            </a:pPr>
            <a:r>
              <a:rPr lang="en-US" altLang="nl-NL" sz="4400" b="1" dirty="0" err="1" smtClean="0"/>
              <a:t>DemoCases</a:t>
            </a:r>
            <a:endParaRPr lang="en-US" altLang="nl-NL" sz="4400" b="1" dirty="0" smtClean="0"/>
          </a:p>
          <a:p>
            <a:pPr lvl="1"/>
            <a:r>
              <a:rPr lang="en-GB" dirty="0" smtClean="0"/>
              <a:t>establish  </a:t>
            </a:r>
            <a:r>
              <a:rPr lang="en-GB" dirty="0"/>
              <a:t>/ connect shared facilities for demonstration of new technologies</a:t>
            </a:r>
            <a:endParaRPr lang="nl-NL" dirty="0"/>
          </a:p>
          <a:p>
            <a:pPr lvl="1"/>
            <a:r>
              <a:rPr lang="en-GB" dirty="0"/>
              <a:t>facilitate access by companies to shared facilities</a:t>
            </a:r>
            <a:endParaRPr lang="nl-NL" dirty="0"/>
          </a:p>
          <a:p>
            <a:pPr lvl="1"/>
            <a:r>
              <a:rPr lang="en-GB" dirty="0"/>
              <a:t>lower technology uncertainty, risks and costs</a:t>
            </a:r>
            <a:endParaRPr lang="nl-NL" dirty="0"/>
          </a:p>
          <a:p>
            <a:pPr lvl="1"/>
            <a:r>
              <a:rPr lang="en-GB" dirty="0"/>
              <a:t>stimulate industrial adoption and replication </a:t>
            </a:r>
            <a:r>
              <a:rPr lang="nl-BE" dirty="0">
                <a:sym typeface="Wingdings" panose="05000000000000000000" pitchFamily="2" charset="2"/>
              </a:rPr>
              <a:t></a:t>
            </a:r>
            <a:r>
              <a:rPr lang="en-GB" dirty="0"/>
              <a:t> market uptake &amp; European born/made global value chains</a:t>
            </a:r>
            <a:endParaRPr lang="nl-NL" dirty="0"/>
          </a:p>
          <a:p>
            <a:pPr marL="0" indent="0">
              <a:buNone/>
            </a:pPr>
            <a:endParaRPr lang="en-US" altLang="nl-NL" dirty="0" smtClean="0"/>
          </a:p>
          <a:p>
            <a:pPr lvl="1"/>
            <a:r>
              <a:rPr lang="en-GB" dirty="0"/>
              <a:t>evolve at different speeds</a:t>
            </a:r>
            <a:endParaRPr lang="nl-NL" dirty="0"/>
          </a:p>
          <a:p>
            <a:pPr lvl="1"/>
            <a:r>
              <a:rPr lang="en-GB" dirty="0"/>
              <a:t>may focus at the start on small scale activities within one sector, but show large potential within other sectors as well (example of hybrid material printing for automotive sector)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 broad sectoral coverage / large impact</a:t>
            </a:r>
            <a:endParaRPr lang="nl-NL" dirty="0"/>
          </a:p>
          <a:p>
            <a:pPr lvl="1"/>
            <a:r>
              <a:rPr lang="en-GB" dirty="0"/>
              <a:t>require strong technical and business minded leadership and capacities</a:t>
            </a:r>
            <a:endParaRPr lang="nl-NL" dirty="0"/>
          </a:p>
          <a:p>
            <a:pPr lvl="1"/>
            <a:r>
              <a:rPr lang="en-GB" u="sng" dirty="0"/>
              <a:t>when arriving at the stage of demonstrate, all are confronted with the issue of missing appropriate funding, limiting further progress and risking to alienate industry engagement</a:t>
            </a:r>
            <a:endParaRPr lang="nl-NL" u="sng" dirty="0"/>
          </a:p>
          <a:p>
            <a:pPr marL="0" indent="0">
              <a:buNone/>
            </a:pPr>
            <a:endParaRPr lang="en-US" altLang="nl-NL" dirty="0" smtClean="0"/>
          </a:p>
          <a:p>
            <a:pPr marL="0" indent="0">
              <a:buNone/>
            </a:pPr>
            <a:r>
              <a:rPr lang="en-GB" dirty="0"/>
              <a:t>testing the potential to develop an online database of 3DP demonstration capacities in the network, connecting offer and demand</a:t>
            </a:r>
            <a:endParaRPr lang="nl-NL" dirty="0"/>
          </a:p>
          <a:p>
            <a:pPr marL="0" indent="0">
              <a:buNone/>
            </a:pPr>
            <a:endParaRPr lang="en-US" altLang="nl-NL" dirty="0" smtClean="0"/>
          </a:p>
          <a:p>
            <a:pPr marL="0" indent="0">
              <a:buNone/>
            </a:pPr>
            <a:r>
              <a:rPr lang="en-GB" dirty="0"/>
              <a:t>organised in </a:t>
            </a:r>
            <a:r>
              <a:rPr lang="en-GB" dirty="0" smtClean="0"/>
              <a:t>February 2017 </a:t>
            </a:r>
            <a:r>
              <a:rPr lang="en-GB" dirty="0"/>
              <a:t>a MME in cooperation with </a:t>
            </a:r>
            <a:r>
              <a:rPr lang="en-GB" dirty="0" err="1"/>
              <a:t>Watify</a:t>
            </a:r>
            <a:endParaRPr lang="nl-NL" dirty="0"/>
          </a:p>
          <a:p>
            <a:pPr marL="0" indent="0">
              <a:buNone/>
            </a:pPr>
            <a:r>
              <a:rPr lang="en-US" altLang="nl-NL" dirty="0" smtClean="0"/>
              <a:t>	</a:t>
            </a:r>
            <a:endParaRPr lang="en-US" altLang="nl-NL" sz="3700" dirty="0" smtClean="0"/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1331640" y="370132"/>
            <a:ext cx="7356639" cy="720080"/>
          </a:xfrm>
        </p:spPr>
        <p:txBody>
          <a:bodyPr>
            <a:normAutofit/>
          </a:bodyPr>
          <a:lstStyle/>
          <a:p>
            <a:pPr eaLnBrk="1" hangingPunct="1"/>
            <a:r>
              <a:rPr lang="fr-BE" altLang="nl-NL" sz="3600" dirty="0" err="1" smtClean="0">
                <a:solidFill>
                  <a:srgbClr val="0070C0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Pilot’s</a:t>
            </a:r>
            <a:r>
              <a:rPr lang="fr-BE" altLang="nl-NL" sz="3600" dirty="0" smtClean="0">
                <a:solidFill>
                  <a:srgbClr val="0070C0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State of Play</a:t>
            </a:r>
            <a:endParaRPr lang="fr-BE" altLang="nl-NL" sz="3600" dirty="0" smtClean="0">
              <a:solidFill>
                <a:srgbClr val="0070C0"/>
              </a:solidFill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9" name="Image 5" descr="logoreliefCMJN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1"/>
          <a:stretch/>
        </p:blipFill>
        <p:spPr>
          <a:xfrm>
            <a:off x="6350" y="10784"/>
            <a:ext cx="1979712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ttangolo 46"/>
          <p:cNvSpPr/>
          <p:nvPr/>
        </p:nvSpPr>
        <p:spPr>
          <a:xfrm>
            <a:off x="0" y="1925156"/>
            <a:ext cx="9144000" cy="40755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50" dirty="0" err="1"/>
              <a:t>TODAY’S</a:t>
            </a:r>
            <a:endParaRPr lang="it-IT" sz="1350" dirty="0"/>
          </a:p>
        </p:txBody>
      </p:sp>
      <p:sp>
        <p:nvSpPr>
          <p:cNvPr id="9" name="PIJL-OMLAAG 17"/>
          <p:cNvSpPr/>
          <p:nvPr/>
        </p:nvSpPr>
        <p:spPr>
          <a:xfrm rot="16200000">
            <a:off x="3111414" y="1904414"/>
            <a:ext cx="120398" cy="224515"/>
          </a:xfrm>
          <a:prstGeom prst="downArrow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sp>
        <p:nvSpPr>
          <p:cNvPr id="12" name="PIJL-OMLAAG 17"/>
          <p:cNvSpPr/>
          <p:nvPr/>
        </p:nvSpPr>
        <p:spPr>
          <a:xfrm rot="16200000">
            <a:off x="6885478" y="1740603"/>
            <a:ext cx="120398" cy="224515"/>
          </a:xfrm>
          <a:prstGeom prst="downArrow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sp>
        <p:nvSpPr>
          <p:cNvPr id="13" name="PIJL-OMLAAG 17"/>
          <p:cNvSpPr/>
          <p:nvPr/>
        </p:nvSpPr>
        <p:spPr>
          <a:xfrm rot="16200000">
            <a:off x="4978096" y="1917201"/>
            <a:ext cx="120398" cy="224515"/>
          </a:xfrm>
          <a:prstGeom prst="downArrow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sp>
        <p:nvSpPr>
          <p:cNvPr id="14" name="Pijl-rechts 13"/>
          <p:cNvSpPr/>
          <p:nvPr/>
        </p:nvSpPr>
        <p:spPr>
          <a:xfrm>
            <a:off x="1547665" y="2201393"/>
            <a:ext cx="6984776" cy="3549780"/>
          </a:xfrm>
          <a:prstGeom prst="rightArrow">
            <a:avLst/>
          </a:prstGeom>
          <a:gradFill flip="none" rotWithShape="1">
            <a:gsLst>
              <a:gs pos="0">
                <a:srgbClr val="FFED00">
                  <a:tint val="66000"/>
                  <a:satMod val="160000"/>
                  <a:lumMod val="28000"/>
                  <a:lumOff val="72000"/>
                </a:srgbClr>
              </a:gs>
              <a:gs pos="100000">
                <a:srgbClr val="FFED00">
                  <a:tint val="44500"/>
                  <a:satMod val="160000"/>
                  <a:lumMod val="94000"/>
                  <a:lumOff val="6000"/>
                </a:srgb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sp>
        <p:nvSpPr>
          <p:cNvPr id="15" name="Tekstvak 14"/>
          <p:cNvSpPr txBox="1"/>
          <p:nvPr/>
        </p:nvSpPr>
        <p:spPr>
          <a:xfrm>
            <a:off x="2267745" y="3374994"/>
            <a:ext cx="554461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950" b="1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UPSCALE</a:t>
            </a:r>
            <a:endParaRPr lang="nl-BE" sz="495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2" name="Gruppo 51"/>
          <p:cNvGrpSpPr/>
          <p:nvPr/>
        </p:nvGrpSpPr>
        <p:grpSpPr>
          <a:xfrm>
            <a:off x="191386" y="3690550"/>
            <a:ext cx="1173892" cy="768302"/>
            <a:chOff x="272766" y="1752772"/>
            <a:chExt cx="1565189" cy="1024402"/>
          </a:xfrm>
        </p:grpSpPr>
        <p:sp>
          <p:nvSpPr>
            <p:cNvPr id="3" name="Vijfhoek 2"/>
            <p:cNvSpPr/>
            <p:nvPr/>
          </p:nvSpPr>
          <p:spPr>
            <a:xfrm>
              <a:off x="335360" y="1752772"/>
              <a:ext cx="1440000" cy="720000"/>
            </a:xfrm>
            <a:prstGeom prst="homePlate">
              <a:avLst/>
            </a:pr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1350"/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272766" y="2469398"/>
              <a:ext cx="1565189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9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3D-printing</a:t>
              </a:r>
            </a:p>
          </p:txBody>
        </p:sp>
      </p:grpSp>
      <p:grpSp>
        <p:nvGrpSpPr>
          <p:cNvPr id="45" name="Gruppo 44"/>
          <p:cNvGrpSpPr/>
          <p:nvPr/>
        </p:nvGrpSpPr>
        <p:grpSpPr>
          <a:xfrm>
            <a:off x="238332" y="2222122"/>
            <a:ext cx="1175024" cy="759176"/>
            <a:chOff x="273815" y="2751813"/>
            <a:chExt cx="1566698" cy="1012235"/>
          </a:xfrm>
        </p:grpSpPr>
        <p:sp>
          <p:nvSpPr>
            <p:cNvPr id="17" name="Vijfhoek 16"/>
            <p:cNvSpPr/>
            <p:nvPr/>
          </p:nvSpPr>
          <p:spPr>
            <a:xfrm>
              <a:off x="273815" y="2751813"/>
              <a:ext cx="1440000" cy="720000"/>
            </a:xfrm>
            <a:prstGeom prst="homePlate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1350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275324" y="3456272"/>
              <a:ext cx="1565189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9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Bio-</a:t>
              </a:r>
              <a:r>
                <a:rPr lang="nl-BE" sz="9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economy</a:t>
              </a:r>
              <a:endParaRPr lang="nl-B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9" name="Gruppo 48"/>
          <p:cNvGrpSpPr/>
          <p:nvPr/>
        </p:nvGrpSpPr>
        <p:grpSpPr>
          <a:xfrm>
            <a:off x="171603" y="4439803"/>
            <a:ext cx="1173892" cy="763239"/>
            <a:chOff x="272766" y="3733270"/>
            <a:chExt cx="1565189" cy="1017652"/>
          </a:xfrm>
        </p:grpSpPr>
        <p:sp>
          <p:nvSpPr>
            <p:cNvPr id="18" name="Vijfhoek 17"/>
            <p:cNvSpPr/>
            <p:nvPr/>
          </p:nvSpPr>
          <p:spPr>
            <a:xfrm>
              <a:off x="335692" y="3733270"/>
              <a:ext cx="1440000" cy="720000"/>
            </a:xfrm>
            <a:prstGeom prst="homePlate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1350"/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72766" y="4443146"/>
              <a:ext cx="1565189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9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ADMA</a:t>
              </a:r>
              <a:r>
                <a:rPr lang="nl-BE" sz="9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-Energy</a:t>
              </a:r>
            </a:p>
          </p:txBody>
        </p:sp>
      </p:grpSp>
      <p:grpSp>
        <p:nvGrpSpPr>
          <p:cNvPr id="50" name="Gruppo 49"/>
          <p:cNvGrpSpPr/>
          <p:nvPr/>
        </p:nvGrpSpPr>
        <p:grpSpPr>
          <a:xfrm>
            <a:off x="145226" y="5183994"/>
            <a:ext cx="1343090" cy="760708"/>
            <a:chOff x="272765" y="4723519"/>
            <a:chExt cx="1790787" cy="1014277"/>
          </a:xfrm>
        </p:grpSpPr>
        <p:sp>
          <p:nvSpPr>
            <p:cNvPr id="19" name="Vijfhoek 18"/>
            <p:cNvSpPr/>
            <p:nvPr/>
          </p:nvSpPr>
          <p:spPr>
            <a:xfrm>
              <a:off x="335360" y="4723519"/>
              <a:ext cx="1440000" cy="720000"/>
            </a:xfrm>
            <a:prstGeom prst="homePlate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1350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272765" y="5430020"/>
              <a:ext cx="1790787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9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Nano-technology</a:t>
              </a:r>
              <a:endParaRPr lang="nl-B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51" name="Gruppo 50"/>
          <p:cNvGrpSpPr/>
          <p:nvPr/>
        </p:nvGrpSpPr>
        <p:grpSpPr>
          <a:xfrm>
            <a:off x="197981" y="2962250"/>
            <a:ext cx="1173892" cy="747349"/>
            <a:chOff x="272766" y="5713768"/>
            <a:chExt cx="1565189" cy="996465"/>
          </a:xfrm>
        </p:grpSpPr>
        <p:sp>
          <p:nvSpPr>
            <p:cNvPr id="20" name="Vijfhoek 19"/>
            <p:cNvSpPr/>
            <p:nvPr/>
          </p:nvSpPr>
          <p:spPr>
            <a:xfrm>
              <a:off x="335360" y="5713768"/>
              <a:ext cx="1440000" cy="720000"/>
            </a:xfrm>
            <a:prstGeom prst="homePlate">
              <a:avLst/>
            </a:prstGeom>
            <a:blipFill dpi="0"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135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272766" y="6402457"/>
              <a:ext cx="1565189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9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ESM</a:t>
              </a:r>
              <a:endParaRPr lang="nl-B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" name="Afgeronde rechthoek 6"/>
          <p:cNvSpPr/>
          <p:nvPr/>
        </p:nvSpPr>
        <p:spPr>
          <a:xfrm>
            <a:off x="3360164" y="1882904"/>
            <a:ext cx="1548000" cy="324000"/>
          </a:xfrm>
          <a:prstGeom prst="roundRect">
            <a:avLst/>
          </a:prstGeom>
          <a:solidFill>
            <a:srgbClr val="24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CONNECT</a:t>
            </a:r>
          </a:p>
        </p:txBody>
      </p:sp>
      <p:sp>
        <p:nvSpPr>
          <p:cNvPr id="6" name="Afgeronde rechthoek 5"/>
          <p:cNvSpPr/>
          <p:nvPr/>
        </p:nvSpPr>
        <p:spPr>
          <a:xfrm>
            <a:off x="5238281" y="1885534"/>
            <a:ext cx="1548000" cy="324000"/>
          </a:xfrm>
          <a:prstGeom prst="roundRect">
            <a:avLst/>
          </a:prstGeom>
          <a:solidFill>
            <a:srgbClr val="24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DEMONSTRATE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7109177" y="1892209"/>
            <a:ext cx="1584000" cy="324000"/>
          </a:xfrm>
          <a:prstGeom prst="roundRect">
            <a:avLst/>
          </a:prstGeom>
          <a:solidFill>
            <a:srgbClr val="24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COMMERCIALISE</a:t>
            </a:r>
            <a:endParaRPr lang="es-E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Cilinder 25"/>
          <p:cNvSpPr/>
          <p:nvPr/>
        </p:nvSpPr>
        <p:spPr>
          <a:xfrm rot="5400000">
            <a:off x="2890030" y="2244441"/>
            <a:ext cx="147486" cy="356364"/>
          </a:xfrm>
          <a:prstGeom prst="can">
            <a:avLst/>
          </a:prstGeom>
          <a:gradFill>
            <a:gsLst>
              <a:gs pos="100000">
                <a:srgbClr val="244992"/>
              </a:gs>
              <a:gs pos="100000">
                <a:srgbClr val="FFED00">
                  <a:tint val="44500"/>
                  <a:satMod val="160000"/>
                  <a:lumMod val="94000"/>
                  <a:lumOff val="6000"/>
                </a:srgbClr>
              </a:gs>
            </a:gsLst>
            <a:lin ang="4200000" scaled="0"/>
          </a:gra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44" name="Cilinder 43"/>
          <p:cNvSpPr/>
          <p:nvPr/>
        </p:nvSpPr>
        <p:spPr>
          <a:xfrm rot="5400000">
            <a:off x="3659240" y="5475314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43" name="Cilinder 42"/>
          <p:cNvSpPr/>
          <p:nvPr/>
        </p:nvSpPr>
        <p:spPr>
          <a:xfrm rot="5400000">
            <a:off x="3141908" y="5298365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42" name="Cilinder 41"/>
          <p:cNvSpPr/>
          <p:nvPr/>
        </p:nvSpPr>
        <p:spPr>
          <a:xfrm rot="5400000">
            <a:off x="2259904" y="5170661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39" name="Cilinder 38"/>
          <p:cNvSpPr/>
          <p:nvPr/>
        </p:nvSpPr>
        <p:spPr>
          <a:xfrm rot="5400000">
            <a:off x="4778521" y="4578460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38" name="Cilinder 37"/>
          <p:cNvSpPr/>
          <p:nvPr/>
        </p:nvSpPr>
        <p:spPr>
          <a:xfrm rot="5400000">
            <a:off x="3068212" y="4430974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37" name="Cilinder 36"/>
          <p:cNvSpPr/>
          <p:nvPr/>
        </p:nvSpPr>
        <p:spPr>
          <a:xfrm rot="5400000">
            <a:off x="2591797" y="4275684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36" name="Cilinder 35"/>
          <p:cNvSpPr/>
          <p:nvPr/>
        </p:nvSpPr>
        <p:spPr>
          <a:xfrm rot="5400000">
            <a:off x="4907307" y="4054746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34" name="Cilinder 33"/>
          <p:cNvSpPr/>
          <p:nvPr/>
        </p:nvSpPr>
        <p:spPr>
          <a:xfrm rot="5400000">
            <a:off x="2963431" y="3718272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33" name="Cilinder 32"/>
          <p:cNvSpPr/>
          <p:nvPr/>
        </p:nvSpPr>
        <p:spPr>
          <a:xfrm rot="5400000">
            <a:off x="2026722" y="3549922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32" name="Cilinder 31"/>
          <p:cNvSpPr/>
          <p:nvPr/>
        </p:nvSpPr>
        <p:spPr>
          <a:xfrm rot="5400000">
            <a:off x="3784621" y="3236877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31" name="Cilinder 30"/>
          <p:cNvSpPr/>
          <p:nvPr/>
        </p:nvSpPr>
        <p:spPr>
          <a:xfrm rot="5400000">
            <a:off x="5382593" y="3089391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29" name="Cilinder 28"/>
          <p:cNvSpPr/>
          <p:nvPr/>
        </p:nvSpPr>
        <p:spPr>
          <a:xfrm rot="5400000">
            <a:off x="2660215" y="2793647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27" name="Cilinder 26"/>
          <p:cNvSpPr/>
          <p:nvPr/>
        </p:nvSpPr>
        <p:spPr>
          <a:xfrm rot="5400000">
            <a:off x="4893427" y="2415722"/>
            <a:ext cx="137988" cy="299278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46" name="Afgeronde rechthoek 45"/>
          <p:cNvSpPr/>
          <p:nvPr/>
        </p:nvSpPr>
        <p:spPr>
          <a:xfrm>
            <a:off x="1442767" y="1877392"/>
            <a:ext cx="1548000" cy="324000"/>
          </a:xfrm>
          <a:prstGeom prst="roundRect">
            <a:avLst/>
          </a:prstGeom>
          <a:solidFill>
            <a:srgbClr val="24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05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</a:t>
            </a:r>
            <a:endParaRPr lang="nl-BE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>
          <a:xfrm>
            <a:off x="8468300" y="5662014"/>
            <a:ext cx="560070" cy="273844"/>
          </a:xfrm>
        </p:spPr>
        <p:txBody>
          <a:bodyPr/>
          <a:lstStyle/>
          <a:p>
            <a:fld id="{7A2952F7-C8A3-48ED-B3C8-8C388C8A5932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48" name="Rettangolo 47"/>
          <p:cNvSpPr/>
          <p:nvPr/>
        </p:nvSpPr>
        <p:spPr>
          <a:xfrm>
            <a:off x="5173980" y="1792661"/>
            <a:ext cx="1645920" cy="407418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-IT" sz="1350" b="1" dirty="0" err="1">
                <a:solidFill>
                  <a:srgbClr val="C00000"/>
                </a:solidFill>
              </a:rPr>
              <a:t>TODAY’S</a:t>
            </a:r>
            <a:r>
              <a:rPr lang="it-IT" sz="1350" b="1" dirty="0">
                <a:solidFill>
                  <a:srgbClr val="C00000"/>
                </a:solidFill>
              </a:rPr>
              <a:t> CHALLENGE</a:t>
            </a:r>
          </a:p>
          <a:p>
            <a:pPr algn="ctr"/>
            <a:endParaRPr lang="it-IT" sz="1350" b="1" dirty="0">
              <a:solidFill>
                <a:srgbClr val="C00000"/>
              </a:solidFill>
            </a:endParaRPr>
          </a:p>
          <a:p>
            <a:pPr algn="ctr"/>
            <a:endParaRPr lang="it-IT" sz="1350" b="1" dirty="0">
              <a:solidFill>
                <a:srgbClr val="C00000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16-17 November Kick-off Event of the Smart Specialisation Platform on Industrial Modernization</a:t>
            </a:r>
            <a:endParaRPr lang="nl-NL"/>
          </a:p>
        </p:txBody>
      </p:sp>
      <p:pic>
        <p:nvPicPr>
          <p:cNvPr id="54" name="Afbeelding 5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  <p:sp>
        <p:nvSpPr>
          <p:cNvPr id="55" name="Titel 1"/>
          <p:cNvSpPr txBox="1">
            <a:spLocks/>
          </p:cNvSpPr>
          <p:nvPr/>
        </p:nvSpPr>
        <p:spPr>
          <a:xfrm>
            <a:off x="1763688" y="27725"/>
            <a:ext cx="6939152" cy="18945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nl-BE" sz="2800" b="1" dirty="0" smtClean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nl-BE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</a:t>
            </a:r>
            <a:r>
              <a:rPr lang="nl-BE" sz="28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Methodology</a:t>
            </a:r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4 step approach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2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20469 -4.4444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0.36649 -0.00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16" y="-9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6024E-6 -2.22222E-6 L 0.25592 -0.001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-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12E-6 -3.7037E-6 L 0.14723 -0.002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20729 0.001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65" y="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0.28611 0.002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6" y="9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0.21962 -0.0013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72" y="-6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27465 0.0027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33" y="13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646E-6 -3.7037E-6 L 0.10232 -0.0013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17495E-7 -1.85185E-6 L 0.14436 0.0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603E-6 7.40741E-7 L 0.20671 -0.0034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-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67 0.00115 L 0.26373 0.0011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4" grpId="0" animBg="1"/>
      <p:bldP spid="43" grpId="0" animBg="1"/>
      <p:bldP spid="42" grpId="0" animBg="1"/>
      <p:bldP spid="39" grpId="0" animBg="1"/>
      <p:bldP spid="38" grpId="0" animBg="1"/>
      <p:bldP spid="37" grpId="0" animBg="1"/>
      <p:bldP spid="36" grpId="0" animBg="1"/>
      <p:bldP spid="34" grpId="0" animBg="1"/>
      <p:bldP spid="33" grpId="0" animBg="1"/>
      <p:bldP spid="32" grpId="0" animBg="1"/>
      <p:bldP spid="31" grpId="0" animBg="1"/>
      <p:bldP spid="29" grpId="0" animBg="1"/>
      <p:bldP spid="27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323529" y="1478796"/>
            <a:ext cx="8496944" cy="51905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nl-NL" sz="1900" dirty="0"/>
          </a:p>
          <a:p>
            <a:pPr marL="0" indent="0">
              <a:buNone/>
            </a:pPr>
            <a:r>
              <a:rPr lang="en-US" altLang="nl-NL" sz="3800" b="1" dirty="0" smtClean="0"/>
              <a:t>Directly by the S3P Industrial </a:t>
            </a:r>
            <a:r>
              <a:rPr lang="en-US" altLang="nl-NL" sz="3800" b="1" dirty="0" err="1" smtClean="0"/>
              <a:t>Modernisation</a:t>
            </a:r>
            <a:endParaRPr lang="en-US" altLang="nl-NL" sz="3800" b="1" dirty="0" smtClean="0"/>
          </a:p>
          <a:p>
            <a:pPr lvl="1"/>
            <a:r>
              <a:rPr lang="en-GB" dirty="0"/>
              <a:t>value chain analysis</a:t>
            </a:r>
            <a:endParaRPr lang="nl-NL" dirty="0"/>
          </a:p>
          <a:p>
            <a:pPr lvl="1"/>
            <a:r>
              <a:rPr lang="en-GB" dirty="0"/>
              <a:t>tool that allows to easily update and develop the VC mapping + detecting new cooperation potential</a:t>
            </a:r>
            <a:endParaRPr lang="nl-NL" dirty="0"/>
          </a:p>
          <a:p>
            <a:pPr lvl="1"/>
            <a:r>
              <a:rPr lang="en-GB" dirty="0"/>
              <a:t>financial support for coordination capacity for Pilots and </a:t>
            </a:r>
            <a:r>
              <a:rPr lang="en-GB" dirty="0" err="1"/>
              <a:t>DemoCases</a:t>
            </a:r>
            <a:endParaRPr lang="nl-NL" dirty="0"/>
          </a:p>
          <a:p>
            <a:pPr lvl="1"/>
            <a:r>
              <a:rPr lang="en-GB" dirty="0"/>
              <a:t>regular assessment of </a:t>
            </a:r>
            <a:r>
              <a:rPr lang="en-GB" dirty="0" err="1"/>
              <a:t>DemoCases</a:t>
            </a:r>
            <a:r>
              <a:rPr lang="en-GB" dirty="0"/>
              <a:t> :</a:t>
            </a:r>
            <a:endParaRPr lang="nl-NL" dirty="0"/>
          </a:p>
          <a:p>
            <a:pPr lvl="2"/>
            <a:r>
              <a:rPr lang="en-GB" dirty="0"/>
              <a:t>help to keep focus, re-focus</a:t>
            </a:r>
            <a:endParaRPr lang="nl-NL" dirty="0"/>
          </a:p>
          <a:p>
            <a:pPr lvl="2"/>
            <a:r>
              <a:rPr lang="en-GB" dirty="0"/>
              <a:t>technology check “beyond state-of-the-art”</a:t>
            </a:r>
            <a:endParaRPr lang="nl-NL" dirty="0"/>
          </a:p>
          <a:p>
            <a:pPr lvl="1"/>
            <a:r>
              <a:rPr lang="en-GB" dirty="0"/>
              <a:t>support in MMEs (</a:t>
            </a:r>
            <a:r>
              <a:rPr lang="en-GB" dirty="0" err="1"/>
              <a:t>Watify</a:t>
            </a:r>
            <a:r>
              <a:rPr lang="en-GB" dirty="0"/>
              <a:t>)</a:t>
            </a:r>
            <a:endParaRPr lang="nl-NL" dirty="0"/>
          </a:p>
          <a:p>
            <a:pPr lvl="1"/>
            <a:r>
              <a:rPr lang="en-GB" dirty="0"/>
              <a:t>legal support to set up Investment Platform for “Pooled Investment Projects”</a:t>
            </a:r>
            <a:endParaRPr lang="nl-NL" dirty="0"/>
          </a:p>
          <a:p>
            <a:pPr lvl="1"/>
            <a:r>
              <a:rPr lang="en-GB" dirty="0"/>
              <a:t>support to get to “bankable business plans”</a:t>
            </a:r>
            <a:endParaRPr lang="nl-NL" dirty="0"/>
          </a:p>
          <a:p>
            <a:pPr lvl="1"/>
            <a:r>
              <a:rPr lang="en-GB" dirty="0"/>
              <a:t>support in setting up IPR regime for (shared) demonstration facilities</a:t>
            </a:r>
            <a:endParaRPr lang="nl-NL" dirty="0"/>
          </a:p>
          <a:p>
            <a:pPr lvl="1"/>
            <a:r>
              <a:rPr lang="en-GB" dirty="0"/>
              <a:t>support in business model set-up for (shared) demonstration facilities</a:t>
            </a:r>
            <a:endParaRPr lang="nl-NL" dirty="0"/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US" altLang="nl-NL" sz="3800" b="1" dirty="0" smtClean="0"/>
              <a:t>More suitable H2020 and COSME project calls with larger budgets</a:t>
            </a:r>
            <a:endParaRPr lang="en-US" altLang="nl-NL" sz="3800" b="1" dirty="0"/>
          </a:p>
          <a:p>
            <a:pPr lvl="1"/>
            <a:r>
              <a:rPr lang="en-GB" sz="2700" dirty="0"/>
              <a:t>Innosup-01</a:t>
            </a:r>
            <a:endParaRPr lang="nl-NL" sz="2700" dirty="0"/>
          </a:p>
          <a:p>
            <a:pPr lvl="1"/>
            <a:r>
              <a:rPr lang="en-GB" sz="2700" dirty="0"/>
              <a:t>Innosup-03</a:t>
            </a:r>
            <a:endParaRPr lang="nl-NL" sz="2700" dirty="0"/>
          </a:p>
          <a:p>
            <a:pPr lvl="1"/>
            <a:r>
              <a:rPr lang="en-GB" sz="2700" dirty="0"/>
              <a:t>I4MS IA on 3D Printing</a:t>
            </a:r>
            <a:endParaRPr lang="nl-NL" sz="2700" dirty="0"/>
          </a:p>
          <a:p>
            <a:pPr lvl="1"/>
            <a:r>
              <a:rPr lang="en-GB" sz="2700" dirty="0"/>
              <a:t>3DP Pilot Lines</a:t>
            </a:r>
            <a:endParaRPr lang="nl-NL" sz="2700" dirty="0"/>
          </a:p>
          <a:p>
            <a:pPr lvl="1"/>
            <a:r>
              <a:rPr lang="en-GB" sz="2700" dirty="0"/>
              <a:t>EE23 Innovative Financing Schemes, for 3DP</a:t>
            </a:r>
            <a:endParaRPr lang="nl-NL" sz="2700" dirty="0"/>
          </a:p>
          <a:p>
            <a:pPr lvl="1"/>
            <a:r>
              <a:rPr lang="en-GB" sz="2700" dirty="0" err="1" smtClean="0"/>
              <a:t>etc</a:t>
            </a:r>
            <a:endParaRPr lang="en-US" altLang="nl-NL" sz="2700" dirty="0"/>
          </a:p>
          <a:p>
            <a:pPr>
              <a:buFontTx/>
              <a:buChar char="-"/>
            </a:pPr>
            <a:endParaRPr lang="en-US" altLang="nl-NL" dirty="0" smtClean="0"/>
          </a:p>
          <a:p>
            <a:pPr marL="0" indent="0">
              <a:buNone/>
            </a:pPr>
            <a:r>
              <a:rPr lang="en-GB" sz="3800" b="1" dirty="0"/>
              <a:t>Structural and substantial support</a:t>
            </a:r>
          </a:p>
          <a:p>
            <a:pPr marL="0" indent="0">
              <a:buNone/>
            </a:pPr>
            <a:r>
              <a:rPr lang="en-GB" dirty="0" smtClean="0"/>
              <a:t>See presentation in next discussion block</a:t>
            </a:r>
            <a:r>
              <a:rPr lang="en-US" altLang="nl-NL" dirty="0" smtClean="0"/>
              <a:t>	</a:t>
            </a:r>
            <a:endParaRPr lang="en-US" altLang="nl-NL" sz="3700" dirty="0" smtClean="0"/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1331640" y="370132"/>
            <a:ext cx="7356639" cy="720080"/>
          </a:xfrm>
        </p:spPr>
        <p:txBody>
          <a:bodyPr>
            <a:normAutofit/>
          </a:bodyPr>
          <a:lstStyle/>
          <a:p>
            <a:pPr eaLnBrk="1" hangingPunct="1"/>
            <a:r>
              <a:rPr lang="fr-BE" altLang="nl-NL" sz="3600" dirty="0" smtClean="0">
                <a:solidFill>
                  <a:srgbClr val="0070C0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Support </a:t>
            </a:r>
            <a:r>
              <a:rPr lang="fr-BE" altLang="nl-NL" sz="3600" dirty="0" err="1" smtClean="0">
                <a:solidFill>
                  <a:srgbClr val="0070C0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Needed</a:t>
            </a:r>
            <a:r>
              <a:rPr lang="fr-BE" altLang="nl-NL" sz="3600" dirty="0" smtClean="0">
                <a:solidFill>
                  <a:srgbClr val="0070C0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for Pilot</a:t>
            </a:r>
            <a:endParaRPr lang="fr-BE" altLang="nl-NL" sz="3600" dirty="0" smtClean="0">
              <a:solidFill>
                <a:srgbClr val="0070C0"/>
              </a:solidFill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9" name="Image 5" descr="logoreliefCMJN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1"/>
          <a:stretch/>
        </p:blipFill>
        <p:spPr>
          <a:xfrm>
            <a:off x="6350" y="10784"/>
            <a:ext cx="1979712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4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323529" y="1478796"/>
            <a:ext cx="8496944" cy="51905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nl-NL" sz="1900" dirty="0"/>
          </a:p>
          <a:p>
            <a:pPr marL="0" indent="0">
              <a:buNone/>
            </a:pPr>
            <a:r>
              <a:rPr lang="en-US" altLang="nl-NL" sz="3800" b="1" dirty="0" smtClean="0"/>
              <a:t>Flanders</a:t>
            </a:r>
          </a:p>
          <a:p>
            <a:pPr marL="0" indent="0">
              <a:buNone/>
            </a:pPr>
            <a:r>
              <a:rPr lang="en-US" altLang="nl-NL" sz="3800" dirty="0" smtClean="0"/>
              <a:t>Barbara </a:t>
            </a:r>
            <a:r>
              <a:rPr lang="en-US" altLang="nl-NL" sz="3800" dirty="0" err="1" smtClean="0"/>
              <a:t>Cattoor</a:t>
            </a:r>
            <a:endParaRPr lang="en-US" altLang="nl-NL" sz="3800" dirty="0" smtClean="0"/>
          </a:p>
          <a:p>
            <a:pPr marL="0" indent="0">
              <a:buNone/>
            </a:pPr>
            <a:r>
              <a:rPr lang="en-US" altLang="nl-NL" sz="3800" dirty="0" smtClean="0">
                <a:hlinkClick r:id="rId2"/>
              </a:rPr>
              <a:t>Barbara.cattoor@ewi.vlaanderen.be</a:t>
            </a:r>
            <a:r>
              <a:rPr lang="en-US" altLang="nl-NL" sz="3800" dirty="0" smtClean="0"/>
              <a:t> </a:t>
            </a:r>
          </a:p>
          <a:p>
            <a:pPr marL="0" indent="0">
              <a:buNone/>
            </a:pPr>
            <a:endParaRPr lang="en-US" altLang="nl-NL" sz="3800" b="1" dirty="0" smtClean="0"/>
          </a:p>
          <a:p>
            <a:pPr marL="0" indent="0">
              <a:buNone/>
            </a:pPr>
            <a:r>
              <a:rPr lang="en-US" altLang="nl-NL" sz="3800" b="1" dirty="0" smtClean="0"/>
              <a:t>Norte</a:t>
            </a:r>
          </a:p>
          <a:p>
            <a:pPr marL="0" indent="0">
              <a:buNone/>
            </a:pPr>
            <a:r>
              <a:rPr lang="en-US" altLang="nl-NL" sz="3800" dirty="0" smtClean="0"/>
              <a:t>Pedro Rocha</a:t>
            </a:r>
          </a:p>
          <a:p>
            <a:pPr marL="0" indent="0">
              <a:buNone/>
            </a:pPr>
            <a:r>
              <a:rPr lang="en-US" altLang="nl-NL" sz="3800" dirty="0" smtClean="0">
                <a:hlinkClick r:id="rId3"/>
              </a:rPr>
              <a:t>Pedro.rocha@produtech.org</a:t>
            </a:r>
            <a:r>
              <a:rPr lang="en-US" altLang="nl-NL" sz="3800" dirty="0" smtClean="0"/>
              <a:t> </a:t>
            </a:r>
          </a:p>
          <a:p>
            <a:pPr marL="0" indent="0">
              <a:buNone/>
            </a:pPr>
            <a:endParaRPr lang="en-US" altLang="nl-NL" sz="3800" b="1" dirty="0" smtClean="0"/>
          </a:p>
          <a:p>
            <a:pPr marL="0" indent="0">
              <a:buNone/>
            </a:pPr>
            <a:r>
              <a:rPr lang="en-US" altLang="nl-NL" sz="3800" b="1" dirty="0" smtClean="0"/>
              <a:t>South Netherlands</a:t>
            </a:r>
          </a:p>
          <a:p>
            <a:pPr marL="0" indent="0">
              <a:buNone/>
            </a:pPr>
            <a:r>
              <a:rPr lang="en-US" altLang="nl-NL" sz="3800" dirty="0" smtClean="0"/>
              <a:t>Wim De </a:t>
            </a:r>
            <a:r>
              <a:rPr lang="en-US" altLang="nl-NL" sz="3800" dirty="0" err="1" smtClean="0"/>
              <a:t>Kinderen</a:t>
            </a:r>
            <a:endParaRPr lang="en-US" altLang="nl-NL" sz="3800" dirty="0" smtClean="0"/>
          </a:p>
          <a:p>
            <a:pPr marL="0" indent="0">
              <a:buNone/>
            </a:pPr>
            <a:r>
              <a:rPr lang="en-US" altLang="nl-NL" sz="3800" dirty="0" smtClean="0">
                <a:hlinkClick r:id="rId4"/>
              </a:rPr>
              <a:t>w.dekinderen@brainportdevelopment.nl</a:t>
            </a:r>
            <a:r>
              <a:rPr lang="en-US" altLang="nl-NL" sz="3800" dirty="0" smtClean="0"/>
              <a:t> </a:t>
            </a:r>
            <a:r>
              <a:rPr lang="en-US" altLang="nl-NL" dirty="0" smtClean="0"/>
              <a:t>	</a:t>
            </a:r>
            <a:endParaRPr lang="en-US" altLang="nl-NL" sz="3700" dirty="0" smtClean="0"/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1331640" y="370132"/>
            <a:ext cx="7356639" cy="720080"/>
          </a:xfrm>
        </p:spPr>
        <p:txBody>
          <a:bodyPr>
            <a:normAutofit/>
          </a:bodyPr>
          <a:lstStyle/>
          <a:p>
            <a:pPr eaLnBrk="1" hangingPunct="1"/>
            <a:r>
              <a:rPr lang="fr-BE" altLang="nl-NL" sz="3600" dirty="0" smtClean="0">
                <a:solidFill>
                  <a:srgbClr val="0070C0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3DP Pilot Project Contact</a:t>
            </a:r>
            <a:endParaRPr lang="fr-BE" altLang="nl-NL" sz="3600" dirty="0" smtClean="0">
              <a:solidFill>
                <a:srgbClr val="0070C0"/>
              </a:solidFill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9" name="Image 5" descr="logoreliefCMJN2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1"/>
          <a:stretch/>
        </p:blipFill>
        <p:spPr>
          <a:xfrm>
            <a:off x="6350" y="10784"/>
            <a:ext cx="1979712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79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F4762C6E573C428D3913354AAE7A00" ma:contentTypeVersion="1" ma:contentTypeDescription="Create a new document." ma:contentTypeScope="" ma:versionID="109dd524f6cead6d4168934cfb146843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23c11eee0d542004c4a7d729835418c6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674780-FAEF-403F-948C-35B7DF37917B}">
  <ds:schemaRefs>
    <ds:schemaRef ds:uri="http://schemas.microsoft.com/sharepoint/v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CEDA9CB-B9E0-4C0F-89B9-E5B3FFEB9A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E779EA-68CE-47AE-8D82-DB0A98672F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8778</TotalTime>
  <Words>386</Words>
  <Application>Microsoft Office PowerPoint</Application>
  <PresentationFormat>Diavoorstelling (4:3)</PresentationFormat>
  <Paragraphs>110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Lucida Sans Unicode</vt:lpstr>
      <vt:lpstr>Tahoma</vt:lpstr>
      <vt:lpstr>Wingdings</vt:lpstr>
      <vt:lpstr>Kantoorthema</vt:lpstr>
      <vt:lpstr>PowerPoint-presentatie</vt:lpstr>
      <vt:lpstr>Pilot’s Objectives</vt:lpstr>
      <vt:lpstr>Pilot’s State of Play</vt:lpstr>
      <vt:lpstr>Pilot’s State of Play</vt:lpstr>
      <vt:lpstr>PowerPoint-presentatie</vt:lpstr>
      <vt:lpstr>Support Needed for Pilot</vt:lpstr>
      <vt:lpstr>3DP Pilot Project Contact</vt:lpstr>
    </vt:vector>
  </TitlesOfParts>
  <Company>Vlaamse Overheid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Methodiek van de testtrajecten</dc:title>
  <dc:creator>Unknown</dc:creator>
  <cp:lastModifiedBy>Wim</cp:lastModifiedBy>
  <cp:revision>524</cp:revision>
  <cp:lastPrinted>2015-05-12T16:26:16Z</cp:lastPrinted>
  <dcterms:created xsi:type="dcterms:W3CDTF">2014-02-03T10:13:21Z</dcterms:created>
  <dcterms:modified xsi:type="dcterms:W3CDTF">2017-03-17T12:27:25Z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0x0101001CF4762C6E573C428D3913354AAE7A00</vt:lpwstr>
  </property>
</Properties>
</file>