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-34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u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="" xmlns:a16="http://schemas.microsoft.com/office/drawing/2014/main" id="{35CC64E2-0FD5-42E2-964B-B3A068CDB2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o-RO"/>
              <a:t>Clic pentru editare stil titlu</a:t>
            </a:r>
          </a:p>
        </p:txBody>
      </p:sp>
      <p:sp>
        <p:nvSpPr>
          <p:cNvPr id="3" name="Subtitlu 2">
            <a:extLst>
              <a:ext uri="{FF2B5EF4-FFF2-40B4-BE49-F238E27FC236}">
                <a16:creationId xmlns="" xmlns:a16="http://schemas.microsoft.com/office/drawing/2014/main" id="{A27E2AFF-0C3F-445E-B9C1-347A4EBA14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o-RO"/>
              <a:t>Faceți clic pentru a edita stilul de subtitlu coordonator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="" xmlns:a16="http://schemas.microsoft.com/office/drawing/2014/main" id="{45E397A4-6953-4E1A-AB47-263563CBF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53064-4C40-4D58-B971-1D10C6257A14}" type="datetimeFigureOut">
              <a:rPr lang="ro-RO" smtClean="0"/>
              <a:pPr/>
              <a:t>03.07.2017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="" xmlns:a16="http://schemas.microsoft.com/office/drawing/2014/main" id="{901ACDAF-0ACF-4905-8E25-4218A950C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="" xmlns:a16="http://schemas.microsoft.com/office/drawing/2014/main" id="{6576B2DD-D9DE-46EF-99D9-FDFC3BEF5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BF996-2B78-462D-B5A6-DFAC51CB99FC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="" xmlns:p14="http://schemas.microsoft.com/office/powerpoint/2010/main" val="2596290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="" xmlns:a16="http://schemas.microsoft.com/office/drawing/2014/main" id="{048254AA-7741-438F-8D18-934C76F43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Clic pentru editare stil titlu</a:t>
            </a:r>
          </a:p>
        </p:txBody>
      </p:sp>
      <p:sp>
        <p:nvSpPr>
          <p:cNvPr id="3" name="Substituent text vertical 2">
            <a:extLst>
              <a:ext uri="{FF2B5EF4-FFF2-40B4-BE49-F238E27FC236}">
                <a16:creationId xmlns="" xmlns:a16="http://schemas.microsoft.com/office/drawing/2014/main" id="{B4FE49DF-0F59-4DA9-809D-C3D20CA48C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="" xmlns:a16="http://schemas.microsoft.com/office/drawing/2014/main" id="{224D0952-8173-476F-A9EB-BA70885A6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53064-4C40-4D58-B971-1D10C6257A14}" type="datetimeFigureOut">
              <a:rPr lang="ro-RO" smtClean="0"/>
              <a:pPr/>
              <a:t>03.07.2017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="" xmlns:a16="http://schemas.microsoft.com/office/drawing/2014/main" id="{1CC69046-E7DE-43F5-B650-A74E86E92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="" xmlns:a16="http://schemas.microsoft.com/office/drawing/2014/main" id="{63FF51D3-73D3-41DB-BCEB-D6B9B9353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BF996-2B78-462D-B5A6-DFAC51CB99FC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="" xmlns:p14="http://schemas.microsoft.com/office/powerpoint/2010/main" val="3789722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>
            <a:extLst>
              <a:ext uri="{FF2B5EF4-FFF2-40B4-BE49-F238E27FC236}">
                <a16:creationId xmlns="" xmlns:a16="http://schemas.microsoft.com/office/drawing/2014/main" id="{978F509A-D6BF-428C-8FA8-C16F80FFB9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o-RO"/>
              <a:t>Clic pentru editare stil titlu</a:t>
            </a:r>
          </a:p>
        </p:txBody>
      </p:sp>
      <p:sp>
        <p:nvSpPr>
          <p:cNvPr id="3" name="Substituent text vertical 2">
            <a:extLst>
              <a:ext uri="{FF2B5EF4-FFF2-40B4-BE49-F238E27FC236}">
                <a16:creationId xmlns="" xmlns:a16="http://schemas.microsoft.com/office/drawing/2014/main" id="{A7808761-FA46-4D40-97C8-E8D444C2DD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="" xmlns:a16="http://schemas.microsoft.com/office/drawing/2014/main" id="{8386A975-27AD-4F17-B287-A41CE26FD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53064-4C40-4D58-B971-1D10C6257A14}" type="datetimeFigureOut">
              <a:rPr lang="ro-RO" smtClean="0"/>
              <a:pPr/>
              <a:t>03.07.2017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="" xmlns:a16="http://schemas.microsoft.com/office/drawing/2014/main" id="{8AFEF52E-70A3-4BFA-B865-6BEB9F4F8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="" xmlns:a16="http://schemas.microsoft.com/office/drawing/2014/main" id="{A5BCB9C0-AAAB-4AD3-8C6C-F047736CF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BF996-2B78-462D-B5A6-DFAC51CB99FC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="" xmlns:p14="http://schemas.microsoft.com/office/powerpoint/2010/main" val="1400857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="" xmlns:a16="http://schemas.microsoft.com/office/drawing/2014/main" id="{BC127995-A5FE-404C-81B3-74E3F1645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Clic pentru editare stil titlu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="" xmlns:a16="http://schemas.microsoft.com/office/drawing/2014/main" id="{55B3C224-772C-4C8E-848B-2D630C940F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="" xmlns:a16="http://schemas.microsoft.com/office/drawing/2014/main" id="{924160F3-E6DC-4AAC-BB87-4955E7803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53064-4C40-4D58-B971-1D10C6257A14}" type="datetimeFigureOut">
              <a:rPr lang="ro-RO" smtClean="0"/>
              <a:pPr/>
              <a:t>03.07.2017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="" xmlns:a16="http://schemas.microsoft.com/office/drawing/2014/main" id="{384BCF8A-F08A-4E5E-9A08-35D912E30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="" xmlns:a16="http://schemas.microsoft.com/office/drawing/2014/main" id="{59C05CB1-55DB-42FF-81F5-29FB1D6FC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BF996-2B78-462D-B5A6-DFAC51CB99FC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="" xmlns:p14="http://schemas.microsoft.com/office/powerpoint/2010/main" val="1720066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="" xmlns:a16="http://schemas.microsoft.com/office/drawing/2014/main" id="{FB1F951A-79D8-4740-87FE-78B58754B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o-RO"/>
              <a:t>Clic pentru editare stil titlu</a:t>
            </a:r>
          </a:p>
        </p:txBody>
      </p:sp>
      <p:sp>
        <p:nvSpPr>
          <p:cNvPr id="3" name="Substituent text 2">
            <a:extLst>
              <a:ext uri="{FF2B5EF4-FFF2-40B4-BE49-F238E27FC236}">
                <a16:creationId xmlns="" xmlns:a16="http://schemas.microsoft.com/office/drawing/2014/main" id="{BA8BC2C6-EE77-4500-BDC5-3B2F1C500D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="" xmlns:a16="http://schemas.microsoft.com/office/drawing/2014/main" id="{DE973336-B803-4927-A70C-883EFA923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53064-4C40-4D58-B971-1D10C6257A14}" type="datetimeFigureOut">
              <a:rPr lang="ro-RO" smtClean="0"/>
              <a:pPr/>
              <a:t>03.07.2017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="" xmlns:a16="http://schemas.microsoft.com/office/drawing/2014/main" id="{D72ECE41-0DA9-4A25-AA3F-FAECBF7DB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="" xmlns:a16="http://schemas.microsoft.com/office/drawing/2014/main" id="{10784342-6796-4722-B3FC-F2F695A5D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BF996-2B78-462D-B5A6-DFAC51CB99FC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="" xmlns:p14="http://schemas.microsoft.com/office/powerpoint/2010/main" val="2209262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="" xmlns:a16="http://schemas.microsoft.com/office/drawing/2014/main" id="{E8DEEC08-FBAF-4D95-B3AD-6A31E425D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Clic pentru editare stil titlu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="" xmlns:a16="http://schemas.microsoft.com/office/drawing/2014/main" id="{0F80815C-1441-4384-A995-ECB1BAFF70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conținut 3">
            <a:extLst>
              <a:ext uri="{FF2B5EF4-FFF2-40B4-BE49-F238E27FC236}">
                <a16:creationId xmlns="" xmlns:a16="http://schemas.microsoft.com/office/drawing/2014/main" id="{B5C40CA0-E35F-46A4-B182-C98C5BE5C4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="" xmlns:a16="http://schemas.microsoft.com/office/drawing/2014/main" id="{4AF036EA-393F-42E7-896D-071E89636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53064-4C40-4D58-B971-1D10C6257A14}" type="datetimeFigureOut">
              <a:rPr lang="ro-RO" smtClean="0"/>
              <a:pPr/>
              <a:t>03.07.2017</a:t>
            </a:fld>
            <a:endParaRPr lang="ro-RO"/>
          </a:p>
        </p:txBody>
      </p:sp>
      <p:sp>
        <p:nvSpPr>
          <p:cNvPr id="6" name="Substituent subsol 5">
            <a:extLst>
              <a:ext uri="{FF2B5EF4-FFF2-40B4-BE49-F238E27FC236}">
                <a16:creationId xmlns="" xmlns:a16="http://schemas.microsoft.com/office/drawing/2014/main" id="{642D75D1-4503-4586-95AD-3073BD4DC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="" xmlns:a16="http://schemas.microsoft.com/office/drawing/2014/main" id="{0C83F29E-A4C3-484A-B2A6-CD9A6EF94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BF996-2B78-462D-B5A6-DFAC51CB99FC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="" xmlns:p14="http://schemas.microsoft.com/office/powerpoint/2010/main" val="1102974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="" xmlns:a16="http://schemas.microsoft.com/office/drawing/2014/main" id="{80A53211-2E7A-4E49-BA58-F3F6B91C6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o-RO"/>
              <a:t>Clic pentru editare stil titlu</a:t>
            </a:r>
          </a:p>
        </p:txBody>
      </p:sp>
      <p:sp>
        <p:nvSpPr>
          <p:cNvPr id="3" name="Substituent text 2">
            <a:extLst>
              <a:ext uri="{FF2B5EF4-FFF2-40B4-BE49-F238E27FC236}">
                <a16:creationId xmlns="" xmlns:a16="http://schemas.microsoft.com/office/drawing/2014/main" id="{C49C4BA8-F140-4305-9D1E-FC3C42F862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4" name="Substituent conținut 3">
            <a:extLst>
              <a:ext uri="{FF2B5EF4-FFF2-40B4-BE49-F238E27FC236}">
                <a16:creationId xmlns="" xmlns:a16="http://schemas.microsoft.com/office/drawing/2014/main" id="{33BDAA96-471A-4B15-8A01-3BFDEAD4C3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5" name="Substituent text 4">
            <a:extLst>
              <a:ext uri="{FF2B5EF4-FFF2-40B4-BE49-F238E27FC236}">
                <a16:creationId xmlns="" xmlns:a16="http://schemas.microsoft.com/office/drawing/2014/main" id="{38478614-DAB9-4307-B0CC-F55E2D074C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6" name="Substituent conținut 5">
            <a:extLst>
              <a:ext uri="{FF2B5EF4-FFF2-40B4-BE49-F238E27FC236}">
                <a16:creationId xmlns="" xmlns:a16="http://schemas.microsoft.com/office/drawing/2014/main" id="{027086B8-8D1F-422A-808B-4C0B2B80EA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7" name="Substituent dată 6">
            <a:extLst>
              <a:ext uri="{FF2B5EF4-FFF2-40B4-BE49-F238E27FC236}">
                <a16:creationId xmlns="" xmlns:a16="http://schemas.microsoft.com/office/drawing/2014/main" id="{3042001E-643B-4E37-8647-F9DBE46DF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53064-4C40-4D58-B971-1D10C6257A14}" type="datetimeFigureOut">
              <a:rPr lang="ro-RO" smtClean="0"/>
              <a:pPr/>
              <a:t>03.07.2017</a:t>
            </a:fld>
            <a:endParaRPr lang="ro-RO"/>
          </a:p>
        </p:txBody>
      </p:sp>
      <p:sp>
        <p:nvSpPr>
          <p:cNvPr id="8" name="Substituent subsol 7">
            <a:extLst>
              <a:ext uri="{FF2B5EF4-FFF2-40B4-BE49-F238E27FC236}">
                <a16:creationId xmlns="" xmlns:a16="http://schemas.microsoft.com/office/drawing/2014/main" id="{5465B360-8723-46EB-A0B0-49D27A99D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ubstituent număr diapozitiv 8">
            <a:extLst>
              <a:ext uri="{FF2B5EF4-FFF2-40B4-BE49-F238E27FC236}">
                <a16:creationId xmlns="" xmlns:a16="http://schemas.microsoft.com/office/drawing/2014/main" id="{BC20E199-B4C0-4F3C-8D69-3E9BD2C4F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BF996-2B78-462D-B5A6-DFAC51CB99FC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="" xmlns:p14="http://schemas.microsoft.com/office/powerpoint/2010/main" val="451482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="" xmlns:a16="http://schemas.microsoft.com/office/drawing/2014/main" id="{0388786D-8A7A-49BB-BDCC-5483E57CF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Clic pentru editare stil titlu</a:t>
            </a:r>
          </a:p>
        </p:txBody>
      </p:sp>
      <p:sp>
        <p:nvSpPr>
          <p:cNvPr id="3" name="Substituent dată 2">
            <a:extLst>
              <a:ext uri="{FF2B5EF4-FFF2-40B4-BE49-F238E27FC236}">
                <a16:creationId xmlns="" xmlns:a16="http://schemas.microsoft.com/office/drawing/2014/main" id="{B2756DA0-2A0E-42C4-9EBA-61B1F5C5B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53064-4C40-4D58-B971-1D10C6257A14}" type="datetimeFigureOut">
              <a:rPr lang="ro-RO" smtClean="0"/>
              <a:pPr/>
              <a:t>03.07.2017</a:t>
            </a:fld>
            <a:endParaRPr lang="ro-RO"/>
          </a:p>
        </p:txBody>
      </p:sp>
      <p:sp>
        <p:nvSpPr>
          <p:cNvPr id="4" name="Substituent subsol 3">
            <a:extLst>
              <a:ext uri="{FF2B5EF4-FFF2-40B4-BE49-F238E27FC236}">
                <a16:creationId xmlns="" xmlns:a16="http://schemas.microsoft.com/office/drawing/2014/main" id="{AED097E5-9277-4AF0-9170-FA05C1DD5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ubstituent număr diapozitiv 4">
            <a:extLst>
              <a:ext uri="{FF2B5EF4-FFF2-40B4-BE49-F238E27FC236}">
                <a16:creationId xmlns="" xmlns:a16="http://schemas.microsoft.com/office/drawing/2014/main" id="{D86339A8-5C5C-4519-B08D-E6F224B37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BF996-2B78-462D-B5A6-DFAC51CB99FC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="" xmlns:p14="http://schemas.microsoft.com/office/powerpoint/2010/main" val="2001362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>
            <a:extLst>
              <a:ext uri="{FF2B5EF4-FFF2-40B4-BE49-F238E27FC236}">
                <a16:creationId xmlns="" xmlns:a16="http://schemas.microsoft.com/office/drawing/2014/main" id="{B0CA3E7F-88A2-4A35-B688-A3D6D3B7F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53064-4C40-4D58-B971-1D10C6257A14}" type="datetimeFigureOut">
              <a:rPr lang="ro-RO" smtClean="0"/>
              <a:pPr/>
              <a:t>03.07.2017</a:t>
            </a:fld>
            <a:endParaRPr lang="ro-RO"/>
          </a:p>
        </p:txBody>
      </p:sp>
      <p:sp>
        <p:nvSpPr>
          <p:cNvPr id="3" name="Substituent subsol 2">
            <a:extLst>
              <a:ext uri="{FF2B5EF4-FFF2-40B4-BE49-F238E27FC236}">
                <a16:creationId xmlns="" xmlns:a16="http://schemas.microsoft.com/office/drawing/2014/main" id="{8CE95216-37CB-4A2B-B733-736F211C9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ubstituent număr diapozitiv 3">
            <a:extLst>
              <a:ext uri="{FF2B5EF4-FFF2-40B4-BE49-F238E27FC236}">
                <a16:creationId xmlns="" xmlns:a16="http://schemas.microsoft.com/office/drawing/2014/main" id="{EDF4CD80-0475-4070-BAEF-3E3152DA0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BF996-2B78-462D-B5A6-DFAC51CB99FC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="" xmlns:p14="http://schemas.microsoft.com/office/powerpoint/2010/main" val="3290008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="" xmlns:a16="http://schemas.microsoft.com/office/drawing/2014/main" id="{9CEA6251-987E-4955-849E-58FB4F95D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/>
              <a:t>Clic pentru editare stil titlu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="" xmlns:a16="http://schemas.microsoft.com/office/drawing/2014/main" id="{8AB46E48-3531-4289-B1E8-5910C09E6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text 3">
            <a:extLst>
              <a:ext uri="{FF2B5EF4-FFF2-40B4-BE49-F238E27FC236}">
                <a16:creationId xmlns="" xmlns:a16="http://schemas.microsoft.com/office/drawing/2014/main" id="{F780C9A7-69F3-4E57-98A8-4B794FD41E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="" xmlns:a16="http://schemas.microsoft.com/office/drawing/2014/main" id="{6CB5561F-C7FC-47D1-9D20-65E18B9A7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53064-4C40-4D58-B971-1D10C6257A14}" type="datetimeFigureOut">
              <a:rPr lang="ro-RO" smtClean="0"/>
              <a:pPr/>
              <a:t>03.07.2017</a:t>
            </a:fld>
            <a:endParaRPr lang="ro-RO"/>
          </a:p>
        </p:txBody>
      </p:sp>
      <p:sp>
        <p:nvSpPr>
          <p:cNvPr id="6" name="Substituent subsol 5">
            <a:extLst>
              <a:ext uri="{FF2B5EF4-FFF2-40B4-BE49-F238E27FC236}">
                <a16:creationId xmlns="" xmlns:a16="http://schemas.microsoft.com/office/drawing/2014/main" id="{7D1A5DF5-3F3A-43A5-B366-E3E652C80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="" xmlns:a16="http://schemas.microsoft.com/office/drawing/2014/main" id="{3BD47FA5-8ACF-432D-91FE-FBCB33BEF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BF996-2B78-462D-B5A6-DFAC51CB99FC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="" xmlns:p14="http://schemas.microsoft.com/office/powerpoint/2010/main" val="2922423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="" xmlns:a16="http://schemas.microsoft.com/office/drawing/2014/main" id="{8A3DD521-548E-407F-86D2-269EF8D53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/>
              <a:t>Clic pentru editare stil titlu</a:t>
            </a:r>
          </a:p>
        </p:txBody>
      </p:sp>
      <p:sp>
        <p:nvSpPr>
          <p:cNvPr id="3" name="Substituent imagine 2">
            <a:extLst>
              <a:ext uri="{FF2B5EF4-FFF2-40B4-BE49-F238E27FC236}">
                <a16:creationId xmlns="" xmlns:a16="http://schemas.microsoft.com/office/drawing/2014/main" id="{C6128D6D-893D-424D-99EA-279E6E5B22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Substituent text 3">
            <a:extLst>
              <a:ext uri="{FF2B5EF4-FFF2-40B4-BE49-F238E27FC236}">
                <a16:creationId xmlns="" xmlns:a16="http://schemas.microsoft.com/office/drawing/2014/main" id="{19BE5F01-66EE-4E11-B112-B54150E370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="" xmlns:a16="http://schemas.microsoft.com/office/drawing/2014/main" id="{62B67443-E519-4DC1-A10C-D4793DA34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53064-4C40-4D58-B971-1D10C6257A14}" type="datetimeFigureOut">
              <a:rPr lang="ro-RO" smtClean="0"/>
              <a:pPr/>
              <a:t>03.07.2017</a:t>
            </a:fld>
            <a:endParaRPr lang="ro-RO"/>
          </a:p>
        </p:txBody>
      </p:sp>
      <p:sp>
        <p:nvSpPr>
          <p:cNvPr id="6" name="Substituent subsol 5">
            <a:extLst>
              <a:ext uri="{FF2B5EF4-FFF2-40B4-BE49-F238E27FC236}">
                <a16:creationId xmlns="" xmlns:a16="http://schemas.microsoft.com/office/drawing/2014/main" id="{091F7D3F-36E8-4A30-881E-37FB40E2B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="" xmlns:a16="http://schemas.microsoft.com/office/drawing/2014/main" id="{B7763AB4-0167-4ED9-9EA6-578689B4F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BF996-2B78-462D-B5A6-DFAC51CB99FC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="" xmlns:p14="http://schemas.microsoft.com/office/powerpoint/2010/main" val="3959949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8000"/>
            <a:lum/>
          </a:blip>
          <a:srcRect/>
          <a:stretch>
            <a:fillRect t="-44000" b="-5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itlu 1">
            <a:extLst>
              <a:ext uri="{FF2B5EF4-FFF2-40B4-BE49-F238E27FC236}">
                <a16:creationId xmlns="" xmlns:a16="http://schemas.microsoft.com/office/drawing/2014/main" id="{197662E3-8D5E-4A5B-8B8D-05ACAAC39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/>
              <a:t>Clic pentru editare stil titlu</a:t>
            </a:r>
          </a:p>
        </p:txBody>
      </p:sp>
      <p:sp>
        <p:nvSpPr>
          <p:cNvPr id="3" name="Substituent text 2">
            <a:extLst>
              <a:ext uri="{FF2B5EF4-FFF2-40B4-BE49-F238E27FC236}">
                <a16:creationId xmlns="" xmlns:a16="http://schemas.microsoft.com/office/drawing/2014/main" id="{8366B68D-2201-4F38-9864-FCCCDC0371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="" xmlns:a16="http://schemas.microsoft.com/office/drawing/2014/main" id="{947BDBBC-D60E-4CCC-855E-4B45B30133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53064-4C40-4D58-B971-1D10C6257A14}" type="datetimeFigureOut">
              <a:rPr lang="ro-RO" smtClean="0"/>
              <a:pPr/>
              <a:t>03.07.2017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="" xmlns:a16="http://schemas.microsoft.com/office/drawing/2014/main" id="{8ED3B99F-A816-45DF-B7B4-4FA97BBFF5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="" xmlns:a16="http://schemas.microsoft.com/office/drawing/2014/main" id="{38B9D035-F6C9-4F17-8D8B-0721BCA2D0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BF996-2B78-462D-B5A6-DFAC51CB99FC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="" xmlns:p14="http://schemas.microsoft.com/office/powerpoint/2010/main" val="2529628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="" xmlns:a16="http://schemas.microsoft.com/office/drawing/2014/main" id="{1322ABF8-706B-4A3F-9D2E-1C10872D10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RIS3 of North-West Development Region (RO)</a:t>
            </a:r>
            <a:endParaRPr lang="ro-RO" sz="4500" b="1" dirty="0">
              <a:solidFill>
                <a:schemeClr val="tx1">
                  <a:lumMod val="65000"/>
                  <a:lumOff val="3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ubtitlu 2">
            <a:extLst>
              <a:ext uri="{FF2B5EF4-FFF2-40B4-BE49-F238E27FC236}">
                <a16:creationId xmlns="" xmlns:a16="http://schemas.microsoft.com/office/drawing/2014/main" id="{2DFC72FB-394D-4042-B657-A934BF6C0E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3000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3000" i="1" dirty="0" smtClean="0">
                <a:solidFill>
                  <a:srgbClr val="A2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Activities linked to Monitoring Working Group</a:t>
            </a:r>
            <a:endParaRPr lang="ro-RO" sz="3000" i="1" dirty="0">
              <a:solidFill>
                <a:srgbClr val="A2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0647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="" xmlns:a16="http://schemas.microsoft.com/office/drawing/2014/main" id="{AEEBBF1B-D7C3-41A0-8A30-2B0B219CF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A2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Progress registered</a:t>
            </a:r>
            <a:endParaRPr lang="ro-RO" sz="2800" b="1" dirty="0">
              <a:solidFill>
                <a:srgbClr val="A2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ubstituent conținut 2">
            <a:extLst>
              <a:ext uri="{FF2B5EF4-FFF2-40B4-BE49-F238E27FC236}">
                <a16:creationId xmlns="" xmlns:a16="http://schemas.microsoft.com/office/drawing/2014/main" id="{A419A4B4-6042-47BF-90CF-E22E1C0437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29556"/>
            <a:ext cx="10804301" cy="5035638"/>
          </a:xfrm>
        </p:spPr>
        <p:txBody>
          <a:bodyPr/>
          <a:lstStyle/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PERIOD: FEB. 16 – MAY 4 (1</a:t>
            </a:r>
            <a:r>
              <a:rPr lang="en-US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and 2</a:t>
            </a:r>
            <a:r>
              <a:rPr lang="en-US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nd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WG meeting)</a:t>
            </a:r>
          </a:p>
          <a:p>
            <a:pPr algn="just">
              <a:buNone/>
            </a:pP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 algn="just"/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Framework Document for Regional Smart Specialization Strategy was finalized – this shall serve as the 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basis 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 the elaboration of RIS3</a:t>
            </a:r>
          </a:p>
          <a:p>
            <a:pPr lvl="1" algn="just">
              <a:buNone/>
            </a:pP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 algn="just"/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Indicators 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proposed 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only linked to PA 1 of the ROP 2014-2020 </a:t>
            </a: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“Promotion of technology transfer” 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reason: </a:t>
            </a:r>
          </a:p>
          <a:p>
            <a:pPr lvl="2" algn="just"/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document prepared for the implementation of this priority</a:t>
            </a:r>
          </a:p>
          <a:p>
            <a:pPr lvl="2" algn="just"/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its project portfolio comprises only technology transfer projects</a:t>
            </a:r>
          </a:p>
          <a:p>
            <a:pPr lvl="1"/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96876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="" xmlns:a16="http://schemas.microsoft.com/office/drawing/2014/main" id="{AEEBBF1B-D7C3-41A0-8A30-2B0B219CF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A2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Progress registered</a:t>
            </a:r>
            <a:endParaRPr lang="ro-RO" sz="2800" b="1" dirty="0">
              <a:solidFill>
                <a:srgbClr val="A2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ubstituent conținut 2">
            <a:extLst>
              <a:ext uri="{FF2B5EF4-FFF2-40B4-BE49-F238E27FC236}">
                <a16:creationId xmlns="" xmlns:a16="http://schemas.microsoft.com/office/drawing/2014/main" id="{A419A4B4-6042-47BF-90CF-E22E1C0437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29556"/>
            <a:ext cx="10804301" cy="5035638"/>
          </a:xfrm>
        </p:spPr>
        <p:txBody>
          <a:bodyPr/>
          <a:lstStyle/>
          <a:p>
            <a:pPr algn="just"/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PERIOD: MAY 4 – JULY 6 (2</a:t>
            </a:r>
            <a:r>
              <a:rPr lang="en-US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nd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and 3</a:t>
            </a:r>
            <a:r>
              <a:rPr lang="en-US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rd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WG MEETING)</a:t>
            </a:r>
          </a:p>
          <a:p>
            <a:pPr algn="just">
              <a:buNone/>
            </a:pP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 algn="just"/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en-US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and 2</a:t>
            </a:r>
            <a:r>
              <a:rPr lang="en-US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nd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draft of the indicator system proposed for the future RIS3 elaborated</a:t>
            </a:r>
          </a:p>
          <a:p>
            <a:pPr lvl="1" algn="just">
              <a:buNone/>
            </a:pP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2" algn="just"/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Based on discussions with and feed-back from the responsible expert</a:t>
            </a:r>
          </a:p>
          <a:p>
            <a:pPr lvl="2" algn="just"/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Taking into consideration EDP 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results, compulsory 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indicators for TO1, indicators from Regional Innovation Scoreboard and relevant national financing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programme</a:t>
            </a: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2" algn="just"/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Incorporating indicators already set on regional level for Thematic Objective 1 within the Regional Development Strategy</a:t>
            </a:r>
          </a:p>
          <a:p>
            <a:pPr lvl="2" algn="just"/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Base and target values inserted only in case data was available</a:t>
            </a:r>
          </a:p>
          <a:p>
            <a:pPr lvl="2" algn="just"/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Proposed system has to be reviewed after finalizing the strategy</a:t>
            </a:r>
            <a:endParaRPr lang="ro-RO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96876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="" xmlns:a16="http://schemas.microsoft.com/office/drawing/2014/main" id="{AEEBBF1B-D7C3-41A0-8A30-2B0B219CF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A2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Questions for peer-review</a:t>
            </a:r>
            <a:endParaRPr lang="ro-RO" sz="2800" b="1" dirty="0">
              <a:solidFill>
                <a:srgbClr val="A2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ubstituent conținut 2">
            <a:extLst>
              <a:ext uri="{FF2B5EF4-FFF2-40B4-BE49-F238E27FC236}">
                <a16:creationId xmlns="" xmlns:a16="http://schemas.microsoft.com/office/drawing/2014/main" id="{A419A4B4-6042-47BF-90CF-E22E1C0437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29556"/>
            <a:ext cx="10804301" cy="5035638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What are the main problems, risks regions face during monitoring in case their RIS3 has no financing?</a:t>
            </a:r>
          </a:p>
          <a:p>
            <a:pPr algn="just">
              <a:buNone/>
            </a:pP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How can one obtain data broken down by 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sectors or priority areas?</a:t>
            </a: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buNone/>
            </a:pP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What are the best means of involving stakeholders in data collection and monitoring?</a:t>
            </a:r>
          </a:p>
          <a:p>
            <a:pPr algn="just">
              <a:buNone/>
            </a:pP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When and How should the results of monitoring be used for redrafting/updating RIS3 strategy?</a:t>
            </a:r>
            <a:endParaRPr lang="ro-RO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96876517"/>
      </p:ext>
    </p:extLst>
  </p:cSld>
  <p:clrMapOvr>
    <a:masterClrMapping/>
  </p:clrMapOvr>
</p:sld>
</file>

<file path=ppt/theme/theme1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250</Words>
  <Application>Microsoft Office PowerPoint</Application>
  <PresentationFormat>Particularizare</PresentationFormat>
  <Paragraphs>29</Paragraphs>
  <Slides>4</Slides>
  <Notes>0</Notes>
  <HiddenSlides>0</HiddenSlides>
  <MMClips>0</MMClips>
  <ScaleCrop>false</ScaleCrop>
  <HeadingPairs>
    <vt:vector size="4" baseType="variant">
      <vt:variant>
        <vt:lpstr>Temă</vt:lpstr>
      </vt:variant>
      <vt:variant>
        <vt:i4>1</vt:i4>
      </vt:variant>
      <vt:variant>
        <vt:lpstr>Titluri diapozitive</vt:lpstr>
      </vt:variant>
      <vt:variant>
        <vt:i4>4</vt:i4>
      </vt:variant>
    </vt:vector>
  </HeadingPairs>
  <TitlesOfParts>
    <vt:vector size="5" baseType="lpstr">
      <vt:lpstr>Temă Office</vt:lpstr>
      <vt:lpstr>RIS3 of North-West Development Region (RO)</vt:lpstr>
      <vt:lpstr>Progress registered</vt:lpstr>
      <vt:lpstr>Progress registered</vt:lpstr>
      <vt:lpstr>Questions for peer-review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Prezentare PowerPoint</dc:title>
  <dc:creator>Oana Stanculescu</dc:creator>
  <cp:lastModifiedBy>petraszavics</cp:lastModifiedBy>
  <cp:revision>7</cp:revision>
  <dcterms:created xsi:type="dcterms:W3CDTF">2017-06-30T13:47:37Z</dcterms:created>
  <dcterms:modified xsi:type="dcterms:W3CDTF">2017-07-03T09:11:05Z</dcterms:modified>
</cp:coreProperties>
</file>