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4" r:id="rId3"/>
    <p:sldId id="302" r:id="rId4"/>
    <p:sldId id="301" r:id="rId5"/>
  </p:sldIdLst>
  <p:sldSz cx="9144000" cy="6858000" type="screen4x3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FBA24"/>
    <a:srgbClr val="00B050"/>
    <a:srgbClr val="336600"/>
    <a:srgbClr val="67A0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30" autoAdjust="0"/>
    <p:restoredTop sz="94660"/>
  </p:normalViewPr>
  <p:slideViewPr>
    <p:cSldViewPr>
      <p:cViewPr>
        <p:scale>
          <a:sx n="75" d="100"/>
          <a:sy n="75" d="100"/>
        </p:scale>
        <p:origin x="-1445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FC830-0C2D-4490-A609-3A9D3699432C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C90B-DB00-4599-B626-36B929CD752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696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CD9B-25B7-4E00-88E9-5BB91A3778F3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B6FAD-78B5-4B5D-828B-99FDFA6EFA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446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B6FAD-78B5-4B5D-828B-99FDFA6EFAFD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5479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2411760" y="6381328"/>
            <a:ext cx="2133600" cy="365125"/>
          </a:xfrm>
        </p:spPr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6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2225" cap="rnd" cmpd="sng">
            <a:solidFill>
              <a:srgbClr val="8FB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309320"/>
            <a:ext cx="2096840" cy="3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75" y="6381328"/>
            <a:ext cx="3000573" cy="33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148064" y="6381328"/>
            <a:ext cx="2133600" cy="365125"/>
          </a:xfrm>
        </p:spPr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2225" cap="rnd" cmpd="sng">
            <a:solidFill>
              <a:srgbClr val="8FB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2225" cap="rnd" cmpd="sng">
            <a:solidFill>
              <a:srgbClr val="8FB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2225" cap="rnd" cmpd="sng">
            <a:solidFill>
              <a:srgbClr val="8FB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68874-0271-4832-A374-648B34813E70}" type="datetimeFigureOut">
              <a:rPr lang="es-ES" smtClean="0"/>
              <a:pPr/>
              <a:t>23/06/2017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E12C7-EBB0-4EC7-A600-89AB6F5C3B0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0" name="9 Conector recto"/>
          <p:cNvCxnSpPr/>
          <p:nvPr userDrawn="1"/>
        </p:nvCxnSpPr>
        <p:spPr>
          <a:xfrm>
            <a:off x="467544" y="1412776"/>
            <a:ext cx="8208912" cy="0"/>
          </a:xfrm>
          <a:prstGeom prst="line">
            <a:avLst/>
          </a:prstGeom>
          <a:ln w="22225" cap="rnd" cmpd="sng">
            <a:solidFill>
              <a:srgbClr val="8FB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408813"/>
            <a:ext cx="2096840" cy="3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1" y="6453336"/>
            <a:ext cx="3000573" cy="33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-18256" y="554"/>
            <a:ext cx="5724128" cy="6858001"/>
            <a:chOff x="0" y="-1"/>
            <a:chExt cx="5724128" cy="6858001"/>
          </a:xfrm>
        </p:grpSpPr>
        <p:pic>
          <p:nvPicPr>
            <p:cNvPr id="6" name="5 Imagen" descr="dante.jpg"/>
            <p:cNvPicPr>
              <a:picLocks noChangeAspect="1"/>
            </p:cNvPicPr>
            <p:nvPr/>
          </p:nvPicPr>
          <p:blipFill>
            <a:blip r:embed="rId3" cstate="print"/>
            <a:srcRect l="29525" t="9694" r="52762"/>
            <a:stretch>
              <a:fillRect/>
            </a:stretch>
          </p:blipFill>
          <p:spPr>
            <a:xfrm>
              <a:off x="0" y="-1"/>
              <a:ext cx="2213991" cy="6858001"/>
            </a:xfrm>
            <a:prstGeom prst="rect">
              <a:avLst/>
            </a:prstGeom>
          </p:spPr>
        </p:pic>
        <p:sp>
          <p:nvSpPr>
            <p:cNvPr id="10" name="9 Rectángulo"/>
            <p:cNvSpPr/>
            <p:nvPr/>
          </p:nvSpPr>
          <p:spPr>
            <a:xfrm>
              <a:off x="3419872" y="6237312"/>
              <a:ext cx="2304256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1 Título"/>
          <p:cNvSpPr txBox="1">
            <a:spLocks/>
          </p:cNvSpPr>
          <p:nvPr/>
        </p:nvSpPr>
        <p:spPr>
          <a:xfrm>
            <a:off x="4737559" y="5423487"/>
            <a:ext cx="2808312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M.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Lucila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Castro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Rovillard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E</a:t>
            </a:r>
            <a:r>
              <a:rPr lang="es-E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xtremadura’s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RIS3 </a:t>
            </a:r>
            <a:r>
              <a:rPr lang="es-E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Technical</a:t>
            </a:r>
            <a:r>
              <a:rPr lang="es-E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rPr>
              <a:t> Office</a:t>
            </a:r>
            <a:endParaRPr kumimoji="0" lang="es-ES" sz="2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42486"/>
            <a:ext cx="4723606" cy="124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18256" y="4306808"/>
            <a:ext cx="9162256" cy="576064"/>
          </a:xfrm>
          <a:prstGeom prst="rect">
            <a:avLst/>
          </a:prstGeom>
          <a:solidFill>
            <a:srgbClr val="8FB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4029482"/>
            <a:ext cx="7626060" cy="1063024"/>
          </a:xfrm>
        </p:spPr>
        <p:txBody>
          <a:bodyPr/>
          <a:lstStyle/>
          <a:p>
            <a:pPr algn="ctr"/>
            <a:r>
              <a:rPr lang="en-US" sz="3400" b="0" dirty="0" smtClean="0">
                <a:solidFill>
                  <a:schemeClr val="bg1"/>
                </a:solidFill>
              </a:rPr>
              <a:t>Monitoring Working Group Meeting #3</a:t>
            </a:r>
            <a:endParaRPr lang="es-ES" sz="34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RIS3 Governance Structure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131" y="980728"/>
            <a:ext cx="8020050" cy="5667375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051720" y="4221088"/>
            <a:ext cx="5472608" cy="187220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RIS3 Monitoring and Evaluation</a:t>
            </a:r>
            <a:endParaRPr lang="es-ES" dirty="0"/>
          </a:p>
        </p:txBody>
      </p:sp>
      <p:cxnSp>
        <p:nvCxnSpPr>
          <p:cNvPr id="20" name="19 Conector recto"/>
          <p:cNvCxnSpPr/>
          <p:nvPr/>
        </p:nvCxnSpPr>
        <p:spPr>
          <a:xfrm>
            <a:off x="467544" y="1412776"/>
            <a:ext cx="8208912" cy="0"/>
          </a:xfrm>
          <a:prstGeom prst="line">
            <a:avLst/>
          </a:prstGeom>
          <a:ln w="12700" cap="rnd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23 Imagen" descr="energia-26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9906" y="2615426"/>
            <a:ext cx="806310" cy="930358"/>
          </a:xfrm>
          <a:prstGeom prst="rect">
            <a:avLst/>
          </a:prstGeom>
        </p:spPr>
      </p:pic>
      <p:pic>
        <p:nvPicPr>
          <p:cNvPr id="25" name="24 Imagen" descr="salud-260x3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460" y="2621172"/>
            <a:ext cx="806310" cy="930358"/>
          </a:xfrm>
          <a:prstGeom prst="rect">
            <a:avLst/>
          </a:prstGeom>
        </p:spPr>
      </p:pic>
      <p:pic>
        <p:nvPicPr>
          <p:cNvPr id="26" name="25 Imagen" descr="tic-260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8018" y="2615426"/>
            <a:ext cx="806310" cy="930358"/>
          </a:xfrm>
          <a:prstGeom prst="rect">
            <a:avLst/>
          </a:prstGeom>
        </p:spPr>
      </p:pic>
      <p:pic>
        <p:nvPicPr>
          <p:cNvPr id="27" name="26 Imagen" descr="turismo-260x3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1794" y="2615426"/>
            <a:ext cx="806310" cy="930358"/>
          </a:xfrm>
          <a:prstGeom prst="rect">
            <a:avLst/>
          </a:prstGeom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539552" y="2492896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OUTPUT INDICATORS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683568" y="3305890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CONTEXT &amp; RESULT INDICATORS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4773802" y="1988840"/>
            <a:ext cx="27505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1600" b="1" dirty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THEMATIC WORKING GROUPS</a:t>
            </a:r>
          </a:p>
        </p:txBody>
      </p:sp>
      <p:pic>
        <p:nvPicPr>
          <p:cNvPr id="32" name="31 Imagen" descr="agro-260x3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26130" y="2615426"/>
            <a:ext cx="806310" cy="930358"/>
          </a:xfrm>
          <a:prstGeom prst="rect">
            <a:avLst/>
          </a:prstGeom>
        </p:spPr>
      </p:pic>
      <p:sp>
        <p:nvSpPr>
          <p:cNvPr id="33" name="32 Cerrar corchete"/>
          <p:cNvSpPr/>
          <p:nvPr/>
        </p:nvSpPr>
        <p:spPr>
          <a:xfrm rot="5400000">
            <a:off x="4509041" y="1424885"/>
            <a:ext cx="125918" cy="8496944"/>
          </a:xfrm>
          <a:prstGeom prst="rightBracket">
            <a:avLst/>
          </a:prstGeom>
          <a:ln w="63500">
            <a:solidFill>
              <a:srgbClr val="C0D2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771800" y="5596876"/>
            <a:ext cx="3672409" cy="3524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2000" b="1" kern="600" spc="-3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1</a:t>
            </a:r>
            <a:r>
              <a:rPr lang="en-GB" sz="2000" b="1" kern="600" spc="-30" baseline="3000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ST</a:t>
            </a:r>
            <a:r>
              <a:rPr lang="en-GB" sz="2000" b="1" kern="600" spc="-30" dirty="0">
                <a:solidFill>
                  <a:prstClr val="black">
                    <a:lumMod val="95000"/>
                    <a:lumOff val="5000"/>
                  </a:prstClr>
                </a:solidFill>
                <a:cs typeface="Times New Roman" pitchFamily="18" charset="0"/>
              </a:rPr>
              <a:t> EVALUATION  REPORT</a:t>
            </a:r>
            <a:endParaRPr lang="en-GB" sz="2000" b="1" kern="600" spc="-30" dirty="0">
              <a:solidFill>
                <a:prstClr val="black"/>
              </a:solidFill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644009" y="1484784"/>
            <a:ext cx="3744416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defRPr/>
            </a:pPr>
            <a:r>
              <a:rPr lang="en-GB" b="1">
                <a:solidFill>
                  <a:srgbClr val="00B050"/>
                </a:solidFill>
                <a:cs typeface="Arial" pitchFamily="34" charset="0"/>
              </a:rPr>
              <a:t>Mid-term evaluation</a:t>
            </a:r>
            <a:endParaRPr lang="en-GB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788024" y="3717032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[QUALITATIVE APPROACH]</a:t>
            </a:r>
            <a:endParaRPr lang="en-GB" sz="1600" b="1" dirty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23528" y="4509120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[QUANTITATIVE APPROACH]</a:t>
            </a:r>
            <a:endParaRPr lang="en-GB" sz="1600" b="1" dirty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707904" y="4149080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MAIN OBJECTIVES OF ANALYSIS:</a:t>
            </a:r>
          </a:p>
          <a:p>
            <a:pPr marL="355600" indent="-173038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Degree of specialisation of Extremadura so far</a:t>
            </a:r>
          </a:p>
          <a:p>
            <a:pPr marL="355600" indent="-173038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Influence of actions/instruments in the specialisation process</a:t>
            </a:r>
          </a:p>
          <a:p>
            <a:pPr marL="355600" indent="-173038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Trends and potentialities</a:t>
            </a:r>
            <a:endParaRPr lang="en-GB" sz="1600" b="1" dirty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5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cs typeface="Arial" charset="0"/>
              </a:rPr>
              <a:t>Questions</a:t>
            </a:r>
            <a:endParaRPr lang="es-ES" sz="2800" b="0" dirty="0"/>
          </a:p>
        </p:txBody>
      </p:sp>
      <p:sp>
        <p:nvSpPr>
          <p:cNvPr id="3" name="2 Rectángulo"/>
          <p:cNvSpPr/>
          <p:nvPr/>
        </p:nvSpPr>
        <p:spPr>
          <a:xfrm>
            <a:off x="611560" y="184482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HOW TO ENSURE THE PROPER “USE” OF THE INFORMATION GATHER IN THE EVALUATION PROCESS IN ORDER TO TRANSLATE IT IN A BETTER DESIGN OF INSFRUMENTS?</a:t>
            </a: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pPr marL="1076325"/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- Main barriers?</a:t>
            </a:r>
          </a:p>
          <a:p>
            <a:pPr marL="1076325"/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- Best approach?</a:t>
            </a: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HOW TO OVERCOME THE PROBLEM OF LACK OF OFFICIAL STATISTICAL DATA?</a:t>
            </a: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en-GB" sz="1600" b="1" dirty="0" smtClean="0">
                <a:solidFill>
                  <a:prstClr val="white">
                    <a:lumMod val="65000"/>
                  </a:prstClr>
                </a:solidFill>
                <a:ea typeface="Calibri" pitchFamily="34" charset="0"/>
                <a:cs typeface="Times New Roman" pitchFamily="18" charset="0"/>
              </a:rPr>
              <a:t>PEER REVIEW OF THE EVALUATION PROCESS ???</a:t>
            </a: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  <a:p>
            <a:endParaRPr lang="en-GB" sz="1600" b="1" dirty="0" smtClean="0">
              <a:solidFill>
                <a:prstClr val="white">
                  <a:lumMod val="65000"/>
                </a:prstClr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123</Words>
  <Application>Microsoft Office PowerPoint</Application>
  <PresentationFormat>Presentación en pantalla (4:3)</PresentationFormat>
  <Paragraphs>30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Monitoring Working Group Meeting #3</vt:lpstr>
      <vt:lpstr>RIS3 Governance Structure</vt:lpstr>
      <vt:lpstr>RIS3 Monitoring and Evaluation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lucila.castro</cp:lastModifiedBy>
  <cp:revision>96</cp:revision>
  <dcterms:created xsi:type="dcterms:W3CDTF">2016-04-26T14:28:41Z</dcterms:created>
  <dcterms:modified xsi:type="dcterms:W3CDTF">2017-06-23T11:54:01Z</dcterms:modified>
</cp:coreProperties>
</file>