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72" r:id="rId3"/>
    <p:sldId id="337" r:id="rId4"/>
    <p:sldId id="314" r:id="rId5"/>
    <p:sldId id="334" r:id="rId6"/>
    <p:sldId id="316" r:id="rId7"/>
    <p:sldId id="317" r:id="rId8"/>
    <p:sldId id="338" r:id="rId9"/>
    <p:sldId id="339" r:id="rId10"/>
    <p:sldId id="341" r:id="rId11"/>
    <p:sldId id="340" r:id="rId12"/>
    <p:sldId id="327" r:id="rId13"/>
    <p:sldId id="342" r:id="rId14"/>
    <p:sldId id="343" r:id="rId15"/>
  </p:sldIdLst>
  <p:sldSz cx="9144000" cy="6858000" type="screen4x3"/>
  <p:notesSz cx="6805613" cy="99441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rc-admin-arssege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76D"/>
    <a:srgbClr val="E29782"/>
    <a:srgbClr val="D36243"/>
    <a:srgbClr val="C7584F"/>
    <a:srgbClr val="2F6991"/>
    <a:srgbClr val="3546E7"/>
    <a:srgbClr val="F2F660"/>
    <a:srgbClr val="BBD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6951" autoAdjust="0"/>
  </p:normalViewPr>
  <p:slideViewPr>
    <p:cSldViewPr showGuides="1">
      <p:cViewPr>
        <p:scale>
          <a:sx n="66" d="100"/>
          <a:sy n="66" d="100"/>
        </p:scale>
        <p:origin x="-2934" y="-540"/>
      </p:cViewPr>
      <p:guideLst>
        <p:guide orient="horz" pos="1162"/>
        <p:guide pos="3470"/>
        <p:guide pos="2676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BAD07-DCD2-4FA0-8CDD-F5EBA8C4E6D5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28F9749-5093-4651-BC01-170170467857}">
      <dgm:prSet/>
      <dgm:spPr/>
      <dgm:t>
        <a:bodyPr/>
        <a:lstStyle/>
        <a:p>
          <a:pPr rtl="0"/>
          <a:r>
            <a:rPr lang="en-US" b="0" i="0" dirty="0" smtClean="0"/>
            <a:t>Involved in definition of indicators/targets</a:t>
          </a:r>
          <a:endParaRPr lang="en-GB" dirty="0"/>
        </a:p>
      </dgm:t>
    </dgm:pt>
    <dgm:pt modelId="{EA3963CD-8F66-4395-8F42-7B54553E5728}" type="parTrans" cxnId="{0C3FAB90-A74D-4F34-8712-0662FDBC335D}">
      <dgm:prSet/>
      <dgm:spPr/>
      <dgm:t>
        <a:bodyPr/>
        <a:lstStyle/>
        <a:p>
          <a:endParaRPr lang="en-GB"/>
        </a:p>
      </dgm:t>
    </dgm:pt>
    <dgm:pt modelId="{11D18430-9259-4968-B9B9-A23FB56EFDF7}" type="sibTrans" cxnId="{0C3FAB90-A74D-4F34-8712-0662FDBC335D}">
      <dgm:prSet/>
      <dgm:spPr/>
      <dgm:t>
        <a:bodyPr/>
        <a:lstStyle/>
        <a:p>
          <a:endParaRPr lang="en-GB"/>
        </a:p>
      </dgm:t>
    </dgm:pt>
    <dgm:pt modelId="{DB35A5BE-0460-4D3F-99CD-DB6C14F5ADE5}">
      <dgm:prSet/>
      <dgm:spPr/>
      <dgm:t>
        <a:bodyPr/>
        <a:lstStyle/>
        <a:p>
          <a:pPr rtl="0"/>
          <a:r>
            <a:rPr lang="en-US" b="0" i="0" dirty="0" smtClean="0"/>
            <a:t>Validators of the indicators and targets</a:t>
          </a:r>
          <a:endParaRPr lang="en-GB" dirty="0"/>
        </a:p>
      </dgm:t>
    </dgm:pt>
    <dgm:pt modelId="{AF4EE016-00D8-4F91-9D86-5BC366104D60}" type="parTrans" cxnId="{9ECCCD33-D4E7-4BE2-BE83-8A445AD9FE2D}">
      <dgm:prSet/>
      <dgm:spPr/>
      <dgm:t>
        <a:bodyPr/>
        <a:lstStyle/>
        <a:p>
          <a:endParaRPr lang="en-GB"/>
        </a:p>
      </dgm:t>
    </dgm:pt>
    <dgm:pt modelId="{404763CE-174D-421F-A21A-5986AB83FF0A}" type="sibTrans" cxnId="{9ECCCD33-D4E7-4BE2-BE83-8A445AD9FE2D}">
      <dgm:prSet/>
      <dgm:spPr/>
      <dgm:t>
        <a:bodyPr/>
        <a:lstStyle/>
        <a:p>
          <a:endParaRPr lang="en-GB"/>
        </a:p>
      </dgm:t>
    </dgm:pt>
    <dgm:pt modelId="{B8D8F806-0B8D-4034-8FD7-96315479E629}">
      <dgm:prSet/>
      <dgm:spPr>
        <a:solidFill>
          <a:srgbClr val="F4F76D"/>
        </a:solidFill>
      </dgm:spPr>
      <dgm:t>
        <a:bodyPr/>
        <a:lstStyle/>
        <a:p>
          <a:pPr rtl="0"/>
          <a:r>
            <a:rPr lang="en-US" b="0" i="0" dirty="0" smtClean="0"/>
            <a:t>Sources of information (primary data)</a:t>
          </a:r>
          <a:endParaRPr lang="en-GB" dirty="0"/>
        </a:p>
      </dgm:t>
    </dgm:pt>
    <dgm:pt modelId="{B42C5481-744E-427D-8848-CB713AFCAE06}" type="parTrans" cxnId="{BCFB4E08-9CCF-46F1-9D1F-075CBBFD1138}">
      <dgm:prSet/>
      <dgm:spPr/>
      <dgm:t>
        <a:bodyPr/>
        <a:lstStyle/>
        <a:p>
          <a:endParaRPr lang="en-GB"/>
        </a:p>
      </dgm:t>
    </dgm:pt>
    <dgm:pt modelId="{9FB20C32-7627-4159-9492-6BE061C5A070}" type="sibTrans" cxnId="{BCFB4E08-9CCF-46F1-9D1F-075CBBFD1138}">
      <dgm:prSet/>
      <dgm:spPr/>
      <dgm:t>
        <a:bodyPr/>
        <a:lstStyle/>
        <a:p>
          <a:endParaRPr lang="en-GB"/>
        </a:p>
      </dgm:t>
    </dgm:pt>
    <dgm:pt modelId="{C261D392-DB49-4CF4-A6EA-70AAB12E2203}">
      <dgm:prSet/>
      <dgm:spPr>
        <a:solidFill>
          <a:srgbClr val="F4F76D"/>
        </a:solidFill>
      </dgm:spPr>
      <dgm:t>
        <a:bodyPr/>
        <a:lstStyle/>
        <a:p>
          <a:pPr rtl="0"/>
          <a:r>
            <a:rPr lang="en-US" b="0" i="0" dirty="0" smtClean="0"/>
            <a:t>Focus on output and results indicators </a:t>
          </a:r>
          <a:endParaRPr lang="en-GB" dirty="0"/>
        </a:p>
      </dgm:t>
    </dgm:pt>
    <dgm:pt modelId="{9F041380-FF88-4787-8D42-7279DB474CA6}" type="parTrans" cxnId="{0E228D0C-1E4B-40BA-B892-B2583EE53D87}">
      <dgm:prSet/>
      <dgm:spPr/>
      <dgm:t>
        <a:bodyPr/>
        <a:lstStyle/>
        <a:p>
          <a:endParaRPr lang="en-GB"/>
        </a:p>
      </dgm:t>
    </dgm:pt>
    <dgm:pt modelId="{BFE1C7D9-493D-4D7C-AADE-6A6032D369DD}" type="sibTrans" cxnId="{0E228D0C-1E4B-40BA-B892-B2583EE53D87}">
      <dgm:prSet/>
      <dgm:spPr/>
      <dgm:t>
        <a:bodyPr/>
        <a:lstStyle/>
        <a:p>
          <a:endParaRPr lang="en-GB"/>
        </a:p>
      </dgm:t>
    </dgm:pt>
    <dgm:pt modelId="{57451A27-7764-4CF1-8A9C-7A9EC6AEEB1F}">
      <dgm:prSet/>
      <dgm:spPr>
        <a:solidFill>
          <a:srgbClr val="F4F76D"/>
        </a:solidFill>
      </dgm:spPr>
      <dgm:t>
        <a:bodyPr/>
        <a:lstStyle/>
        <a:p>
          <a:pPr rtl="0"/>
          <a:r>
            <a:rPr lang="en-US" b="0" i="0" dirty="0" smtClean="0"/>
            <a:t>Methodological implications (mixing methods)</a:t>
          </a:r>
          <a:endParaRPr lang="en-GB" dirty="0"/>
        </a:p>
      </dgm:t>
    </dgm:pt>
    <dgm:pt modelId="{87F5D804-68C7-428B-B9FF-AA078A25B746}" type="parTrans" cxnId="{3E83DBF1-0F20-4DD6-8762-147081F070FC}">
      <dgm:prSet/>
      <dgm:spPr/>
      <dgm:t>
        <a:bodyPr/>
        <a:lstStyle/>
        <a:p>
          <a:endParaRPr lang="en-GB"/>
        </a:p>
      </dgm:t>
    </dgm:pt>
    <dgm:pt modelId="{91983F01-3616-4853-A289-C6709D664847}" type="sibTrans" cxnId="{3E83DBF1-0F20-4DD6-8762-147081F070FC}">
      <dgm:prSet/>
      <dgm:spPr/>
      <dgm:t>
        <a:bodyPr/>
        <a:lstStyle/>
        <a:p>
          <a:endParaRPr lang="en-GB"/>
        </a:p>
      </dgm:t>
    </dgm:pt>
    <dgm:pt modelId="{288F7DA8-6162-46AE-AA06-FA3B238055AF}" type="pres">
      <dgm:prSet presAssocID="{CDBBAD07-DCD2-4FA0-8CDD-F5EBA8C4E6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2BBECC-097E-4E02-90C1-9573F5A6664B}" type="pres">
      <dgm:prSet presAssocID="{428F9749-5093-4651-BC01-170170467857}" presName="composite" presStyleCnt="0"/>
      <dgm:spPr/>
      <dgm:t>
        <a:bodyPr/>
        <a:lstStyle/>
        <a:p>
          <a:endParaRPr lang="en-GB"/>
        </a:p>
      </dgm:t>
    </dgm:pt>
    <dgm:pt modelId="{811D799D-862C-495F-9030-92BABCD59F1A}" type="pres">
      <dgm:prSet presAssocID="{428F9749-5093-4651-BC01-17017046785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0D634AA-9162-44D5-88A7-3F7546B0A479}" type="pres">
      <dgm:prSet presAssocID="{428F9749-5093-4651-BC01-17017046785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AAB2D8-C251-4913-B83B-606142B3660D}" type="pres">
      <dgm:prSet presAssocID="{11D18430-9259-4968-B9B9-A23FB56EFDF7}" presName="spacing" presStyleCnt="0"/>
      <dgm:spPr/>
      <dgm:t>
        <a:bodyPr/>
        <a:lstStyle/>
        <a:p>
          <a:endParaRPr lang="en-GB"/>
        </a:p>
      </dgm:t>
    </dgm:pt>
    <dgm:pt modelId="{816D1420-3514-4142-BE1F-1AF9C73E6D3C}" type="pres">
      <dgm:prSet presAssocID="{DB35A5BE-0460-4D3F-99CD-DB6C14F5ADE5}" presName="composite" presStyleCnt="0"/>
      <dgm:spPr/>
      <dgm:t>
        <a:bodyPr/>
        <a:lstStyle/>
        <a:p>
          <a:endParaRPr lang="en-GB"/>
        </a:p>
      </dgm:t>
    </dgm:pt>
    <dgm:pt modelId="{AFBDDE64-D892-497E-B0A5-8E6592E9C10B}" type="pres">
      <dgm:prSet presAssocID="{DB35A5BE-0460-4D3F-99CD-DB6C14F5ADE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F19666A-BBE3-4700-8AF9-096FC086F15B}" type="pres">
      <dgm:prSet presAssocID="{DB35A5BE-0460-4D3F-99CD-DB6C14F5ADE5}" presName="txShp" presStyleLbl="node1" presStyleIdx="1" presStyleCnt="3" custLinFactNeighborY="36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D607BC-E051-430E-9CE5-237703F2948B}" type="pres">
      <dgm:prSet presAssocID="{404763CE-174D-421F-A21A-5986AB83FF0A}" presName="spacing" presStyleCnt="0"/>
      <dgm:spPr/>
      <dgm:t>
        <a:bodyPr/>
        <a:lstStyle/>
        <a:p>
          <a:endParaRPr lang="en-GB"/>
        </a:p>
      </dgm:t>
    </dgm:pt>
    <dgm:pt modelId="{1D30093C-5523-44E5-A638-1F5459B498CE}" type="pres">
      <dgm:prSet presAssocID="{B8D8F806-0B8D-4034-8FD7-96315479E629}" presName="composite" presStyleCnt="0"/>
      <dgm:spPr/>
      <dgm:t>
        <a:bodyPr/>
        <a:lstStyle/>
        <a:p>
          <a:endParaRPr lang="en-GB"/>
        </a:p>
      </dgm:t>
    </dgm:pt>
    <dgm:pt modelId="{AB9D1A52-D8A7-456B-8355-5A097D215D4A}" type="pres">
      <dgm:prSet presAssocID="{B8D8F806-0B8D-4034-8FD7-96315479E629}" presName="imgShp" presStyleLbl="fgImgPlace1" presStyleIdx="2" presStyleCnt="3" custLinFactNeighborX="-1963" custLinFactNeighborY="-41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6DE4D5C-BA73-4CE0-90A2-693F76B87C2F}" type="pres">
      <dgm:prSet presAssocID="{B8D8F806-0B8D-4034-8FD7-96315479E62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5007B9-F94B-4278-898D-E65852FA18D8}" type="presOf" srcId="{428F9749-5093-4651-BC01-170170467857}" destId="{A0D634AA-9162-44D5-88A7-3F7546B0A479}" srcOrd="0" destOrd="0" presId="urn:microsoft.com/office/officeart/2005/8/layout/vList3"/>
    <dgm:cxn modelId="{F0D43F3B-67F9-42EF-B24B-F051D152AA10}" type="presOf" srcId="{CDBBAD07-DCD2-4FA0-8CDD-F5EBA8C4E6D5}" destId="{288F7DA8-6162-46AE-AA06-FA3B238055AF}" srcOrd="0" destOrd="0" presId="urn:microsoft.com/office/officeart/2005/8/layout/vList3"/>
    <dgm:cxn modelId="{29CBE27E-2A1F-41AA-B941-5E6E95440495}" type="presOf" srcId="{C261D392-DB49-4CF4-A6EA-70AAB12E2203}" destId="{66DE4D5C-BA73-4CE0-90A2-693F76B87C2F}" srcOrd="0" destOrd="1" presId="urn:microsoft.com/office/officeart/2005/8/layout/vList3"/>
    <dgm:cxn modelId="{FF24058E-5BAC-46B3-9768-F58A49B0A73A}" type="presOf" srcId="{DB35A5BE-0460-4D3F-99CD-DB6C14F5ADE5}" destId="{1F19666A-BBE3-4700-8AF9-096FC086F15B}" srcOrd="0" destOrd="0" presId="urn:microsoft.com/office/officeart/2005/8/layout/vList3"/>
    <dgm:cxn modelId="{7F9CC40A-A5C8-4F6A-A120-CAE95A9FE510}" type="presOf" srcId="{B8D8F806-0B8D-4034-8FD7-96315479E629}" destId="{66DE4D5C-BA73-4CE0-90A2-693F76B87C2F}" srcOrd="0" destOrd="0" presId="urn:microsoft.com/office/officeart/2005/8/layout/vList3"/>
    <dgm:cxn modelId="{BCFB4E08-9CCF-46F1-9D1F-075CBBFD1138}" srcId="{CDBBAD07-DCD2-4FA0-8CDD-F5EBA8C4E6D5}" destId="{B8D8F806-0B8D-4034-8FD7-96315479E629}" srcOrd="2" destOrd="0" parTransId="{B42C5481-744E-427D-8848-CB713AFCAE06}" sibTransId="{9FB20C32-7627-4159-9492-6BE061C5A070}"/>
    <dgm:cxn modelId="{0E228D0C-1E4B-40BA-B892-B2583EE53D87}" srcId="{B8D8F806-0B8D-4034-8FD7-96315479E629}" destId="{C261D392-DB49-4CF4-A6EA-70AAB12E2203}" srcOrd="0" destOrd="0" parTransId="{9F041380-FF88-4787-8D42-7279DB474CA6}" sibTransId="{BFE1C7D9-493D-4D7C-AADE-6A6032D369DD}"/>
    <dgm:cxn modelId="{9ECCCD33-D4E7-4BE2-BE83-8A445AD9FE2D}" srcId="{CDBBAD07-DCD2-4FA0-8CDD-F5EBA8C4E6D5}" destId="{DB35A5BE-0460-4D3F-99CD-DB6C14F5ADE5}" srcOrd="1" destOrd="0" parTransId="{AF4EE016-00D8-4F91-9D86-5BC366104D60}" sibTransId="{404763CE-174D-421F-A21A-5986AB83FF0A}"/>
    <dgm:cxn modelId="{3E83DBF1-0F20-4DD6-8762-147081F070FC}" srcId="{B8D8F806-0B8D-4034-8FD7-96315479E629}" destId="{57451A27-7764-4CF1-8A9C-7A9EC6AEEB1F}" srcOrd="1" destOrd="0" parTransId="{87F5D804-68C7-428B-B9FF-AA078A25B746}" sibTransId="{91983F01-3616-4853-A289-C6709D664847}"/>
    <dgm:cxn modelId="{DB3F5405-272E-4278-BADF-6AFD2292D79C}" type="presOf" srcId="{57451A27-7764-4CF1-8A9C-7A9EC6AEEB1F}" destId="{66DE4D5C-BA73-4CE0-90A2-693F76B87C2F}" srcOrd="0" destOrd="2" presId="urn:microsoft.com/office/officeart/2005/8/layout/vList3"/>
    <dgm:cxn modelId="{0C3FAB90-A74D-4F34-8712-0662FDBC335D}" srcId="{CDBBAD07-DCD2-4FA0-8CDD-F5EBA8C4E6D5}" destId="{428F9749-5093-4651-BC01-170170467857}" srcOrd="0" destOrd="0" parTransId="{EA3963CD-8F66-4395-8F42-7B54553E5728}" sibTransId="{11D18430-9259-4968-B9B9-A23FB56EFDF7}"/>
    <dgm:cxn modelId="{F1803B7B-28BC-4E77-9B08-DF5C8931DC50}" type="presParOf" srcId="{288F7DA8-6162-46AE-AA06-FA3B238055AF}" destId="{D92BBECC-097E-4E02-90C1-9573F5A6664B}" srcOrd="0" destOrd="0" presId="urn:microsoft.com/office/officeart/2005/8/layout/vList3"/>
    <dgm:cxn modelId="{6ECAD073-40F9-4A74-B6AB-8F5E9FCEDF1A}" type="presParOf" srcId="{D92BBECC-097E-4E02-90C1-9573F5A6664B}" destId="{811D799D-862C-495F-9030-92BABCD59F1A}" srcOrd="0" destOrd="0" presId="urn:microsoft.com/office/officeart/2005/8/layout/vList3"/>
    <dgm:cxn modelId="{D96B8069-9BD0-4E6F-B259-53B109647DFC}" type="presParOf" srcId="{D92BBECC-097E-4E02-90C1-9573F5A6664B}" destId="{A0D634AA-9162-44D5-88A7-3F7546B0A479}" srcOrd="1" destOrd="0" presId="urn:microsoft.com/office/officeart/2005/8/layout/vList3"/>
    <dgm:cxn modelId="{1D0819A8-D7F6-4DB7-8F92-57DB25EF8699}" type="presParOf" srcId="{288F7DA8-6162-46AE-AA06-FA3B238055AF}" destId="{77AAB2D8-C251-4913-B83B-606142B3660D}" srcOrd="1" destOrd="0" presId="urn:microsoft.com/office/officeart/2005/8/layout/vList3"/>
    <dgm:cxn modelId="{C6C4CB87-94F9-48AE-AADB-D80E5F5D84DB}" type="presParOf" srcId="{288F7DA8-6162-46AE-AA06-FA3B238055AF}" destId="{816D1420-3514-4142-BE1F-1AF9C73E6D3C}" srcOrd="2" destOrd="0" presId="urn:microsoft.com/office/officeart/2005/8/layout/vList3"/>
    <dgm:cxn modelId="{4E973495-2D9B-41FE-A520-8E00D9E81192}" type="presParOf" srcId="{816D1420-3514-4142-BE1F-1AF9C73E6D3C}" destId="{AFBDDE64-D892-497E-B0A5-8E6592E9C10B}" srcOrd="0" destOrd="0" presId="urn:microsoft.com/office/officeart/2005/8/layout/vList3"/>
    <dgm:cxn modelId="{6BFEDD95-208B-45F7-9708-BAC63823E1D9}" type="presParOf" srcId="{816D1420-3514-4142-BE1F-1AF9C73E6D3C}" destId="{1F19666A-BBE3-4700-8AF9-096FC086F15B}" srcOrd="1" destOrd="0" presId="urn:microsoft.com/office/officeart/2005/8/layout/vList3"/>
    <dgm:cxn modelId="{8F09776F-2EFE-474F-90D4-441A1EB262D4}" type="presParOf" srcId="{288F7DA8-6162-46AE-AA06-FA3B238055AF}" destId="{01D607BC-E051-430E-9CE5-237703F2948B}" srcOrd="3" destOrd="0" presId="urn:microsoft.com/office/officeart/2005/8/layout/vList3"/>
    <dgm:cxn modelId="{81279735-1FCE-49C3-A5F8-21B2813AE30B}" type="presParOf" srcId="{288F7DA8-6162-46AE-AA06-FA3B238055AF}" destId="{1D30093C-5523-44E5-A638-1F5459B498CE}" srcOrd="4" destOrd="0" presId="urn:microsoft.com/office/officeart/2005/8/layout/vList3"/>
    <dgm:cxn modelId="{D652EE97-2312-443A-9F6E-CF4D48E95A70}" type="presParOf" srcId="{1D30093C-5523-44E5-A638-1F5459B498CE}" destId="{AB9D1A52-D8A7-456B-8355-5A097D215D4A}" srcOrd="0" destOrd="0" presId="urn:microsoft.com/office/officeart/2005/8/layout/vList3"/>
    <dgm:cxn modelId="{862063C3-BC28-4EBD-B966-5FB9C86D592D}" type="presParOf" srcId="{1D30093C-5523-44E5-A638-1F5459B498CE}" destId="{66DE4D5C-BA73-4CE0-90A2-693F76B87C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870BB-75E4-44DE-8964-51EA851D2A84}" type="doc">
      <dgm:prSet loTypeId="urn:microsoft.com/office/officeart/2005/8/layout/cycle4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FF8390A4-B1BC-4CFD-AA86-F683211FA61C}">
      <dgm:prSet custT="1"/>
      <dgm:spPr/>
      <dgm:t>
        <a:bodyPr/>
        <a:lstStyle/>
        <a:p>
          <a:pPr rtl="0"/>
          <a:r>
            <a:rPr lang="en-US" sz="1600" b="0" i="0" smtClean="0"/>
            <a:t>Link to intervention logic and S3 Priority</a:t>
          </a:r>
          <a:endParaRPr lang="en-GB" sz="1600"/>
        </a:p>
      </dgm:t>
    </dgm:pt>
    <dgm:pt modelId="{DBCCA5B7-9329-4C1E-9841-5DA55E6E4DA0}" type="parTrans" cxnId="{A6506A57-9312-4612-8759-D3E3ACA25D32}">
      <dgm:prSet/>
      <dgm:spPr/>
      <dgm:t>
        <a:bodyPr/>
        <a:lstStyle/>
        <a:p>
          <a:endParaRPr lang="en-GB"/>
        </a:p>
      </dgm:t>
    </dgm:pt>
    <dgm:pt modelId="{7CB4E446-0F37-46AD-A997-2CC8AB169B78}" type="sibTrans" cxnId="{A6506A57-9312-4612-8759-D3E3ACA25D32}">
      <dgm:prSet/>
      <dgm:spPr/>
      <dgm:t>
        <a:bodyPr/>
        <a:lstStyle/>
        <a:p>
          <a:endParaRPr lang="en-GB"/>
        </a:p>
      </dgm:t>
    </dgm:pt>
    <dgm:pt modelId="{E14F7CFF-D7DF-4DB6-9FD3-8B50C2AE7DDA}">
      <dgm:prSet custT="1"/>
      <dgm:spPr/>
      <dgm:t>
        <a:bodyPr/>
        <a:lstStyle/>
        <a:p>
          <a:pPr rtl="0"/>
          <a:r>
            <a:rPr lang="en-US" sz="1600" b="0" dirty="0" smtClean="0"/>
            <a:t>Go back" to the instruments</a:t>
          </a:r>
          <a:endParaRPr lang="en-GB" sz="1600" dirty="0"/>
        </a:p>
      </dgm:t>
    </dgm:pt>
    <dgm:pt modelId="{4BD65411-48EC-4592-BB5C-0C0DFC938EFC}" type="parTrans" cxnId="{35C2CCFF-70AD-4B7C-A4BF-906A9E5B537C}">
      <dgm:prSet/>
      <dgm:spPr/>
      <dgm:t>
        <a:bodyPr/>
        <a:lstStyle/>
        <a:p>
          <a:endParaRPr lang="en-GB"/>
        </a:p>
      </dgm:t>
    </dgm:pt>
    <dgm:pt modelId="{0F9E3BB3-F4D0-4FE3-AC49-FE251B7C3E9D}" type="sibTrans" cxnId="{35C2CCFF-70AD-4B7C-A4BF-906A9E5B537C}">
      <dgm:prSet/>
      <dgm:spPr/>
      <dgm:t>
        <a:bodyPr/>
        <a:lstStyle/>
        <a:p>
          <a:endParaRPr lang="en-GB"/>
        </a:p>
      </dgm:t>
    </dgm:pt>
    <dgm:pt modelId="{AD366DCC-5725-4ECD-A3E6-84E6DA63A084}">
      <dgm:prSet custT="1"/>
      <dgm:spPr/>
      <dgm:t>
        <a:bodyPr/>
        <a:lstStyle/>
        <a:p>
          <a:pPr rtl="0"/>
          <a:r>
            <a:rPr lang="en-US" sz="1600" b="0" dirty="0" smtClean="0"/>
            <a:t>Monitor priorities and their relationship</a:t>
          </a:r>
          <a:endParaRPr lang="en-GB" sz="1600" dirty="0"/>
        </a:p>
      </dgm:t>
    </dgm:pt>
    <dgm:pt modelId="{4175F91C-FFC0-45B3-B7DE-E7817BB71D80}" type="parTrans" cxnId="{3F98EDC0-C4E3-450F-8EB9-0B69CFDC4B85}">
      <dgm:prSet/>
      <dgm:spPr/>
      <dgm:t>
        <a:bodyPr/>
        <a:lstStyle/>
        <a:p>
          <a:endParaRPr lang="en-GB"/>
        </a:p>
      </dgm:t>
    </dgm:pt>
    <dgm:pt modelId="{4196A536-D85C-4B24-B560-3F1A3C523A95}" type="sibTrans" cxnId="{3F98EDC0-C4E3-450F-8EB9-0B69CFDC4B85}">
      <dgm:prSet/>
      <dgm:spPr/>
      <dgm:t>
        <a:bodyPr/>
        <a:lstStyle/>
        <a:p>
          <a:endParaRPr lang="en-GB"/>
        </a:p>
      </dgm:t>
    </dgm:pt>
    <dgm:pt modelId="{B1DA207B-DDB8-4BCA-B4C0-3BE4E27F7008}">
      <dgm:prSet custT="1"/>
      <dgm:spPr/>
      <dgm:t>
        <a:bodyPr/>
        <a:lstStyle/>
        <a:p>
          <a:pPr rtl="0"/>
          <a:r>
            <a:rPr lang="en-US" sz="1600" b="0" i="0" dirty="0" smtClean="0"/>
            <a:t>Geo-reference respondents  </a:t>
          </a:r>
          <a:endParaRPr lang="en-GB" sz="1600" dirty="0"/>
        </a:p>
      </dgm:t>
    </dgm:pt>
    <dgm:pt modelId="{AD9EF328-2773-4F7C-86BA-21529B921CFA}" type="parTrans" cxnId="{40E54F12-8987-4D6F-816F-A0BDBEBB9FA4}">
      <dgm:prSet/>
      <dgm:spPr/>
      <dgm:t>
        <a:bodyPr/>
        <a:lstStyle/>
        <a:p>
          <a:endParaRPr lang="en-GB"/>
        </a:p>
      </dgm:t>
    </dgm:pt>
    <dgm:pt modelId="{C4FB8584-7652-4427-9526-65A92EF43535}" type="sibTrans" cxnId="{40E54F12-8987-4D6F-816F-A0BDBEBB9FA4}">
      <dgm:prSet/>
      <dgm:spPr/>
      <dgm:t>
        <a:bodyPr/>
        <a:lstStyle/>
        <a:p>
          <a:endParaRPr lang="en-GB"/>
        </a:p>
      </dgm:t>
    </dgm:pt>
    <dgm:pt modelId="{0A510BD5-188E-4CEE-A4C0-87F716C95095}">
      <dgm:prSet custT="1"/>
      <dgm:spPr/>
      <dgm:t>
        <a:bodyPr/>
        <a:lstStyle/>
        <a:p>
          <a:pPr rtl="0"/>
          <a:r>
            <a:rPr lang="en-US" sz="1800" b="0" dirty="0" smtClean="0"/>
            <a:t>Check intra-regional effects</a:t>
          </a:r>
          <a:endParaRPr lang="en-GB" sz="1800" dirty="0"/>
        </a:p>
      </dgm:t>
    </dgm:pt>
    <dgm:pt modelId="{2879579D-2817-4195-AAA5-66A15089D971}" type="parTrans" cxnId="{8AC8D755-9399-4C2B-B343-A71995A1719D}">
      <dgm:prSet/>
      <dgm:spPr/>
      <dgm:t>
        <a:bodyPr/>
        <a:lstStyle/>
        <a:p>
          <a:endParaRPr lang="en-GB"/>
        </a:p>
      </dgm:t>
    </dgm:pt>
    <dgm:pt modelId="{7BB84937-5041-4815-99B5-7FBA2ED87A80}" type="sibTrans" cxnId="{8AC8D755-9399-4C2B-B343-A71995A1719D}">
      <dgm:prSet/>
      <dgm:spPr/>
      <dgm:t>
        <a:bodyPr/>
        <a:lstStyle/>
        <a:p>
          <a:endParaRPr lang="en-GB"/>
        </a:p>
      </dgm:t>
    </dgm:pt>
    <dgm:pt modelId="{2CF9F38F-8F5D-4B82-A4BC-BB8E65631FD2}">
      <dgm:prSet custT="1"/>
      <dgm:spPr/>
      <dgm:t>
        <a:bodyPr/>
        <a:lstStyle/>
        <a:p>
          <a:pPr rtl="0"/>
          <a:r>
            <a:rPr lang="en-US" sz="1800" b="0" dirty="0" smtClean="0"/>
            <a:t>Important for large regions</a:t>
          </a:r>
          <a:endParaRPr lang="en-GB" sz="1800" dirty="0"/>
        </a:p>
      </dgm:t>
    </dgm:pt>
    <dgm:pt modelId="{50F2B2AC-4BB7-4E9C-8F77-2627625D0109}" type="parTrans" cxnId="{7C3448AF-00D1-45B7-AD5F-BA5A80B67586}">
      <dgm:prSet/>
      <dgm:spPr/>
      <dgm:t>
        <a:bodyPr/>
        <a:lstStyle/>
        <a:p>
          <a:endParaRPr lang="en-GB"/>
        </a:p>
      </dgm:t>
    </dgm:pt>
    <dgm:pt modelId="{52C80D67-D48C-4800-8B7E-63489C66279F}" type="sibTrans" cxnId="{7C3448AF-00D1-45B7-AD5F-BA5A80B67586}">
      <dgm:prSet/>
      <dgm:spPr/>
      <dgm:t>
        <a:bodyPr/>
        <a:lstStyle/>
        <a:p>
          <a:endParaRPr lang="en-GB"/>
        </a:p>
      </dgm:t>
    </dgm:pt>
    <dgm:pt modelId="{02162560-F5CA-4DA8-AEDE-15EF907FD889}">
      <dgm:prSet custT="1"/>
      <dgm:spPr/>
      <dgm:t>
        <a:bodyPr/>
        <a:lstStyle/>
        <a:p>
          <a:pPr rtl="0"/>
          <a:r>
            <a:rPr lang="en-US" sz="1600" b="0" i="0" dirty="0" smtClean="0"/>
            <a:t>Link different classifications (e.g. NACE, CORDIS)</a:t>
          </a:r>
          <a:endParaRPr lang="en-GB" sz="1600" dirty="0"/>
        </a:p>
      </dgm:t>
    </dgm:pt>
    <dgm:pt modelId="{46E612F0-4D95-4F8A-8206-9F9C8CC7D993}" type="parTrans" cxnId="{FDB44531-8027-41DE-9314-67750C02DDA6}">
      <dgm:prSet/>
      <dgm:spPr/>
      <dgm:t>
        <a:bodyPr/>
        <a:lstStyle/>
        <a:p>
          <a:endParaRPr lang="en-GB"/>
        </a:p>
      </dgm:t>
    </dgm:pt>
    <dgm:pt modelId="{00AC4CF1-6D00-4944-AC32-E41E2F9734B2}" type="sibTrans" cxnId="{FDB44531-8027-41DE-9314-67750C02DDA6}">
      <dgm:prSet/>
      <dgm:spPr/>
      <dgm:t>
        <a:bodyPr/>
        <a:lstStyle/>
        <a:p>
          <a:endParaRPr lang="en-GB"/>
        </a:p>
      </dgm:t>
    </dgm:pt>
    <dgm:pt modelId="{98D7CA99-D4FB-4018-8A0D-5CCBF99EF63B}">
      <dgm:prSet custT="1"/>
      <dgm:spPr/>
      <dgm:t>
        <a:bodyPr/>
        <a:lstStyle/>
        <a:p>
          <a:pPr rtl="0"/>
          <a:r>
            <a:rPr lang="en-US" sz="1600" b="0" dirty="0" smtClean="0"/>
            <a:t>Coordination of national/regional level</a:t>
          </a:r>
          <a:endParaRPr lang="en-GB" sz="1600" dirty="0"/>
        </a:p>
      </dgm:t>
    </dgm:pt>
    <dgm:pt modelId="{40DA2772-388F-45A6-8D19-B40B90D5D4FA}" type="parTrans" cxnId="{C017B6FE-743D-457C-ACF6-F2560B7E76B9}">
      <dgm:prSet/>
      <dgm:spPr/>
      <dgm:t>
        <a:bodyPr/>
        <a:lstStyle/>
        <a:p>
          <a:endParaRPr lang="en-GB"/>
        </a:p>
      </dgm:t>
    </dgm:pt>
    <dgm:pt modelId="{1B1F8F75-07D7-4AB7-8AA5-A73D747F89DE}" type="sibTrans" cxnId="{C017B6FE-743D-457C-ACF6-F2560B7E76B9}">
      <dgm:prSet/>
      <dgm:spPr/>
      <dgm:t>
        <a:bodyPr/>
        <a:lstStyle/>
        <a:p>
          <a:endParaRPr lang="en-GB"/>
        </a:p>
      </dgm:t>
    </dgm:pt>
    <dgm:pt modelId="{D9058EBF-13AD-45D3-ADE4-17DF68318B8E}">
      <dgm:prSet custT="1"/>
      <dgm:spPr/>
      <dgm:t>
        <a:bodyPr/>
        <a:lstStyle/>
        <a:p>
          <a:pPr rtl="0"/>
          <a:r>
            <a:rPr lang="en-US" sz="1600" b="0" dirty="0" smtClean="0"/>
            <a:t>Interregional/ national benchmarking </a:t>
          </a:r>
          <a:endParaRPr lang="en-GB" sz="1600" dirty="0"/>
        </a:p>
      </dgm:t>
    </dgm:pt>
    <dgm:pt modelId="{8C8C62F2-7DE5-49FA-AC99-338CD853A51E}" type="parTrans" cxnId="{BDF3F9A3-6604-4305-BCF5-F70AB0C6AD18}">
      <dgm:prSet/>
      <dgm:spPr/>
      <dgm:t>
        <a:bodyPr/>
        <a:lstStyle/>
        <a:p>
          <a:endParaRPr lang="en-GB"/>
        </a:p>
      </dgm:t>
    </dgm:pt>
    <dgm:pt modelId="{347EA306-D78B-4342-B27F-2042BD445A51}" type="sibTrans" cxnId="{BDF3F9A3-6604-4305-BCF5-F70AB0C6AD18}">
      <dgm:prSet/>
      <dgm:spPr/>
      <dgm:t>
        <a:bodyPr/>
        <a:lstStyle/>
        <a:p>
          <a:endParaRPr lang="en-GB"/>
        </a:p>
      </dgm:t>
    </dgm:pt>
    <dgm:pt modelId="{1AB3CEDC-F628-44A4-864F-2475EF9135DD}">
      <dgm:prSet custT="1"/>
      <dgm:spPr/>
      <dgm:t>
        <a:bodyPr/>
        <a:lstStyle/>
        <a:p>
          <a:pPr rtl="0"/>
          <a:r>
            <a:rPr lang="en-US" sz="1600" b="0" i="0" dirty="0" smtClean="0"/>
            <a:t>Beneficiaries vs.  Applicants vs. other</a:t>
          </a:r>
          <a:endParaRPr lang="en-GB" sz="1600" dirty="0"/>
        </a:p>
      </dgm:t>
    </dgm:pt>
    <dgm:pt modelId="{DBA625DA-18C3-441B-9E74-DCCDE6C576A3}" type="parTrans" cxnId="{3A0BDE97-02B1-4081-884A-ED609CF86806}">
      <dgm:prSet/>
      <dgm:spPr/>
      <dgm:t>
        <a:bodyPr/>
        <a:lstStyle/>
        <a:p>
          <a:endParaRPr lang="en-GB"/>
        </a:p>
      </dgm:t>
    </dgm:pt>
    <dgm:pt modelId="{6C780ACB-456C-4F91-9C11-36EDA753081E}" type="sibTrans" cxnId="{3A0BDE97-02B1-4081-884A-ED609CF86806}">
      <dgm:prSet/>
      <dgm:spPr/>
      <dgm:t>
        <a:bodyPr/>
        <a:lstStyle/>
        <a:p>
          <a:endParaRPr lang="en-GB"/>
        </a:p>
      </dgm:t>
    </dgm:pt>
    <dgm:pt modelId="{1BBCF1E0-9FCD-40E4-9F7B-E0A48EBCA69B}">
      <dgm:prSet custT="1"/>
      <dgm:spPr/>
      <dgm:t>
        <a:bodyPr/>
        <a:lstStyle/>
        <a:p>
          <a:pPr rtl="0"/>
          <a:r>
            <a:rPr lang="en-US" sz="1800" b="0" i="0" dirty="0" smtClean="0"/>
            <a:t>Test  vs control group analysis </a:t>
          </a:r>
          <a:endParaRPr lang="en-GB" sz="1800" dirty="0"/>
        </a:p>
      </dgm:t>
    </dgm:pt>
    <dgm:pt modelId="{A2C56012-FA15-44E3-90A3-322D4FCF0B8F}" type="parTrans" cxnId="{F6C02DDF-2492-408E-B9E2-9134B5AEDCBD}">
      <dgm:prSet/>
      <dgm:spPr/>
      <dgm:t>
        <a:bodyPr/>
        <a:lstStyle/>
        <a:p>
          <a:endParaRPr lang="en-GB"/>
        </a:p>
      </dgm:t>
    </dgm:pt>
    <dgm:pt modelId="{17A4D003-5245-4438-9D5D-67EE8CB7AEFA}" type="sibTrans" cxnId="{F6C02DDF-2492-408E-B9E2-9134B5AEDCBD}">
      <dgm:prSet/>
      <dgm:spPr/>
      <dgm:t>
        <a:bodyPr/>
        <a:lstStyle/>
        <a:p>
          <a:endParaRPr lang="en-GB"/>
        </a:p>
      </dgm:t>
    </dgm:pt>
    <dgm:pt modelId="{92BB69F9-37EF-407A-8510-A86B25368494}" type="pres">
      <dgm:prSet presAssocID="{18F870BB-75E4-44DE-8964-51EA851D2A8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811D1C-1DA0-4D7F-BCC0-A7CB95CBDDB5}" type="pres">
      <dgm:prSet presAssocID="{18F870BB-75E4-44DE-8964-51EA851D2A84}" presName="children" presStyleCnt="0"/>
      <dgm:spPr/>
    </dgm:pt>
    <dgm:pt modelId="{CC3EE703-EEFE-4441-A859-2B6C4746E606}" type="pres">
      <dgm:prSet presAssocID="{18F870BB-75E4-44DE-8964-51EA851D2A84}" presName="child1group" presStyleCnt="0"/>
      <dgm:spPr/>
    </dgm:pt>
    <dgm:pt modelId="{2DE60235-1921-442A-A304-652EA1842980}" type="pres">
      <dgm:prSet presAssocID="{18F870BB-75E4-44DE-8964-51EA851D2A84}" presName="child1" presStyleLbl="bgAcc1" presStyleIdx="0" presStyleCnt="4" custScaleX="123373" custScaleY="129437"/>
      <dgm:spPr/>
      <dgm:t>
        <a:bodyPr/>
        <a:lstStyle/>
        <a:p>
          <a:endParaRPr lang="en-GB"/>
        </a:p>
      </dgm:t>
    </dgm:pt>
    <dgm:pt modelId="{D3F154B6-D43E-4167-BADF-F21B0BC8304E}" type="pres">
      <dgm:prSet presAssocID="{18F870BB-75E4-44DE-8964-51EA851D2A8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23DDD9-94E4-457A-B75A-8A9771549DFB}" type="pres">
      <dgm:prSet presAssocID="{18F870BB-75E4-44DE-8964-51EA851D2A84}" presName="child2group" presStyleCnt="0"/>
      <dgm:spPr/>
    </dgm:pt>
    <dgm:pt modelId="{8F81FACF-1678-4BE2-A2A9-AF183807DC4B}" type="pres">
      <dgm:prSet presAssocID="{18F870BB-75E4-44DE-8964-51EA851D2A84}" presName="child2" presStyleLbl="bgAcc1" presStyleIdx="1" presStyleCnt="4" custScaleX="123400" custScaleY="126971" custLinFactNeighborX="3542" custLinFactNeighborY="-116"/>
      <dgm:spPr/>
      <dgm:t>
        <a:bodyPr/>
        <a:lstStyle/>
        <a:p>
          <a:endParaRPr lang="en-GB"/>
        </a:p>
      </dgm:t>
    </dgm:pt>
    <dgm:pt modelId="{32F80197-8187-4C50-BE8D-97E10DE71D71}" type="pres">
      <dgm:prSet presAssocID="{18F870BB-75E4-44DE-8964-51EA851D2A8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AD3541-70A6-42C7-9D02-42E9BCD60B1D}" type="pres">
      <dgm:prSet presAssocID="{18F870BB-75E4-44DE-8964-51EA851D2A84}" presName="child3group" presStyleCnt="0"/>
      <dgm:spPr/>
    </dgm:pt>
    <dgm:pt modelId="{1536F76F-7AA2-4F9F-919C-D60EFEA3D8F2}" type="pres">
      <dgm:prSet presAssocID="{18F870BB-75E4-44DE-8964-51EA851D2A84}" presName="child3" presStyleLbl="bgAcc1" presStyleIdx="2" presStyleCnt="4" custScaleX="123400" custScaleY="126999" custLinFactNeighborX="4913" custLinFactNeighborY="-960"/>
      <dgm:spPr/>
      <dgm:t>
        <a:bodyPr/>
        <a:lstStyle/>
        <a:p>
          <a:endParaRPr lang="en-GB"/>
        </a:p>
      </dgm:t>
    </dgm:pt>
    <dgm:pt modelId="{7DFC4521-D6FC-4E2A-AAF1-9C2144C27AA2}" type="pres">
      <dgm:prSet presAssocID="{18F870BB-75E4-44DE-8964-51EA851D2A8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584B2E-0276-4DC7-A037-C3FD0B94A462}" type="pres">
      <dgm:prSet presAssocID="{18F870BB-75E4-44DE-8964-51EA851D2A84}" presName="child4group" presStyleCnt="0"/>
      <dgm:spPr/>
    </dgm:pt>
    <dgm:pt modelId="{3DD1DB9F-17CF-49A1-8C4D-0F573A80BC86}" type="pres">
      <dgm:prSet presAssocID="{18F870BB-75E4-44DE-8964-51EA851D2A84}" presName="child4" presStyleLbl="bgAcc1" presStyleIdx="3" presStyleCnt="4" custScaleX="123373" custScaleY="127030"/>
      <dgm:spPr/>
      <dgm:t>
        <a:bodyPr/>
        <a:lstStyle/>
        <a:p>
          <a:endParaRPr lang="en-GB"/>
        </a:p>
      </dgm:t>
    </dgm:pt>
    <dgm:pt modelId="{B3856CDA-FA52-4C8A-BCDD-02D6EAC1FD28}" type="pres">
      <dgm:prSet presAssocID="{18F870BB-75E4-44DE-8964-51EA851D2A8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2E2E51-BE2C-4E5C-A30B-1EA7F28C6612}" type="pres">
      <dgm:prSet presAssocID="{18F870BB-75E4-44DE-8964-51EA851D2A84}" presName="childPlaceholder" presStyleCnt="0"/>
      <dgm:spPr/>
    </dgm:pt>
    <dgm:pt modelId="{20BC2868-F318-4947-9C96-5AA207977144}" type="pres">
      <dgm:prSet presAssocID="{18F870BB-75E4-44DE-8964-51EA851D2A84}" presName="circle" presStyleCnt="0"/>
      <dgm:spPr/>
    </dgm:pt>
    <dgm:pt modelId="{0BBE3567-163E-4088-B073-D3A4F40E3220}" type="pres">
      <dgm:prSet presAssocID="{18F870BB-75E4-44DE-8964-51EA851D2A8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847CF-D594-4745-8B91-A076C1C01B18}" type="pres">
      <dgm:prSet presAssocID="{18F870BB-75E4-44DE-8964-51EA851D2A8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FC3BA-7422-40C1-AB47-699A847BAADD}" type="pres">
      <dgm:prSet presAssocID="{18F870BB-75E4-44DE-8964-51EA851D2A8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B52BA3-65F4-455D-9148-50AB44AB362D}" type="pres">
      <dgm:prSet presAssocID="{18F870BB-75E4-44DE-8964-51EA851D2A8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67AB51-05D2-43A6-84B8-C1C21B2EAD57}" type="pres">
      <dgm:prSet presAssocID="{18F870BB-75E4-44DE-8964-51EA851D2A84}" presName="quadrantPlaceholder" presStyleCnt="0"/>
      <dgm:spPr/>
    </dgm:pt>
    <dgm:pt modelId="{6C259FA9-564D-409D-B191-80EA8E717735}" type="pres">
      <dgm:prSet presAssocID="{18F870BB-75E4-44DE-8964-51EA851D2A84}" presName="center1" presStyleLbl="fgShp" presStyleIdx="0" presStyleCnt="2"/>
      <dgm:spPr/>
    </dgm:pt>
    <dgm:pt modelId="{1C4986AA-6B27-41A8-9E85-A5708BE03974}" type="pres">
      <dgm:prSet presAssocID="{18F870BB-75E4-44DE-8964-51EA851D2A84}" presName="center2" presStyleLbl="fgShp" presStyleIdx="1" presStyleCnt="2"/>
      <dgm:spPr/>
    </dgm:pt>
  </dgm:ptLst>
  <dgm:cxnLst>
    <dgm:cxn modelId="{40E54F12-8987-4D6F-816F-A0BDBEBB9FA4}" srcId="{18F870BB-75E4-44DE-8964-51EA851D2A84}" destId="{B1DA207B-DDB8-4BCA-B4C0-3BE4E27F7008}" srcOrd="1" destOrd="0" parTransId="{AD9EF328-2773-4F7C-86BA-21529B921CFA}" sibTransId="{C4FB8584-7652-4427-9526-65A92EF43535}"/>
    <dgm:cxn modelId="{2D14620A-AEBD-4267-85AC-4B695D8E00A7}" type="presOf" srcId="{18F870BB-75E4-44DE-8964-51EA851D2A84}" destId="{92BB69F9-37EF-407A-8510-A86B25368494}" srcOrd="0" destOrd="0" presId="urn:microsoft.com/office/officeart/2005/8/layout/cycle4"/>
    <dgm:cxn modelId="{2F0C0362-A2E7-4CA2-88C1-0F15B20418FC}" type="presOf" srcId="{98D7CA99-D4FB-4018-8A0D-5CCBF99EF63B}" destId="{7DFC4521-D6FC-4E2A-AAF1-9C2144C27AA2}" srcOrd="1" destOrd="0" presId="urn:microsoft.com/office/officeart/2005/8/layout/cycle4"/>
    <dgm:cxn modelId="{11AB9844-1C78-48C8-9FCE-E69BFD3508BE}" type="presOf" srcId="{0A510BD5-188E-4CEE-A4C0-87F716C95095}" destId="{8F81FACF-1678-4BE2-A2A9-AF183807DC4B}" srcOrd="0" destOrd="0" presId="urn:microsoft.com/office/officeart/2005/8/layout/cycle4"/>
    <dgm:cxn modelId="{3F98EDC0-C4E3-450F-8EB9-0B69CFDC4B85}" srcId="{FF8390A4-B1BC-4CFD-AA86-F683211FA61C}" destId="{AD366DCC-5725-4ECD-A3E6-84E6DA63A084}" srcOrd="1" destOrd="0" parTransId="{4175F91C-FFC0-45B3-B7DE-E7817BB71D80}" sibTransId="{4196A536-D85C-4B24-B560-3F1A3C523A95}"/>
    <dgm:cxn modelId="{EEAAA18F-AF5F-4A82-B415-F1D3A3AE9A60}" type="presOf" srcId="{02162560-F5CA-4DA8-AEDE-15EF907FD889}" destId="{9AFFC3BA-7422-40C1-AB47-699A847BAADD}" srcOrd="0" destOrd="0" presId="urn:microsoft.com/office/officeart/2005/8/layout/cycle4"/>
    <dgm:cxn modelId="{B71CDF64-D322-4493-9E9F-E04C6CD33674}" type="presOf" srcId="{AD366DCC-5725-4ECD-A3E6-84E6DA63A084}" destId="{2DE60235-1921-442A-A304-652EA1842980}" srcOrd="0" destOrd="1" presId="urn:microsoft.com/office/officeart/2005/8/layout/cycle4"/>
    <dgm:cxn modelId="{F42E29D9-DF86-4A33-9EC4-A2F785B39F1F}" type="presOf" srcId="{2CF9F38F-8F5D-4B82-A4BC-BB8E65631FD2}" destId="{8F81FACF-1678-4BE2-A2A9-AF183807DC4B}" srcOrd="0" destOrd="1" presId="urn:microsoft.com/office/officeart/2005/8/layout/cycle4"/>
    <dgm:cxn modelId="{AC66888D-5C39-45C8-A9B1-311C5DD42A08}" type="presOf" srcId="{1BBCF1E0-9FCD-40E4-9F7B-E0A48EBCA69B}" destId="{3DD1DB9F-17CF-49A1-8C4D-0F573A80BC86}" srcOrd="0" destOrd="0" presId="urn:microsoft.com/office/officeart/2005/8/layout/cycle4"/>
    <dgm:cxn modelId="{AAE47A7E-5217-4BC1-81FA-DC4B8D57E9EA}" type="presOf" srcId="{2CF9F38F-8F5D-4B82-A4BC-BB8E65631FD2}" destId="{32F80197-8187-4C50-BE8D-97E10DE71D71}" srcOrd="1" destOrd="1" presId="urn:microsoft.com/office/officeart/2005/8/layout/cycle4"/>
    <dgm:cxn modelId="{EB72D453-50E4-49BE-BFC8-12377837C017}" type="presOf" srcId="{D9058EBF-13AD-45D3-ADE4-17DF68318B8E}" destId="{7DFC4521-D6FC-4E2A-AAF1-9C2144C27AA2}" srcOrd="1" destOrd="1" presId="urn:microsoft.com/office/officeart/2005/8/layout/cycle4"/>
    <dgm:cxn modelId="{D8DC62E8-491F-448B-BF40-902FDCDF3A59}" type="presOf" srcId="{AD366DCC-5725-4ECD-A3E6-84E6DA63A084}" destId="{D3F154B6-D43E-4167-BADF-F21B0BC8304E}" srcOrd="1" destOrd="1" presId="urn:microsoft.com/office/officeart/2005/8/layout/cycle4"/>
    <dgm:cxn modelId="{A6506A57-9312-4612-8759-D3E3ACA25D32}" srcId="{18F870BB-75E4-44DE-8964-51EA851D2A84}" destId="{FF8390A4-B1BC-4CFD-AA86-F683211FA61C}" srcOrd="0" destOrd="0" parTransId="{DBCCA5B7-9329-4C1E-9841-5DA55E6E4DA0}" sibTransId="{7CB4E446-0F37-46AD-A997-2CC8AB169B78}"/>
    <dgm:cxn modelId="{3A0BDE97-02B1-4081-884A-ED609CF86806}" srcId="{18F870BB-75E4-44DE-8964-51EA851D2A84}" destId="{1AB3CEDC-F628-44A4-864F-2475EF9135DD}" srcOrd="3" destOrd="0" parTransId="{DBA625DA-18C3-441B-9E74-DCCDE6C576A3}" sibTransId="{6C780ACB-456C-4F91-9C11-36EDA753081E}"/>
    <dgm:cxn modelId="{79732FE9-997B-4232-992D-A2BB71821150}" type="presOf" srcId="{FF8390A4-B1BC-4CFD-AA86-F683211FA61C}" destId="{0BBE3567-163E-4088-B073-D3A4F40E3220}" srcOrd="0" destOrd="0" presId="urn:microsoft.com/office/officeart/2005/8/layout/cycle4"/>
    <dgm:cxn modelId="{51DA6969-BDCB-497C-9B55-D2B65C051769}" type="presOf" srcId="{1BBCF1E0-9FCD-40E4-9F7B-E0A48EBCA69B}" destId="{B3856CDA-FA52-4C8A-BCDD-02D6EAC1FD28}" srcOrd="1" destOrd="0" presId="urn:microsoft.com/office/officeart/2005/8/layout/cycle4"/>
    <dgm:cxn modelId="{F6C02DDF-2492-408E-B9E2-9134B5AEDCBD}" srcId="{1AB3CEDC-F628-44A4-864F-2475EF9135DD}" destId="{1BBCF1E0-9FCD-40E4-9F7B-E0A48EBCA69B}" srcOrd="0" destOrd="0" parTransId="{A2C56012-FA15-44E3-90A3-322D4FCF0B8F}" sibTransId="{17A4D003-5245-4438-9D5D-67EE8CB7AEFA}"/>
    <dgm:cxn modelId="{EA02C96A-A69A-4822-8C76-FB7116278237}" type="presOf" srcId="{98D7CA99-D4FB-4018-8A0D-5CCBF99EF63B}" destId="{1536F76F-7AA2-4F9F-919C-D60EFEA3D8F2}" srcOrd="0" destOrd="0" presId="urn:microsoft.com/office/officeart/2005/8/layout/cycle4"/>
    <dgm:cxn modelId="{174665FD-F1B3-4A6C-8DB4-614729FD21EA}" type="presOf" srcId="{E14F7CFF-D7DF-4DB6-9FD3-8B50C2AE7DDA}" destId="{2DE60235-1921-442A-A304-652EA1842980}" srcOrd="0" destOrd="0" presId="urn:microsoft.com/office/officeart/2005/8/layout/cycle4"/>
    <dgm:cxn modelId="{7C3448AF-00D1-45B7-AD5F-BA5A80B67586}" srcId="{B1DA207B-DDB8-4BCA-B4C0-3BE4E27F7008}" destId="{2CF9F38F-8F5D-4B82-A4BC-BB8E65631FD2}" srcOrd="1" destOrd="0" parTransId="{50F2B2AC-4BB7-4E9C-8F77-2627625D0109}" sibTransId="{52C80D67-D48C-4800-8B7E-63489C66279F}"/>
    <dgm:cxn modelId="{8AC8D755-9399-4C2B-B343-A71995A1719D}" srcId="{B1DA207B-DDB8-4BCA-B4C0-3BE4E27F7008}" destId="{0A510BD5-188E-4CEE-A4C0-87F716C95095}" srcOrd="0" destOrd="0" parTransId="{2879579D-2817-4195-AAA5-66A15089D971}" sibTransId="{7BB84937-5041-4815-99B5-7FBA2ED87A80}"/>
    <dgm:cxn modelId="{C017B6FE-743D-457C-ACF6-F2560B7E76B9}" srcId="{02162560-F5CA-4DA8-AEDE-15EF907FD889}" destId="{98D7CA99-D4FB-4018-8A0D-5CCBF99EF63B}" srcOrd="0" destOrd="0" parTransId="{40DA2772-388F-45A6-8D19-B40B90D5D4FA}" sibTransId="{1B1F8F75-07D7-4AB7-8AA5-A73D747F89DE}"/>
    <dgm:cxn modelId="{35C2CCFF-70AD-4B7C-A4BF-906A9E5B537C}" srcId="{FF8390A4-B1BC-4CFD-AA86-F683211FA61C}" destId="{E14F7CFF-D7DF-4DB6-9FD3-8B50C2AE7DDA}" srcOrd="0" destOrd="0" parTransId="{4BD65411-48EC-4592-BB5C-0C0DFC938EFC}" sibTransId="{0F9E3BB3-F4D0-4FE3-AC49-FE251B7C3E9D}"/>
    <dgm:cxn modelId="{FDB44531-8027-41DE-9314-67750C02DDA6}" srcId="{18F870BB-75E4-44DE-8964-51EA851D2A84}" destId="{02162560-F5CA-4DA8-AEDE-15EF907FD889}" srcOrd="2" destOrd="0" parTransId="{46E612F0-4D95-4F8A-8206-9F9C8CC7D993}" sibTransId="{00AC4CF1-6D00-4944-AC32-E41E2F9734B2}"/>
    <dgm:cxn modelId="{BDF3F9A3-6604-4305-BCF5-F70AB0C6AD18}" srcId="{02162560-F5CA-4DA8-AEDE-15EF907FD889}" destId="{D9058EBF-13AD-45D3-ADE4-17DF68318B8E}" srcOrd="1" destOrd="0" parTransId="{8C8C62F2-7DE5-49FA-AC99-338CD853A51E}" sibTransId="{347EA306-D78B-4342-B27F-2042BD445A51}"/>
    <dgm:cxn modelId="{5329CD94-6683-4955-A065-E006CA209CC3}" type="presOf" srcId="{D9058EBF-13AD-45D3-ADE4-17DF68318B8E}" destId="{1536F76F-7AA2-4F9F-919C-D60EFEA3D8F2}" srcOrd="0" destOrd="1" presId="urn:microsoft.com/office/officeart/2005/8/layout/cycle4"/>
    <dgm:cxn modelId="{6E5DB6C4-0A90-45DA-AD18-43E46D518B94}" type="presOf" srcId="{1AB3CEDC-F628-44A4-864F-2475EF9135DD}" destId="{75B52BA3-65F4-455D-9148-50AB44AB362D}" srcOrd="0" destOrd="0" presId="urn:microsoft.com/office/officeart/2005/8/layout/cycle4"/>
    <dgm:cxn modelId="{FE7D0001-2784-4D57-8BA3-1C03A239B0C6}" type="presOf" srcId="{B1DA207B-DDB8-4BCA-B4C0-3BE4E27F7008}" destId="{CB8847CF-D594-4745-8B91-A076C1C01B18}" srcOrd="0" destOrd="0" presId="urn:microsoft.com/office/officeart/2005/8/layout/cycle4"/>
    <dgm:cxn modelId="{E45A3B97-D9F9-40EA-AC9F-6EA3229070BC}" type="presOf" srcId="{E14F7CFF-D7DF-4DB6-9FD3-8B50C2AE7DDA}" destId="{D3F154B6-D43E-4167-BADF-F21B0BC8304E}" srcOrd="1" destOrd="0" presId="urn:microsoft.com/office/officeart/2005/8/layout/cycle4"/>
    <dgm:cxn modelId="{FC743BAF-BA25-4203-A394-9FCB847365CA}" type="presOf" srcId="{0A510BD5-188E-4CEE-A4C0-87F716C95095}" destId="{32F80197-8187-4C50-BE8D-97E10DE71D71}" srcOrd="1" destOrd="0" presId="urn:microsoft.com/office/officeart/2005/8/layout/cycle4"/>
    <dgm:cxn modelId="{499D19A7-9ADF-41D4-9B52-19F28EDE0DAA}" type="presParOf" srcId="{92BB69F9-37EF-407A-8510-A86B25368494}" destId="{F0811D1C-1DA0-4D7F-BCC0-A7CB95CBDDB5}" srcOrd="0" destOrd="0" presId="urn:microsoft.com/office/officeart/2005/8/layout/cycle4"/>
    <dgm:cxn modelId="{593644C9-0B69-4BB7-AF91-6B271C28C19B}" type="presParOf" srcId="{F0811D1C-1DA0-4D7F-BCC0-A7CB95CBDDB5}" destId="{CC3EE703-EEFE-4441-A859-2B6C4746E606}" srcOrd="0" destOrd="0" presId="urn:microsoft.com/office/officeart/2005/8/layout/cycle4"/>
    <dgm:cxn modelId="{CC99EE31-0D31-47AA-B072-F76966595DF0}" type="presParOf" srcId="{CC3EE703-EEFE-4441-A859-2B6C4746E606}" destId="{2DE60235-1921-442A-A304-652EA1842980}" srcOrd="0" destOrd="0" presId="urn:microsoft.com/office/officeart/2005/8/layout/cycle4"/>
    <dgm:cxn modelId="{A747B54B-B095-4E64-A4A8-CA05EF37F60F}" type="presParOf" srcId="{CC3EE703-EEFE-4441-A859-2B6C4746E606}" destId="{D3F154B6-D43E-4167-BADF-F21B0BC8304E}" srcOrd="1" destOrd="0" presId="urn:microsoft.com/office/officeart/2005/8/layout/cycle4"/>
    <dgm:cxn modelId="{1357C891-E06C-45E9-822A-A3F7250570B9}" type="presParOf" srcId="{F0811D1C-1DA0-4D7F-BCC0-A7CB95CBDDB5}" destId="{2C23DDD9-94E4-457A-B75A-8A9771549DFB}" srcOrd="1" destOrd="0" presId="urn:microsoft.com/office/officeart/2005/8/layout/cycle4"/>
    <dgm:cxn modelId="{B65B4AC2-BF56-445B-B8BD-7C6E12332004}" type="presParOf" srcId="{2C23DDD9-94E4-457A-B75A-8A9771549DFB}" destId="{8F81FACF-1678-4BE2-A2A9-AF183807DC4B}" srcOrd="0" destOrd="0" presId="urn:microsoft.com/office/officeart/2005/8/layout/cycle4"/>
    <dgm:cxn modelId="{0075606D-68D5-4907-947C-74319ED29684}" type="presParOf" srcId="{2C23DDD9-94E4-457A-B75A-8A9771549DFB}" destId="{32F80197-8187-4C50-BE8D-97E10DE71D71}" srcOrd="1" destOrd="0" presId="urn:microsoft.com/office/officeart/2005/8/layout/cycle4"/>
    <dgm:cxn modelId="{7831C2FD-5529-47F4-B50B-436B90087E92}" type="presParOf" srcId="{F0811D1C-1DA0-4D7F-BCC0-A7CB95CBDDB5}" destId="{B0AD3541-70A6-42C7-9D02-42E9BCD60B1D}" srcOrd="2" destOrd="0" presId="urn:microsoft.com/office/officeart/2005/8/layout/cycle4"/>
    <dgm:cxn modelId="{A9952E73-17FB-45D1-8AE6-ED44FDE7F732}" type="presParOf" srcId="{B0AD3541-70A6-42C7-9D02-42E9BCD60B1D}" destId="{1536F76F-7AA2-4F9F-919C-D60EFEA3D8F2}" srcOrd="0" destOrd="0" presId="urn:microsoft.com/office/officeart/2005/8/layout/cycle4"/>
    <dgm:cxn modelId="{6BFFBC9F-825A-4015-8013-2957DBEDE12F}" type="presParOf" srcId="{B0AD3541-70A6-42C7-9D02-42E9BCD60B1D}" destId="{7DFC4521-D6FC-4E2A-AAF1-9C2144C27AA2}" srcOrd="1" destOrd="0" presId="urn:microsoft.com/office/officeart/2005/8/layout/cycle4"/>
    <dgm:cxn modelId="{7332BB8D-ADE0-4831-8392-08EDA291B85D}" type="presParOf" srcId="{F0811D1C-1DA0-4D7F-BCC0-A7CB95CBDDB5}" destId="{C0584B2E-0276-4DC7-A037-C3FD0B94A462}" srcOrd="3" destOrd="0" presId="urn:microsoft.com/office/officeart/2005/8/layout/cycle4"/>
    <dgm:cxn modelId="{E42AB7AB-54A5-4E07-A12C-EFD21BCCED4F}" type="presParOf" srcId="{C0584B2E-0276-4DC7-A037-C3FD0B94A462}" destId="{3DD1DB9F-17CF-49A1-8C4D-0F573A80BC86}" srcOrd="0" destOrd="0" presId="urn:microsoft.com/office/officeart/2005/8/layout/cycle4"/>
    <dgm:cxn modelId="{BD4B2815-D03F-48EF-8DA0-C971FDA21CDC}" type="presParOf" srcId="{C0584B2E-0276-4DC7-A037-C3FD0B94A462}" destId="{B3856CDA-FA52-4C8A-BCDD-02D6EAC1FD28}" srcOrd="1" destOrd="0" presId="urn:microsoft.com/office/officeart/2005/8/layout/cycle4"/>
    <dgm:cxn modelId="{DF6464C4-DCDA-4DE7-B5E9-0BEDF586A401}" type="presParOf" srcId="{F0811D1C-1DA0-4D7F-BCC0-A7CB95CBDDB5}" destId="{792E2E51-BE2C-4E5C-A30B-1EA7F28C6612}" srcOrd="4" destOrd="0" presId="urn:microsoft.com/office/officeart/2005/8/layout/cycle4"/>
    <dgm:cxn modelId="{4BC71398-5264-4603-B3AF-70CD6BA66E25}" type="presParOf" srcId="{92BB69F9-37EF-407A-8510-A86B25368494}" destId="{20BC2868-F318-4947-9C96-5AA207977144}" srcOrd="1" destOrd="0" presId="urn:microsoft.com/office/officeart/2005/8/layout/cycle4"/>
    <dgm:cxn modelId="{32A8DF54-AB83-4E12-B039-5AAF94A2B885}" type="presParOf" srcId="{20BC2868-F318-4947-9C96-5AA207977144}" destId="{0BBE3567-163E-4088-B073-D3A4F40E3220}" srcOrd="0" destOrd="0" presId="urn:microsoft.com/office/officeart/2005/8/layout/cycle4"/>
    <dgm:cxn modelId="{0269C07F-AA2E-46EE-9BD6-927C3164177F}" type="presParOf" srcId="{20BC2868-F318-4947-9C96-5AA207977144}" destId="{CB8847CF-D594-4745-8B91-A076C1C01B18}" srcOrd="1" destOrd="0" presId="urn:microsoft.com/office/officeart/2005/8/layout/cycle4"/>
    <dgm:cxn modelId="{80BCFC74-02CE-4470-A882-9A98D1CCE2DA}" type="presParOf" srcId="{20BC2868-F318-4947-9C96-5AA207977144}" destId="{9AFFC3BA-7422-40C1-AB47-699A847BAADD}" srcOrd="2" destOrd="0" presId="urn:microsoft.com/office/officeart/2005/8/layout/cycle4"/>
    <dgm:cxn modelId="{BA34F1F0-78CB-4ADE-8B16-FB0C290C3877}" type="presParOf" srcId="{20BC2868-F318-4947-9C96-5AA207977144}" destId="{75B52BA3-65F4-455D-9148-50AB44AB362D}" srcOrd="3" destOrd="0" presId="urn:microsoft.com/office/officeart/2005/8/layout/cycle4"/>
    <dgm:cxn modelId="{09B6D7C5-5CD1-4834-A65A-DDD5E78AAECF}" type="presParOf" srcId="{20BC2868-F318-4947-9C96-5AA207977144}" destId="{9E67AB51-05D2-43A6-84B8-C1C21B2EAD57}" srcOrd="4" destOrd="0" presId="urn:microsoft.com/office/officeart/2005/8/layout/cycle4"/>
    <dgm:cxn modelId="{AC592E2D-6976-4409-9AE6-CFF34B762F79}" type="presParOf" srcId="{92BB69F9-37EF-407A-8510-A86B25368494}" destId="{6C259FA9-564D-409D-B191-80EA8E717735}" srcOrd="2" destOrd="0" presId="urn:microsoft.com/office/officeart/2005/8/layout/cycle4"/>
    <dgm:cxn modelId="{47F5E755-D3A6-465A-8BB5-5EC8B15BF0B6}" type="presParOf" srcId="{92BB69F9-37EF-407A-8510-A86B25368494}" destId="{1C4986AA-6B27-41A8-9E85-A5708BE0397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7EE8C-D441-4D8D-9F7A-DE312BD7156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2D147BF-66DE-4E61-B4E6-EEA6D9637EEE}">
      <dgm:prSet/>
      <dgm:spPr/>
      <dgm:t>
        <a:bodyPr/>
        <a:lstStyle/>
        <a:p>
          <a:pPr rtl="0"/>
          <a:r>
            <a:rPr lang="en-US" b="0" i="0" smtClean="0"/>
            <a:t>Single method</a:t>
          </a:r>
          <a:endParaRPr lang="en-GB"/>
        </a:p>
      </dgm:t>
    </dgm:pt>
    <dgm:pt modelId="{CC16D3C2-BA4D-4F71-9492-A87BD0969DC7}" type="parTrans" cxnId="{3FE77BDB-1B2B-427A-A55D-296D690127BF}">
      <dgm:prSet/>
      <dgm:spPr/>
      <dgm:t>
        <a:bodyPr/>
        <a:lstStyle/>
        <a:p>
          <a:endParaRPr lang="en-GB"/>
        </a:p>
      </dgm:t>
    </dgm:pt>
    <dgm:pt modelId="{4ED005F3-6599-4D0C-8327-B0345C350ACB}" type="sibTrans" cxnId="{3FE77BDB-1B2B-427A-A55D-296D690127BF}">
      <dgm:prSet/>
      <dgm:spPr/>
      <dgm:t>
        <a:bodyPr/>
        <a:lstStyle/>
        <a:p>
          <a:endParaRPr lang="en-GB"/>
        </a:p>
      </dgm:t>
    </dgm:pt>
    <dgm:pt modelId="{E4D275B2-AF01-4E5F-879B-931A622C1FF6}">
      <dgm:prSet/>
      <dgm:spPr/>
      <dgm:t>
        <a:bodyPr/>
        <a:lstStyle/>
        <a:p>
          <a:pPr rtl="0"/>
          <a:r>
            <a:rPr lang="en-US" b="0" i="0" smtClean="0"/>
            <a:t>Mixed m. Parallel </a:t>
          </a:r>
          <a:endParaRPr lang="en-GB"/>
        </a:p>
      </dgm:t>
    </dgm:pt>
    <dgm:pt modelId="{94660164-E369-4FA4-9B02-A8A68665A7CA}" type="parTrans" cxnId="{EA986A98-E276-4C18-A9F0-5659470F2083}">
      <dgm:prSet/>
      <dgm:spPr/>
      <dgm:t>
        <a:bodyPr/>
        <a:lstStyle/>
        <a:p>
          <a:endParaRPr lang="en-GB"/>
        </a:p>
      </dgm:t>
    </dgm:pt>
    <dgm:pt modelId="{789DA188-B7DA-45F8-BFB4-86E9FBA34F75}" type="sibTrans" cxnId="{EA986A98-E276-4C18-A9F0-5659470F2083}">
      <dgm:prSet/>
      <dgm:spPr/>
      <dgm:t>
        <a:bodyPr/>
        <a:lstStyle/>
        <a:p>
          <a:endParaRPr lang="en-GB"/>
        </a:p>
      </dgm:t>
    </dgm:pt>
    <dgm:pt modelId="{F7BE7D8C-2507-4A0C-B5EF-AA382987D4E0}">
      <dgm:prSet/>
      <dgm:spPr/>
      <dgm:t>
        <a:bodyPr/>
        <a:lstStyle/>
        <a:p>
          <a:pPr rtl="0"/>
          <a:r>
            <a:rPr lang="en-US" b="0" i="0" smtClean="0"/>
            <a:t>Mixed m. Sequential</a:t>
          </a:r>
          <a:endParaRPr lang="en-GB"/>
        </a:p>
      </dgm:t>
    </dgm:pt>
    <dgm:pt modelId="{86E4E800-C324-48D7-A1CA-50B447516C93}" type="parTrans" cxnId="{C03AD0CC-9211-4CC1-BE57-1506042C2366}">
      <dgm:prSet/>
      <dgm:spPr/>
      <dgm:t>
        <a:bodyPr/>
        <a:lstStyle/>
        <a:p>
          <a:endParaRPr lang="en-GB"/>
        </a:p>
      </dgm:t>
    </dgm:pt>
    <dgm:pt modelId="{82D4E2F2-5834-494A-B840-D0BE19DA3EDF}" type="sibTrans" cxnId="{C03AD0CC-9211-4CC1-BE57-1506042C2366}">
      <dgm:prSet/>
      <dgm:spPr/>
      <dgm:t>
        <a:bodyPr/>
        <a:lstStyle/>
        <a:p>
          <a:endParaRPr lang="en-GB"/>
        </a:p>
      </dgm:t>
    </dgm:pt>
    <dgm:pt modelId="{6200D9C7-D8BE-4569-95B2-F8E2C2F87835}">
      <dgm:prSet/>
      <dgm:spPr/>
      <dgm:t>
        <a:bodyPr/>
        <a:lstStyle/>
        <a:p>
          <a:pPr rtl="0"/>
          <a:r>
            <a:rPr lang="en-US" b="0" i="0" smtClean="0"/>
            <a:t>Mixed m. Iterative</a:t>
          </a:r>
          <a:endParaRPr lang="en-GB"/>
        </a:p>
      </dgm:t>
    </dgm:pt>
    <dgm:pt modelId="{692791D5-64DE-4440-B904-57A8929DE2B8}" type="parTrans" cxnId="{9BD407E4-BAF7-4FCE-BA19-71A34FAEE4CD}">
      <dgm:prSet/>
      <dgm:spPr/>
      <dgm:t>
        <a:bodyPr/>
        <a:lstStyle/>
        <a:p>
          <a:endParaRPr lang="en-GB"/>
        </a:p>
      </dgm:t>
    </dgm:pt>
    <dgm:pt modelId="{9FF67844-29E6-44F6-AA46-764B5AA08B1C}" type="sibTrans" cxnId="{9BD407E4-BAF7-4FCE-BA19-71A34FAEE4CD}">
      <dgm:prSet/>
      <dgm:spPr/>
      <dgm:t>
        <a:bodyPr/>
        <a:lstStyle/>
        <a:p>
          <a:endParaRPr lang="en-GB"/>
        </a:p>
      </dgm:t>
    </dgm:pt>
    <dgm:pt modelId="{9965CB07-EF50-4584-9944-D4959CC6B8EF}" type="pres">
      <dgm:prSet presAssocID="{90A7EE8C-D441-4D8D-9F7A-DE312BD715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940313-EF44-4813-A31F-B17B236AED5C}" type="pres">
      <dgm:prSet presAssocID="{90A7EE8C-D441-4D8D-9F7A-DE312BD7156D}" presName="arrow" presStyleLbl="bgShp" presStyleIdx="0" presStyleCnt="1" custLinFactNeighborX="1363" custLinFactNeighborY="-415"/>
      <dgm:spPr/>
    </dgm:pt>
    <dgm:pt modelId="{56E6302B-B5CE-408B-AB13-A1765D648ACA}" type="pres">
      <dgm:prSet presAssocID="{90A7EE8C-D441-4D8D-9F7A-DE312BD7156D}" presName="points" presStyleCnt="0"/>
      <dgm:spPr/>
    </dgm:pt>
    <dgm:pt modelId="{E1385FE5-EB77-44A4-B97F-30EFBAE09DAC}" type="pres">
      <dgm:prSet presAssocID="{32D147BF-66DE-4E61-B4E6-EEA6D9637EEE}" presName="compositeA" presStyleCnt="0"/>
      <dgm:spPr/>
    </dgm:pt>
    <dgm:pt modelId="{B73D9A58-80E9-434E-B6F4-E540F227A949}" type="pres">
      <dgm:prSet presAssocID="{32D147BF-66DE-4E61-B4E6-EEA6D9637EEE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181C2D-2F07-450F-B5CC-F177D62CABE5}" type="pres">
      <dgm:prSet presAssocID="{32D147BF-66DE-4E61-B4E6-EEA6D9637EEE}" presName="circleA" presStyleLbl="node1" presStyleIdx="0" presStyleCnt="4"/>
      <dgm:spPr/>
    </dgm:pt>
    <dgm:pt modelId="{8AC8F8C8-9C6A-473C-A824-B2937CFD7BE2}" type="pres">
      <dgm:prSet presAssocID="{32D147BF-66DE-4E61-B4E6-EEA6D9637EEE}" presName="spaceA" presStyleCnt="0"/>
      <dgm:spPr/>
    </dgm:pt>
    <dgm:pt modelId="{B167938C-B6E8-47A9-8A9F-4DA96A08F3A0}" type="pres">
      <dgm:prSet presAssocID="{4ED005F3-6599-4D0C-8327-B0345C350ACB}" presName="space" presStyleCnt="0"/>
      <dgm:spPr/>
    </dgm:pt>
    <dgm:pt modelId="{550F9030-14F4-4DDA-A8A1-17C40499C4FF}" type="pres">
      <dgm:prSet presAssocID="{E4D275B2-AF01-4E5F-879B-931A622C1FF6}" presName="compositeB" presStyleCnt="0"/>
      <dgm:spPr/>
    </dgm:pt>
    <dgm:pt modelId="{7521B70F-E411-439C-A7D6-61B520F8B6AB}" type="pres">
      <dgm:prSet presAssocID="{E4D275B2-AF01-4E5F-879B-931A622C1FF6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5377BA-D2F1-45F1-929D-6BBA7890B7C5}" type="pres">
      <dgm:prSet presAssocID="{E4D275B2-AF01-4E5F-879B-931A622C1FF6}" presName="circleB" presStyleLbl="node1" presStyleIdx="1" presStyleCnt="4"/>
      <dgm:spPr/>
    </dgm:pt>
    <dgm:pt modelId="{5ED931A2-A286-4AF3-BB8E-664AD8D09C49}" type="pres">
      <dgm:prSet presAssocID="{E4D275B2-AF01-4E5F-879B-931A622C1FF6}" presName="spaceB" presStyleCnt="0"/>
      <dgm:spPr/>
    </dgm:pt>
    <dgm:pt modelId="{8998F011-A9E9-4731-8E4B-6DA57163E349}" type="pres">
      <dgm:prSet presAssocID="{789DA188-B7DA-45F8-BFB4-86E9FBA34F75}" presName="space" presStyleCnt="0"/>
      <dgm:spPr/>
    </dgm:pt>
    <dgm:pt modelId="{938D4902-2BAC-434D-9FAC-AB457397C37A}" type="pres">
      <dgm:prSet presAssocID="{F7BE7D8C-2507-4A0C-B5EF-AA382987D4E0}" presName="compositeA" presStyleCnt="0"/>
      <dgm:spPr/>
    </dgm:pt>
    <dgm:pt modelId="{E686D27F-0541-46D8-99AE-6C9C37F8129D}" type="pres">
      <dgm:prSet presAssocID="{F7BE7D8C-2507-4A0C-B5EF-AA382987D4E0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96D94E-92E0-4164-9DD6-D5B5D3A1ABBC}" type="pres">
      <dgm:prSet presAssocID="{F7BE7D8C-2507-4A0C-B5EF-AA382987D4E0}" presName="circleA" presStyleLbl="node1" presStyleIdx="2" presStyleCnt="4"/>
      <dgm:spPr/>
    </dgm:pt>
    <dgm:pt modelId="{F60732F3-8365-4AC5-9D7F-EF4CF4CE4861}" type="pres">
      <dgm:prSet presAssocID="{F7BE7D8C-2507-4A0C-B5EF-AA382987D4E0}" presName="spaceA" presStyleCnt="0"/>
      <dgm:spPr/>
    </dgm:pt>
    <dgm:pt modelId="{9A361BCC-7F17-4507-A69D-9766238E578A}" type="pres">
      <dgm:prSet presAssocID="{82D4E2F2-5834-494A-B840-D0BE19DA3EDF}" presName="space" presStyleCnt="0"/>
      <dgm:spPr/>
    </dgm:pt>
    <dgm:pt modelId="{011E21EE-E3EF-4881-B822-1A88180C54AD}" type="pres">
      <dgm:prSet presAssocID="{6200D9C7-D8BE-4569-95B2-F8E2C2F87835}" presName="compositeB" presStyleCnt="0"/>
      <dgm:spPr/>
    </dgm:pt>
    <dgm:pt modelId="{778E1D58-550F-43FC-AB04-B996DB8ECE46}" type="pres">
      <dgm:prSet presAssocID="{6200D9C7-D8BE-4569-95B2-F8E2C2F87835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A31445-B881-49E9-8198-EE49091FECDB}" type="pres">
      <dgm:prSet presAssocID="{6200D9C7-D8BE-4569-95B2-F8E2C2F87835}" presName="circleB" presStyleLbl="node1" presStyleIdx="3" presStyleCnt="4"/>
      <dgm:spPr/>
    </dgm:pt>
    <dgm:pt modelId="{A992488D-8968-41DA-88E4-9AC5758D7112}" type="pres">
      <dgm:prSet presAssocID="{6200D9C7-D8BE-4569-95B2-F8E2C2F87835}" presName="spaceB" presStyleCnt="0"/>
      <dgm:spPr/>
    </dgm:pt>
  </dgm:ptLst>
  <dgm:cxnLst>
    <dgm:cxn modelId="{3752AF4D-F430-4182-BE33-279D1A8886EF}" type="presOf" srcId="{6200D9C7-D8BE-4569-95B2-F8E2C2F87835}" destId="{778E1D58-550F-43FC-AB04-B996DB8ECE46}" srcOrd="0" destOrd="0" presId="urn:microsoft.com/office/officeart/2005/8/layout/hProcess11"/>
    <dgm:cxn modelId="{3FE77BDB-1B2B-427A-A55D-296D690127BF}" srcId="{90A7EE8C-D441-4D8D-9F7A-DE312BD7156D}" destId="{32D147BF-66DE-4E61-B4E6-EEA6D9637EEE}" srcOrd="0" destOrd="0" parTransId="{CC16D3C2-BA4D-4F71-9492-A87BD0969DC7}" sibTransId="{4ED005F3-6599-4D0C-8327-B0345C350ACB}"/>
    <dgm:cxn modelId="{EA986A98-E276-4C18-A9F0-5659470F2083}" srcId="{90A7EE8C-D441-4D8D-9F7A-DE312BD7156D}" destId="{E4D275B2-AF01-4E5F-879B-931A622C1FF6}" srcOrd="1" destOrd="0" parTransId="{94660164-E369-4FA4-9B02-A8A68665A7CA}" sibTransId="{789DA188-B7DA-45F8-BFB4-86E9FBA34F75}"/>
    <dgm:cxn modelId="{C41CE19F-2694-4A90-AD93-A24F415861E3}" type="presOf" srcId="{F7BE7D8C-2507-4A0C-B5EF-AA382987D4E0}" destId="{E686D27F-0541-46D8-99AE-6C9C37F8129D}" srcOrd="0" destOrd="0" presId="urn:microsoft.com/office/officeart/2005/8/layout/hProcess11"/>
    <dgm:cxn modelId="{26B36139-63CE-4E3A-837C-58DBB69B7702}" type="presOf" srcId="{E4D275B2-AF01-4E5F-879B-931A622C1FF6}" destId="{7521B70F-E411-439C-A7D6-61B520F8B6AB}" srcOrd="0" destOrd="0" presId="urn:microsoft.com/office/officeart/2005/8/layout/hProcess11"/>
    <dgm:cxn modelId="{C39DD4AA-07A1-421E-A31E-3950A7CE14A9}" type="presOf" srcId="{32D147BF-66DE-4E61-B4E6-EEA6D9637EEE}" destId="{B73D9A58-80E9-434E-B6F4-E540F227A949}" srcOrd="0" destOrd="0" presId="urn:microsoft.com/office/officeart/2005/8/layout/hProcess11"/>
    <dgm:cxn modelId="{C03AD0CC-9211-4CC1-BE57-1506042C2366}" srcId="{90A7EE8C-D441-4D8D-9F7A-DE312BD7156D}" destId="{F7BE7D8C-2507-4A0C-B5EF-AA382987D4E0}" srcOrd="2" destOrd="0" parTransId="{86E4E800-C324-48D7-A1CA-50B447516C93}" sibTransId="{82D4E2F2-5834-494A-B840-D0BE19DA3EDF}"/>
    <dgm:cxn modelId="{9BD407E4-BAF7-4FCE-BA19-71A34FAEE4CD}" srcId="{90A7EE8C-D441-4D8D-9F7A-DE312BD7156D}" destId="{6200D9C7-D8BE-4569-95B2-F8E2C2F87835}" srcOrd="3" destOrd="0" parTransId="{692791D5-64DE-4440-B904-57A8929DE2B8}" sibTransId="{9FF67844-29E6-44F6-AA46-764B5AA08B1C}"/>
    <dgm:cxn modelId="{FC597EBE-E2B1-4AAC-A840-827B88ED964B}" type="presOf" srcId="{90A7EE8C-D441-4D8D-9F7A-DE312BD7156D}" destId="{9965CB07-EF50-4584-9944-D4959CC6B8EF}" srcOrd="0" destOrd="0" presId="urn:microsoft.com/office/officeart/2005/8/layout/hProcess11"/>
    <dgm:cxn modelId="{CABE9E69-4BEB-4624-B9A0-55E20296A396}" type="presParOf" srcId="{9965CB07-EF50-4584-9944-D4959CC6B8EF}" destId="{4C940313-EF44-4813-A31F-B17B236AED5C}" srcOrd="0" destOrd="0" presId="urn:microsoft.com/office/officeart/2005/8/layout/hProcess11"/>
    <dgm:cxn modelId="{6149CCF5-C6A6-407A-A4A8-BE725129AB2B}" type="presParOf" srcId="{9965CB07-EF50-4584-9944-D4959CC6B8EF}" destId="{56E6302B-B5CE-408B-AB13-A1765D648ACA}" srcOrd="1" destOrd="0" presId="urn:microsoft.com/office/officeart/2005/8/layout/hProcess11"/>
    <dgm:cxn modelId="{AE01F462-A88F-4E2E-962B-96D2C3948E4F}" type="presParOf" srcId="{56E6302B-B5CE-408B-AB13-A1765D648ACA}" destId="{E1385FE5-EB77-44A4-B97F-30EFBAE09DAC}" srcOrd="0" destOrd="0" presId="urn:microsoft.com/office/officeart/2005/8/layout/hProcess11"/>
    <dgm:cxn modelId="{8E4E1785-C731-47B2-97AE-D615093AA6AA}" type="presParOf" srcId="{E1385FE5-EB77-44A4-B97F-30EFBAE09DAC}" destId="{B73D9A58-80E9-434E-B6F4-E540F227A949}" srcOrd="0" destOrd="0" presId="urn:microsoft.com/office/officeart/2005/8/layout/hProcess11"/>
    <dgm:cxn modelId="{2BDCB507-9127-4FFF-B500-47DBA9858B05}" type="presParOf" srcId="{E1385FE5-EB77-44A4-B97F-30EFBAE09DAC}" destId="{F1181C2D-2F07-450F-B5CC-F177D62CABE5}" srcOrd="1" destOrd="0" presId="urn:microsoft.com/office/officeart/2005/8/layout/hProcess11"/>
    <dgm:cxn modelId="{4B2EB443-0189-467D-9409-14B6D65B5537}" type="presParOf" srcId="{E1385FE5-EB77-44A4-B97F-30EFBAE09DAC}" destId="{8AC8F8C8-9C6A-473C-A824-B2937CFD7BE2}" srcOrd="2" destOrd="0" presId="urn:microsoft.com/office/officeart/2005/8/layout/hProcess11"/>
    <dgm:cxn modelId="{A0292966-1D0D-46D5-853B-E946AFD08634}" type="presParOf" srcId="{56E6302B-B5CE-408B-AB13-A1765D648ACA}" destId="{B167938C-B6E8-47A9-8A9F-4DA96A08F3A0}" srcOrd="1" destOrd="0" presId="urn:microsoft.com/office/officeart/2005/8/layout/hProcess11"/>
    <dgm:cxn modelId="{D4B13384-1491-42BE-A112-436AB2253F50}" type="presParOf" srcId="{56E6302B-B5CE-408B-AB13-A1765D648ACA}" destId="{550F9030-14F4-4DDA-A8A1-17C40499C4FF}" srcOrd="2" destOrd="0" presId="urn:microsoft.com/office/officeart/2005/8/layout/hProcess11"/>
    <dgm:cxn modelId="{2AA08CCA-DCB8-4B73-8A38-52A32E8E6982}" type="presParOf" srcId="{550F9030-14F4-4DDA-A8A1-17C40499C4FF}" destId="{7521B70F-E411-439C-A7D6-61B520F8B6AB}" srcOrd="0" destOrd="0" presId="urn:microsoft.com/office/officeart/2005/8/layout/hProcess11"/>
    <dgm:cxn modelId="{87DB90FE-C807-4D07-B3A1-E304E3B7CF16}" type="presParOf" srcId="{550F9030-14F4-4DDA-A8A1-17C40499C4FF}" destId="{335377BA-D2F1-45F1-929D-6BBA7890B7C5}" srcOrd="1" destOrd="0" presId="urn:microsoft.com/office/officeart/2005/8/layout/hProcess11"/>
    <dgm:cxn modelId="{7B1CB26C-61B7-4C9C-892C-842744552033}" type="presParOf" srcId="{550F9030-14F4-4DDA-A8A1-17C40499C4FF}" destId="{5ED931A2-A286-4AF3-BB8E-664AD8D09C49}" srcOrd="2" destOrd="0" presId="urn:microsoft.com/office/officeart/2005/8/layout/hProcess11"/>
    <dgm:cxn modelId="{78F0EE80-E92C-4EF1-8E56-DB036AF2AE48}" type="presParOf" srcId="{56E6302B-B5CE-408B-AB13-A1765D648ACA}" destId="{8998F011-A9E9-4731-8E4B-6DA57163E349}" srcOrd="3" destOrd="0" presId="urn:microsoft.com/office/officeart/2005/8/layout/hProcess11"/>
    <dgm:cxn modelId="{FF4CD559-14B8-4265-89EF-96388C9C0C60}" type="presParOf" srcId="{56E6302B-B5CE-408B-AB13-A1765D648ACA}" destId="{938D4902-2BAC-434D-9FAC-AB457397C37A}" srcOrd="4" destOrd="0" presId="urn:microsoft.com/office/officeart/2005/8/layout/hProcess11"/>
    <dgm:cxn modelId="{3A9E8900-60AF-4C2F-A7E9-8CAA48F822BF}" type="presParOf" srcId="{938D4902-2BAC-434D-9FAC-AB457397C37A}" destId="{E686D27F-0541-46D8-99AE-6C9C37F8129D}" srcOrd="0" destOrd="0" presId="urn:microsoft.com/office/officeart/2005/8/layout/hProcess11"/>
    <dgm:cxn modelId="{B557117D-CFDA-4A37-BC0D-162428635451}" type="presParOf" srcId="{938D4902-2BAC-434D-9FAC-AB457397C37A}" destId="{3D96D94E-92E0-4164-9DD6-D5B5D3A1ABBC}" srcOrd="1" destOrd="0" presId="urn:microsoft.com/office/officeart/2005/8/layout/hProcess11"/>
    <dgm:cxn modelId="{5AE7089D-6424-42DB-84D6-E461ACD374E5}" type="presParOf" srcId="{938D4902-2BAC-434D-9FAC-AB457397C37A}" destId="{F60732F3-8365-4AC5-9D7F-EF4CF4CE4861}" srcOrd="2" destOrd="0" presId="urn:microsoft.com/office/officeart/2005/8/layout/hProcess11"/>
    <dgm:cxn modelId="{B216E1C2-F5F5-4236-BDF9-3894770079D3}" type="presParOf" srcId="{56E6302B-B5CE-408B-AB13-A1765D648ACA}" destId="{9A361BCC-7F17-4507-A69D-9766238E578A}" srcOrd="5" destOrd="0" presId="urn:microsoft.com/office/officeart/2005/8/layout/hProcess11"/>
    <dgm:cxn modelId="{E218A541-114E-423C-8D6E-7259FFA09FFF}" type="presParOf" srcId="{56E6302B-B5CE-408B-AB13-A1765D648ACA}" destId="{011E21EE-E3EF-4881-B822-1A88180C54AD}" srcOrd="6" destOrd="0" presId="urn:microsoft.com/office/officeart/2005/8/layout/hProcess11"/>
    <dgm:cxn modelId="{A25F7D93-8114-45A1-9046-6B28FB29B1AE}" type="presParOf" srcId="{011E21EE-E3EF-4881-B822-1A88180C54AD}" destId="{778E1D58-550F-43FC-AB04-B996DB8ECE46}" srcOrd="0" destOrd="0" presId="urn:microsoft.com/office/officeart/2005/8/layout/hProcess11"/>
    <dgm:cxn modelId="{A01EEA75-3C45-4561-A774-A291C9F0F28B}" type="presParOf" srcId="{011E21EE-E3EF-4881-B822-1A88180C54AD}" destId="{EAA31445-B881-49E9-8198-EE49091FECDB}" srcOrd="1" destOrd="0" presId="urn:microsoft.com/office/officeart/2005/8/layout/hProcess11"/>
    <dgm:cxn modelId="{8647C071-AABE-47C2-8D19-874C324F5774}" type="presParOf" srcId="{011E21EE-E3EF-4881-B822-1A88180C54AD}" destId="{A992488D-8968-41DA-88E4-9AC5758D71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1692E8-F55B-4E87-97B5-A825212AA6DD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8D9A281-DC3E-49AF-9491-C2F8581874E1}">
      <dgm:prSet/>
      <dgm:spPr/>
      <dgm:t>
        <a:bodyPr/>
        <a:lstStyle/>
        <a:p>
          <a:pPr rtl="0"/>
          <a:r>
            <a:rPr lang="en-GB" b="0" i="0" smtClean="0"/>
            <a:t>Puglia</a:t>
          </a:r>
          <a:endParaRPr lang="en-GB"/>
        </a:p>
      </dgm:t>
    </dgm:pt>
    <dgm:pt modelId="{11F44FBC-10C7-4BFE-A0AE-3D8669F228DC}" type="parTrans" cxnId="{DA1526FE-058D-4B15-A69E-96CA46CAACDE}">
      <dgm:prSet/>
      <dgm:spPr/>
      <dgm:t>
        <a:bodyPr/>
        <a:lstStyle/>
        <a:p>
          <a:endParaRPr lang="en-GB"/>
        </a:p>
      </dgm:t>
    </dgm:pt>
    <dgm:pt modelId="{5D99A5A0-3864-42DE-9337-2A81A302E74E}" type="sibTrans" cxnId="{DA1526FE-058D-4B15-A69E-96CA46CAACDE}">
      <dgm:prSet/>
      <dgm:spPr/>
      <dgm:t>
        <a:bodyPr/>
        <a:lstStyle/>
        <a:p>
          <a:endParaRPr lang="en-GB"/>
        </a:p>
      </dgm:t>
    </dgm:pt>
    <dgm:pt modelId="{917FA3F9-BD63-4B64-B9B3-12D61112C33E}">
      <dgm:prSet/>
      <dgm:spPr/>
      <dgm:t>
        <a:bodyPr/>
        <a:lstStyle/>
        <a:p>
          <a:pPr rtl="0"/>
          <a:r>
            <a:rPr lang="en-GB" b="0" i="0" dirty="0" err="1" smtClean="0"/>
            <a:t>Catalunya</a:t>
          </a:r>
          <a:endParaRPr lang="en-GB" dirty="0"/>
        </a:p>
      </dgm:t>
    </dgm:pt>
    <dgm:pt modelId="{F17ADD54-1C91-444A-8C02-94ABF81262EF}" type="parTrans" cxnId="{B68A2845-1149-4694-A73D-97FFFF70CDA7}">
      <dgm:prSet/>
      <dgm:spPr/>
      <dgm:t>
        <a:bodyPr/>
        <a:lstStyle/>
        <a:p>
          <a:endParaRPr lang="en-GB"/>
        </a:p>
      </dgm:t>
    </dgm:pt>
    <dgm:pt modelId="{74B8EFCC-FDC1-4CB3-A080-443DDE4EBDF3}" type="sibTrans" cxnId="{B68A2845-1149-4694-A73D-97FFFF70CDA7}">
      <dgm:prSet/>
      <dgm:spPr/>
      <dgm:t>
        <a:bodyPr/>
        <a:lstStyle/>
        <a:p>
          <a:endParaRPr lang="en-GB"/>
        </a:p>
      </dgm:t>
    </dgm:pt>
    <dgm:pt modelId="{FCAE7FCB-2735-412F-A26D-C6934C79EF3E}">
      <dgm:prSet/>
      <dgm:spPr/>
      <dgm:t>
        <a:bodyPr/>
        <a:lstStyle/>
        <a:p>
          <a:pPr rtl="0"/>
          <a:endParaRPr lang="en-GB" dirty="0"/>
        </a:p>
      </dgm:t>
    </dgm:pt>
    <dgm:pt modelId="{114149AB-8E70-4120-A5AA-FA943F142450}" type="parTrans" cxnId="{ABA15647-8324-4FC9-94B4-EA3866565A3C}">
      <dgm:prSet/>
      <dgm:spPr/>
      <dgm:t>
        <a:bodyPr/>
        <a:lstStyle/>
        <a:p>
          <a:endParaRPr lang="en-GB"/>
        </a:p>
      </dgm:t>
    </dgm:pt>
    <dgm:pt modelId="{97BB1EAD-4919-442F-888E-E7EE207CE1C9}" type="sibTrans" cxnId="{ABA15647-8324-4FC9-94B4-EA3866565A3C}">
      <dgm:prSet/>
      <dgm:spPr/>
      <dgm:t>
        <a:bodyPr/>
        <a:lstStyle/>
        <a:p>
          <a:endParaRPr lang="en-GB"/>
        </a:p>
      </dgm:t>
    </dgm:pt>
    <dgm:pt modelId="{F27FE812-9D3C-4BE4-94FA-EDC03D71039A}">
      <dgm:prSet/>
      <dgm:spPr/>
      <dgm:t>
        <a:bodyPr/>
        <a:lstStyle/>
        <a:p>
          <a:pPr rtl="0"/>
          <a:r>
            <a:rPr lang="en-GB" b="0" i="0" smtClean="0"/>
            <a:t>Experiences </a:t>
          </a:r>
          <a:endParaRPr lang="en-GB"/>
        </a:p>
      </dgm:t>
    </dgm:pt>
    <dgm:pt modelId="{88C7A742-F225-4786-958D-3452F4D992AC}" type="parTrans" cxnId="{BCDECCE2-D09B-42EF-8D10-7FA4A9DA9D61}">
      <dgm:prSet/>
      <dgm:spPr/>
      <dgm:t>
        <a:bodyPr/>
        <a:lstStyle/>
        <a:p>
          <a:endParaRPr lang="en-GB"/>
        </a:p>
      </dgm:t>
    </dgm:pt>
    <dgm:pt modelId="{FC46315B-B88B-40D0-8218-45D1C5FD186C}" type="sibTrans" cxnId="{BCDECCE2-D09B-42EF-8D10-7FA4A9DA9D61}">
      <dgm:prSet/>
      <dgm:spPr/>
      <dgm:t>
        <a:bodyPr/>
        <a:lstStyle/>
        <a:p>
          <a:endParaRPr lang="en-GB"/>
        </a:p>
      </dgm:t>
    </dgm:pt>
    <dgm:pt modelId="{044BF0E7-ABBB-4BC6-BE64-80E4ECED4645}">
      <dgm:prSet/>
      <dgm:spPr/>
      <dgm:t>
        <a:bodyPr/>
        <a:lstStyle/>
        <a:p>
          <a:pPr rtl="0"/>
          <a:r>
            <a:rPr lang="en-GB" b="0" i="0" smtClean="0"/>
            <a:t>Challenges </a:t>
          </a:r>
          <a:endParaRPr lang="en-GB"/>
        </a:p>
      </dgm:t>
    </dgm:pt>
    <dgm:pt modelId="{9E50DF95-B0D7-4355-A0D9-DB02AAC88DB1}" type="parTrans" cxnId="{21199E91-DCB4-46D6-B774-3FB9B30435B5}">
      <dgm:prSet/>
      <dgm:spPr/>
      <dgm:t>
        <a:bodyPr/>
        <a:lstStyle/>
        <a:p>
          <a:endParaRPr lang="en-GB"/>
        </a:p>
      </dgm:t>
    </dgm:pt>
    <dgm:pt modelId="{303ADDEB-0648-4FF2-A59A-7E8C54E8C778}" type="sibTrans" cxnId="{21199E91-DCB4-46D6-B774-3FB9B30435B5}">
      <dgm:prSet/>
      <dgm:spPr/>
      <dgm:t>
        <a:bodyPr/>
        <a:lstStyle/>
        <a:p>
          <a:endParaRPr lang="en-GB"/>
        </a:p>
      </dgm:t>
    </dgm:pt>
    <dgm:pt modelId="{6314EC37-4E72-4D5D-A4B7-78B2D544650F}">
      <dgm:prSet/>
      <dgm:spPr/>
      <dgm:t>
        <a:bodyPr/>
        <a:lstStyle/>
        <a:p>
          <a:pPr rtl="0"/>
          <a:r>
            <a:rPr lang="en-GB" b="0" i="0" smtClean="0"/>
            <a:t>Comments</a:t>
          </a:r>
          <a:endParaRPr lang="en-GB"/>
        </a:p>
      </dgm:t>
    </dgm:pt>
    <dgm:pt modelId="{019F759D-0E62-4941-8CBC-694D2A2A36A4}" type="parTrans" cxnId="{972D9640-9B79-4936-9249-AA35BD55C228}">
      <dgm:prSet/>
      <dgm:spPr/>
      <dgm:t>
        <a:bodyPr/>
        <a:lstStyle/>
        <a:p>
          <a:endParaRPr lang="en-GB"/>
        </a:p>
      </dgm:t>
    </dgm:pt>
    <dgm:pt modelId="{84178A5C-D41F-437A-A325-C7694369DBC0}" type="sibTrans" cxnId="{972D9640-9B79-4936-9249-AA35BD55C228}">
      <dgm:prSet/>
      <dgm:spPr/>
      <dgm:t>
        <a:bodyPr/>
        <a:lstStyle/>
        <a:p>
          <a:endParaRPr lang="en-GB"/>
        </a:p>
      </dgm:t>
    </dgm:pt>
    <dgm:pt modelId="{3805978D-B045-455B-87EE-B3D5482B7097}">
      <dgm:prSet/>
      <dgm:spPr/>
      <dgm:t>
        <a:bodyPr/>
        <a:lstStyle/>
        <a:p>
          <a:pPr rtl="0"/>
          <a:endParaRPr lang="en-GB" dirty="0"/>
        </a:p>
      </dgm:t>
    </dgm:pt>
    <dgm:pt modelId="{B67BC4BC-0170-4D1B-9C00-0F80ECE911C3}" type="parTrans" cxnId="{860E1A3D-CC7D-4F13-B6DF-6A0EFD8A458F}">
      <dgm:prSet/>
      <dgm:spPr/>
      <dgm:t>
        <a:bodyPr/>
        <a:lstStyle/>
        <a:p>
          <a:endParaRPr lang="en-GB"/>
        </a:p>
      </dgm:t>
    </dgm:pt>
    <dgm:pt modelId="{A358E1D2-F90F-429E-9C6A-C79FDF07955B}" type="sibTrans" cxnId="{860E1A3D-CC7D-4F13-B6DF-6A0EFD8A458F}">
      <dgm:prSet/>
      <dgm:spPr/>
      <dgm:t>
        <a:bodyPr/>
        <a:lstStyle/>
        <a:p>
          <a:endParaRPr lang="en-GB"/>
        </a:p>
      </dgm:t>
    </dgm:pt>
    <dgm:pt modelId="{A9C49EB6-8A2F-40B1-A242-7C063D8A3FED}" type="pres">
      <dgm:prSet presAssocID="{3A1692E8-F55B-4E87-97B5-A825212AA6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C5FC11-E704-44FE-9FA8-45B168DE0ED2}" type="pres">
      <dgm:prSet presAssocID="{3805978D-B045-455B-87EE-B3D5482B7097}" presName="compNode" presStyleCnt="0"/>
      <dgm:spPr/>
    </dgm:pt>
    <dgm:pt modelId="{4A023165-0119-4C18-BB32-458D6FBF8F0B}" type="pres">
      <dgm:prSet presAssocID="{3805978D-B045-455B-87EE-B3D5482B7097}" presName="aNode" presStyleLbl="bgShp" presStyleIdx="0" presStyleCnt="2"/>
      <dgm:spPr/>
      <dgm:t>
        <a:bodyPr/>
        <a:lstStyle/>
        <a:p>
          <a:endParaRPr lang="en-GB"/>
        </a:p>
      </dgm:t>
    </dgm:pt>
    <dgm:pt modelId="{1953505B-BA42-40F4-9DBD-F99052E0EE2A}" type="pres">
      <dgm:prSet presAssocID="{3805978D-B045-455B-87EE-B3D5482B7097}" presName="textNode" presStyleLbl="bgShp" presStyleIdx="0" presStyleCnt="2"/>
      <dgm:spPr/>
      <dgm:t>
        <a:bodyPr/>
        <a:lstStyle/>
        <a:p>
          <a:endParaRPr lang="en-GB"/>
        </a:p>
      </dgm:t>
    </dgm:pt>
    <dgm:pt modelId="{540BEB3B-2431-4610-BEF4-BF26AB207674}" type="pres">
      <dgm:prSet presAssocID="{3805978D-B045-455B-87EE-B3D5482B7097}" presName="compChildNode" presStyleCnt="0"/>
      <dgm:spPr/>
    </dgm:pt>
    <dgm:pt modelId="{21C1E1F3-6D56-4BF2-BD58-76C6B493DF6F}" type="pres">
      <dgm:prSet presAssocID="{3805978D-B045-455B-87EE-B3D5482B7097}" presName="theInnerList" presStyleCnt="0"/>
      <dgm:spPr/>
    </dgm:pt>
    <dgm:pt modelId="{63B184FD-0B0E-45DB-B067-7DCB991F03B6}" type="pres">
      <dgm:prSet presAssocID="{E8D9A281-DC3E-49AF-9491-C2F8581874E1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E826F-C85F-4189-A15A-88FD3521AEF0}" type="pres">
      <dgm:prSet presAssocID="{E8D9A281-DC3E-49AF-9491-C2F8581874E1}" presName="aSpace2" presStyleCnt="0"/>
      <dgm:spPr/>
    </dgm:pt>
    <dgm:pt modelId="{FD93EF21-7704-4664-A810-98EB751915D9}" type="pres">
      <dgm:prSet presAssocID="{917FA3F9-BD63-4B64-B9B3-12D61112C33E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A872D0-807D-4019-B3AD-8AE70FF630C8}" type="pres">
      <dgm:prSet presAssocID="{3805978D-B045-455B-87EE-B3D5482B7097}" presName="aSpace" presStyleCnt="0"/>
      <dgm:spPr/>
    </dgm:pt>
    <dgm:pt modelId="{DF727516-D4B0-4B3C-B79C-290DF8ACCAA1}" type="pres">
      <dgm:prSet presAssocID="{FCAE7FCB-2735-412F-A26D-C6934C79EF3E}" presName="compNode" presStyleCnt="0"/>
      <dgm:spPr/>
    </dgm:pt>
    <dgm:pt modelId="{0CA37C12-87ED-4694-A660-47CF8E9988F5}" type="pres">
      <dgm:prSet presAssocID="{FCAE7FCB-2735-412F-A26D-C6934C79EF3E}" presName="aNode" presStyleLbl="bgShp" presStyleIdx="1" presStyleCnt="2"/>
      <dgm:spPr/>
      <dgm:t>
        <a:bodyPr/>
        <a:lstStyle/>
        <a:p>
          <a:endParaRPr lang="en-GB"/>
        </a:p>
      </dgm:t>
    </dgm:pt>
    <dgm:pt modelId="{5C1517A0-6066-407C-92F0-397D375CF0C0}" type="pres">
      <dgm:prSet presAssocID="{FCAE7FCB-2735-412F-A26D-C6934C79EF3E}" presName="textNode" presStyleLbl="bgShp" presStyleIdx="1" presStyleCnt="2"/>
      <dgm:spPr/>
      <dgm:t>
        <a:bodyPr/>
        <a:lstStyle/>
        <a:p>
          <a:endParaRPr lang="en-GB"/>
        </a:p>
      </dgm:t>
    </dgm:pt>
    <dgm:pt modelId="{74165F37-331D-4255-9C8F-655573F0C604}" type="pres">
      <dgm:prSet presAssocID="{FCAE7FCB-2735-412F-A26D-C6934C79EF3E}" presName="compChildNode" presStyleCnt="0"/>
      <dgm:spPr/>
    </dgm:pt>
    <dgm:pt modelId="{13597336-20DA-4CD1-8CD0-34DB7B9DAD36}" type="pres">
      <dgm:prSet presAssocID="{FCAE7FCB-2735-412F-A26D-C6934C79EF3E}" presName="theInnerList" presStyleCnt="0"/>
      <dgm:spPr/>
    </dgm:pt>
    <dgm:pt modelId="{9232088B-DC49-4C3A-896B-0CF8B35C4DFF}" type="pres">
      <dgm:prSet presAssocID="{F27FE812-9D3C-4BE4-94FA-EDC03D71039A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CFE710-7ED4-461F-8E53-1CBABFA9C6E4}" type="pres">
      <dgm:prSet presAssocID="{F27FE812-9D3C-4BE4-94FA-EDC03D71039A}" presName="aSpace2" presStyleCnt="0"/>
      <dgm:spPr/>
    </dgm:pt>
    <dgm:pt modelId="{8EB8DBEF-D7A9-4E87-81D9-997E63BB0D89}" type="pres">
      <dgm:prSet presAssocID="{044BF0E7-ABBB-4BC6-BE64-80E4ECED4645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365554-FC40-431C-8B9A-A8EE123C73C6}" type="pres">
      <dgm:prSet presAssocID="{044BF0E7-ABBB-4BC6-BE64-80E4ECED4645}" presName="aSpace2" presStyleCnt="0"/>
      <dgm:spPr/>
    </dgm:pt>
    <dgm:pt modelId="{9E6FBB82-FB4B-4A30-B41F-41683DD44622}" type="pres">
      <dgm:prSet presAssocID="{6314EC37-4E72-4D5D-A4B7-78B2D544650F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0E1A3D-CC7D-4F13-B6DF-6A0EFD8A458F}" srcId="{3A1692E8-F55B-4E87-97B5-A825212AA6DD}" destId="{3805978D-B045-455B-87EE-B3D5482B7097}" srcOrd="0" destOrd="0" parTransId="{B67BC4BC-0170-4D1B-9C00-0F80ECE911C3}" sibTransId="{A358E1D2-F90F-429E-9C6A-C79FDF07955B}"/>
    <dgm:cxn modelId="{BCDECCE2-D09B-42EF-8D10-7FA4A9DA9D61}" srcId="{FCAE7FCB-2735-412F-A26D-C6934C79EF3E}" destId="{F27FE812-9D3C-4BE4-94FA-EDC03D71039A}" srcOrd="0" destOrd="0" parTransId="{88C7A742-F225-4786-958D-3452F4D992AC}" sibTransId="{FC46315B-B88B-40D0-8218-45D1C5FD186C}"/>
    <dgm:cxn modelId="{C1FC9352-1FF3-4130-AB01-FA3DC46C3CBC}" type="presOf" srcId="{3A1692E8-F55B-4E87-97B5-A825212AA6DD}" destId="{A9C49EB6-8A2F-40B1-A242-7C063D8A3FED}" srcOrd="0" destOrd="0" presId="urn:microsoft.com/office/officeart/2005/8/layout/lProcess2"/>
    <dgm:cxn modelId="{B68A2845-1149-4694-A73D-97FFFF70CDA7}" srcId="{3805978D-B045-455B-87EE-B3D5482B7097}" destId="{917FA3F9-BD63-4B64-B9B3-12D61112C33E}" srcOrd="1" destOrd="0" parTransId="{F17ADD54-1C91-444A-8C02-94ABF81262EF}" sibTransId="{74B8EFCC-FDC1-4CB3-A080-443DDE4EBDF3}"/>
    <dgm:cxn modelId="{538DBB69-D24D-47FF-8AA4-7C622D050298}" type="presOf" srcId="{3805978D-B045-455B-87EE-B3D5482B7097}" destId="{1953505B-BA42-40F4-9DBD-F99052E0EE2A}" srcOrd="1" destOrd="0" presId="urn:microsoft.com/office/officeart/2005/8/layout/lProcess2"/>
    <dgm:cxn modelId="{B5853EA2-970A-4112-B9E9-241904CA1D52}" type="presOf" srcId="{3805978D-B045-455B-87EE-B3D5482B7097}" destId="{4A023165-0119-4C18-BB32-458D6FBF8F0B}" srcOrd="0" destOrd="0" presId="urn:microsoft.com/office/officeart/2005/8/layout/lProcess2"/>
    <dgm:cxn modelId="{21199E91-DCB4-46D6-B774-3FB9B30435B5}" srcId="{FCAE7FCB-2735-412F-A26D-C6934C79EF3E}" destId="{044BF0E7-ABBB-4BC6-BE64-80E4ECED4645}" srcOrd="1" destOrd="0" parTransId="{9E50DF95-B0D7-4355-A0D9-DB02AAC88DB1}" sibTransId="{303ADDEB-0648-4FF2-A59A-7E8C54E8C778}"/>
    <dgm:cxn modelId="{EB7D9D80-1B77-4A17-93D0-9B89F58769B7}" type="presOf" srcId="{917FA3F9-BD63-4B64-B9B3-12D61112C33E}" destId="{FD93EF21-7704-4664-A810-98EB751915D9}" srcOrd="0" destOrd="0" presId="urn:microsoft.com/office/officeart/2005/8/layout/lProcess2"/>
    <dgm:cxn modelId="{A48E056C-9A19-4750-8F08-740A398FCABC}" type="presOf" srcId="{6314EC37-4E72-4D5D-A4B7-78B2D544650F}" destId="{9E6FBB82-FB4B-4A30-B41F-41683DD44622}" srcOrd="0" destOrd="0" presId="urn:microsoft.com/office/officeart/2005/8/layout/lProcess2"/>
    <dgm:cxn modelId="{8AF8A5F7-73FC-4BD8-87B3-5247D9F215DA}" type="presOf" srcId="{FCAE7FCB-2735-412F-A26D-C6934C79EF3E}" destId="{5C1517A0-6066-407C-92F0-397D375CF0C0}" srcOrd="1" destOrd="0" presId="urn:microsoft.com/office/officeart/2005/8/layout/lProcess2"/>
    <dgm:cxn modelId="{972D9640-9B79-4936-9249-AA35BD55C228}" srcId="{FCAE7FCB-2735-412F-A26D-C6934C79EF3E}" destId="{6314EC37-4E72-4D5D-A4B7-78B2D544650F}" srcOrd="2" destOrd="0" parTransId="{019F759D-0E62-4941-8CBC-694D2A2A36A4}" sibTransId="{84178A5C-D41F-437A-A325-C7694369DBC0}"/>
    <dgm:cxn modelId="{F8AB73D6-63BB-4EDE-A0DD-40BEBA85F2C6}" type="presOf" srcId="{F27FE812-9D3C-4BE4-94FA-EDC03D71039A}" destId="{9232088B-DC49-4C3A-896B-0CF8B35C4DFF}" srcOrd="0" destOrd="0" presId="urn:microsoft.com/office/officeart/2005/8/layout/lProcess2"/>
    <dgm:cxn modelId="{ABA15647-8324-4FC9-94B4-EA3866565A3C}" srcId="{3A1692E8-F55B-4E87-97B5-A825212AA6DD}" destId="{FCAE7FCB-2735-412F-A26D-C6934C79EF3E}" srcOrd="1" destOrd="0" parTransId="{114149AB-8E70-4120-A5AA-FA943F142450}" sibTransId="{97BB1EAD-4919-442F-888E-E7EE207CE1C9}"/>
    <dgm:cxn modelId="{B8CA7596-5A61-4F13-AB1C-002AF977B5C4}" type="presOf" srcId="{FCAE7FCB-2735-412F-A26D-C6934C79EF3E}" destId="{0CA37C12-87ED-4694-A660-47CF8E9988F5}" srcOrd="0" destOrd="0" presId="urn:microsoft.com/office/officeart/2005/8/layout/lProcess2"/>
    <dgm:cxn modelId="{91180DC8-ECBE-4150-AD27-320F33535997}" type="presOf" srcId="{044BF0E7-ABBB-4BC6-BE64-80E4ECED4645}" destId="{8EB8DBEF-D7A9-4E87-81D9-997E63BB0D89}" srcOrd="0" destOrd="0" presId="urn:microsoft.com/office/officeart/2005/8/layout/lProcess2"/>
    <dgm:cxn modelId="{DA1526FE-058D-4B15-A69E-96CA46CAACDE}" srcId="{3805978D-B045-455B-87EE-B3D5482B7097}" destId="{E8D9A281-DC3E-49AF-9491-C2F8581874E1}" srcOrd="0" destOrd="0" parTransId="{11F44FBC-10C7-4BFE-A0AE-3D8669F228DC}" sibTransId="{5D99A5A0-3864-42DE-9337-2A81A302E74E}"/>
    <dgm:cxn modelId="{FC5CBF9F-577F-4B34-958E-910A2AF36A11}" type="presOf" srcId="{E8D9A281-DC3E-49AF-9491-C2F8581874E1}" destId="{63B184FD-0B0E-45DB-B067-7DCB991F03B6}" srcOrd="0" destOrd="0" presId="urn:microsoft.com/office/officeart/2005/8/layout/lProcess2"/>
    <dgm:cxn modelId="{7BAFBC04-C1F7-4A2E-98E3-F8325AB88AB2}" type="presParOf" srcId="{A9C49EB6-8A2F-40B1-A242-7C063D8A3FED}" destId="{8AC5FC11-E704-44FE-9FA8-45B168DE0ED2}" srcOrd="0" destOrd="0" presId="urn:microsoft.com/office/officeart/2005/8/layout/lProcess2"/>
    <dgm:cxn modelId="{6D2FD6AA-B67A-45A3-9696-6E9AF9DF34A9}" type="presParOf" srcId="{8AC5FC11-E704-44FE-9FA8-45B168DE0ED2}" destId="{4A023165-0119-4C18-BB32-458D6FBF8F0B}" srcOrd="0" destOrd="0" presId="urn:microsoft.com/office/officeart/2005/8/layout/lProcess2"/>
    <dgm:cxn modelId="{912708A6-8949-4DD8-B82C-D3AA44E8B880}" type="presParOf" srcId="{8AC5FC11-E704-44FE-9FA8-45B168DE0ED2}" destId="{1953505B-BA42-40F4-9DBD-F99052E0EE2A}" srcOrd="1" destOrd="0" presId="urn:microsoft.com/office/officeart/2005/8/layout/lProcess2"/>
    <dgm:cxn modelId="{B9D1DB81-7658-4328-AF12-4654CE728439}" type="presParOf" srcId="{8AC5FC11-E704-44FE-9FA8-45B168DE0ED2}" destId="{540BEB3B-2431-4610-BEF4-BF26AB207674}" srcOrd="2" destOrd="0" presId="urn:microsoft.com/office/officeart/2005/8/layout/lProcess2"/>
    <dgm:cxn modelId="{39A76A39-E464-4DD0-AFE9-C97BF03AE454}" type="presParOf" srcId="{540BEB3B-2431-4610-BEF4-BF26AB207674}" destId="{21C1E1F3-6D56-4BF2-BD58-76C6B493DF6F}" srcOrd="0" destOrd="0" presId="urn:microsoft.com/office/officeart/2005/8/layout/lProcess2"/>
    <dgm:cxn modelId="{62140129-0DDD-41B9-87A7-63D4BE392FDB}" type="presParOf" srcId="{21C1E1F3-6D56-4BF2-BD58-76C6B493DF6F}" destId="{63B184FD-0B0E-45DB-B067-7DCB991F03B6}" srcOrd="0" destOrd="0" presId="urn:microsoft.com/office/officeart/2005/8/layout/lProcess2"/>
    <dgm:cxn modelId="{B82B8520-684C-491D-AB98-7FA7DFBE8755}" type="presParOf" srcId="{21C1E1F3-6D56-4BF2-BD58-76C6B493DF6F}" destId="{488E826F-C85F-4189-A15A-88FD3521AEF0}" srcOrd="1" destOrd="0" presId="urn:microsoft.com/office/officeart/2005/8/layout/lProcess2"/>
    <dgm:cxn modelId="{E67B7E85-5EE8-443B-BC93-B368DB74D8D4}" type="presParOf" srcId="{21C1E1F3-6D56-4BF2-BD58-76C6B493DF6F}" destId="{FD93EF21-7704-4664-A810-98EB751915D9}" srcOrd="2" destOrd="0" presId="urn:microsoft.com/office/officeart/2005/8/layout/lProcess2"/>
    <dgm:cxn modelId="{329431FB-92B2-45A1-82AB-5ECFF4D7CB20}" type="presParOf" srcId="{A9C49EB6-8A2F-40B1-A242-7C063D8A3FED}" destId="{11A872D0-807D-4019-B3AD-8AE70FF630C8}" srcOrd="1" destOrd="0" presId="urn:microsoft.com/office/officeart/2005/8/layout/lProcess2"/>
    <dgm:cxn modelId="{1BEC5B0F-B26A-4C4B-9C0D-3490DF9ACA7D}" type="presParOf" srcId="{A9C49EB6-8A2F-40B1-A242-7C063D8A3FED}" destId="{DF727516-D4B0-4B3C-B79C-290DF8ACCAA1}" srcOrd="2" destOrd="0" presId="urn:microsoft.com/office/officeart/2005/8/layout/lProcess2"/>
    <dgm:cxn modelId="{EC29AD87-E03F-47D2-8885-EA60D3D8F9C3}" type="presParOf" srcId="{DF727516-D4B0-4B3C-B79C-290DF8ACCAA1}" destId="{0CA37C12-87ED-4694-A660-47CF8E9988F5}" srcOrd="0" destOrd="0" presId="urn:microsoft.com/office/officeart/2005/8/layout/lProcess2"/>
    <dgm:cxn modelId="{67D8BFB8-D682-4A63-A13C-D525E845142B}" type="presParOf" srcId="{DF727516-D4B0-4B3C-B79C-290DF8ACCAA1}" destId="{5C1517A0-6066-407C-92F0-397D375CF0C0}" srcOrd="1" destOrd="0" presId="urn:microsoft.com/office/officeart/2005/8/layout/lProcess2"/>
    <dgm:cxn modelId="{6736BA32-18AF-489F-B580-3234B635A42F}" type="presParOf" srcId="{DF727516-D4B0-4B3C-B79C-290DF8ACCAA1}" destId="{74165F37-331D-4255-9C8F-655573F0C604}" srcOrd="2" destOrd="0" presId="urn:microsoft.com/office/officeart/2005/8/layout/lProcess2"/>
    <dgm:cxn modelId="{41ED35F3-5E32-49A2-B845-21DF5E98BC1A}" type="presParOf" srcId="{74165F37-331D-4255-9C8F-655573F0C604}" destId="{13597336-20DA-4CD1-8CD0-34DB7B9DAD36}" srcOrd="0" destOrd="0" presId="urn:microsoft.com/office/officeart/2005/8/layout/lProcess2"/>
    <dgm:cxn modelId="{CF16BF88-CE85-4E08-87F6-BD920A3F600B}" type="presParOf" srcId="{13597336-20DA-4CD1-8CD0-34DB7B9DAD36}" destId="{9232088B-DC49-4C3A-896B-0CF8B35C4DFF}" srcOrd="0" destOrd="0" presId="urn:microsoft.com/office/officeart/2005/8/layout/lProcess2"/>
    <dgm:cxn modelId="{FA5C8028-2655-4EDD-8350-1868A64B66E4}" type="presParOf" srcId="{13597336-20DA-4CD1-8CD0-34DB7B9DAD36}" destId="{A8CFE710-7ED4-461F-8E53-1CBABFA9C6E4}" srcOrd="1" destOrd="0" presId="urn:microsoft.com/office/officeart/2005/8/layout/lProcess2"/>
    <dgm:cxn modelId="{8FF38063-0BE8-43CF-8723-10C8A4612951}" type="presParOf" srcId="{13597336-20DA-4CD1-8CD0-34DB7B9DAD36}" destId="{8EB8DBEF-D7A9-4E87-81D9-997E63BB0D89}" srcOrd="2" destOrd="0" presId="urn:microsoft.com/office/officeart/2005/8/layout/lProcess2"/>
    <dgm:cxn modelId="{532AD190-D4CF-4160-BF90-96B544E691F7}" type="presParOf" srcId="{13597336-20DA-4CD1-8CD0-34DB7B9DAD36}" destId="{D5365554-FC40-431C-8B9A-A8EE123C73C6}" srcOrd="3" destOrd="0" presId="urn:microsoft.com/office/officeart/2005/8/layout/lProcess2"/>
    <dgm:cxn modelId="{1059061B-BB64-467B-9AA3-126C292A2F0F}" type="presParOf" srcId="{13597336-20DA-4CD1-8CD0-34DB7B9DAD36}" destId="{9E6FBB82-FB4B-4A30-B41F-41683DD4462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634AA-9162-44D5-88A7-3F7546B0A479}">
      <dsp:nvSpPr>
        <dsp:cNvPr id="0" name=""/>
        <dsp:cNvSpPr/>
      </dsp:nvSpPr>
      <dsp:spPr>
        <a:xfrm rot="10800000">
          <a:off x="1889272" y="724"/>
          <a:ext cx="6368747" cy="11404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910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Involved in definition of indicators/targets</a:t>
          </a:r>
          <a:endParaRPr lang="en-GB" sz="2200" kern="1200" dirty="0"/>
        </a:p>
      </dsp:txBody>
      <dsp:txXfrm rot="10800000">
        <a:off x="2174386" y="724"/>
        <a:ext cx="6083633" cy="1140456"/>
      </dsp:txXfrm>
    </dsp:sp>
    <dsp:sp modelId="{811D799D-862C-495F-9030-92BABCD59F1A}">
      <dsp:nvSpPr>
        <dsp:cNvPr id="0" name=""/>
        <dsp:cNvSpPr/>
      </dsp:nvSpPr>
      <dsp:spPr>
        <a:xfrm>
          <a:off x="1319044" y="724"/>
          <a:ext cx="1140456" cy="11404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19666A-BBE3-4700-8AF9-096FC086F15B}">
      <dsp:nvSpPr>
        <dsp:cNvPr id="0" name=""/>
        <dsp:cNvSpPr/>
      </dsp:nvSpPr>
      <dsp:spPr>
        <a:xfrm rot="10800000">
          <a:off x="1889272" y="1523070"/>
          <a:ext cx="6368747" cy="11404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910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Validators of the indicators and targets</a:t>
          </a:r>
          <a:endParaRPr lang="en-GB" sz="2200" kern="1200" dirty="0"/>
        </a:p>
      </dsp:txBody>
      <dsp:txXfrm rot="10800000">
        <a:off x="2174386" y="1523070"/>
        <a:ext cx="6083633" cy="1140456"/>
      </dsp:txXfrm>
    </dsp:sp>
    <dsp:sp modelId="{AFBDDE64-D892-497E-B0A5-8E6592E9C10B}">
      <dsp:nvSpPr>
        <dsp:cNvPr id="0" name=""/>
        <dsp:cNvSpPr/>
      </dsp:nvSpPr>
      <dsp:spPr>
        <a:xfrm>
          <a:off x="1319044" y="1481615"/>
          <a:ext cx="1140456" cy="11404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DE4D5C-BA73-4CE0-90A2-693F76B87C2F}">
      <dsp:nvSpPr>
        <dsp:cNvPr id="0" name=""/>
        <dsp:cNvSpPr/>
      </dsp:nvSpPr>
      <dsp:spPr>
        <a:xfrm rot="10800000">
          <a:off x="1889272" y="2962506"/>
          <a:ext cx="6368747" cy="1140456"/>
        </a:xfrm>
        <a:prstGeom prst="homePlate">
          <a:avLst/>
        </a:prstGeom>
        <a:solidFill>
          <a:srgbClr val="F4F76D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910" tIns="83820" rIns="156464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Sources of information (primary data)</a:t>
          </a:r>
          <a:endParaRPr lang="en-GB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 smtClean="0"/>
            <a:t>Focus on output and results indicators 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 smtClean="0"/>
            <a:t>Methodological implications (mixing methods)</a:t>
          </a:r>
          <a:endParaRPr lang="en-GB" sz="1700" kern="1200" dirty="0"/>
        </a:p>
      </dsp:txBody>
      <dsp:txXfrm rot="10800000">
        <a:off x="2174386" y="2962506"/>
        <a:ext cx="6083633" cy="1140456"/>
      </dsp:txXfrm>
    </dsp:sp>
    <dsp:sp modelId="{AB9D1A52-D8A7-456B-8355-5A097D215D4A}">
      <dsp:nvSpPr>
        <dsp:cNvPr id="0" name=""/>
        <dsp:cNvSpPr/>
      </dsp:nvSpPr>
      <dsp:spPr>
        <a:xfrm>
          <a:off x="1296657" y="2915553"/>
          <a:ext cx="1140456" cy="11404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6F76F-7AA2-4F9F-919C-D60EFEA3D8F2}">
      <dsp:nvSpPr>
        <dsp:cNvPr id="0" name=""/>
        <dsp:cNvSpPr/>
      </dsp:nvSpPr>
      <dsp:spPr>
        <a:xfrm>
          <a:off x="4754978" y="3384372"/>
          <a:ext cx="3240718" cy="21604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Coordination of national/regional level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Interregional/ national benchmarking </a:t>
          </a:r>
          <a:endParaRPr lang="en-GB" sz="1600" kern="1200" dirty="0"/>
        </a:p>
      </dsp:txBody>
      <dsp:txXfrm>
        <a:off x="5774652" y="3971950"/>
        <a:ext cx="2173584" cy="1525439"/>
      </dsp:txXfrm>
    </dsp:sp>
    <dsp:sp modelId="{3DD1DB9F-17CF-49A1-8C4D-0F573A80BC86}">
      <dsp:nvSpPr>
        <dsp:cNvPr id="0" name=""/>
        <dsp:cNvSpPr/>
      </dsp:nvSpPr>
      <dsp:spPr>
        <a:xfrm>
          <a:off x="341471" y="3400439"/>
          <a:ext cx="3240009" cy="21610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/>
            <a:t>Test  vs control group analysis </a:t>
          </a:r>
          <a:endParaRPr lang="en-GB" sz="1800" kern="1200" dirty="0"/>
        </a:p>
      </dsp:txBody>
      <dsp:txXfrm>
        <a:off x="388941" y="3988160"/>
        <a:ext cx="2173066" cy="1525812"/>
      </dsp:txXfrm>
    </dsp:sp>
    <dsp:sp modelId="{8F81FACF-1678-4BE2-A2A9-AF183807DC4B}">
      <dsp:nvSpPr>
        <dsp:cNvPr id="0" name=""/>
        <dsp:cNvSpPr/>
      </dsp:nvSpPr>
      <dsp:spPr>
        <a:xfrm>
          <a:off x="4718973" y="-214056"/>
          <a:ext cx="3240718" cy="21599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Check intra-regional effects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Important for large regions</a:t>
          </a:r>
          <a:endParaRPr lang="en-GB" sz="1800" kern="1200" dirty="0"/>
        </a:p>
      </dsp:txBody>
      <dsp:txXfrm>
        <a:off x="5738636" y="-166608"/>
        <a:ext cx="2173606" cy="1525103"/>
      </dsp:txXfrm>
    </dsp:sp>
    <dsp:sp modelId="{2DE60235-1921-442A-A304-652EA1842980}">
      <dsp:nvSpPr>
        <dsp:cNvPr id="0" name=""/>
        <dsp:cNvSpPr/>
      </dsp:nvSpPr>
      <dsp:spPr>
        <a:xfrm>
          <a:off x="341471" y="-235032"/>
          <a:ext cx="3240009" cy="22019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Go back" to the instruments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Monitor priorities and their relationship</a:t>
          </a:r>
          <a:endParaRPr lang="en-GB" sz="1600" kern="1200" dirty="0"/>
        </a:p>
      </dsp:txBody>
      <dsp:txXfrm>
        <a:off x="389841" y="-186662"/>
        <a:ext cx="2171266" cy="1554723"/>
      </dsp:txXfrm>
    </dsp:sp>
    <dsp:sp modelId="{0BBE3567-163E-4088-B073-D3A4F40E3220}">
      <dsp:nvSpPr>
        <dsp:cNvPr id="0" name=""/>
        <dsp:cNvSpPr/>
      </dsp:nvSpPr>
      <dsp:spPr>
        <a:xfrm>
          <a:off x="1749006" y="308140"/>
          <a:ext cx="2301903" cy="230190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Link to intervention logic and S3 Priority</a:t>
          </a:r>
          <a:endParaRPr lang="en-GB" sz="1600" kern="1200"/>
        </a:p>
      </dsp:txBody>
      <dsp:txXfrm>
        <a:off x="2423218" y="982352"/>
        <a:ext cx="1627691" cy="1627691"/>
      </dsp:txXfrm>
    </dsp:sp>
    <dsp:sp modelId="{CB8847CF-D594-4745-8B91-A076C1C01B18}">
      <dsp:nvSpPr>
        <dsp:cNvPr id="0" name=""/>
        <dsp:cNvSpPr/>
      </dsp:nvSpPr>
      <dsp:spPr>
        <a:xfrm rot="5400000">
          <a:off x="4157233" y="308140"/>
          <a:ext cx="2301903" cy="230190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Geo-reference respondents  </a:t>
          </a:r>
          <a:endParaRPr lang="en-GB" sz="1600" kern="1200" dirty="0"/>
        </a:p>
      </dsp:txBody>
      <dsp:txXfrm rot="-5400000">
        <a:off x="4157233" y="982352"/>
        <a:ext cx="1627691" cy="1627691"/>
      </dsp:txXfrm>
    </dsp:sp>
    <dsp:sp modelId="{9AFFC3BA-7422-40C1-AB47-699A847BAADD}">
      <dsp:nvSpPr>
        <dsp:cNvPr id="0" name=""/>
        <dsp:cNvSpPr/>
      </dsp:nvSpPr>
      <dsp:spPr>
        <a:xfrm rot="10800000">
          <a:off x="4157233" y="2716367"/>
          <a:ext cx="2301903" cy="230190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Link different classifications (e.g. NACE, CORDIS)</a:t>
          </a:r>
          <a:endParaRPr lang="en-GB" sz="1600" kern="1200" dirty="0"/>
        </a:p>
      </dsp:txBody>
      <dsp:txXfrm rot="10800000">
        <a:off x="4157233" y="2716367"/>
        <a:ext cx="1627691" cy="1627691"/>
      </dsp:txXfrm>
    </dsp:sp>
    <dsp:sp modelId="{75B52BA3-65F4-455D-9148-50AB44AB362D}">
      <dsp:nvSpPr>
        <dsp:cNvPr id="0" name=""/>
        <dsp:cNvSpPr/>
      </dsp:nvSpPr>
      <dsp:spPr>
        <a:xfrm rot="16200000">
          <a:off x="1749006" y="2716367"/>
          <a:ext cx="2301903" cy="2301903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Beneficiaries vs.  Applicants vs. other</a:t>
          </a:r>
          <a:endParaRPr lang="en-GB" sz="1600" kern="1200" dirty="0"/>
        </a:p>
      </dsp:txBody>
      <dsp:txXfrm rot="5400000">
        <a:off x="2423218" y="2716367"/>
        <a:ext cx="1627691" cy="1627691"/>
      </dsp:txXfrm>
    </dsp:sp>
    <dsp:sp modelId="{6C259FA9-564D-409D-B191-80EA8E717735}">
      <dsp:nvSpPr>
        <dsp:cNvPr id="0" name=""/>
        <dsp:cNvSpPr/>
      </dsp:nvSpPr>
      <dsp:spPr>
        <a:xfrm>
          <a:off x="3706687" y="2184749"/>
          <a:ext cx="794768" cy="691102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986AA-6B27-41A8-9E85-A5708BE03974}">
      <dsp:nvSpPr>
        <dsp:cNvPr id="0" name=""/>
        <dsp:cNvSpPr/>
      </dsp:nvSpPr>
      <dsp:spPr>
        <a:xfrm rot="10800000">
          <a:off x="3706687" y="2450558"/>
          <a:ext cx="794768" cy="691102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40313-EF44-4813-A31F-B17B236AED5C}">
      <dsp:nvSpPr>
        <dsp:cNvPr id="0" name=""/>
        <dsp:cNvSpPr/>
      </dsp:nvSpPr>
      <dsp:spPr>
        <a:xfrm>
          <a:off x="0" y="1117530"/>
          <a:ext cx="8208144" cy="149833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D9A58-80E9-434E-B6F4-E540F227A949}">
      <dsp:nvSpPr>
        <dsp:cNvPr id="0" name=""/>
        <dsp:cNvSpPr/>
      </dsp:nvSpPr>
      <dsp:spPr>
        <a:xfrm>
          <a:off x="3697" y="0"/>
          <a:ext cx="1778297" cy="149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Single method</a:t>
          </a:r>
          <a:endParaRPr lang="en-GB" sz="2100" kern="1200"/>
        </a:p>
      </dsp:txBody>
      <dsp:txXfrm>
        <a:off x="3697" y="0"/>
        <a:ext cx="1778297" cy="1498331"/>
      </dsp:txXfrm>
    </dsp:sp>
    <dsp:sp modelId="{F1181C2D-2F07-450F-B5CC-F177D62CABE5}">
      <dsp:nvSpPr>
        <dsp:cNvPr id="0" name=""/>
        <dsp:cNvSpPr/>
      </dsp:nvSpPr>
      <dsp:spPr>
        <a:xfrm>
          <a:off x="705554" y="1685623"/>
          <a:ext cx="374582" cy="3745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1B70F-E411-439C-A7D6-61B520F8B6AB}">
      <dsp:nvSpPr>
        <dsp:cNvPr id="0" name=""/>
        <dsp:cNvSpPr/>
      </dsp:nvSpPr>
      <dsp:spPr>
        <a:xfrm>
          <a:off x="1870909" y="2247497"/>
          <a:ext cx="1778297" cy="149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Mixed m. Parallel </a:t>
          </a:r>
          <a:endParaRPr lang="en-GB" sz="2100" kern="1200"/>
        </a:p>
      </dsp:txBody>
      <dsp:txXfrm>
        <a:off x="1870909" y="2247497"/>
        <a:ext cx="1778297" cy="1498331"/>
      </dsp:txXfrm>
    </dsp:sp>
    <dsp:sp modelId="{335377BA-D2F1-45F1-929D-6BBA7890B7C5}">
      <dsp:nvSpPr>
        <dsp:cNvPr id="0" name=""/>
        <dsp:cNvSpPr/>
      </dsp:nvSpPr>
      <dsp:spPr>
        <a:xfrm>
          <a:off x="2572767" y="1685623"/>
          <a:ext cx="374582" cy="3745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6D27F-0541-46D8-99AE-6C9C37F8129D}">
      <dsp:nvSpPr>
        <dsp:cNvPr id="0" name=""/>
        <dsp:cNvSpPr/>
      </dsp:nvSpPr>
      <dsp:spPr>
        <a:xfrm>
          <a:off x="3738122" y="0"/>
          <a:ext cx="1778297" cy="149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Mixed m. Sequential</a:t>
          </a:r>
          <a:endParaRPr lang="en-GB" sz="2100" kern="1200"/>
        </a:p>
      </dsp:txBody>
      <dsp:txXfrm>
        <a:off x="3738122" y="0"/>
        <a:ext cx="1778297" cy="1498331"/>
      </dsp:txXfrm>
    </dsp:sp>
    <dsp:sp modelId="{3D96D94E-92E0-4164-9DD6-D5B5D3A1ABBC}">
      <dsp:nvSpPr>
        <dsp:cNvPr id="0" name=""/>
        <dsp:cNvSpPr/>
      </dsp:nvSpPr>
      <dsp:spPr>
        <a:xfrm>
          <a:off x="4439979" y="1685623"/>
          <a:ext cx="374582" cy="3745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E1D58-550F-43FC-AB04-B996DB8ECE46}">
      <dsp:nvSpPr>
        <dsp:cNvPr id="0" name=""/>
        <dsp:cNvSpPr/>
      </dsp:nvSpPr>
      <dsp:spPr>
        <a:xfrm>
          <a:off x="5605334" y="2247497"/>
          <a:ext cx="1778297" cy="149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Mixed m. Iterative</a:t>
          </a:r>
          <a:endParaRPr lang="en-GB" sz="2100" kern="1200"/>
        </a:p>
      </dsp:txBody>
      <dsp:txXfrm>
        <a:off x="5605334" y="2247497"/>
        <a:ext cx="1778297" cy="1498331"/>
      </dsp:txXfrm>
    </dsp:sp>
    <dsp:sp modelId="{EAA31445-B881-49E9-8198-EE49091FECDB}">
      <dsp:nvSpPr>
        <dsp:cNvPr id="0" name=""/>
        <dsp:cNvSpPr/>
      </dsp:nvSpPr>
      <dsp:spPr>
        <a:xfrm>
          <a:off x="6307192" y="1685623"/>
          <a:ext cx="374582" cy="3745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23165-0119-4C18-BB32-458D6FBF8F0B}">
      <dsp:nvSpPr>
        <dsp:cNvPr id="0" name=""/>
        <dsp:cNvSpPr/>
      </dsp:nvSpPr>
      <dsp:spPr>
        <a:xfrm>
          <a:off x="4108" y="0"/>
          <a:ext cx="3951772" cy="4103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4108" y="0"/>
        <a:ext cx="3951772" cy="1231106"/>
      </dsp:txXfrm>
    </dsp:sp>
    <dsp:sp modelId="{63B184FD-0B0E-45DB-B067-7DCB991F03B6}">
      <dsp:nvSpPr>
        <dsp:cNvPr id="0" name=""/>
        <dsp:cNvSpPr/>
      </dsp:nvSpPr>
      <dsp:spPr>
        <a:xfrm>
          <a:off x="399285" y="1232308"/>
          <a:ext cx="3161417" cy="12373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0" i="0" kern="1200" smtClean="0"/>
            <a:t>Puglia</a:t>
          </a:r>
          <a:endParaRPr lang="en-GB" sz="3800" kern="1200"/>
        </a:p>
      </dsp:txBody>
      <dsp:txXfrm>
        <a:off x="435525" y="1268548"/>
        <a:ext cx="3088937" cy="1164837"/>
      </dsp:txXfrm>
    </dsp:sp>
    <dsp:sp modelId="{FD93EF21-7704-4664-A810-98EB751915D9}">
      <dsp:nvSpPr>
        <dsp:cNvPr id="0" name=""/>
        <dsp:cNvSpPr/>
      </dsp:nvSpPr>
      <dsp:spPr>
        <a:xfrm>
          <a:off x="399285" y="2659982"/>
          <a:ext cx="3161417" cy="12373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0" i="0" kern="1200" dirty="0" err="1" smtClean="0"/>
            <a:t>Catalunya</a:t>
          </a:r>
          <a:endParaRPr lang="en-GB" sz="3800" kern="1200" dirty="0"/>
        </a:p>
      </dsp:txBody>
      <dsp:txXfrm>
        <a:off x="435525" y="2696222"/>
        <a:ext cx="3088937" cy="1164837"/>
      </dsp:txXfrm>
    </dsp:sp>
    <dsp:sp modelId="{0CA37C12-87ED-4694-A660-47CF8E9988F5}">
      <dsp:nvSpPr>
        <dsp:cNvPr id="0" name=""/>
        <dsp:cNvSpPr/>
      </dsp:nvSpPr>
      <dsp:spPr>
        <a:xfrm>
          <a:off x="4252263" y="0"/>
          <a:ext cx="3951772" cy="4103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4252263" y="0"/>
        <a:ext cx="3951772" cy="1231106"/>
      </dsp:txXfrm>
    </dsp:sp>
    <dsp:sp modelId="{9232088B-DC49-4C3A-896B-0CF8B35C4DFF}">
      <dsp:nvSpPr>
        <dsp:cNvPr id="0" name=""/>
        <dsp:cNvSpPr/>
      </dsp:nvSpPr>
      <dsp:spPr>
        <a:xfrm>
          <a:off x="4647440" y="1231456"/>
          <a:ext cx="3161417" cy="806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0" i="0" kern="1200" smtClean="0"/>
            <a:t>Experiences </a:t>
          </a:r>
          <a:endParaRPr lang="en-GB" sz="3800" kern="1200"/>
        </a:p>
      </dsp:txBody>
      <dsp:txXfrm>
        <a:off x="4671053" y="1255069"/>
        <a:ext cx="3114191" cy="758984"/>
      </dsp:txXfrm>
    </dsp:sp>
    <dsp:sp modelId="{8EB8DBEF-D7A9-4E87-81D9-997E63BB0D89}">
      <dsp:nvSpPr>
        <dsp:cNvPr id="0" name=""/>
        <dsp:cNvSpPr/>
      </dsp:nvSpPr>
      <dsp:spPr>
        <a:xfrm>
          <a:off x="4647440" y="2161699"/>
          <a:ext cx="3161417" cy="806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0" i="0" kern="1200" smtClean="0"/>
            <a:t>Challenges </a:t>
          </a:r>
          <a:endParaRPr lang="en-GB" sz="3800" kern="1200"/>
        </a:p>
      </dsp:txBody>
      <dsp:txXfrm>
        <a:off x="4671053" y="2185312"/>
        <a:ext cx="3114191" cy="758984"/>
      </dsp:txXfrm>
    </dsp:sp>
    <dsp:sp modelId="{9E6FBB82-FB4B-4A30-B41F-41683DD44622}">
      <dsp:nvSpPr>
        <dsp:cNvPr id="0" name=""/>
        <dsp:cNvSpPr/>
      </dsp:nvSpPr>
      <dsp:spPr>
        <a:xfrm>
          <a:off x="4647440" y="3091941"/>
          <a:ext cx="3161417" cy="806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0" i="0" kern="1200" smtClean="0"/>
            <a:t>Comments</a:t>
          </a:r>
          <a:endParaRPr lang="en-GB" sz="3800" kern="1200"/>
        </a:p>
      </dsp:txBody>
      <dsp:txXfrm>
        <a:off x="4671053" y="3115554"/>
        <a:ext cx="3114191" cy="75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5A08B55-6C40-4FC1-83EB-6B3CB5B699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737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DB70F01-8F9D-4A75-AD9C-EB2D25B770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25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0F01-8F9D-4A75-AD9C-EB2D25B7701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146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0F01-8F9D-4A75-AD9C-EB2D25B7701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543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A14D-DE26-4F51-BC17-1B4A35E1F0A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79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to Present regions for surveys to target groups</a:t>
            </a:r>
            <a:r>
              <a:rPr lang="en-US" baseline="0" dirty="0" smtClean="0"/>
              <a:t> </a:t>
            </a:r>
            <a:r>
              <a:rPr lang="en-US" dirty="0" smtClean="0"/>
              <a:t>– can you compare in your surveys</a:t>
            </a:r>
            <a:r>
              <a:rPr lang="en-US" baseline="0" dirty="0" smtClean="0"/>
              <a:t> beneficiaries vs non beneficiaries? Can you distinguish by priority area?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A14D-DE26-4F51-BC17-1B4A35E1F0AD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84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to Present regions for surveys to target groups</a:t>
            </a:r>
            <a:r>
              <a:rPr lang="en-US" baseline="0" dirty="0" smtClean="0"/>
              <a:t> </a:t>
            </a:r>
            <a:r>
              <a:rPr lang="en-US" dirty="0" smtClean="0"/>
              <a:t>– can you compare in your surveys</a:t>
            </a:r>
            <a:r>
              <a:rPr lang="en-US" baseline="0" dirty="0" smtClean="0"/>
              <a:t> beneficiaries vs non beneficiaries? Can you distinguish by priority area?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A14D-DE26-4F51-BC17-1B4A35E1F0AD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84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A14D-DE26-4F51-BC17-1B4A35E1F0AD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84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to Present regions for surveys to target groups</a:t>
            </a:r>
            <a:r>
              <a:rPr lang="en-US" baseline="0" dirty="0" smtClean="0"/>
              <a:t> </a:t>
            </a:r>
            <a:r>
              <a:rPr lang="en-US" dirty="0" smtClean="0"/>
              <a:t>– can you compare in your surveys</a:t>
            </a:r>
            <a:r>
              <a:rPr lang="en-US" baseline="0" dirty="0" smtClean="0"/>
              <a:t> beneficiaries vs non beneficiaries? Can you distinguish by priority area?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A14D-DE26-4F51-BC17-1B4A35E1F0AD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84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0F01-8F9D-4A75-AD9C-EB2D25B77016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711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 b="1">
                <a:solidFill>
                  <a:srgbClr val="164194"/>
                </a:solidFill>
                <a:latin typeface="Verdana"/>
                <a:cs typeface="Verdana"/>
              </a:defRPr>
            </a:lvl1pPr>
          </a:lstStyle>
          <a:p>
            <a:pPr lvl="0"/>
            <a:endParaRPr lang="en-GB" altLang="en-US" noProof="0" dirty="0"/>
          </a:p>
        </p:txBody>
      </p:sp>
      <p:sp>
        <p:nvSpPr>
          <p:cNvPr id="8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067944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>
                <a:solidFill>
                  <a:srgbClr val="164194"/>
                </a:solidFill>
              </a:defRPr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24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4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8172450" y="2133600"/>
            <a:ext cx="86360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40488"/>
            <a:ext cx="6302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3050"/>
            <a:ext cx="14398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4859338" y="1412875"/>
            <a:ext cx="5048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250825" y="1412875"/>
            <a:ext cx="8569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>
              <a:lnSpc>
                <a:spcPts val="3400"/>
              </a:lnSpc>
            </a:pPr>
            <a:r>
              <a:rPr lang="en-GB" altLang="en-US" sz="2400" b="1">
                <a:solidFill>
                  <a:srgbClr val="004494"/>
                </a:solidFill>
              </a:rPr>
              <a:t>The European Commission</a:t>
            </a:r>
            <a:r>
              <a:rPr lang="en-GB" altLang="es-ES" sz="2400" b="1">
                <a:solidFill>
                  <a:srgbClr val="004494"/>
                </a:solidFill>
              </a:rPr>
              <a:t>’</a:t>
            </a:r>
            <a:r>
              <a:rPr lang="en-GB" altLang="en-US" sz="2400" b="1">
                <a:solidFill>
                  <a:srgbClr val="004494"/>
                </a:solidFill>
              </a:rPr>
              <a:t>s</a:t>
            </a:r>
          </a:p>
          <a:p>
            <a:pPr algn="r">
              <a:lnSpc>
                <a:spcPts val="3400"/>
              </a:lnSpc>
            </a:pPr>
            <a:r>
              <a:rPr lang="en-GB" altLang="en-US" sz="2400" b="1">
                <a:solidFill>
                  <a:srgbClr val="004494"/>
                </a:solidFill>
              </a:rPr>
              <a:t>science and knowledge service</a:t>
            </a:r>
          </a:p>
          <a:p>
            <a:pPr algn="r">
              <a:lnSpc>
                <a:spcPct val="200000"/>
              </a:lnSpc>
            </a:pPr>
            <a:r>
              <a:rPr lang="en-US" altLang="en-US" sz="2000">
                <a:solidFill>
                  <a:srgbClr val="004494"/>
                </a:solidFill>
              </a:rPr>
              <a:t>Joint Research Centre</a:t>
            </a:r>
          </a:p>
        </p:txBody>
      </p:sp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/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67944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4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45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243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39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83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91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39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265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225800"/>
            <a:ext cx="190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225800"/>
            <a:ext cx="190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15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4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758838-CE3D-4C17-B20B-2C352765EF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43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051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40488"/>
            <a:ext cx="6302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3050"/>
            <a:ext cx="14398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615113" y="6308725"/>
            <a:ext cx="2133600" cy="365125"/>
          </a:xfrm>
          <a:prstGeom prst="rect">
            <a:avLst/>
          </a:prstGeom>
        </p:spPr>
        <p:txBody>
          <a:bodyPr t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33ACE3"/>
              </a:buClr>
              <a:buFont typeface="Arial" pitchFamily="34" charset="0"/>
              <a:buNone/>
            </a:pPr>
            <a:fld id="{A50F9699-EB9B-4CAA-BF95-F14F8B470048}" type="slidenum">
              <a:rPr lang="en-US" altLang="en-US">
                <a:solidFill>
                  <a:srgbClr val="164194"/>
                </a:solidFill>
              </a:rPr>
              <a:pPr algn="r" eaLnBrk="1" hangingPunct="1">
                <a:buClr>
                  <a:srgbClr val="33ACE3"/>
                </a:buClr>
                <a:buFont typeface="Arial" pitchFamily="34" charset="0"/>
                <a:buNone/>
              </a:pPr>
              <a:t>‹#›</a:t>
            </a:fld>
            <a:endParaRPr lang="en-US" altLang="en-US">
              <a:solidFill>
                <a:srgbClr val="1641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88" r:id="rId3"/>
    <p:sldLayoutId id="2147483689" r:id="rId4"/>
    <p:sldLayoutId id="2147483690" r:id="rId5"/>
    <p:sldLayoutId id="2147483693" r:id="rId6"/>
    <p:sldLayoutId id="2147483691" r:id="rId7"/>
    <p:sldLayoutId id="214748369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ontent Placeholder 3"/>
          <p:cNvSpPr>
            <a:spLocks noGrp="1"/>
          </p:cNvSpPr>
          <p:nvPr>
            <p:ph idx="10"/>
          </p:nvPr>
        </p:nvSpPr>
        <p:spPr bwMode="auto">
          <a:xfrm>
            <a:off x="4149725" y="4545013"/>
            <a:ext cx="4751388" cy="162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sz="2400" b="0" i="0" dirty="0" smtClean="0"/>
          </a:p>
          <a:p>
            <a:pPr eaLnBrk="1" hangingPunct="1">
              <a:buFontTx/>
              <a:buNone/>
            </a:pPr>
            <a:r>
              <a:rPr lang="en-US" altLang="en-US" sz="2000" b="0" i="0" dirty="0" smtClean="0"/>
              <a:t>Barcelona, 4 May, 2017</a:t>
            </a:r>
            <a:endParaRPr lang="en-US" altLang="en-US" sz="2000" i="0" dirty="0" smtClean="0"/>
          </a:p>
        </p:txBody>
      </p:sp>
      <p:sp>
        <p:nvSpPr>
          <p:cNvPr id="7170" name="Title 2"/>
          <p:cNvSpPr>
            <a:spLocks noGrp="1"/>
          </p:cNvSpPr>
          <p:nvPr>
            <p:ph type="ctrTitle"/>
          </p:nvPr>
        </p:nvSpPr>
        <p:spPr bwMode="auto">
          <a:xfrm>
            <a:off x="4149725" y="3429000"/>
            <a:ext cx="4751388" cy="684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s-ES" altLang="en-US" sz="2000" b="0" dirty="0" err="1" smtClean="0"/>
              <a:t>Different</a:t>
            </a:r>
            <a:r>
              <a:rPr lang="es-ES" altLang="en-US" sz="2000" b="0" dirty="0" smtClean="0"/>
              <a:t> </a:t>
            </a:r>
            <a:r>
              <a:rPr lang="es-ES" altLang="en-US" sz="2000" b="0" dirty="0" err="1" smtClean="0"/>
              <a:t>sources</a:t>
            </a:r>
            <a:r>
              <a:rPr lang="es-ES" altLang="en-US" sz="2000" b="0" dirty="0" smtClean="0"/>
              <a:t> and </a:t>
            </a:r>
            <a:r>
              <a:rPr lang="es-ES" altLang="en-US" sz="2000" b="0" dirty="0" err="1" smtClean="0"/>
              <a:t>methods</a:t>
            </a:r>
            <a:r>
              <a:rPr lang="es-ES" altLang="en-US" sz="2000" b="0" dirty="0" smtClean="0"/>
              <a:t> </a:t>
            </a:r>
            <a:r>
              <a:rPr lang="es-ES" altLang="en-US" sz="2000" b="0" dirty="0" err="1" smtClean="0"/>
              <a:t>for</a:t>
            </a:r>
            <a:r>
              <a:rPr lang="es-ES" altLang="en-US" sz="2000" b="0" dirty="0" smtClean="0"/>
              <a:t> </a:t>
            </a:r>
            <a:r>
              <a:rPr lang="es-ES" altLang="en-US" sz="2000" b="0" dirty="0" err="1" smtClean="0"/>
              <a:t>monitoring</a:t>
            </a:r>
            <a:r>
              <a:rPr lang="es-ES" altLang="en-US" sz="2000" b="0" dirty="0" smtClean="0"/>
              <a:t> </a:t>
            </a:r>
            <a:r>
              <a:rPr lang="es-ES" altLang="en-US" sz="2000" b="0" dirty="0" err="1" smtClean="0"/>
              <a:t>indicators</a:t>
            </a:r>
            <a:r>
              <a:rPr lang="es-ES" altLang="en-US" sz="2000" b="0" dirty="0" smtClean="0"/>
              <a:t>: </a:t>
            </a:r>
            <a:r>
              <a:rPr lang="es-ES" altLang="en-US" sz="2000" b="0" dirty="0" err="1" smtClean="0"/>
              <a:t>the</a:t>
            </a:r>
            <a:r>
              <a:rPr lang="es-ES" altLang="en-US" sz="2000" b="0" dirty="0" smtClean="0"/>
              <a:t> role of </a:t>
            </a:r>
            <a:r>
              <a:rPr lang="es-ES" altLang="en-US" sz="2000" b="0" dirty="0" err="1" smtClean="0"/>
              <a:t>stakeholders</a:t>
            </a:r>
            <a:r>
              <a:rPr lang="es-ES" altLang="en-US" sz="2000" b="0" dirty="0" smtClean="0"/>
              <a:t>  </a:t>
            </a:r>
            <a:br>
              <a:rPr lang="es-ES" altLang="en-US" sz="2000" b="0" dirty="0" smtClean="0"/>
            </a:br>
            <a:r>
              <a:rPr lang="es-ES" altLang="en-US" sz="2000" b="0" dirty="0" smtClean="0"/>
              <a:t/>
            </a:r>
            <a:br>
              <a:rPr lang="es-ES" altLang="en-US" sz="2000" b="0" dirty="0" smtClean="0"/>
            </a:br>
            <a:r>
              <a:rPr lang="es-ES" altLang="en-US" sz="2000" b="0" dirty="0" smtClean="0"/>
              <a:t>Elisabetta Marinelli</a:t>
            </a:r>
            <a:br>
              <a:rPr lang="es-ES" altLang="en-US" sz="2000" b="0" dirty="0" smtClean="0"/>
            </a:br>
            <a:endParaRPr lang="es-ES" altLang="en-US" sz="1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61" y="1304764"/>
            <a:ext cx="8569772" cy="648072"/>
          </a:xfrm>
        </p:spPr>
        <p:txBody>
          <a:bodyPr/>
          <a:lstStyle/>
          <a:p>
            <a:r>
              <a:rPr lang="en-US" dirty="0" smtClean="0"/>
              <a:t>Results indicators – </a:t>
            </a:r>
            <a:r>
              <a:rPr lang="en-US" dirty="0"/>
              <a:t>Role of Stakeholders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91580" y="2024844"/>
            <a:ext cx="8172907" cy="4244214"/>
            <a:chOff x="1461375" y="2272111"/>
            <a:chExt cx="7071065" cy="3999105"/>
          </a:xfrm>
        </p:grpSpPr>
        <p:sp>
          <p:nvSpPr>
            <p:cNvPr id="10" name="Freeform 9"/>
            <p:cNvSpPr/>
            <p:nvPr/>
          </p:nvSpPr>
          <p:spPr>
            <a:xfrm rot="2495924">
              <a:off x="3063181" y="5119321"/>
              <a:ext cx="728889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728889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55089" y="4258199"/>
              <a:ext cx="799206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799206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 rot="19279204">
              <a:off x="3060089" y="3429195"/>
              <a:ext cx="866196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866196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461375" y="3279013"/>
              <a:ext cx="1992605" cy="2058199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41880" y="2348880"/>
              <a:ext cx="1252870" cy="1195563"/>
            </a:xfrm>
            <a:custGeom>
              <a:avLst/>
              <a:gdLst>
                <a:gd name="connsiteX0" fmla="*/ 0 w 1195563"/>
                <a:gd name="connsiteY0" fmla="*/ 597782 h 1195563"/>
                <a:gd name="connsiteX1" fmla="*/ 597782 w 1195563"/>
                <a:gd name="connsiteY1" fmla="*/ 0 h 1195563"/>
                <a:gd name="connsiteX2" fmla="*/ 1195564 w 1195563"/>
                <a:gd name="connsiteY2" fmla="*/ 597782 h 1195563"/>
                <a:gd name="connsiteX3" fmla="*/ 597782 w 1195563"/>
                <a:gd name="connsiteY3" fmla="*/ 1195564 h 1195563"/>
                <a:gd name="connsiteX4" fmla="*/ 0 w 1195563"/>
                <a:gd name="connsiteY4" fmla="*/ 597782 h 119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563" h="1195563">
                  <a:moveTo>
                    <a:pt x="0" y="597782"/>
                  </a:moveTo>
                  <a:cubicBezTo>
                    <a:pt x="0" y="267636"/>
                    <a:pt x="267636" y="0"/>
                    <a:pt x="597782" y="0"/>
                  </a:cubicBezTo>
                  <a:cubicBezTo>
                    <a:pt x="927928" y="0"/>
                    <a:pt x="1195564" y="267636"/>
                    <a:pt x="1195564" y="597782"/>
                  </a:cubicBezTo>
                  <a:cubicBezTo>
                    <a:pt x="1195564" y="927928"/>
                    <a:pt x="927928" y="1195564"/>
                    <a:pt x="597782" y="1195564"/>
                  </a:cubicBezTo>
                  <a:cubicBezTo>
                    <a:pt x="267636" y="1195564"/>
                    <a:pt x="0" y="927928"/>
                    <a:pt x="0" y="59778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071" tIns="182071" rIns="182071" bIns="182071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dirty="0">
                  <a:solidFill>
                    <a:schemeClr val="bg1">
                      <a:lumMod val="85000"/>
                    </a:schemeClr>
                  </a:solidFill>
                </a:rPr>
                <a:t>Surveys of </a:t>
              </a:r>
              <a:r>
                <a:rPr lang="en-US" sz="1600" i="1" dirty="0" err="1">
                  <a:solidFill>
                    <a:schemeClr val="bg1">
                      <a:lumMod val="85000"/>
                    </a:schemeClr>
                  </a:solidFill>
                </a:rPr>
                <a:t>beneficiar</a:t>
              </a:r>
              <a:r>
                <a:rPr lang="en-US" sz="1600" i="1" dirty="0">
                  <a:solidFill>
                    <a:schemeClr val="bg1">
                      <a:lumMod val="85000"/>
                    </a:schemeClr>
                  </a:solidFill>
                </a:rPr>
                <a:t>. </a:t>
              </a:r>
              <a:endParaRPr lang="en-GB" sz="1600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15280" y="2272111"/>
              <a:ext cx="3517160" cy="3999105"/>
            </a:xfrm>
            <a:custGeom>
              <a:avLst/>
              <a:gdLst>
                <a:gd name="connsiteX0" fmla="*/ 0 w 1793344"/>
                <a:gd name="connsiteY0" fmla="*/ 0 h 1195563"/>
                <a:gd name="connsiteX1" fmla="*/ 1793344 w 1793344"/>
                <a:gd name="connsiteY1" fmla="*/ 0 h 1195563"/>
                <a:gd name="connsiteX2" fmla="*/ 1793344 w 1793344"/>
                <a:gd name="connsiteY2" fmla="*/ 1195563 h 1195563"/>
                <a:gd name="connsiteX3" fmla="*/ 0 w 1793344"/>
                <a:gd name="connsiteY3" fmla="*/ 1195563 h 1195563"/>
                <a:gd name="connsiteX4" fmla="*/ 0 w 1793344"/>
                <a:gd name="connsiteY4" fmla="*/ 0 h 119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344" h="1195563">
                  <a:moveTo>
                    <a:pt x="0" y="0"/>
                  </a:moveTo>
                  <a:lnTo>
                    <a:pt x="1793344" y="0"/>
                  </a:lnTo>
                  <a:lnTo>
                    <a:pt x="1793344" y="1195563"/>
                  </a:lnTo>
                  <a:lnTo>
                    <a:pt x="0" y="1195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64142" y="3717578"/>
              <a:ext cx="1151138" cy="1115475"/>
            </a:xfrm>
            <a:custGeom>
              <a:avLst/>
              <a:gdLst>
                <a:gd name="connsiteX0" fmla="*/ 0 w 1115475"/>
                <a:gd name="connsiteY0" fmla="*/ 557738 h 1115475"/>
                <a:gd name="connsiteX1" fmla="*/ 557738 w 1115475"/>
                <a:gd name="connsiteY1" fmla="*/ 0 h 1115475"/>
                <a:gd name="connsiteX2" fmla="*/ 1115476 w 1115475"/>
                <a:gd name="connsiteY2" fmla="*/ 557738 h 1115475"/>
                <a:gd name="connsiteX3" fmla="*/ 557738 w 1115475"/>
                <a:gd name="connsiteY3" fmla="*/ 1115476 h 1115475"/>
                <a:gd name="connsiteX4" fmla="*/ 0 w 1115475"/>
                <a:gd name="connsiteY4" fmla="*/ 557738 h 11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475" h="1115475">
                  <a:moveTo>
                    <a:pt x="0" y="557738"/>
                  </a:moveTo>
                  <a:cubicBezTo>
                    <a:pt x="0" y="249708"/>
                    <a:pt x="249708" y="0"/>
                    <a:pt x="557738" y="0"/>
                  </a:cubicBezTo>
                  <a:cubicBezTo>
                    <a:pt x="865768" y="0"/>
                    <a:pt x="1115476" y="249708"/>
                    <a:pt x="1115476" y="557738"/>
                  </a:cubicBezTo>
                  <a:cubicBezTo>
                    <a:pt x="1115476" y="865768"/>
                    <a:pt x="865768" y="1115476"/>
                    <a:pt x="557738" y="1115476"/>
                  </a:cubicBezTo>
                  <a:cubicBezTo>
                    <a:pt x="249708" y="1115476"/>
                    <a:pt x="0" y="865768"/>
                    <a:pt x="0" y="557738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43" tIns="170343" rIns="170343" bIns="170343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dirty="0">
                  <a:solidFill>
                    <a:schemeClr val="bg1">
                      <a:lumMod val="85000"/>
                    </a:schemeClr>
                  </a:solidFill>
                </a:rPr>
                <a:t>Surveys of target groups</a:t>
              </a:r>
              <a:endParaRPr lang="en-GB" sz="1600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93187" y="5155741"/>
              <a:ext cx="1115475" cy="1115475"/>
            </a:xfrm>
            <a:custGeom>
              <a:avLst/>
              <a:gdLst>
                <a:gd name="connsiteX0" fmla="*/ 0 w 1115475"/>
                <a:gd name="connsiteY0" fmla="*/ 557738 h 1115475"/>
                <a:gd name="connsiteX1" fmla="*/ 557738 w 1115475"/>
                <a:gd name="connsiteY1" fmla="*/ 0 h 1115475"/>
                <a:gd name="connsiteX2" fmla="*/ 1115476 w 1115475"/>
                <a:gd name="connsiteY2" fmla="*/ 557738 h 1115475"/>
                <a:gd name="connsiteX3" fmla="*/ 557738 w 1115475"/>
                <a:gd name="connsiteY3" fmla="*/ 1115476 h 1115475"/>
                <a:gd name="connsiteX4" fmla="*/ 0 w 1115475"/>
                <a:gd name="connsiteY4" fmla="*/ 557738 h 11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475" h="1115475">
                  <a:moveTo>
                    <a:pt x="0" y="557738"/>
                  </a:moveTo>
                  <a:cubicBezTo>
                    <a:pt x="0" y="249708"/>
                    <a:pt x="249708" y="0"/>
                    <a:pt x="557738" y="0"/>
                  </a:cubicBezTo>
                  <a:cubicBezTo>
                    <a:pt x="865768" y="0"/>
                    <a:pt x="1115476" y="249708"/>
                    <a:pt x="1115476" y="557738"/>
                  </a:cubicBezTo>
                  <a:cubicBezTo>
                    <a:pt x="1115476" y="865768"/>
                    <a:pt x="865768" y="1115476"/>
                    <a:pt x="557738" y="1115476"/>
                  </a:cubicBezTo>
                  <a:cubicBezTo>
                    <a:pt x="249708" y="1115476"/>
                    <a:pt x="0" y="865768"/>
                    <a:pt x="0" y="557738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43" tIns="170343" rIns="170343" bIns="170343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dirty="0">
                  <a:solidFill>
                    <a:schemeClr val="tx1"/>
                  </a:solidFill>
                </a:rPr>
                <a:t>Other qual. methods </a:t>
              </a:r>
              <a:endParaRPr lang="en-GB" sz="16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99269" y="1880828"/>
            <a:ext cx="42447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b="1" dirty="0">
                <a:solidFill>
                  <a:schemeClr val="accent6"/>
                </a:solidFill>
              </a:rPr>
              <a:t>Process/Interpretation 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(validation, communication, governance)</a:t>
            </a:r>
            <a:endParaRPr lang="en-GB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dirty="0">
                <a:solidFill>
                  <a:schemeClr val="accent6"/>
                </a:solidFill>
              </a:rPr>
              <a:t>Structured dialogue / Focus groups /Participatory Leadership /Foresight/Ethnography/Key </a:t>
            </a:r>
            <a:r>
              <a:rPr lang="en-US" sz="2000" dirty="0" smtClean="0">
                <a:solidFill>
                  <a:schemeClr val="accent6"/>
                </a:solidFill>
              </a:rPr>
              <a:t>informant interviews</a:t>
            </a:r>
            <a:endParaRPr lang="en-US" sz="2000" dirty="0">
              <a:solidFill>
                <a:schemeClr val="accent6"/>
              </a:solidFill>
            </a:endParaRPr>
          </a:p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chemeClr val="accent2"/>
                </a:solidFill>
              </a:rPr>
              <a:t>Role of moderator</a:t>
            </a:r>
            <a:endParaRPr lang="en-GB" sz="2000" b="1" dirty="0">
              <a:solidFill>
                <a:schemeClr val="accent2"/>
              </a:solidFill>
            </a:endParaRPr>
          </a:p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b="1" dirty="0">
                <a:solidFill>
                  <a:schemeClr val="accent6"/>
                </a:solidFill>
              </a:rPr>
              <a:t>Extremadura</a:t>
            </a:r>
            <a:r>
              <a:rPr lang="en-US" sz="2000" dirty="0">
                <a:solidFill>
                  <a:schemeClr val="accent6"/>
                </a:solidFill>
              </a:rPr>
              <a:t> – Monitoring Working Group</a:t>
            </a:r>
          </a:p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b="1" dirty="0">
                <a:solidFill>
                  <a:srgbClr val="C00000"/>
                </a:solidFill>
              </a:rPr>
              <a:t>Netherlands – sustainable development (Non RIS3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268760"/>
            <a:ext cx="8208963" cy="648072"/>
          </a:xfrm>
        </p:spPr>
        <p:txBody>
          <a:bodyPr/>
          <a:lstStyle/>
          <a:p>
            <a:r>
              <a:rPr lang="en-GB" dirty="0" smtClean="0"/>
              <a:t>Primary data vs Official statistics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33173"/>
              </p:ext>
            </p:extLst>
          </p:nvPr>
        </p:nvGraphicFramePr>
        <p:xfrm>
          <a:off x="539738" y="2492896"/>
          <a:ext cx="7776678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226"/>
                <a:gridCol w="2628300"/>
                <a:gridCol w="3177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Sources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Pros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Cons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Official statistics</a:t>
                      </a:r>
                      <a:endParaRPr lang="en-US" b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Reliable, cheap, comparable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Time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lag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Not necessarily priority-specific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Surveys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Timely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Flexibile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Expensive</a:t>
                      </a:r>
                    </a:p>
                    <a:p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Representability</a:t>
                      </a:r>
                      <a:endParaRPr lang="en-US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Response rate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Other qualitative data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Address small communities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(not suitable to surveys)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Focus on process</a:t>
                      </a:r>
                      <a:endParaRPr lang="en-GB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Interpretation bias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Unreplicability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2" descr="Image result for thumbs up"/>
          <p:cNvSpPr>
            <a:spLocks noChangeAspect="1" noChangeArrowheads="1"/>
          </p:cNvSpPr>
          <p:nvPr/>
        </p:nvSpPr>
        <p:spPr bwMode="auto">
          <a:xfrm>
            <a:off x="155575" y="-571500"/>
            <a:ext cx="13811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thumbs up"/>
          <p:cNvSpPr>
            <a:spLocks noChangeAspect="1" noChangeArrowheads="1"/>
          </p:cNvSpPr>
          <p:nvPr/>
        </p:nvSpPr>
        <p:spPr bwMode="auto">
          <a:xfrm>
            <a:off x="307975" y="-419100"/>
            <a:ext cx="13811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2330" y="1268760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Mixing data in the monitoring system</a:t>
            </a:r>
            <a:endParaRPr lang="en-GB" kern="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885581"/>
              </p:ext>
            </p:extLst>
          </p:nvPr>
        </p:nvGraphicFramePr>
        <p:xfrm>
          <a:off x="467544" y="2203451"/>
          <a:ext cx="8208144" cy="374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0397" y="5413063"/>
            <a:ext cx="74528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2400" dirty="0" smtClean="0">
                <a:solidFill>
                  <a:srgbClr val="164194"/>
                </a:solidFill>
              </a:rPr>
              <a:t>RIS3: long-term effort – it make sense to build capacity, spend time and resources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352" y="2744924"/>
            <a:ext cx="3824709" cy="1743653"/>
            <a:chOff x="5964691" y="0"/>
            <a:chExt cx="1994074" cy="37174782"/>
          </a:xfrm>
        </p:grpSpPr>
        <p:sp>
          <p:nvSpPr>
            <p:cNvPr id="7" name="Rectangle 6"/>
            <p:cNvSpPr/>
            <p:nvPr/>
          </p:nvSpPr>
          <p:spPr>
            <a:xfrm>
              <a:off x="5964691" y="0"/>
              <a:ext cx="1419391" cy="14983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539374" y="35676451"/>
              <a:ext cx="1419391" cy="1498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b" anchorCtr="0">
              <a:noAutofit/>
            </a:bodyPr>
            <a:lstStyle/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>
                  <a:solidFill>
                    <a:srgbClr val="164194"/>
                  </a:solidFill>
                </a:rPr>
                <a:t>time, skills, budget -&gt;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31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Reality check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262772"/>
              </p:ext>
            </p:extLst>
          </p:nvPr>
        </p:nvGraphicFramePr>
        <p:xfrm>
          <a:off x="467544" y="2203451"/>
          <a:ext cx="8208144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8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157271"/>
              </p:ext>
            </p:extLst>
          </p:nvPr>
        </p:nvGraphicFramePr>
        <p:xfrm>
          <a:off x="-433064" y="1845593"/>
          <a:ext cx="9577064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532" y="1052736"/>
            <a:ext cx="8640960" cy="576063"/>
          </a:xfrm>
        </p:spPr>
        <p:txBody>
          <a:bodyPr/>
          <a:lstStyle/>
          <a:p>
            <a:r>
              <a:rPr lang="en-GB" dirty="0" smtClean="0"/>
              <a:t>Introduction – stakeholders and indicators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34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03717"/>
            <a:ext cx="8208963" cy="648072"/>
          </a:xfrm>
        </p:spPr>
        <p:txBody>
          <a:bodyPr/>
          <a:lstStyle/>
          <a:p>
            <a:pPr algn="just"/>
            <a:r>
              <a:rPr lang="en-GB" sz="2400" dirty="0" smtClean="0"/>
              <a:t>Core indicators – Overview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30172"/>
              </p:ext>
            </p:extLst>
          </p:nvPr>
        </p:nvGraphicFramePr>
        <p:xfrm>
          <a:off x="215516" y="1736812"/>
          <a:ext cx="8640960" cy="46818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56084"/>
                <a:gridCol w="3096344"/>
                <a:gridCol w="4788532"/>
              </a:tblGrid>
              <a:tr h="478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3" marR="4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Aim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3" marR="4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Data sources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3" marR="44873" marT="0" marB="0"/>
                </a:tc>
              </a:tr>
              <a:tr h="161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Output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3" marR="44873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Measure of </a:t>
                      </a:r>
                      <a:r>
                        <a:rPr lang="en-GB" sz="1800" dirty="0" smtClean="0">
                          <a:effectLst/>
                        </a:rPr>
                        <a:t>the </a:t>
                      </a:r>
                      <a:r>
                        <a:rPr lang="en-GB" sz="1800" dirty="0">
                          <a:effectLst/>
                        </a:rPr>
                        <a:t>direct product of our policy intervention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3" marR="4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Administrative data:</a:t>
                      </a:r>
                      <a:endParaRPr lang="en-GB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</a:rPr>
                        <a:t>Information system of the Managing </a:t>
                      </a:r>
                      <a:r>
                        <a:rPr lang="en-GB" sz="1800" dirty="0" smtClean="0">
                          <a:effectLst/>
                        </a:rPr>
                        <a:t>Authority/ RIS3 </a:t>
                      </a:r>
                      <a:r>
                        <a:rPr lang="en-GB" sz="1800" dirty="0">
                          <a:effectLst/>
                        </a:rPr>
                        <a:t>Managing </a:t>
                      </a:r>
                      <a:r>
                        <a:rPr lang="en-GB" sz="1800" dirty="0" smtClean="0">
                          <a:effectLst/>
                        </a:rPr>
                        <a:t>Unit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(quant/</a:t>
                      </a:r>
                      <a:r>
                        <a:rPr lang="en-US" sz="1800" dirty="0" err="1" smtClean="0">
                          <a:effectLst/>
                        </a:rPr>
                        <a:t>qual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GB" sz="1800" dirty="0" smtClean="0">
                        <a:effectLst/>
                      </a:endParaRPr>
                    </a:p>
                  </a:txBody>
                  <a:tcPr marL="44873" marR="44873" marT="0" marB="0"/>
                </a:tc>
              </a:tr>
              <a:tr h="2034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Result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3" marR="44873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Measure of the socio-economic dimension we are interested in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3" marR="44873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Quantitative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Official statistics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</a:rPr>
                        <a:t>Other: </a:t>
                      </a:r>
                      <a:r>
                        <a:rPr lang="en-US" sz="1800" dirty="0" err="1" smtClean="0">
                          <a:effectLst/>
                        </a:rPr>
                        <a:t>i.e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bibliometrics</a:t>
                      </a:r>
                      <a:r>
                        <a:rPr lang="en-US" sz="1800" baseline="0" dirty="0" smtClean="0">
                          <a:effectLst/>
                        </a:rPr>
                        <a:t>, etc.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Ad hoc</a:t>
                      </a:r>
                      <a:r>
                        <a:rPr lang="en-US" sz="1800" baseline="0" dirty="0" smtClean="0">
                          <a:effectLst/>
                        </a:rPr>
                        <a:t> s</a:t>
                      </a:r>
                      <a:r>
                        <a:rPr lang="en-US" sz="1800" dirty="0" smtClean="0">
                          <a:effectLst/>
                        </a:rPr>
                        <a:t>urveys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/>
                        <a:buNone/>
                        <a:tabLst>
                          <a:tab pos="457200" algn="l"/>
                        </a:tabLst>
                        <a:defRPr/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</a:rPr>
                        <a:t>Qualitative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Fieldwork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73" marR="448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4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/>
          <p:nvPr/>
        </p:nvSpPr>
        <p:spPr>
          <a:xfrm>
            <a:off x="4776427" y="1844464"/>
            <a:ext cx="1758800" cy="1712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0" y="21600"/>
                  <a:pt x="10800" y="0"/>
                  <a:pt x="21600" y="0"/>
                </a:cubicBezTo>
              </a:path>
            </a:pathLst>
          </a:custGeom>
          <a:ln w="25400">
            <a:solidFill>
              <a:srgbClr val="F67A83"/>
            </a:solidFill>
            <a:miter/>
          </a:ln>
        </p:spPr>
        <p:txBody>
          <a:bodyPr lIns="41492" tIns="41492" rIns="41492" bIns="41492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19" name="Shape 1019"/>
          <p:cNvSpPr/>
          <p:nvPr/>
        </p:nvSpPr>
        <p:spPr>
          <a:xfrm>
            <a:off x="6503807" y="1812123"/>
            <a:ext cx="63155" cy="6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3"/>
                </a:moveTo>
                <a:cubicBezTo>
                  <a:pt x="21600" y="12875"/>
                  <a:pt x="21281" y="14471"/>
                  <a:pt x="20217" y="16280"/>
                </a:cubicBezTo>
                <a:cubicBezTo>
                  <a:pt x="19259" y="17982"/>
                  <a:pt x="18089" y="19153"/>
                  <a:pt x="16280" y="20217"/>
                </a:cubicBezTo>
                <a:cubicBezTo>
                  <a:pt x="14577" y="21174"/>
                  <a:pt x="12875" y="21600"/>
                  <a:pt x="10853" y="21600"/>
                </a:cubicBezTo>
                <a:cubicBezTo>
                  <a:pt x="8938" y="21600"/>
                  <a:pt x="7129" y="21174"/>
                  <a:pt x="5427" y="20217"/>
                </a:cubicBezTo>
                <a:cubicBezTo>
                  <a:pt x="3724" y="19153"/>
                  <a:pt x="2554" y="17982"/>
                  <a:pt x="1490" y="16280"/>
                </a:cubicBezTo>
                <a:cubicBezTo>
                  <a:pt x="532" y="14471"/>
                  <a:pt x="0" y="12875"/>
                  <a:pt x="0" y="10853"/>
                </a:cubicBezTo>
                <a:cubicBezTo>
                  <a:pt x="0" y="8832"/>
                  <a:pt x="532" y="7129"/>
                  <a:pt x="1490" y="5427"/>
                </a:cubicBezTo>
                <a:cubicBezTo>
                  <a:pt x="2554" y="3724"/>
                  <a:pt x="3724" y="2447"/>
                  <a:pt x="5427" y="1490"/>
                </a:cubicBezTo>
                <a:cubicBezTo>
                  <a:pt x="7129" y="532"/>
                  <a:pt x="8832" y="0"/>
                  <a:pt x="10853" y="0"/>
                </a:cubicBezTo>
                <a:cubicBezTo>
                  <a:pt x="12768" y="0"/>
                  <a:pt x="14577" y="532"/>
                  <a:pt x="16280" y="1490"/>
                </a:cubicBezTo>
                <a:cubicBezTo>
                  <a:pt x="18089" y="2447"/>
                  <a:pt x="19259" y="3724"/>
                  <a:pt x="20217" y="5427"/>
                </a:cubicBezTo>
                <a:cubicBezTo>
                  <a:pt x="21281" y="7129"/>
                  <a:pt x="21600" y="8832"/>
                  <a:pt x="21600" y="10853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0" name="Shape 1020"/>
          <p:cNvSpPr/>
          <p:nvPr/>
        </p:nvSpPr>
        <p:spPr>
          <a:xfrm>
            <a:off x="4776427" y="2333787"/>
            <a:ext cx="1758800" cy="1221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0" y="21600"/>
                  <a:pt x="10800" y="0"/>
                  <a:pt x="21600" y="0"/>
                </a:cubicBezTo>
              </a:path>
            </a:pathLst>
          </a:custGeom>
          <a:ln w="25400">
            <a:solidFill>
              <a:srgbClr val="F67A83"/>
            </a:solidFill>
            <a:miter/>
          </a:ln>
        </p:spPr>
        <p:txBody>
          <a:bodyPr lIns="41492" tIns="41492" rIns="41492" bIns="41492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1" name="Shape 1021"/>
          <p:cNvSpPr/>
          <p:nvPr/>
        </p:nvSpPr>
        <p:spPr>
          <a:xfrm>
            <a:off x="6503807" y="2301446"/>
            <a:ext cx="63155" cy="6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47"/>
                </a:moveTo>
                <a:cubicBezTo>
                  <a:pt x="21600" y="12768"/>
                  <a:pt x="21281" y="14471"/>
                  <a:pt x="20217" y="16173"/>
                </a:cubicBezTo>
                <a:cubicBezTo>
                  <a:pt x="19259" y="17876"/>
                  <a:pt x="18089" y="19046"/>
                  <a:pt x="16280" y="20110"/>
                </a:cubicBezTo>
                <a:cubicBezTo>
                  <a:pt x="14577" y="21068"/>
                  <a:pt x="12875" y="21600"/>
                  <a:pt x="10853" y="21600"/>
                </a:cubicBezTo>
                <a:cubicBezTo>
                  <a:pt x="8938" y="21600"/>
                  <a:pt x="7129" y="21068"/>
                  <a:pt x="5427" y="20110"/>
                </a:cubicBezTo>
                <a:cubicBezTo>
                  <a:pt x="3724" y="19046"/>
                  <a:pt x="2554" y="17876"/>
                  <a:pt x="1490" y="16173"/>
                </a:cubicBezTo>
                <a:cubicBezTo>
                  <a:pt x="532" y="14471"/>
                  <a:pt x="0" y="12662"/>
                  <a:pt x="0" y="10747"/>
                </a:cubicBezTo>
                <a:cubicBezTo>
                  <a:pt x="0" y="8725"/>
                  <a:pt x="532" y="7023"/>
                  <a:pt x="1490" y="5320"/>
                </a:cubicBezTo>
                <a:cubicBezTo>
                  <a:pt x="2554" y="3511"/>
                  <a:pt x="3724" y="2341"/>
                  <a:pt x="5427" y="1383"/>
                </a:cubicBezTo>
                <a:cubicBezTo>
                  <a:pt x="7129" y="319"/>
                  <a:pt x="8832" y="0"/>
                  <a:pt x="10853" y="0"/>
                </a:cubicBezTo>
                <a:cubicBezTo>
                  <a:pt x="12768" y="0"/>
                  <a:pt x="14577" y="319"/>
                  <a:pt x="16280" y="1383"/>
                </a:cubicBezTo>
                <a:cubicBezTo>
                  <a:pt x="18089" y="2341"/>
                  <a:pt x="19259" y="3511"/>
                  <a:pt x="20217" y="5320"/>
                </a:cubicBezTo>
                <a:cubicBezTo>
                  <a:pt x="21281" y="7023"/>
                  <a:pt x="21600" y="8832"/>
                  <a:pt x="21600" y="10747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2" name="Shape 1022"/>
          <p:cNvSpPr/>
          <p:nvPr/>
        </p:nvSpPr>
        <p:spPr>
          <a:xfrm>
            <a:off x="4776427" y="2821704"/>
            <a:ext cx="1758800" cy="733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0" y="21600"/>
                  <a:pt x="10800" y="0"/>
                  <a:pt x="21600" y="0"/>
                </a:cubicBezTo>
              </a:path>
            </a:pathLst>
          </a:custGeom>
          <a:ln w="25400">
            <a:solidFill>
              <a:srgbClr val="F67A83"/>
            </a:solidFill>
            <a:miter/>
          </a:ln>
        </p:spPr>
        <p:txBody>
          <a:bodyPr lIns="41492" tIns="41492" rIns="41492" bIns="41492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6503807" y="2789364"/>
            <a:ext cx="63155" cy="64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3"/>
                </a:moveTo>
                <a:cubicBezTo>
                  <a:pt x="21600" y="12768"/>
                  <a:pt x="21281" y="14365"/>
                  <a:pt x="20217" y="16173"/>
                </a:cubicBezTo>
                <a:cubicBezTo>
                  <a:pt x="19259" y="17876"/>
                  <a:pt x="18089" y="19153"/>
                  <a:pt x="16280" y="20217"/>
                </a:cubicBezTo>
                <a:cubicBezTo>
                  <a:pt x="14577" y="21174"/>
                  <a:pt x="12875" y="21600"/>
                  <a:pt x="10853" y="21600"/>
                </a:cubicBezTo>
                <a:cubicBezTo>
                  <a:pt x="8938" y="21600"/>
                  <a:pt x="7129" y="21174"/>
                  <a:pt x="5427" y="20217"/>
                </a:cubicBezTo>
                <a:cubicBezTo>
                  <a:pt x="3724" y="19153"/>
                  <a:pt x="2554" y="17876"/>
                  <a:pt x="1490" y="16173"/>
                </a:cubicBezTo>
                <a:cubicBezTo>
                  <a:pt x="532" y="14365"/>
                  <a:pt x="0" y="12768"/>
                  <a:pt x="0" y="10853"/>
                </a:cubicBezTo>
                <a:cubicBezTo>
                  <a:pt x="0" y="8832"/>
                  <a:pt x="532" y="7129"/>
                  <a:pt x="1490" y="5427"/>
                </a:cubicBezTo>
                <a:cubicBezTo>
                  <a:pt x="2554" y="3724"/>
                  <a:pt x="3724" y="2447"/>
                  <a:pt x="5427" y="1490"/>
                </a:cubicBezTo>
                <a:cubicBezTo>
                  <a:pt x="7129" y="426"/>
                  <a:pt x="8832" y="0"/>
                  <a:pt x="10853" y="0"/>
                </a:cubicBezTo>
                <a:cubicBezTo>
                  <a:pt x="12768" y="0"/>
                  <a:pt x="14577" y="426"/>
                  <a:pt x="16280" y="1490"/>
                </a:cubicBezTo>
                <a:cubicBezTo>
                  <a:pt x="18089" y="2447"/>
                  <a:pt x="19259" y="3724"/>
                  <a:pt x="20217" y="5427"/>
                </a:cubicBezTo>
                <a:cubicBezTo>
                  <a:pt x="21281" y="7129"/>
                  <a:pt x="21600" y="8832"/>
                  <a:pt x="21600" y="10853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4776427" y="3311028"/>
            <a:ext cx="1758800" cy="244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0" y="21600"/>
                  <a:pt x="10800" y="0"/>
                  <a:pt x="21600" y="0"/>
                </a:cubicBezTo>
              </a:path>
            </a:pathLst>
          </a:custGeom>
          <a:ln w="25400">
            <a:solidFill>
              <a:srgbClr val="F67A83"/>
            </a:solidFill>
            <a:miter/>
          </a:ln>
        </p:spPr>
        <p:txBody>
          <a:bodyPr lIns="41492" tIns="41492" rIns="41492" bIns="41492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6503807" y="3278687"/>
            <a:ext cx="63155" cy="6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3"/>
                </a:moveTo>
                <a:cubicBezTo>
                  <a:pt x="21600" y="12875"/>
                  <a:pt x="21281" y="14471"/>
                  <a:pt x="20217" y="16280"/>
                </a:cubicBezTo>
                <a:cubicBezTo>
                  <a:pt x="19259" y="17982"/>
                  <a:pt x="18089" y="19153"/>
                  <a:pt x="16280" y="20217"/>
                </a:cubicBezTo>
                <a:cubicBezTo>
                  <a:pt x="14577" y="21174"/>
                  <a:pt x="12875" y="21600"/>
                  <a:pt x="10853" y="21600"/>
                </a:cubicBezTo>
                <a:cubicBezTo>
                  <a:pt x="8938" y="21600"/>
                  <a:pt x="7129" y="21174"/>
                  <a:pt x="5427" y="20217"/>
                </a:cubicBezTo>
                <a:cubicBezTo>
                  <a:pt x="3724" y="19153"/>
                  <a:pt x="2554" y="17982"/>
                  <a:pt x="1490" y="16280"/>
                </a:cubicBezTo>
                <a:cubicBezTo>
                  <a:pt x="532" y="14471"/>
                  <a:pt x="0" y="12875"/>
                  <a:pt x="0" y="10853"/>
                </a:cubicBezTo>
                <a:cubicBezTo>
                  <a:pt x="0" y="8832"/>
                  <a:pt x="532" y="7129"/>
                  <a:pt x="1490" y="5427"/>
                </a:cubicBezTo>
                <a:cubicBezTo>
                  <a:pt x="2554" y="3724"/>
                  <a:pt x="3724" y="2447"/>
                  <a:pt x="5427" y="1490"/>
                </a:cubicBezTo>
                <a:cubicBezTo>
                  <a:pt x="7129" y="426"/>
                  <a:pt x="8832" y="0"/>
                  <a:pt x="10853" y="0"/>
                </a:cubicBezTo>
                <a:cubicBezTo>
                  <a:pt x="12768" y="0"/>
                  <a:pt x="14577" y="426"/>
                  <a:pt x="16280" y="1490"/>
                </a:cubicBezTo>
                <a:cubicBezTo>
                  <a:pt x="18089" y="2447"/>
                  <a:pt x="19259" y="3724"/>
                  <a:pt x="20217" y="5427"/>
                </a:cubicBezTo>
                <a:cubicBezTo>
                  <a:pt x="21281" y="7129"/>
                  <a:pt x="21600" y="8832"/>
                  <a:pt x="21600" y="10853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4846480" y="3555690"/>
            <a:ext cx="1758800" cy="546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10800" y="21600"/>
                  <a:pt x="21600" y="21600"/>
                </a:cubicBezTo>
              </a:path>
            </a:pathLst>
          </a:custGeom>
          <a:ln w="25400">
            <a:solidFill>
              <a:srgbClr val="F67A83"/>
            </a:solidFill>
            <a:miter/>
          </a:ln>
        </p:spPr>
        <p:txBody>
          <a:bodyPr lIns="41492" tIns="41492" rIns="41492" bIns="41492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31" name="Shape 1031"/>
          <p:cNvSpPr/>
          <p:nvPr/>
        </p:nvSpPr>
        <p:spPr>
          <a:xfrm>
            <a:off x="6503807" y="4079709"/>
            <a:ext cx="63155" cy="6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3"/>
                </a:moveTo>
                <a:cubicBezTo>
                  <a:pt x="21600" y="12768"/>
                  <a:pt x="21281" y="14577"/>
                  <a:pt x="20217" y="16280"/>
                </a:cubicBezTo>
                <a:cubicBezTo>
                  <a:pt x="19259" y="18089"/>
                  <a:pt x="18089" y="19259"/>
                  <a:pt x="16280" y="20217"/>
                </a:cubicBezTo>
                <a:cubicBezTo>
                  <a:pt x="14577" y="21281"/>
                  <a:pt x="12875" y="21600"/>
                  <a:pt x="10853" y="21600"/>
                </a:cubicBezTo>
                <a:cubicBezTo>
                  <a:pt x="8938" y="21600"/>
                  <a:pt x="7129" y="21281"/>
                  <a:pt x="5427" y="20217"/>
                </a:cubicBezTo>
                <a:cubicBezTo>
                  <a:pt x="3724" y="19259"/>
                  <a:pt x="2554" y="18089"/>
                  <a:pt x="1490" y="16280"/>
                </a:cubicBezTo>
                <a:cubicBezTo>
                  <a:pt x="532" y="14577"/>
                  <a:pt x="0" y="12875"/>
                  <a:pt x="0" y="10853"/>
                </a:cubicBezTo>
                <a:cubicBezTo>
                  <a:pt x="0" y="8938"/>
                  <a:pt x="532" y="7129"/>
                  <a:pt x="1490" y="5427"/>
                </a:cubicBezTo>
                <a:cubicBezTo>
                  <a:pt x="2554" y="3724"/>
                  <a:pt x="3724" y="2554"/>
                  <a:pt x="5427" y="1490"/>
                </a:cubicBezTo>
                <a:cubicBezTo>
                  <a:pt x="7129" y="532"/>
                  <a:pt x="8832" y="0"/>
                  <a:pt x="10853" y="0"/>
                </a:cubicBezTo>
                <a:cubicBezTo>
                  <a:pt x="12768" y="0"/>
                  <a:pt x="14577" y="532"/>
                  <a:pt x="16280" y="1490"/>
                </a:cubicBezTo>
                <a:cubicBezTo>
                  <a:pt x="18089" y="2554"/>
                  <a:pt x="19259" y="3724"/>
                  <a:pt x="20217" y="5427"/>
                </a:cubicBezTo>
                <a:cubicBezTo>
                  <a:pt x="21281" y="7129"/>
                  <a:pt x="21600" y="8832"/>
                  <a:pt x="21600" y="10853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4776427" y="3555688"/>
            <a:ext cx="1307741" cy="1673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10800" y="21600"/>
                  <a:pt x="21600" y="21600"/>
                </a:cubicBezTo>
              </a:path>
            </a:pathLst>
          </a:custGeom>
          <a:ln w="25400">
            <a:solidFill>
              <a:srgbClr val="F67A83"/>
            </a:solidFill>
            <a:miter/>
          </a:ln>
        </p:spPr>
        <p:txBody>
          <a:bodyPr lIns="41492" tIns="41492" rIns="41492" bIns="41492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52" name="Shape 1052"/>
          <p:cNvSpPr/>
          <p:nvPr/>
        </p:nvSpPr>
        <p:spPr>
          <a:xfrm>
            <a:off x="6739735" y="1758691"/>
            <a:ext cx="221820" cy="259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51" y="10628"/>
                </a:moveTo>
                <a:lnTo>
                  <a:pt x="12851" y="7712"/>
                </a:lnTo>
                <a:lnTo>
                  <a:pt x="9509" y="7712"/>
                </a:lnTo>
                <a:cubicBezTo>
                  <a:pt x="9600" y="9356"/>
                  <a:pt x="11058" y="10628"/>
                  <a:pt x="12851" y="10628"/>
                </a:cubicBezTo>
                <a:close/>
                <a:moveTo>
                  <a:pt x="16192" y="7712"/>
                </a:moveTo>
                <a:lnTo>
                  <a:pt x="12851" y="7712"/>
                </a:lnTo>
                <a:lnTo>
                  <a:pt x="12851" y="4797"/>
                </a:lnTo>
                <a:cubicBezTo>
                  <a:pt x="14734" y="4850"/>
                  <a:pt x="16192" y="6122"/>
                  <a:pt x="16192" y="7712"/>
                </a:cubicBezTo>
                <a:close/>
                <a:moveTo>
                  <a:pt x="21600" y="8534"/>
                </a:moveTo>
                <a:cubicBezTo>
                  <a:pt x="21600" y="3816"/>
                  <a:pt x="17225" y="0"/>
                  <a:pt x="11818" y="0"/>
                </a:cubicBezTo>
                <a:cubicBezTo>
                  <a:pt x="7443" y="0"/>
                  <a:pt x="3342" y="2915"/>
                  <a:pt x="2461" y="6069"/>
                </a:cubicBezTo>
                <a:cubicBezTo>
                  <a:pt x="2309" y="6811"/>
                  <a:pt x="2035" y="8587"/>
                  <a:pt x="2035" y="8587"/>
                </a:cubicBezTo>
                <a:lnTo>
                  <a:pt x="61" y="13093"/>
                </a:lnTo>
                <a:cubicBezTo>
                  <a:pt x="61" y="13172"/>
                  <a:pt x="0" y="13225"/>
                  <a:pt x="0" y="13305"/>
                </a:cubicBezTo>
                <a:cubicBezTo>
                  <a:pt x="0" y="13676"/>
                  <a:pt x="334" y="13994"/>
                  <a:pt x="759" y="13994"/>
                </a:cubicBezTo>
                <a:lnTo>
                  <a:pt x="2035" y="13994"/>
                </a:lnTo>
                <a:lnTo>
                  <a:pt x="2035" y="16379"/>
                </a:lnTo>
                <a:cubicBezTo>
                  <a:pt x="2035" y="18261"/>
                  <a:pt x="3767" y="19745"/>
                  <a:pt x="5894" y="19745"/>
                </a:cubicBezTo>
                <a:lnTo>
                  <a:pt x="18076" y="19745"/>
                </a:lnTo>
                <a:lnTo>
                  <a:pt x="18076" y="18393"/>
                </a:lnTo>
                <a:lnTo>
                  <a:pt x="11058" y="18393"/>
                </a:lnTo>
                <a:lnTo>
                  <a:pt x="12061" y="17943"/>
                </a:lnTo>
                <a:lnTo>
                  <a:pt x="18167" y="17943"/>
                </a:lnTo>
                <a:lnTo>
                  <a:pt x="18167" y="16591"/>
                </a:lnTo>
                <a:lnTo>
                  <a:pt x="14825" y="16591"/>
                </a:lnTo>
                <a:lnTo>
                  <a:pt x="15858" y="16140"/>
                </a:lnTo>
                <a:lnTo>
                  <a:pt x="18167" y="16140"/>
                </a:lnTo>
                <a:lnTo>
                  <a:pt x="18167" y="15027"/>
                </a:lnTo>
                <a:cubicBezTo>
                  <a:pt x="20233" y="13464"/>
                  <a:pt x="21600" y="11131"/>
                  <a:pt x="21600" y="8534"/>
                </a:cubicBezTo>
                <a:close/>
                <a:moveTo>
                  <a:pt x="4527" y="10389"/>
                </a:moveTo>
                <a:cubicBezTo>
                  <a:pt x="3919" y="10389"/>
                  <a:pt x="3403" y="9912"/>
                  <a:pt x="3403" y="9409"/>
                </a:cubicBezTo>
                <a:cubicBezTo>
                  <a:pt x="3403" y="8879"/>
                  <a:pt x="3919" y="8454"/>
                  <a:pt x="4527" y="8454"/>
                </a:cubicBezTo>
                <a:cubicBezTo>
                  <a:pt x="5134" y="8454"/>
                  <a:pt x="5651" y="8905"/>
                  <a:pt x="5651" y="9409"/>
                </a:cubicBezTo>
                <a:cubicBezTo>
                  <a:pt x="5559" y="9939"/>
                  <a:pt x="5134" y="10389"/>
                  <a:pt x="4527" y="10389"/>
                </a:cubicBezTo>
                <a:close/>
                <a:moveTo>
                  <a:pt x="12851" y="4400"/>
                </a:moveTo>
                <a:cubicBezTo>
                  <a:pt x="14916" y="4400"/>
                  <a:pt x="16618" y="5910"/>
                  <a:pt x="16618" y="7712"/>
                </a:cubicBezTo>
                <a:cubicBezTo>
                  <a:pt x="16618" y="9488"/>
                  <a:pt x="14916" y="10999"/>
                  <a:pt x="12851" y="10999"/>
                </a:cubicBezTo>
                <a:cubicBezTo>
                  <a:pt x="10785" y="10999"/>
                  <a:pt x="9084" y="9488"/>
                  <a:pt x="9084" y="7712"/>
                </a:cubicBezTo>
                <a:cubicBezTo>
                  <a:pt x="9084" y="5910"/>
                  <a:pt x="10785" y="4400"/>
                  <a:pt x="12851" y="4400"/>
                </a:cubicBezTo>
                <a:close/>
                <a:moveTo>
                  <a:pt x="7625" y="20275"/>
                </a:moveTo>
                <a:lnTo>
                  <a:pt x="18076" y="20275"/>
                </a:lnTo>
                <a:lnTo>
                  <a:pt x="18076" y="21600"/>
                </a:lnTo>
                <a:lnTo>
                  <a:pt x="7625" y="21600"/>
                </a:lnTo>
                <a:lnTo>
                  <a:pt x="7625" y="20275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7161922" y="1786813"/>
            <a:ext cx="815929" cy="400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1400" dirty="0" smtClean="0"/>
              <a:t>OP </a:t>
            </a:r>
          </a:p>
          <a:p>
            <a:r>
              <a:rPr lang="en-US" sz="1400" dirty="0" smtClean="0"/>
              <a:t>indicators</a:t>
            </a:r>
            <a:r>
              <a:rPr sz="1400" dirty="0" smtClean="0"/>
              <a:t>.</a:t>
            </a:r>
            <a:endParaRPr sz="1400" dirty="0"/>
          </a:p>
        </p:txBody>
      </p:sp>
      <p:sp>
        <p:nvSpPr>
          <p:cNvPr id="1054" name="Shape 1054"/>
          <p:cNvSpPr/>
          <p:nvPr/>
        </p:nvSpPr>
        <p:spPr>
          <a:xfrm>
            <a:off x="7161923" y="1952734"/>
            <a:ext cx="62" cy="16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endParaRPr dirty="0"/>
          </a:p>
        </p:txBody>
      </p:sp>
      <p:sp>
        <p:nvSpPr>
          <p:cNvPr id="1055" name="Shape 1055"/>
          <p:cNvSpPr/>
          <p:nvPr/>
        </p:nvSpPr>
        <p:spPr>
          <a:xfrm>
            <a:off x="6725938" y="2314101"/>
            <a:ext cx="254932" cy="259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6" y="16518"/>
                </a:moveTo>
                <a:cubicBezTo>
                  <a:pt x="17562" y="15988"/>
                  <a:pt x="16871" y="15776"/>
                  <a:pt x="16127" y="15776"/>
                </a:cubicBezTo>
                <a:cubicBezTo>
                  <a:pt x="15835" y="15776"/>
                  <a:pt x="15596" y="15829"/>
                  <a:pt x="15383" y="15909"/>
                </a:cubicBezTo>
                <a:lnTo>
                  <a:pt x="11477" y="12335"/>
                </a:lnTo>
                <a:lnTo>
                  <a:pt x="14028" y="9344"/>
                </a:lnTo>
                <a:lnTo>
                  <a:pt x="18066" y="12865"/>
                </a:lnTo>
                <a:lnTo>
                  <a:pt x="21600" y="8815"/>
                </a:lnTo>
                <a:lnTo>
                  <a:pt x="11557" y="0"/>
                </a:lnTo>
                <a:lnTo>
                  <a:pt x="8024" y="4050"/>
                </a:lnTo>
                <a:lnTo>
                  <a:pt x="11929" y="7465"/>
                </a:lnTo>
                <a:lnTo>
                  <a:pt x="9299" y="10324"/>
                </a:lnTo>
                <a:lnTo>
                  <a:pt x="5712" y="7015"/>
                </a:lnTo>
                <a:cubicBezTo>
                  <a:pt x="5792" y="6724"/>
                  <a:pt x="5792" y="6512"/>
                  <a:pt x="5792" y="6274"/>
                </a:cubicBezTo>
                <a:cubicBezTo>
                  <a:pt x="5792" y="5532"/>
                  <a:pt x="5473" y="4871"/>
                  <a:pt x="4889" y="4341"/>
                </a:cubicBezTo>
                <a:cubicBezTo>
                  <a:pt x="4277" y="3812"/>
                  <a:pt x="3613" y="3600"/>
                  <a:pt x="2869" y="3600"/>
                </a:cubicBezTo>
                <a:cubicBezTo>
                  <a:pt x="2551" y="3600"/>
                  <a:pt x="2338" y="3653"/>
                  <a:pt x="2099" y="3732"/>
                </a:cubicBezTo>
                <a:lnTo>
                  <a:pt x="4357" y="5824"/>
                </a:lnTo>
                <a:lnTo>
                  <a:pt x="2338" y="7994"/>
                </a:lnTo>
                <a:lnTo>
                  <a:pt x="80" y="5903"/>
                </a:lnTo>
                <a:cubicBezTo>
                  <a:pt x="0" y="6194"/>
                  <a:pt x="0" y="6432"/>
                  <a:pt x="0" y="6644"/>
                </a:cubicBezTo>
                <a:cubicBezTo>
                  <a:pt x="0" y="7412"/>
                  <a:pt x="319" y="8074"/>
                  <a:pt x="903" y="8603"/>
                </a:cubicBezTo>
                <a:cubicBezTo>
                  <a:pt x="1514" y="9106"/>
                  <a:pt x="2179" y="9344"/>
                  <a:pt x="2923" y="9344"/>
                </a:cubicBezTo>
                <a:cubicBezTo>
                  <a:pt x="3241" y="9344"/>
                  <a:pt x="3534" y="9265"/>
                  <a:pt x="3746" y="9185"/>
                </a:cubicBezTo>
                <a:lnTo>
                  <a:pt x="7200" y="12335"/>
                </a:lnTo>
                <a:lnTo>
                  <a:pt x="1435" y="18318"/>
                </a:lnTo>
                <a:cubicBezTo>
                  <a:pt x="1063" y="18609"/>
                  <a:pt x="824" y="19138"/>
                  <a:pt x="824" y="19641"/>
                </a:cubicBezTo>
                <a:cubicBezTo>
                  <a:pt x="824" y="20621"/>
                  <a:pt x="1594" y="21362"/>
                  <a:pt x="2551" y="21362"/>
                </a:cubicBezTo>
                <a:cubicBezTo>
                  <a:pt x="3162" y="21362"/>
                  <a:pt x="3693" y="21071"/>
                  <a:pt x="3985" y="20621"/>
                </a:cubicBezTo>
                <a:lnTo>
                  <a:pt x="9538" y="14559"/>
                </a:lnTo>
                <a:lnTo>
                  <a:pt x="12832" y="17550"/>
                </a:lnTo>
                <a:lnTo>
                  <a:pt x="13364" y="18079"/>
                </a:lnTo>
                <a:cubicBezTo>
                  <a:pt x="13284" y="18371"/>
                  <a:pt x="13284" y="18688"/>
                  <a:pt x="13284" y="18900"/>
                </a:cubicBezTo>
                <a:cubicBezTo>
                  <a:pt x="13284" y="19641"/>
                  <a:pt x="13576" y="20329"/>
                  <a:pt x="14187" y="20832"/>
                </a:cubicBezTo>
                <a:cubicBezTo>
                  <a:pt x="14772" y="21362"/>
                  <a:pt x="15463" y="21600"/>
                  <a:pt x="16207" y="21600"/>
                </a:cubicBezTo>
                <a:cubicBezTo>
                  <a:pt x="16499" y="21600"/>
                  <a:pt x="16738" y="21521"/>
                  <a:pt x="16951" y="21441"/>
                </a:cubicBezTo>
                <a:lnTo>
                  <a:pt x="14719" y="19350"/>
                </a:lnTo>
                <a:lnTo>
                  <a:pt x="16738" y="17100"/>
                </a:lnTo>
                <a:lnTo>
                  <a:pt x="18970" y="19191"/>
                </a:lnTo>
                <a:cubicBezTo>
                  <a:pt x="19049" y="18900"/>
                  <a:pt x="19049" y="18688"/>
                  <a:pt x="19049" y="18450"/>
                </a:cubicBezTo>
                <a:cubicBezTo>
                  <a:pt x="19049" y="17709"/>
                  <a:pt x="18757" y="17047"/>
                  <a:pt x="18146" y="1651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56" name="Shape 1056"/>
          <p:cNvSpPr/>
          <p:nvPr/>
        </p:nvSpPr>
        <p:spPr>
          <a:xfrm>
            <a:off x="7161922" y="2343629"/>
            <a:ext cx="993862" cy="400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1400" dirty="0" smtClean="0"/>
              <a:t>Instrument 2</a:t>
            </a:r>
          </a:p>
          <a:p>
            <a:r>
              <a:rPr lang="en-US" sz="1400" dirty="0" smtClean="0"/>
              <a:t>Indicators</a:t>
            </a:r>
            <a:endParaRPr sz="1400" dirty="0"/>
          </a:p>
        </p:txBody>
      </p:sp>
      <p:sp>
        <p:nvSpPr>
          <p:cNvPr id="1058" name="Shape 1058"/>
          <p:cNvSpPr/>
          <p:nvPr/>
        </p:nvSpPr>
        <p:spPr>
          <a:xfrm>
            <a:off x="6716281" y="2870918"/>
            <a:ext cx="268729" cy="259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48" y="13656"/>
                </a:moveTo>
                <a:lnTo>
                  <a:pt x="16658" y="4118"/>
                </a:lnTo>
                <a:lnTo>
                  <a:pt x="11540" y="4198"/>
                </a:lnTo>
                <a:lnTo>
                  <a:pt x="11540" y="19049"/>
                </a:lnTo>
                <a:lnTo>
                  <a:pt x="17486" y="19049"/>
                </a:lnTo>
                <a:lnTo>
                  <a:pt x="17486" y="21600"/>
                </a:lnTo>
                <a:lnTo>
                  <a:pt x="4114" y="21600"/>
                </a:lnTo>
                <a:lnTo>
                  <a:pt x="4114" y="19049"/>
                </a:lnTo>
                <a:lnTo>
                  <a:pt x="10060" y="19049"/>
                </a:lnTo>
                <a:lnTo>
                  <a:pt x="10060" y="4198"/>
                </a:lnTo>
                <a:lnTo>
                  <a:pt x="4967" y="4118"/>
                </a:lnTo>
                <a:lnTo>
                  <a:pt x="7652" y="13656"/>
                </a:lnTo>
                <a:lnTo>
                  <a:pt x="8078" y="13656"/>
                </a:lnTo>
                <a:cubicBezTo>
                  <a:pt x="8078" y="15968"/>
                  <a:pt x="6247" y="17907"/>
                  <a:pt x="4039" y="17907"/>
                </a:cubicBezTo>
                <a:cubicBezTo>
                  <a:pt x="1856" y="17907"/>
                  <a:pt x="0" y="16047"/>
                  <a:pt x="0" y="13656"/>
                </a:cubicBezTo>
                <a:lnTo>
                  <a:pt x="426" y="13656"/>
                </a:lnTo>
                <a:lnTo>
                  <a:pt x="3111" y="4118"/>
                </a:lnTo>
                <a:lnTo>
                  <a:pt x="3061" y="4118"/>
                </a:lnTo>
                <a:lnTo>
                  <a:pt x="3061" y="2923"/>
                </a:lnTo>
                <a:lnTo>
                  <a:pt x="10060" y="2923"/>
                </a:lnTo>
                <a:lnTo>
                  <a:pt x="10060" y="0"/>
                </a:lnTo>
                <a:lnTo>
                  <a:pt x="11540" y="0"/>
                </a:lnTo>
                <a:lnTo>
                  <a:pt x="11540" y="2923"/>
                </a:lnTo>
                <a:lnTo>
                  <a:pt x="18564" y="2923"/>
                </a:lnTo>
                <a:lnTo>
                  <a:pt x="18564" y="4118"/>
                </a:lnTo>
                <a:lnTo>
                  <a:pt x="18489" y="4118"/>
                </a:lnTo>
                <a:lnTo>
                  <a:pt x="21174" y="13656"/>
                </a:lnTo>
                <a:lnTo>
                  <a:pt x="21600" y="13656"/>
                </a:lnTo>
                <a:cubicBezTo>
                  <a:pt x="21600" y="15968"/>
                  <a:pt x="19769" y="17907"/>
                  <a:pt x="17561" y="17907"/>
                </a:cubicBezTo>
                <a:cubicBezTo>
                  <a:pt x="15378" y="17907"/>
                  <a:pt x="13522" y="16047"/>
                  <a:pt x="13522" y="13656"/>
                </a:cubicBezTo>
                <a:lnTo>
                  <a:pt x="13948" y="13656"/>
                </a:lnTo>
                <a:close/>
                <a:moveTo>
                  <a:pt x="4190" y="4277"/>
                </a:moveTo>
                <a:lnTo>
                  <a:pt x="1505" y="13656"/>
                </a:lnTo>
                <a:lnTo>
                  <a:pt x="6874" y="13656"/>
                </a:lnTo>
                <a:lnTo>
                  <a:pt x="4190" y="4277"/>
                </a:lnTo>
                <a:close/>
                <a:moveTo>
                  <a:pt x="14877" y="13656"/>
                </a:moveTo>
                <a:lnTo>
                  <a:pt x="20245" y="13656"/>
                </a:lnTo>
                <a:lnTo>
                  <a:pt x="17636" y="4277"/>
                </a:lnTo>
                <a:lnTo>
                  <a:pt x="14877" y="1365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59" name="Shape 1059"/>
          <p:cNvSpPr/>
          <p:nvPr/>
        </p:nvSpPr>
        <p:spPr>
          <a:xfrm>
            <a:off x="7161922" y="2899040"/>
            <a:ext cx="993862" cy="400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1400" dirty="0" smtClean="0"/>
              <a:t>Instrument 3</a:t>
            </a:r>
          </a:p>
          <a:p>
            <a:r>
              <a:rPr lang="en-US" sz="1400" dirty="0" smtClean="0"/>
              <a:t>Indicators</a:t>
            </a:r>
            <a:endParaRPr sz="1400" dirty="0"/>
          </a:p>
        </p:txBody>
      </p:sp>
      <p:sp>
        <p:nvSpPr>
          <p:cNvPr id="1061" name="Shape 1061"/>
          <p:cNvSpPr/>
          <p:nvPr/>
        </p:nvSpPr>
        <p:spPr>
          <a:xfrm>
            <a:off x="6652136" y="3286758"/>
            <a:ext cx="264589" cy="258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326"/>
                </a:moveTo>
                <a:cubicBezTo>
                  <a:pt x="21600" y="9231"/>
                  <a:pt x="20960" y="9922"/>
                  <a:pt x="20090" y="9922"/>
                </a:cubicBezTo>
                <a:lnTo>
                  <a:pt x="20090" y="15508"/>
                </a:lnTo>
                <a:cubicBezTo>
                  <a:pt x="20013" y="16040"/>
                  <a:pt x="19578" y="16413"/>
                  <a:pt x="19066" y="16413"/>
                </a:cubicBezTo>
                <a:cubicBezTo>
                  <a:pt x="18938" y="16413"/>
                  <a:pt x="18708" y="16333"/>
                  <a:pt x="18580" y="16280"/>
                </a:cubicBezTo>
                <a:cubicBezTo>
                  <a:pt x="18580" y="16280"/>
                  <a:pt x="18503" y="16280"/>
                  <a:pt x="18503" y="16200"/>
                </a:cubicBezTo>
                <a:lnTo>
                  <a:pt x="18427" y="16120"/>
                </a:lnTo>
                <a:cubicBezTo>
                  <a:pt x="16251" y="14232"/>
                  <a:pt x="13590" y="11837"/>
                  <a:pt x="9546" y="11465"/>
                </a:cubicBezTo>
                <a:cubicBezTo>
                  <a:pt x="9316" y="11465"/>
                  <a:pt x="8906" y="11385"/>
                  <a:pt x="8471" y="11385"/>
                </a:cubicBezTo>
                <a:lnTo>
                  <a:pt x="9392" y="17317"/>
                </a:lnTo>
                <a:lnTo>
                  <a:pt x="10263" y="17158"/>
                </a:lnTo>
                <a:lnTo>
                  <a:pt x="10544" y="18967"/>
                </a:lnTo>
                <a:lnTo>
                  <a:pt x="9700" y="19126"/>
                </a:lnTo>
                <a:lnTo>
                  <a:pt x="9904" y="20988"/>
                </a:lnTo>
                <a:lnTo>
                  <a:pt x="5502" y="21600"/>
                </a:lnTo>
                <a:lnTo>
                  <a:pt x="3992" y="11465"/>
                </a:lnTo>
                <a:lnTo>
                  <a:pt x="3327" y="11465"/>
                </a:lnTo>
                <a:cubicBezTo>
                  <a:pt x="3250" y="11465"/>
                  <a:pt x="3199" y="11465"/>
                  <a:pt x="3122" y="11465"/>
                </a:cubicBezTo>
                <a:cubicBezTo>
                  <a:pt x="1382" y="11465"/>
                  <a:pt x="0" y="10055"/>
                  <a:pt x="0" y="8273"/>
                </a:cubicBezTo>
                <a:cubicBezTo>
                  <a:pt x="0" y="6464"/>
                  <a:pt x="1382" y="5028"/>
                  <a:pt x="3122" y="5028"/>
                </a:cubicBezTo>
                <a:cubicBezTo>
                  <a:pt x="3199" y="5028"/>
                  <a:pt x="3250" y="5028"/>
                  <a:pt x="3327" y="5028"/>
                </a:cubicBezTo>
                <a:lnTo>
                  <a:pt x="8522" y="5028"/>
                </a:lnTo>
                <a:cubicBezTo>
                  <a:pt x="12950" y="5028"/>
                  <a:pt x="15893" y="2474"/>
                  <a:pt x="18273" y="532"/>
                </a:cubicBezTo>
                <a:cubicBezTo>
                  <a:pt x="18427" y="239"/>
                  <a:pt x="18785" y="0"/>
                  <a:pt x="19143" y="0"/>
                </a:cubicBezTo>
                <a:cubicBezTo>
                  <a:pt x="19732" y="0"/>
                  <a:pt x="20167" y="452"/>
                  <a:pt x="20167" y="984"/>
                </a:cubicBezTo>
                <a:lnTo>
                  <a:pt x="20167" y="6677"/>
                </a:lnTo>
                <a:cubicBezTo>
                  <a:pt x="20883" y="6757"/>
                  <a:pt x="21600" y="7448"/>
                  <a:pt x="21600" y="8326"/>
                </a:cubicBezTo>
                <a:close/>
                <a:moveTo>
                  <a:pt x="18503" y="2341"/>
                </a:moveTo>
                <a:cubicBezTo>
                  <a:pt x="15330" y="4895"/>
                  <a:pt x="13001" y="6304"/>
                  <a:pt x="9981" y="6677"/>
                </a:cubicBezTo>
                <a:lnTo>
                  <a:pt x="9981" y="10055"/>
                </a:lnTo>
                <a:cubicBezTo>
                  <a:pt x="13078" y="10428"/>
                  <a:pt x="15407" y="11837"/>
                  <a:pt x="18503" y="14311"/>
                </a:cubicBezTo>
                <a:lnTo>
                  <a:pt x="18503" y="2341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7161922" y="3454449"/>
            <a:ext cx="251750" cy="2234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smtClean="0"/>
              <a:t>….</a:t>
            </a:r>
            <a:endParaRPr dirty="0"/>
          </a:p>
        </p:txBody>
      </p:sp>
      <p:sp>
        <p:nvSpPr>
          <p:cNvPr id="1069" name="Shape 1069"/>
          <p:cNvSpPr/>
          <p:nvPr/>
        </p:nvSpPr>
        <p:spPr>
          <a:xfrm>
            <a:off x="7161923" y="4566675"/>
            <a:ext cx="62" cy="2234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endParaRPr dirty="0"/>
          </a:p>
        </p:txBody>
      </p:sp>
      <p:sp>
        <p:nvSpPr>
          <p:cNvPr id="1072" name="Shape 1072"/>
          <p:cNvSpPr/>
          <p:nvPr/>
        </p:nvSpPr>
        <p:spPr>
          <a:xfrm>
            <a:off x="6110866" y="5088062"/>
            <a:ext cx="1824217" cy="457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b="1" kern="0" dirty="0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rPr>
              <a:t>RIS3 Indicators</a:t>
            </a:r>
          </a:p>
          <a:p>
            <a:endParaRPr b="1" dirty="0"/>
          </a:p>
        </p:txBody>
      </p:sp>
      <p:sp>
        <p:nvSpPr>
          <p:cNvPr id="1131" name="Shape 1131"/>
          <p:cNvSpPr/>
          <p:nvPr/>
        </p:nvSpPr>
        <p:spPr>
          <a:xfrm>
            <a:off x="2615432" y="425196"/>
            <a:ext cx="1777605" cy="2177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OPTION 1  VS  OPTION 2</a:t>
            </a:r>
          </a:p>
        </p:txBody>
      </p:sp>
      <p:sp>
        <p:nvSpPr>
          <p:cNvPr id="116" name="Shape 1075"/>
          <p:cNvSpPr/>
          <p:nvPr/>
        </p:nvSpPr>
        <p:spPr>
          <a:xfrm>
            <a:off x="1456067" y="2495776"/>
            <a:ext cx="62" cy="16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endParaRPr dirty="0"/>
          </a:p>
        </p:txBody>
      </p:sp>
      <p:sp>
        <p:nvSpPr>
          <p:cNvPr id="118" name="Oval 117"/>
          <p:cNvSpPr/>
          <p:nvPr/>
        </p:nvSpPr>
        <p:spPr>
          <a:xfrm>
            <a:off x="3897031" y="3100834"/>
            <a:ext cx="879396" cy="942833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1" name="Freeform 120"/>
          <p:cNvSpPr/>
          <p:nvPr/>
        </p:nvSpPr>
        <p:spPr>
          <a:xfrm>
            <a:off x="2447765" y="4298349"/>
            <a:ext cx="3139344" cy="678823"/>
          </a:xfrm>
          <a:custGeom>
            <a:avLst/>
            <a:gdLst>
              <a:gd name="connsiteX0" fmla="*/ 0 w 2386905"/>
              <a:gd name="connsiteY0" fmla="*/ 0 h 1411605"/>
              <a:gd name="connsiteX1" fmla="*/ 2386905 w 2386905"/>
              <a:gd name="connsiteY1" fmla="*/ 0 h 1411605"/>
              <a:gd name="connsiteX2" fmla="*/ 2386905 w 2386905"/>
              <a:gd name="connsiteY2" fmla="*/ 1411605 h 1411605"/>
              <a:gd name="connsiteX3" fmla="*/ 0 w 2386905"/>
              <a:gd name="connsiteY3" fmla="*/ 1411605 h 1411605"/>
              <a:gd name="connsiteX4" fmla="*/ 0 w 2386905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905" h="1411605">
                <a:moveTo>
                  <a:pt x="0" y="0"/>
                </a:moveTo>
                <a:lnTo>
                  <a:pt x="2386905" y="0"/>
                </a:lnTo>
                <a:lnTo>
                  <a:pt x="2386905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Applicants' input in application process</a:t>
            </a:r>
          </a:p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 smtClean="0"/>
          </a:p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Opportunity to go down to priority level</a:t>
            </a:r>
            <a:endParaRPr lang="en-US" sz="2000" kern="1200" dirty="0" smtClean="0"/>
          </a:p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 smtClean="0"/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86887" y="1240474"/>
            <a:ext cx="9073008" cy="6209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1800" kern="0" dirty="0" smtClean="0"/>
              <a:t>Monitoring Policy Outputs –Stakeholders as sources of information </a:t>
            </a:r>
            <a:endParaRPr lang="en-GB" sz="1800" kern="0" dirty="0"/>
          </a:p>
        </p:txBody>
      </p:sp>
      <p:sp>
        <p:nvSpPr>
          <p:cNvPr id="131" name="Shape 1091"/>
          <p:cNvSpPr/>
          <p:nvPr/>
        </p:nvSpPr>
        <p:spPr>
          <a:xfrm>
            <a:off x="6674355" y="3982363"/>
            <a:ext cx="130759" cy="24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605"/>
                </a:moveTo>
                <a:cubicBezTo>
                  <a:pt x="21600" y="18932"/>
                  <a:pt x="16794" y="21600"/>
                  <a:pt x="10800" y="21600"/>
                </a:cubicBezTo>
                <a:cubicBezTo>
                  <a:pt x="10387" y="21600"/>
                  <a:pt x="10077" y="21600"/>
                  <a:pt x="9663" y="21600"/>
                </a:cubicBezTo>
                <a:lnTo>
                  <a:pt x="9043" y="21600"/>
                </a:lnTo>
                <a:cubicBezTo>
                  <a:pt x="3927" y="21112"/>
                  <a:pt x="0" y="18703"/>
                  <a:pt x="0" y="15691"/>
                </a:cubicBezTo>
                <a:cubicBezTo>
                  <a:pt x="0" y="12794"/>
                  <a:pt x="3669" y="10355"/>
                  <a:pt x="8630" y="9782"/>
                </a:cubicBezTo>
                <a:cubicBezTo>
                  <a:pt x="8630" y="9696"/>
                  <a:pt x="8475" y="9638"/>
                  <a:pt x="8475" y="9552"/>
                </a:cubicBezTo>
                <a:lnTo>
                  <a:pt x="8475" y="1520"/>
                </a:lnTo>
                <a:cubicBezTo>
                  <a:pt x="8475" y="1463"/>
                  <a:pt x="8320" y="1377"/>
                  <a:pt x="8165" y="1377"/>
                </a:cubicBezTo>
                <a:cubicBezTo>
                  <a:pt x="8010" y="1377"/>
                  <a:pt x="7906" y="1463"/>
                  <a:pt x="7906" y="1520"/>
                </a:cubicBezTo>
                <a:lnTo>
                  <a:pt x="7906" y="4532"/>
                </a:lnTo>
                <a:cubicBezTo>
                  <a:pt x="7906" y="4762"/>
                  <a:pt x="7441" y="5020"/>
                  <a:pt x="7028" y="5020"/>
                </a:cubicBezTo>
                <a:cubicBezTo>
                  <a:pt x="6563" y="5020"/>
                  <a:pt x="6149" y="4762"/>
                  <a:pt x="6149" y="4532"/>
                </a:cubicBezTo>
                <a:lnTo>
                  <a:pt x="6149" y="1291"/>
                </a:lnTo>
                <a:cubicBezTo>
                  <a:pt x="6149" y="545"/>
                  <a:pt x="7183" y="0"/>
                  <a:pt x="8475" y="0"/>
                </a:cubicBezTo>
                <a:lnTo>
                  <a:pt x="13280" y="0"/>
                </a:lnTo>
                <a:cubicBezTo>
                  <a:pt x="14572" y="0"/>
                  <a:pt x="15606" y="545"/>
                  <a:pt x="15606" y="1291"/>
                </a:cubicBezTo>
                <a:lnTo>
                  <a:pt x="15606" y="4532"/>
                </a:lnTo>
                <a:cubicBezTo>
                  <a:pt x="15606" y="4762"/>
                  <a:pt x="15192" y="5020"/>
                  <a:pt x="14727" y="5020"/>
                </a:cubicBezTo>
                <a:cubicBezTo>
                  <a:pt x="14314" y="5020"/>
                  <a:pt x="13849" y="4762"/>
                  <a:pt x="13849" y="4532"/>
                </a:cubicBezTo>
                <a:lnTo>
                  <a:pt x="13849" y="1520"/>
                </a:lnTo>
                <a:cubicBezTo>
                  <a:pt x="13849" y="1463"/>
                  <a:pt x="13745" y="1377"/>
                  <a:pt x="13590" y="1377"/>
                </a:cubicBezTo>
                <a:cubicBezTo>
                  <a:pt x="13435" y="1377"/>
                  <a:pt x="13280" y="1463"/>
                  <a:pt x="13280" y="1520"/>
                </a:cubicBezTo>
                <a:lnTo>
                  <a:pt x="13280" y="9552"/>
                </a:lnTo>
                <a:cubicBezTo>
                  <a:pt x="13280" y="9696"/>
                  <a:pt x="13280" y="9782"/>
                  <a:pt x="13125" y="9868"/>
                </a:cubicBezTo>
                <a:cubicBezTo>
                  <a:pt x="18086" y="10527"/>
                  <a:pt x="21600" y="12851"/>
                  <a:pt x="21600" y="15605"/>
                </a:cubicBezTo>
                <a:close/>
                <a:moveTo>
                  <a:pt x="10645" y="9782"/>
                </a:moveTo>
                <a:lnTo>
                  <a:pt x="11368" y="9782"/>
                </a:lnTo>
                <a:cubicBezTo>
                  <a:pt x="11265" y="9696"/>
                  <a:pt x="11265" y="9638"/>
                  <a:pt x="11265" y="9466"/>
                </a:cubicBezTo>
                <a:lnTo>
                  <a:pt x="11265" y="4848"/>
                </a:lnTo>
                <a:cubicBezTo>
                  <a:pt x="11265" y="4762"/>
                  <a:pt x="11110" y="4676"/>
                  <a:pt x="10955" y="4676"/>
                </a:cubicBezTo>
                <a:cubicBezTo>
                  <a:pt x="10800" y="4676"/>
                  <a:pt x="10645" y="4762"/>
                  <a:pt x="10645" y="4848"/>
                </a:cubicBezTo>
                <a:lnTo>
                  <a:pt x="10645" y="9466"/>
                </a:lnTo>
                <a:cubicBezTo>
                  <a:pt x="10800" y="9552"/>
                  <a:pt x="10800" y="9696"/>
                  <a:pt x="10645" y="9782"/>
                </a:cubicBezTo>
                <a:close/>
                <a:moveTo>
                  <a:pt x="19430" y="17957"/>
                </a:moveTo>
                <a:cubicBezTo>
                  <a:pt x="18396" y="18215"/>
                  <a:pt x="17208" y="18359"/>
                  <a:pt x="16226" y="18273"/>
                </a:cubicBezTo>
                <a:cubicBezTo>
                  <a:pt x="14882" y="18129"/>
                  <a:pt x="14882" y="17469"/>
                  <a:pt x="15347" y="16924"/>
                </a:cubicBezTo>
                <a:cubicBezTo>
                  <a:pt x="14004" y="16752"/>
                  <a:pt x="12557" y="16752"/>
                  <a:pt x="11523" y="16265"/>
                </a:cubicBezTo>
                <a:cubicBezTo>
                  <a:pt x="11110" y="16006"/>
                  <a:pt x="10955" y="15691"/>
                  <a:pt x="11265" y="15461"/>
                </a:cubicBezTo>
                <a:cubicBezTo>
                  <a:pt x="11523" y="15060"/>
                  <a:pt x="12557" y="15060"/>
                  <a:pt x="12970" y="14658"/>
                </a:cubicBezTo>
                <a:cubicBezTo>
                  <a:pt x="13435" y="14171"/>
                  <a:pt x="12402" y="14171"/>
                  <a:pt x="12557" y="13683"/>
                </a:cubicBezTo>
                <a:cubicBezTo>
                  <a:pt x="12712" y="13339"/>
                  <a:pt x="13435" y="13109"/>
                  <a:pt x="14004" y="13023"/>
                </a:cubicBezTo>
                <a:cubicBezTo>
                  <a:pt x="15347" y="12851"/>
                  <a:pt x="17828" y="13281"/>
                  <a:pt x="18706" y="12622"/>
                </a:cubicBezTo>
                <a:cubicBezTo>
                  <a:pt x="16949" y="11245"/>
                  <a:pt x="14159" y="10355"/>
                  <a:pt x="10800" y="10355"/>
                </a:cubicBezTo>
                <a:cubicBezTo>
                  <a:pt x="8320" y="10355"/>
                  <a:pt x="6149" y="10843"/>
                  <a:pt x="4547" y="11646"/>
                </a:cubicBezTo>
                <a:cubicBezTo>
                  <a:pt x="5426" y="11962"/>
                  <a:pt x="6408" y="11646"/>
                  <a:pt x="7596" y="11560"/>
                </a:cubicBezTo>
                <a:cubicBezTo>
                  <a:pt x="8165" y="11560"/>
                  <a:pt x="8888" y="11560"/>
                  <a:pt x="9353" y="11818"/>
                </a:cubicBezTo>
                <a:cubicBezTo>
                  <a:pt x="9663" y="11962"/>
                  <a:pt x="9043" y="12134"/>
                  <a:pt x="8888" y="12220"/>
                </a:cubicBezTo>
                <a:cubicBezTo>
                  <a:pt x="8475" y="12363"/>
                  <a:pt x="7751" y="12535"/>
                  <a:pt x="7441" y="12794"/>
                </a:cubicBezTo>
                <a:cubicBezTo>
                  <a:pt x="8010" y="12851"/>
                  <a:pt x="9198" y="13023"/>
                  <a:pt x="8888" y="13339"/>
                </a:cubicBezTo>
                <a:cubicBezTo>
                  <a:pt x="8888" y="13425"/>
                  <a:pt x="8630" y="13511"/>
                  <a:pt x="8888" y="13597"/>
                </a:cubicBezTo>
                <a:cubicBezTo>
                  <a:pt x="9508" y="13683"/>
                  <a:pt x="9508" y="13912"/>
                  <a:pt x="10387" y="13425"/>
                </a:cubicBezTo>
                <a:cubicBezTo>
                  <a:pt x="11265" y="12937"/>
                  <a:pt x="12557" y="12937"/>
                  <a:pt x="12557" y="12937"/>
                </a:cubicBezTo>
                <a:cubicBezTo>
                  <a:pt x="12247" y="13195"/>
                  <a:pt x="12247" y="13425"/>
                  <a:pt x="12144" y="13683"/>
                </a:cubicBezTo>
                <a:cubicBezTo>
                  <a:pt x="11833" y="14084"/>
                  <a:pt x="11265" y="14400"/>
                  <a:pt x="10490" y="14486"/>
                </a:cubicBezTo>
                <a:cubicBezTo>
                  <a:pt x="9767" y="14658"/>
                  <a:pt x="8785" y="14658"/>
                  <a:pt x="7906" y="14486"/>
                </a:cubicBezTo>
                <a:cubicBezTo>
                  <a:pt x="7441" y="14400"/>
                  <a:pt x="7028" y="14171"/>
                  <a:pt x="6563" y="14228"/>
                </a:cubicBezTo>
                <a:cubicBezTo>
                  <a:pt x="5994" y="14228"/>
                  <a:pt x="6408" y="14802"/>
                  <a:pt x="6563" y="14974"/>
                </a:cubicBezTo>
                <a:cubicBezTo>
                  <a:pt x="6873" y="15289"/>
                  <a:pt x="7286" y="15547"/>
                  <a:pt x="7183" y="15949"/>
                </a:cubicBezTo>
                <a:cubicBezTo>
                  <a:pt x="7028" y="16265"/>
                  <a:pt x="6873" y="16351"/>
                  <a:pt x="6304" y="16351"/>
                </a:cubicBezTo>
                <a:cubicBezTo>
                  <a:pt x="5271" y="16351"/>
                  <a:pt x="4806" y="17068"/>
                  <a:pt x="3927" y="17326"/>
                </a:cubicBezTo>
                <a:cubicBezTo>
                  <a:pt x="3359" y="17469"/>
                  <a:pt x="2635" y="17555"/>
                  <a:pt x="2067" y="17555"/>
                </a:cubicBezTo>
                <a:cubicBezTo>
                  <a:pt x="2790" y="18617"/>
                  <a:pt x="3927" y="19420"/>
                  <a:pt x="5581" y="20080"/>
                </a:cubicBezTo>
                <a:cubicBezTo>
                  <a:pt x="5426" y="19735"/>
                  <a:pt x="5271" y="19420"/>
                  <a:pt x="5116" y="19018"/>
                </a:cubicBezTo>
                <a:cubicBezTo>
                  <a:pt x="4961" y="18531"/>
                  <a:pt x="4806" y="17957"/>
                  <a:pt x="5116" y="17469"/>
                </a:cubicBezTo>
                <a:cubicBezTo>
                  <a:pt x="5426" y="17068"/>
                  <a:pt x="5994" y="16924"/>
                  <a:pt x="6873" y="16924"/>
                </a:cubicBezTo>
                <a:cubicBezTo>
                  <a:pt x="8010" y="16982"/>
                  <a:pt x="8630" y="17641"/>
                  <a:pt x="9353" y="18043"/>
                </a:cubicBezTo>
                <a:cubicBezTo>
                  <a:pt x="10387" y="18617"/>
                  <a:pt x="11368" y="18531"/>
                  <a:pt x="12557" y="18617"/>
                </a:cubicBezTo>
                <a:cubicBezTo>
                  <a:pt x="13435" y="18617"/>
                  <a:pt x="14469" y="18703"/>
                  <a:pt x="15037" y="19018"/>
                </a:cubicBezTo>
                <a:cubicBezTo>
                  <a:pt x="15451" y="19334"/>
                  <a:pt x="15192" y="19822"/>
                  <a:pt x="14572" y="20080"/>
                </a:cubicBezTo>
                <a:cubicBezTo>
                  <a:pt x="14314" y="20223"/>
                  <a:pt x="13849" y="20223"/>
                  <a:pt x="13435" y="20395"/>
                </a:cubicBezTo>
                <a:cubicBezTo>
                  <a:pt x="13125" y="20481"/>
                  <a:pt x="13125" y="20625"/>
                  <a:pt x="13280" y="20883"/>
                </a:cubicBezTo>
                <a:cubicBezTo>
                  <a:pt x="15916" y="20395"/>
                  <a:pt x="18241" y="19334"/>
                  <a:pt x="19430" y="1795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1492" tIns="41492" rIns="41492" bIns="41492" anchor="ctr"/>
          <a:lstStyle/>
          <a:p>
            <a:pPr defTabSz="41492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33" name="Group 132"/>
          <p:cNvGrpSpPr/>
          <p:nvPr/>
        </p:nvGrpSpPr>
        <p:grpSpPr>
          <a:xfrm>
            <a:off x="521714" y="1672553"/>
            <a:ext cx="3375318" cy="2733954"/>
            <a:chOff x="480539" y="1686981"/>
            <a:chExt cx="3375318" cy="2733954"/>
          </a:xfrm>
        </p:grpSpPr>
        <p:sp>
          <p:nvSpPr>
            <p:cNvPr id="134" name="Shape 1035"/>
            <p:cNvSpPr/>
            <p:nvPr/>
          </p:nvSpPr>
          <p:spPr>
            <a:xfrm>
              <a:off x="2097057" y="1831809"/>
              <a:ext cx="1758800" cy="171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10800" y="21600"/>
                    <a:pt x="21600" y="21600"/>
                  </a:cubicBezTo>
                </a:path>
              </a:pathLst>
            </a:custGeom>
            <a:ln w="25400">
              <a:solidFill>
                <a:srgbClr val="F67A83"/>
              </a:solidFill>
              <a:miter/>
            </a:ln>
          </p:spPr>
          <p:txBody>
            <a:bodyPr lIns="41492" tIns="41492" rIns="41492" bIns="41492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" name="Shape 1037"/>
            <p:cNvSpPr/>
            <p:nvPr/>
          </p:nvSpPr>
          <p:spPr>
            <a:xfrm>
              <a:off x="2097057" y="2319726"/>
              <a:ext cx="1758800" cy="122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10800" y="21600"/>
                    <a:pt x="21600" y="21600"/>
                  </a:cubicBezTo>
                </a:path>
              </a:pathLst>
            </a:custGeom>
            <a:ln w="25400">
              <a:solidFill>
                <a:srgbClr val="F67A83"/>
              </a:solidFill>
              <a:miter/>
            </a:ln>
          </p:spPr>
          <p:txBody>
            <a:bodyPr lIns="41492" tIns="41492" rIns="41492" bIns="41492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" name="Shape 1039"/>
            <p:cNvSpPr/>
            <p:nvPr/>
          </p:nvSpPr>
          <p:spPr>
            <a:xfrm>
              <a:off x="2025625" y="2809049"/>
              <a:ext cx="1758800" cy="73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10800" y="21600"/>
                    <a:pt x="21600" y="21600"/>
                  </a:cubicBezTo>
                </a:path>
              </a:pathLst>
            </a:custGeom>
            <a:ln w="25400">
              <a:solidFill>
                <a:srgbClr val="F67A83"/>
              </a:solidFill>
              <a:miter/>
            </a:ln>
          </p:spPr>
          <p:txBody>
            <a:bodyPr lIns="41492" tIns="41492" rIns="41492" bIns="41492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" name="Shape 1041"/>
            <p:cNvSpPr/>
            <p:nvPr/>
          </p:nvSpPr>
          <p:spPr>
            <a:xfrm>
              <a:off x="2097057" y="3298372"/>
              <a:ext cx="1758800" cy="24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10800" y="21600"/>
                    <a:pt x="21600" y="21600"/>
                  </a:cubicBezTo>
                </a:path>
              </a:pathLst>
            </a:custGeom>
            <a:ln w="25400">
              <a:solidFill>
                <a:srgbClr val="F67A83"/>
              </a:solidFill>
              <a:miter/>
            </a:ln>
          </p:spPr>
          <p:txBody>
            <a:bodyPr lIns="41492" tIns="41492" rIns="41492" bIns="41492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" name="Shape 1045"/>
            <p:cNvSpPr/>
            <p:nvPr/>
          </p:nvSpPr>
          <p:spPr>
            <a:xfrm>
              <a:off x="2025625" y="3543034"/>
              <a:ext cx="1758800" cy="53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0" y="21600"/>
                    <a:pt x="10800" y="0"/>
                    <a:pt x="21600" y="0"/>
                  </a:cubicBezTo>
                </a:path>
              </a:pathLst>
            </a:custGeom>
            <a:ln w="25400">
              <a:solidFill>
                <a:srgbClr val="F67A83"/>
              </a:solidFill>
              <a:miter/>
            </a:ln>
          </p:spPr>
          <p:txBody>
            <a:bodyPr lIns="41492" tIns="41492" rIns="41492" bIns="41492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" name="Shape 1074"/>
            <p:cNvSpPr/>
            <p:nvPr/>
          </p:nvSpPr>
          <p:spPr>
            <a:xfrm>
              <a:off x="1240341" y="1686981"/>
              <a:ext cx="296555" cy="22897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6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OP</a:t>
              </a:r>
              <a:endParaRPr dirty="0"/>
            </a:p>
          </p:txBody>
        </p:sp>
        <p:sp>
          <p:nvSpPr>
            <p:cNvPr id="141" name="Shape 1076"/>
            <p:cNvSpPr/>
            <p:nvPr/>
          </p:nvSpPr>
          <p:spPr>
            <a:xfrm>
              <a:off x="480539" y="2257857"/>
              <a:ext cx="993862" cy="20037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6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sz="1400" dirty="0" smtClean="0"/>
                <a:t>Instrument 2</a:t>
              </a:r>
              <a:endParaRPr sz="1400" dirty="0"/>
            </a:p>
          </p:txBody>
        </p:sp>
        <p:sp>
          <p:nvSpPr>
            <p:cNvPr id="142" name="Shape 1078"/>
            <p:cNvSpPr/>
            <p:nvPr/>
          </p:nvSpPr>
          <p:spPr>
            <a:xfrm>
              <a:off x="514943" y="2830141"/>
              <a:ext cx="993862" cy="20037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6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sz="1400" dirty="0" smtClean="0"/>
                <a:t>Instrument 3</a:t>
              </a:r>
              <a:endParaRPr sz="1400" dirty="0"/>
            </a:p>
          </p:txBody>
        </p:sp>
        <p:sp>
          <p:nvSpPr>
            <p:cNvPr id="143" name="Shape 1080"/>
            <p:cNvSpPr/>
            <p:nvPr/>
          </p:nvSpPr>
          <p:spPr>
            <a:xfrm>
              <a:off x="1303542" y="3343051"/>
              <a:ext cx="196488" cy="2234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6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…</a:t>
              </a:r>
              <a:endParaRPr dirty="0"/>
            </a:p>
          </p:txBody>
        </p:sp>
        <p:sp>
          <p:nvSpPr>
            <p:cNvPr id="144" name="Shape 1082"/>
            <p:cNvSpPr/>
            <p:nvPr/>
          </p:nvSpPr>
          <p:spPr>
            <a:xfrm>
              <a:off x="1303480" y="3974004"/>
              <a:ext cx="196550" cy="44693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6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…</a:t>
              </a:r>
            </a:p>
            <a:p>
              <a:endParaRPr dirty="0"/>
            </a:p>
          </p:txBody>
        </p:sp>
        <p:sp>
          <p:nvSpPr>
            <p:cNvPr id="145" name="Shape 1086"/>
            <p:cNvSpPr/>
            <p:nvPr/>
          </p:nvSpPr>
          <p:spPr>
            <a:xfrm>
              <a:off x="1716262" y="1696824"/>
              <a:ext cx="230098" cy="26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25" y="10582"/>
                  </a:moveTo>
                  <a:lnTo>
                    <a:pt x="12925" y="7679"/>
                  </a:lnTo>
                  <a:lnTo>
                    <a:pt x="9613" y="7679"/>
                  </a:lnTo>
                  <a:cubicBezTo>
                    <a:pt x="9613" y="9349"/>
                    <a:pt x="11020" y="10582"/>
                    <a:pt x="12925" y="10582"/>
                  </a:cubicBezTo>
                  <a:close/>
                  <a:moveTo>
                    <a:pt x="16237" y="7679"/>
                  </a:moveTo>
                  <a:lnTo>
                    <a:pt x="12925" y="7679"/>
                  </a:lnTo>
                  <a:lnTo>
                    <a:pt x="12925" y="4777"/>
                  </a:lnTo>
                  <a:cubicBezTo>
                    <a:pt x="14742" y="4777"/>
                    <a:pt x="16237" y="6087"/>
                    <a:pt x="16237" y="7679"/>
                  </a:cubicBezTo>
                  <a:close/>
                  <a:moveTo>
                    <a:pt x="21600" y="8476"/>
                  </a:moveTo>
                  <a:cubicBezTo>
                    <a:pt x="21600" y="3776"/>
                    <a:pt x="17204" y="0"/>
                    <a:pt x="11840" y="0"/>
                  </a:cubicBezTo>
                  <a:cubicBezTo>
                    <a:pt x="7444" y="0"/>
                    <a:pt x="3312" y="2902"/>
                    <a:pt x="2491" y="6087"/>
                  </a:cubicBezTo>
                  <a:cubicBezTo>
                    <a:pt x="2315" y="6806"/>
                    <a:pt x="2081" y="8707"/>
                    <a:pt x="2081" y="8707"/>
                  </a:cubicBezTo>
                  <a:lnTo>
                    <a:pt x="88" y="13201"/>
                  </a:lnTo>
                  <a:cubicBezTo>
                    <a:pt x="88" y="13253"/>
                    <a:pt x="0" y="13330"/>
                    <a:pt x="0" y="13484"/>
                  </a:cubicBezTo>
                  <a:cubicBezTo>
                    <a:pt x="0" y="13844"/>
                    <a:pt x="352" y="14126"/>
                    <a:pt x="762" y="14126"/>
                  </a:cubicBezTo>
                  <a:lnTo>
                    <a:pt x="2081" y="14126"/>
                  </a:lnTo>
                  <a:lnTo>
                    <a:pt x="2081" y="16515"/>
                  </a:lnTo>
                  <a:cubicBezTo>
                    <a:pt x="2081" y="18338"/>
                    <a:pt x="3810" y="19854"/>
                    <a:pt x="5891" y="19854"/>
                  </a:cubicBezTo>
                  <a:lnTo>
                    <a:pt x="18112" y="19854"/>
                  </a:lnTo>
                  <a:lnTo>
                    <a:pt x="18112" y="18544"/>
                  </a:lnTo>
                  <a:lnTo>
                    <a:pt x="11108" y="18544"/>
                  </a:lnTo>
                  <a:lnTo>
                    <a:pt x="12075" y="18056"/>
                  </a:lnTo>
                  <a:lnTo>
                    <a:pt x="18112" y="18056"/>
                  </a:lnTo>
                  <a:lnTo>
                    <a:pt x="18112" y="16746"/>
                  </a:lnTo>
                  <a:lnTo>
                    <a:pt x="14830" y="16746"/>
                  </a:lnTo>
                  <a:lnTo>
                    <a:pt x="15797" y="16232"/>
                  </a:lnTo>
                  <a:lnTo>
                    <a:pt x="18112" y="16232"/>
                  </a:lnTo>
                  <a:lnTo>
                    <a:pt x="18112" y="15076"/>
                  </a:lnTo>
                  <a:cubicBezTo>
                    <a:pt x="20281" y="13484"/>
                    <a:pt x="21600" y="11095"/>
                    <a:pt x="21600" y="8476"/>
                  </a:cubicBezTo>
                  <a:close/>
                  <a:moveTo>
                    <a:pt x="4572" y="10376"/>
                  </a:moveTo>
                  <a:cubicBezTo>
                    <a:pt x="3986" y="10376"/>
                    <a:pt x="3488" y="9940"/>
                    <a:pt x="3488" y="9426"/>
                  </a:cubicBezTo>
                  <a:cubicBezTo>
                    <a:pt x="3488" y="8912"/>
                    <a:pt x="3986" y="8476"/>
                    <a:pt x="4572" y="8476"/>
                  </a:cubicBezTo>
                  <a:cubicBezTo>
                    <a:pt x="5129" y="8476"/>
                    <a:pt x="5627" y="8912"/>
                    <a:pt x="5627" y="9426"/>
                  </a:cubicBezTo>
                  <a:cubicBezTo>
                    <a:pt x="5627" y="9940"/>
                    <a:pt x="5129" y="10376"/>
                    <a:pt x="4572" y="10376"/>
                  </a:cubicBezTo>
                  <a:close/>
                  <a:moveTo>
                    <a:pt x="12925" y="4418"/>
                  </a:moveTo>
                  <a:cubicBezTo>
                    <a:pt x="14976" y="4418"/>
                    <a:pt x="16647" y="5856"/>
                    <a:pt x="16647" y="7679"/>
                  </a:cubicBezTo>
                  <a:cubicBezTo>
                    <a:pt x="16647" y="9477"/>
                    <a:pt x="14976" y="10941"/>
                    <a:pt x="12925" y="10941"/>
                  </a:cubicBezTo>
                  <a:cubicBezTo>
                    <a:pt x="10844" y="10941"/>
                    <a:pt x="9203" y="9503"/>
                    <a:pt x="9203" y="7679"/>
                  </a:cubicBezTo>
                  <a:cubicBezTo>
                    <a:pt x="9115" y="5882"/>
                    <a:pt x="10844" y="4418"/>
                    <a:pt x="12925" y="4418"/>
                  </a:cubicBezTo>
                  <a:close/>
                  <a:moveTo>
                    <a:pt x="7708" y="20290"/>
                  </a:moveTo>
                  <a:lnTo>
                    <a:pt x="18112" y="20290"/>
                  </a:lnTo>
                  <a:lnTo>
                    <a:pt x="18112" y="21600"/>
                  </a:lnTo>
                  <a:lnTo>
                    <a:pt x="7708" y="21600"/>
                  </a:lnTo>
                  <a:lnTo>
                    <a:pt x="7708" y="20290"/>
                  </a:lnTo>
                  <a:close/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1492" tIns="41492" rIns="41492" bIns="41492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6" name="Shape 1087"/>
            <p:cNvSpPr/>
            <p:nvPr/>
          </p:nvSpPr>
          <p:spPr>
            <a:xfrm>
              <a:off x="1699704" y="2271919"/>
              <a:ext cx="264589" cy="26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3" y="16540"/>
                  </a:moveTo>
                  <a:cubicBezTo>
                    <a:pt x="17684" y="16027"/>
                    <a:pt x="17045" y="15821"/>
                    <a:pt x="16251" y="15821"/>
                  </a:cubicBezTo>
                  <a:cubicBezTo>
                    <a:pt x="15944" y="15821"/>
                    <a:pt x="15739" y="15873"/>
                    <a:pt x="15458" y="15950"/>
                  </a:cubicBezTo>
                  <a:lnTo>
                    <a:pt x="11542" y="12328"/>
                  </a:lnTo>
                  <a:lnTo>
                    <a:pt x="14076" y="9349"/>
                  </a:lnTo>
                  <a:lnTo>
                    <a:pt x="18043" y="12919"/>
                  </a:lnTo>
                  <a:lnTo>
                    <a:pt x="21600" y="8861"/>
                  </a:lnTo>
                  <a:lnTo>
                    <a:pt x="11542" y="0"/>
                  </a:lnTo>
                  <a:lnTo>
                    <a:pt x="8010" y="4058"/>
                  </a:lnTo>
                  <a:lnTo>
                    <a:pt x="11900" y="7551"/>
                  </a:lnTo>
                  <a:lnTo>
                    <a:pt x="9316" y="10376"/>
                  </a:lnTo>
                  <a:lnTo>
                    <a:pt x="5784" y="7114"/>
                  </a:lnTo>
                  <a:cubicBezTo>
                    <a:pt x="5835" y="6832"/>
                    <a:pt x="5835" y="6601"/>
                    <a:pt x="5835" y="6318"/>
                  </a:cubicBezTo>
                  <a:cubicBezTo>
                    <a:pt x="5835" y="5522"/>
                    <a:pt x="5477" y="4854"/>
                    <a:pt x="4914" y="4366"/>
                  </a:cubicBezTo>
                  <a:cubicBezTo>
                    <a:pt x="4325" y="3853"/>
                    <a:pt x="3685" y="3621"/>
                    <a:pt x="2892" y="3621"/>
                  </a:cubicBezTo>
                  <a:cubicBezTo>
                    <a:pt x="2585" y="3621"/>
                    <a:pt x="2303" y="3698"/>
                    <a:pt x="2099" y="3776"/>
                  </a:cubicBezTo>
                  <a:lnTo>
                    <a:pt x="4325" y="5805"/>
                  </a:lnTo>
                  <a:lnTo>
                    <a:pt x="2303" y="7988"/>
                  </a:lnTo>
                  <a:lnTo>
                    <a:pt x="77" y="5959"/>
                  </a:lnTo>
                  <a:cubicBezTo>
                    <a:pt x="0" y="6241"/>
                    <a:pt x="0" y="6524"/>
                    <a:pt x="0" y="6755"/>
                  </a:cubicBezTo>
                  <a:cubicBezTo>
                    <a:pt x="0" y="7551"/>
                    <a:pt x="333" y="8193"/>
                    <a:pt x="921" y="8707"/>
                  </a:cubicBezTo>
                  <a:cubicBezTo>
                    <a:pt x="1484" y="9220"/>
                    <a:pt x="2150" y="9426"/>
                    <a:pt x="2969" y="9426"/>
                  </a:cubicBezTo>
                  <a:cubicBezTo>
                    <a:pt x="3250" y="9426"/>
                    <a:pt x="3532" y="9349"/>
                    <a:pt x="3813" y="9220"/>
                  </a:cubicBezTo>
                  <a:lnTo>
                    <a:pt x="7294" y="12405"/>
                  </a:lnTo>
                  <a:lnTo>
                    <a:pt x="1587" y="18338"/>
                  </a:lnTo>
                  <a:cubicBezTo>
                    <a:pt x="1228" y="18698"/>
                    <a:pt x="998" y="19134"/>
                    <a:pt x="998" y="19648"/>
                  </a:cubicBezTo>
                  <a:cubicBezTo>
                    <a:pt x="998" y="20598"/>
                    <a:pt x="1791" y="21395"/>
                    <a:pt x="2738" y="21395"/>
                  </a:cubicBezTo>
                  <a:cubicBezTo>
                    <a:pt x="3327" y="21395"/>
                    <a:pt x="3813" y="21112"/>
                    <a:pt x="4172" y="20675"/>
                  </a:cubicBezTo>
                  <a:lnTo>
                    <a:pt x="9674" y="14588"/>
                  </a:lnTo>
                  <a:lnTo>
                    <a:pt x="12924" y="17542"/>
                  </a:lnTo>
                  <a:lnTo>
                    <a:pt x="13513" y="18056"/>
                  </a:lnTo>
                  <a:cubicBezTo>
                    <a:pt x="13436" y="18338"/>
                    <a:pt x="13436" y="18646"/>
                    <a:pt x="13436" y="18929"/>
                  </a:cubicBezTo>
                  <a:cubicBezTo>
                    <a:pt x="13436" y="19725"/>
                    <a:pt x="13769" y="20367"/>
                    <a:pt x="14357" y="20881"/>
                  </a:cubicBezTo>
                  <a:cubicBezTo>
                    <a:pt x="14920" y="21395"/>
                    <a:pt x="15586" y="21600"/>
                    <a:pt x="16379" y="21600"/>
                  </a:cubicBezTo>
                  <a:cubicBezTo>
                    <a:pt x="16686" y="21600"/>
                    <a:pt x="16891" y="21523"/>
                    <a:pt x="17173" y="21472"/>
                  </a:cubicBezTo>
                  <a:lnTo>
                    <a:pt x="14946" y="19443"/>
                  </a:lnTo>
                  <a:lnTo>
                    <a:pt x="16968" y="17182"/>
                  </a:lnTo>
                  <a:lnTo>
                    <a:pt x="19194" y="19288"/>
                  </a:lnTo>
                  <a:cubicBezTo>
                    <a:pt x="19271" y="19006"/>
                    <a:pt x="19271" y="18698"/>
                    <a:pt x="19271" y="18492"/>
                  </a:cubicBezTo>
                  <a:cubicBezTo>
                    <a:pt x="19143" y="17696"/>
                    <a:pt x="18836" y="17054"/>
                    <a:pt x="18273" y="16540"/>
                  </a:cubicBezTo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1492" tIns="41492" rIns="41492" bIns="41492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Shape 1088"/>
            <p:cNvSpPr/>
            <p:nvPr/>
          </p:nvSpPr>
          <p:spPr>
            <a:xfrm>
              <a:off x="1691427" y="2847014"/>
              <a:ext cx="277007" cy="26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69" y="13580"/>
                  </a:moveTo>
                  <a:lnTo>
                    <a:pt x="16651" y="4100"/>
                  </a:lnTo>
                  <a:lnTo>
                    <a:pt x="11556" y="4177"/>
                  </a:lnTo>
                  <a:lnTo>
                    <a:pt x="11556" y="19012"/>
                  </a:lnTo>
                  <a:lnTo>
                    <a:pt x="17553" y="19012"/>
                  </a:lnTo>
                  <a:lnTo>
                    <a:pt x="17553" y="21600"/>
                  </a:lnTo>
                  <a:lnTo>
                    <a:pt x="4144" y="21600"/>
                  </a:lnTo>
                  <a:lnTo>
                    <a:pt x="4144" y="19089"/>
                  </a:lnTo>
                  <a:lnTo>
                    <a:pt x="10117" y="19089"/>
                  </a:lnTo>
                  <a:lnTo>
                    <a:pt x="10117" y="4253"/>
                  </a:lnTo>
                  <a:lnTo>
                    <a:pt x="5022" y="4177"/>
                  </a:lnTo>
                  <a:lnTo>
                    <a:pt x="7704" y="13657"/>
                  </a:lnTo>
                  <a:lnTo>
                    <a:pt x="8118" y="13657"/>
                  </a:lnTo>
                  <a:cubicBezTo>
                    <a:pt x="8118" y="16040"/>
                    <a:pt x="6265" y="17910"/>
                    <a:pt x="4071" y="17910"/>
                  </a:cubicBezTo>
                  <a:cubicBezTo>
                    <a:pt x="1853" y="17910"/>
                    <a:pt x="0" y="16040"/>
                    <a:pt x="0" y="13657"/>
                  </a:cubicBezTo>
                  <a:lnTo>
                    <a:pt x="414" y="13657"/>
                  </a:lnTo>
                  <a:lnTo>
                    <a:pt x="3096" y="4177"/>
                  </a:lnTo>
                  <a:lnTo>
                    <a:pt x="3023" y="4177"/>
                  </a:lnTo>
                  <a:lnTo>
                    <a:pt x="3023" y="2947"/>
                  </a:lnTo>
                  <a:lnTo>
                    <a:pt x="10117" y="2947"/>
                  </a:lnTo>
                  <a:lnTo>
                    <a:pt x="10117" y="0"/>
                  </a:lnTo>
                  <a:lnTo>
                    <a:pt x="11556" y="0"/>
                  </a:lnTo>
                  <a:lnTo>
                    <a:pt x="11556" y="2947"/>
                  </a:lnTo>
                  <a:lnTo>
                    <a:pt x="18577" y="2947"/>
                  </a:lnTo>
                  <a:lnTo>
                    <a:pt x="18577" y="4177"/>
                  </a:lnTo>
                  <a:lnTo>
                    <a:pt x="18504" y="4177"/>
                  </a:lnTo>
                  <a:lnTo>
                    <a:pt x="21186" y="13657"/>
                  </a:lnTo>
                  <a:lnTo>
                    <a:pt x="21600" y="13657"/>
                  </a:lnTo>
                  <a:cubicBezTo>
                    <a:pt x="21600" y="15963"/>
                    <a:pt x="19747" y="17910"/>
                    <a:pt x="17553" y="17910"/>
                  </a:cubicBezTo>
                  <a:cubicBezTo>
                    <a:pt x="15359" y="17910"/>
                    <a:pt x="13482" y="16040"/>
                    <a:pt x="13482" y="13657"/>
                  </a:cubicBezTo>
                  <a:lnTo>
                    <a:pt x="13969" y="13657"/>
                  </a:lnTo>
                  <a:lnTo>
                    <a:pt x="13969" y="13580"/>
                  </a:lnTo>
                  <a:close/>
                  <a:moveTo>
                    <a:pt x="4144" y="4253"/>
                  </a:moveTo>
                  <a:lnTo>
                    <a:pt x="1438" y="13657"/>
                  </a:lnTo>
                  <a:lnTo>
                    <a:pt x="6826" y="13657"/>
                  </a:lnTo>
                  <a:lnTo>
                    <a:pt x="4144" y="4253"/>
                  </a:lnTo>
                  <a:close/>
                  <a:moveTo>
                    <a:pt x="14871" y="13580"/>
                  </a:moveTo>
                  <a:lnTo>
                    <a:pt x="20235" y="13580"/>
                  </a:lnTo>
                  <a:lnTo>
                    <a:pt x="17626" y="4253"/>
                  </a:lnTo>
                  <a:lnTo>
                    <a:pt x="14871" y="13580"/>
                  </a:lnTo>
                  <a:close/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1492" tIns="41492" rIns="41492" bIns="41492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" name="Shape 1089"/>
            <p:cNvSpPr/>
            <p:nvPr/>
          </p:nvSpPr>
          <p:spPr>
            <a:xfrm>
              <a:off x="1691427" y="3321029"/>
              <a:ext cx="270895" cy="26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extrusionOk="0">
                  <a:moveTo>
                    <a:pt x="21550" y="8310"/>
                  </a:moveTo>
                  <a:cubicBezTo>
                    <a:pt x="21550" y="9187"/>
                    <a:pt x="20829" y="9910"/>
                    <a:pt x="19984" y="9910"/>
                  </a:cubicBezTo>
                  <a:lnTo>
                    <a:pt x="19984" y="15561"/>
                  </a:lnTo>
                  <a:cubicBezTo>
                    <a:pt x="19935" y="16077"/>
                    <a:pt x="19512" y="16516"/>
                    <a:pt x="19015" y="16516"/>
                  </a:cubicBezTo>
                  <a:cubicBezTo>
                    <a:pt x="18791" y="16516"/>
                    <a:pt x="18667" y="16439"/>
                    <a:pt x="18518" y="16361"/>
                  </a:cubicBezTo>
                  <a:cubicBezTo>
                    <a:pt x="18518" y="16361"/>
                    <a:pt x="18443" y="16361"/>
                    <a:pt x="18443" y="16284"/>
                  </a:cubicBezTo>
                  <a:cubicBezTo>
                    <a:pt x="18394" y="16284"/>
                    <a:pt x="18394" y="16206"/>
                    <a:pt x="18319" y="16206"/>
                  </a:cubicBezTo>
                  <a:cubicBezTo>
                    <a:pt x="16132" y="14400"/>
                    <a:pt x="13472" y="11923"/>
                    <a:pt x="9396" y="11561"/>
                  </a:cubicBezTo>
                  <a:cubicBezTo>
                    <a:pt x="9122" y="11561"/>
                    <a:pt x="8774" y="11484"/>
                    <a:pt x="8352" y="11484"/>
                  </a:cubicBezTo>
                  <a:lnTo>
                    <a:pt x="9321" y="17368"/>
                  </a:lnTo>
                  <a:lnTo>
                    <a:pt x="10241" y="17239"/>
                  </a:lnTo>
                  <a:lnTo>
                    <a:pt x="10514" y="18968"/>
                  </a:lnTo>
                  <a:lnTo>
                    <a:pt x="9619" y="19123"/>
                  </a:lnTo>
                  <a:lnTo>
                    <a:pt x="9818" y="21032"/>
                  </a:lnTo>
                  <a:lnTo>
                    <a:pt x="5394" y="21600"/>
                  </a:lnTo>
                  <a:lnTo>
                    <a:pt x="3927" y="11406"/>
                  </a:lnTo>
                  <a:lnTo>
                    <a:pt x="3306" y="11406"/>
                  </a:lnTo>
                  <a:cubicBezTo>
                    <a:pt x="3231" y="11406"/>
                    <a:pt x="3157" y="11406"/>
                    <a:pt x="3082" y="11406"/>
                  </a:cubicBezTo>
                  <a:cubicBezTo>
                    <a:pt x="1417" y="11406"/>
                    <a:pt x="0" y="9987"/>
                    <a:pt x="0" y="8232"/>
                  </a:cubicBezTo>
                  <a:cubicBezTo>
                    <a:pt x="0" y="6477"/>
                    <a:pt x="1417" y="5032"/>
                    <a:pt x="3082" y="5032"/>
                  </a:cubicBezTo>
                  <a:cubicBezTo>
                    <a:pt x="3157" y="5032"/>
                    <a:pt x="3231" y="5032"/>
                    <a:pt x="3306" y="5032"/>
                  </a:cubicBezTo>
                  <a:lnTo>
                    <a:pt x="8551" y="5032"/>
                  </a:lnTo>
                  <a:cubicBezTo>
                    <a:pt x="12975" y="5032"/>
                    <a:pt x="16007" y="2477"/>
                    <a:pt x="18319" y="516"/>
                  </a:cubicBezTo>
                  <a:cubicBezTo>
                    <a:pt x="18518" y="206"/>
                    <a:pt x="18791" y="0"/>
                    <a:pt x="19214" y="0"/>
                  </a:cubicBezTo>
                  <a:cubicBezTo>
                    <a:pt x="19786" y="0"/>
                    <a:pt x="20208" y="439"/>
                    <a:pt x="20283" y="1006"/>
                  </a:cubicBezTo>
                  <a:lnTo>
                    <a:pt x="20283" y="6710"/>
                  </a:lnTo>
                  <a:cubicBezTo>
                    <a:pt x="20904" y="6710"/>
                    <a:pt x="21600" y="7432"/>
                    <a:pt x="21550" y="8310"/>
                  </a:cubicBezTo>
                  <a:close/>
                  <a:moveTo>
                    <a:pt x="18443" y="2245"/>
                  </a:moveTo>
                  <a:cubicBezTo>
                    <a:pt x="15287" y="4800"/>
                    <a:pt x="12975" y="6271"/>
                    <a:pt x="9893" y="6632"/>
                  </a:cubicBezTo>
                  <a:lnTo>
                    <a:pt x="9893" y="10039"/>
                  </a:lnTo>
                  <a:cubicBezTo>
                    <a:pt x="12975" y="10400"/>
                    <a:pt x="15287" y="11768"/>
                    <a:pt x="18443" y="14323"/>
                  </a:cubicBezTo>
                  <a:lnTo>
                    <a:pt x="18443" y="2245"/>
                  </a:lnTo>
                  <a:close/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1492" tIns="41492" rIns="41492" bIns="41492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Shape 1091"/>
            <p:cNvSpPr/>
            <p:nvPr/>
          </p:nvSpPr>
          <p:spPr>
            <a:xfrm>
              <a:off x="1765930" y="4025327"/>
              <a:ext cx="130759" cy="24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05"/>
                  </a:moveTo>
                  <a:cubicBezTo>
                    <a:pt x="21600" y="18932"/>
                    <a:pt x="16794" y="21600"/>
                    <a:pt x="10800" y="21600"/>
                  </a:cubicBezTo>
                  <a:cubicBezTo>
                    <a:pt x="10387" y="21600"/>
                    <a:pt x="10077" y="21600"/>
                    <a:pt x="9663" y="21600"/>
                  </a:cubicBezTo>
                  <a:lnTo>
                    <a:pt x="9043" y="21600"/>
                  </a:lnTo>
                  <a:cubicBezTo>
                    <a:pt x="3927" y="21112"/>
                    <a:pt x="0" y="18703"/>
                    <a:pt x="0" y="15691"/>
                  </a:cubicBezTo>
                  <a:cubicBezTo>
                    <a:pt x="0" y="12794"/>
                    <a:pt x="3669" y="10355"/>
                    <a:pt x="8630" y="9782"/>
                  </a:cubicBezTo>
                  <a:cubicBezTo>
                    <a:pt x="8630" y="9696"/>
                    <a:pt x="8475" y="9638"/>
                    <a:pt x="8475" y="9552"/>
                  </a:cubicBezTo>
                  <a:lnTo>
                    <a:pt x="8475" y="1520"/>
                  </a:lnTo>
                  <a:cubicBezTo>
                    <a:pt x="8475" y="1463"/>
                    <a:pt x="8320" y="1377"/>
                    <a:pt x="8165" y="1377"/>
                  </a:cubicBezTo>
                  <a:cubicBezTo>
                    <a:pt x="8010" y="1377"/>
                    <a:pt x="7906" y="1463"/>
                    <a:pt x="7906" y="1520"/>
                  </a:cubicBezTo>
                  <a:lnTo>
                    <a:pt x="7906" y="4532"/>
                  </a:lnTo>
                  <a:cubicBezTo>
                    <a:pt x="7906" y="4762"/>
                    <a:pt x="7441" y="5020"/>
                    <a:pt x="7028" y="5020"/>
                  </a:cubicBezTo>
                  <a:cubicBezTo>
                    <a:pt x="6563" y="5020"/>
                    <a:pt x="6149" y="4762"/>
                    <a:pt x="6149" y="4532"/>
                  </a:cubicBezTo>
                  <a:lnTo>
                    <a:pt x="6149" y="1291"/>
                  </a:lnTo>
                  <a:cubicBezTo>
                    <a:pt x="6149" y="545"/>
                    <a:pt x="7183" y="0"/>
                    <a:pt x="8475" y="0"/>
                  </a:cubicBezTo>
                  <a:lnTo>
                    <a:pt x="13280" y="0"/>
                  </a:lnTo>
                  <a:cubicBezTo>
                    <a:pt x="14572" y="0"/>
                    <a:pt x="15606" y="545"/>
                    <a:pt x="15606" y="1291"/>
                  </a:cubicBezTo>
                  <a:lnTo>
                    <a:pt x="15606" y="4532"/>
                  </a:lnTo>
                  <a:cubicBezTo>
                    <a:pt x="15606" y="4762"/>
                    <a:pt x="15192" y="5020"/>
                    <a:pt x="14727" y="5020"/>
                  </a:cubicBezTo>
                  <a:cubicBezTo>
                    <a:pt x="14314" y="5020"/>
                    <a:pt x="13849" y="4762"/>
                    <a:pt x="13849" y="4532"/>
                  </a:cubicBezTo>
                  <a:lnTo>
                    <a:pt x="13849" y="1520"/>
                  </a:lnTo>
                  <a:cubicBezTo>
                    <a:pt x="13849" y="1463"/>
                    <a:pt x="13745" y="1377"/>
                    <a:pt x="13590" y="1377"/>
                  </a:cubicBezTo>
                  <a:cubicBezTo>
                    <a:pt x="13435" y="1377"/>
                    <a:pt x="13280" y="1463"/>
                    <a:pt x="13280" y="1520"/>
                  </a:cubicBezTo>
                  <a:lnTo>
                    <a:pt x="13280" y="9552"/>
                  </a:lnTo>
                  <a:cubicBezTo>
                    <a:pt x="13280" y="9696"/>
                    <a:pt x="13280" y="9782"/>
                    <a:pt x="13125" y="9868"/>
                  </a:cubicBezTo>
                  <a:cubicBezTo>
                    <a:pt x="18086" y="10527"/>
                    <a:pt x="21600" y="12851"/>
                    <a:pt x="21600" y="15605"/>
                  </a:cubicBezTo>
                  <a:close/>
                  <a:moveTo>
                    <a:pt x="10645" y="9782"/>
                  </a:moveTo>
                  <a:lnTo>
                    <a:pt x="11368" y="9782"/>
                  </a:lnTo>
                  <a:cubicBezTo>
                    <a:pt x="11265" y="9696"/>
                    <a:pt x="11265" y="9638"/>
                    <a:pt x="11265" y="9466"/>
                  </a:cubicBezTo>
                  <a:lnTo>
                    <a:pt x="11265" y="4848"/>
                  </a:lnTo>
                  <a:cubicBezTo>
                    <a:pt x="11265" y="4762"/>
                    <a:pt x="11110" y="4676"/>
                    <a:pt x="10955" y="4676"/>
                  </a:cubicBezTo>
                  <a:cubicBezTo>
                    <a:pt x="10800" y="4676"/>
                    <a:pt x="10645" y="4762"/>
                    <a:pt x="10645" y="4848"/>
                  </a:cubicBezTo>
                  <a:lnTo>
                    <a:pt x="10645" y="9466"/>
                  </a:lnTo>
                  <a:cubicBezTo>
                    <a:pt x="10800" y="9552"/>
                    <a:pt x="10800" y="9696"/>
                    <a:pt x="10645" y="9782"/>
                  </a:cubicBezTo>
                  <a:close/>
                  <a:moveTo>
                    <a:pt x="19430" y="17957"/>
                  </a:moveTo>
                  <a:cubicBezTo>
                    <a:pt x="18396" y="18215"/>
                    <a:pt x="17208" y="18359"/>
                    <a:pt x="16226" y="18273"/>
                  </a:cubicBezTo>
                  <a:cubicBezTo>
                    <a:pt x="14882" y="18129"/>
                    <a:pt x="14882" y="17469"/>
                    <a:pt x="15347" y="16924"/>
                  </a:cubicBezTo>
                  <a:cubicBezTo>
                    <a:pt x="14004" y="16752"/>
                    <a:pt x="12557" y="16752"/>
                    <a:pt x="11523" y="16265"/>
                  </a:cubicBezTo>
                  <a:cubicBezTo>
                    <a:pt x="11110" y="16006"/>
                    <a:pt x="10955" y="15691"/>
                    <a:pt x="11265" y="15461"/>
                  </a:cubicBezTo>
                  <a:cubicBezTo>
                    <a:pt x="11523" y="15060"/>
                    <a:pt x="12557" y="15060"/>
                    <a:pt x="12970" y="14658"/>
                  </a:cubicBezTo>
                  <a:cubicBezTo>
                    <a:pt x="13435" y="14171"/>
                    <a:pt x="12402" y="14171"/>
                    <a:pt x="12557" y="13683"/>
                  </a:cubicBezTo>
                  <a:cubicBezTo>
                    <a:pt x="12712" y="13339"/>
                    <a:pt x="13435" y="13109"/>
                    <a:pt x="14004" y="13023"/>
                  </a:cubicBezTo>
                  <a:cubicBezTo>
                    <a:pt x="15347" y="12851"/>
                    <a:pt x="17828" y="13281"/>
                    <a:pt x="18706" y="12622"/>
                  </a:cubicBezTo>
                  <a:cubicBezTo>
                    <a:pt x="16949" y="11245"/>
                    <a:pt x="14159" y="10355"/>
                    <a:pt x="10800" y="10355"/>
                  </a:cubicBezTo>
                  <a:cubicBezTo>
                    <a:pt x="8320" y="10355"/>
                    <a:pt x="6149" y="10843"/>
                    <a:pt x="4547" y="11646"/>
                  </a:cubicBezTo>
                  <a:cubicBezTo>
                    <a:pt x="5426" y="11962"/>
                    <a:pt x="6408" y="11646"/>
                    <a:pt x="7596" y="11560"/>
                  </a:cubicBezTo>
                  <a:cubicBezTo>
                    <a:pt x="8165" y="11560"/>
                    <a:pt x="8888" y="11560"/>
                    <a:pt x="9353" y="11818"/>
                  </a:cubicBezTo>
                  <a:cubicBezTo>
                    <a:pt x="9663" y="11962"/>
                    <a:pt x="9043" y="12134"/>
                    <a:pt x="8888" y="12220"/>
                  </a:cubicBezTo>
                  <a:cubicBezTo>
                    <a:pt x="8475" y="12363"/>
                    <a:pt x="7751" y="12535"/>
                    <a:pt x="7441" y="12794"/>
                  </a:cubicBezTo>
                  <a:cubicBezTo>
                    <a:pt x="8010" y="12851"/>
                    <a:pt x="9198" y="13023"/>
                    <a:pt x="8888" y="13339"/>
                  </a:cubicBezTo>
                  <a:cubicBezTo>
                    <a:pt x="8888" y="13425"/>
                    <a:pt x="8630" y="13511"/>
                    <a:pt x="8888" y="13597"/>
                  </a:cubicBezTo>
                  <a:cubicBezTo>
                    <a:pt x="9508" y="13683"/>
                    <a:pt x="9508" y="13912"/>
                    <a:pt x="10387" y="13425"/>
                  </a:cubicBezTo>
                  <a:cubicBezTo>
                    <a:pt x="11265" y="12937"/>
                    <a:pt x="12557" y="12937"/>
                    <a:pt x="12557" y="12937"/>
                  </a:cubicBezTo>
                  <a:cubicBezTo>
                    <a:pt x="12247" y="13195"/>
                    <a:pt x="12247" y="13425"/>
                    <a:pt x="12144" y="13683"/>
                  </a:cubicBezTo>
                  <a:cubicBezTo>
                    <a:pt x="11833" y="14084"/>
                    <a:pt x="11265" y="14400"/>
                    <a:pt x="10490" y="14486"/>
                  </a:cubicBezTo>
                  <a:cubicBezTo>
                    <a:pt x="9767" y="14658"/>
                    <a:pt x="8785" y="14658"/>
                    <a:pt x="7906" y="14486"/>
                  </a:cubicBezTo>
                  <a:cubicBezTo>
                    <a:pt x="7441" y="14400"/>
                    <a:pt x="7028" y="14171"/>
                    <a:pt x="6563" y="14228"/>
                  </a:cubicBezTo>
                  <a:cubicBezTo>
                    <a:pt x="5994" y="14228"/>
                    <a:pt x="6408" y="14802"/>
                    <a:pt x="6563" y="14974"/>
                  </a:cubicBezTo>
                  <a:cubicBezTo>
                    <a:pt x="6873" y="15289"/>
                    <a:pt x="7286" y="15547"/>
                    <a:pt x="7183" y="15949"/>
                  </a:cubicBezTo>
                  <a:cubicBezTo>
                    <a:pt x="7028" y="16265"/>
                    <a:pt x="6873" y="16351"/>
                    <a:pt x="6304" y="16351"/>
                  </a:cubicBezTo>
                  <a:cubicBezTo>
                    <a:pt x="5271" y="16351"/>
                    <a:pt x="4806" y="17068"/>
                    <a:pt x="3927" y="17326"/>
                  </a:cubicBezTo>
                  <a:cubicBezTo>
                    <a:pt x="3359" y="17469"/>
                    <a:pt x="2635" y="17555"/>
                    <a:pt x="2067" y="17555"/>
                  </a:cubicBezTo>
                  <a:cubicBezTo>
                    <a:pt x="2790" y="18617"/>
                    <a:pt x="3927" y="19420"/>
                    <a:pt x="5581" y="20080"/>
                  </a:cubicBezTo>
                  <a:cubicBezTo>
                    <a:pt x="5426" y="19735"/>
                    <a:pt x="5271" y="19420"/>
                    <a:pt x="5116" y="19018"/>
                  </a:cubicBezTo>
                  <a:cubicBezTo>
                    <a:pt x="4961" y="18531"/>
                    <a:pt x="4806" y="17957"/>
                    <a:pt x="5116" y="17469"/>
                  </a:cubicBezTo>
                  <a:cubicBezTo>
                    <a:pt x="5426" y="17068"/>
                    <a:pt x="5994" y="16924"/>
                    <a:pt x="6873" y="16924"/>
                  </a:cubicBezTo>
                  <a:cubicBezTo>
                    <a:pt x="8010" y="16982"/>
                    <a:pt x="8630" y="17641"/>
                    <a:pt x="9353" y="18043"/>
                  </a:cubicBezTo>
                  <a:cubicBezTo>
                    <a:pt x="10387" y="18617"/>
                    <a:pt x="11368" y="18531"/>
                    <a:pt x="12557" y="18617"/>
                  </a:cubicBezTo>
                  <a:cubicBezTo>
                    <a:pt x="13435" y="18617"/>
                    <a:pt x="14469" y="18703"/>
                    <a:pt x="15037" y="19018"/>
                  </a:cubicBezTo>
                  <a:cubicBezTo>
                    <a:pt x="15451" y="19334"/>
                    <a:pt x="15192" y="19822"/>
                    <a:pt x="14572" y="20080"/>
                  </a:cubicBezTo>
                  <a:cubicBezTo>
                    <a:pt x="14314" y="20223"/>
                    <a:pt x="13849" y="20223"/>
                    <a:pt x="13435" y="20395"/>
                  </a:cubicBezTo>
                  <a:cubicBezTo>
                    <a:pt x="13125" y="20481"/>
                    <a:pt x="13125" y="20625"/>
                    <a:pt x="13280" y="20883"/>
                  </a:cubicBezTo>
                  <a:cubicBezTo>
                    <a:pt x="15916" y="20395"/>
                    <a:pt x="18241" y="19334"/>
                    <a:pt x="19430" y="17957"/>
                  </a:cubicBezTo>
                  <a:close/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1492" tIns="41492" rIns="41492" bIns="41492" anchor="ctr"/>
            <a:lstStyle/>
            <a:p>
              <a:pPr defTabSz="41492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" name="Right Brace 5"/>
          <p:cNvSpPr/>
          <p:nvPr/>
        </p:nvSpPr>
        <p:spPr bwMode="auto">
          <a:xfrm>
            <a:off x="8316416" y="1758691"/>
            <a:ext cx="504056" cy="3346761"/>
          </a:xfrm>
          <a:prstGeom prst="rightBrace">
            <a:avLst/>
          </a:prstGeom>
          <a:ln w="38100" cmpd="thickThin">
            <a:solidFill>
              <a:srgbClr val="E2978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017437" y="4993447"/>
            <a:ext cx="0" cy="552561"/>
          </a:xfrm>
          <a:prstGeom prst="straightConnector1">
            <a:avLst/>
          </a:prstGeom>
          <a:noFill/>
          <a:ln w="28575" cap="flat" cmpd="sng" algn="ctr">
            <a:solidFill>
              <a:srgbClr val="33ACE3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35703" r="13116"/>
          <a:stretch/>
        </p:blipFill>
        <p:spPr bwMode="auto">
          <a:xfrm>
            <a:off x="5664134" y="5350700"/>
            <a:ext cx="26334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6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2998" y="1592795"/>
            <a:ext cx="8710010" cy="5034658"/>
            <a:chOff x="252998" y="1592795"/>
            <a:chExt cx="8710010" cy="5034658"/>
          </a:xfrm>
        </p:grpSpPr>
        <p:sp>
          <p:nvSpPr>
            <p:cNvPr id="15" name="Freeform 14"/>
            <p:cNvSpPr/>
            <p:nvPr/>
          </p:nvSpPr>
          <p:spPr>
            <a:xfrm rot="1762479">
              <a:off x="2994198" y="4869167"/>
              <a:ext cx="1010956" cy="682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4101"/>
                  </a:moveTo>
                  <a:lnTo>
                    <a:pt x="1010956" y="34101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 rot="19837521">
              <a:off x="2994198" y="3072452"/>
              <a:ext cx="1010956" cy="682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4101"/>
                  </a:moveTo>
                  <a:lnTo>
                    <a:pt x="1010956" y="34101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16"/>
            <p:cNvSpPr/>
            <p:nvPr/>
          </p:nvSpPr>
          <p:spPr>
            <a:xfrm>
              <a:off x="252998" y="2354212"/>
              <a:ext cx="3301398" cy="3301398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887924" y="1592795"/>
              <a:ext cx="1905742" cy="1770411"/>
            </a:xfrm>
            <a:custGeom>
              <a:avLst/>
              <a:gdLst>
                <a:gd name="connsiteX0" fmla="*/ 0 w 1980838"/>
                <a:gd name="connsiteY0" fmla="*/ 990419 h 1980838"/>
                <a:gd name="connsiteX1" fmla="*/ 990419 w 1980838"/>
                <a:gd name="connsiteY1" fmla="*/ 0 h 1980838"/>
                <a:gd name="connsiteX2" fmla="*/ 1980838 w 1980838"/>
                <a:gd name="connsiteY2" fmla="*/ 990419 h 1980838"/>
                <a:gd name="connsiteX3" fmla="*/ 990419 w 1980838"/>
                <a:gd name="connsiteY3" fmla="*/ 1980838 h 1980838"/>
                <a:gd name="connsiteX4" fmla="*/ 0 w 1980838"/>
                <a:gd name="connsiteY4" fmla="*/ 990419 h 198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838" h="1980838">
                  <a:moveTo>
                    <a:pt x="0" y="990419"/>
                  </a:moveTo>
                  <a:cubicBezTo>
                    <a:pt x="0" y="443426"/>
                    <a:pt x="443426" y="0"/>
                    <a:pt x="990419" y="0"/>
                  </a:cubicBezTo>
                  <a:cubicBezTo>
                    <a:pt x="1537412" y="0"/>
                    <a:pt x="1980838" y="443426"/>
                    <a:pt x="1980838" y="990419"/>
                  </a:cubicBezTo>
                  <a:cubicBezTo>
                    <a:pt x="1980838" y="1537412"/>
                    <a:pt x="1537412" y="1980838"/>
                    <a:pt x="990419" y="1980838"/>
                  </a:cubicBezTo>
                  <a:cubicBezTo>
                    <a:pt x="443426" y="1980838"/>
                    <a:pt x="0" y="1537412"/>
                    <a:pt x="0" y="990419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962" tIns="305962" rIns="305962" bIns="305962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Type of info</a:t>
              </a:r>
              <a:endParaRPr lang="en-GB" sz="25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991750" y="1610021"/>
              <a:ext cx="2971258" cy="1980838"/>
            </a:xfrm>
            <a:custGeom>
              <a:avLst/>
              <a:gdLst>
                <a:gd name="connsiteX0" fmla="*/ 0 w 2971258"/>
                <a:gd name="connsiteY0" fmla="*/ 0 h 1980838"/>
                <a:gd name="connsiteX1" fmla="*/ 2971258 w 2971258"/>
                <a:gd name="connsiteY1" fmla="*/ 0 h 1980838"/>
                <a:gd name="connsiteX2" fmla="*/ 2971258 w 2971258"/>
                <a:gd name="connsiteY2" fmla="*/ 1980838 h 1980838"/>
                <a:gd name="connsiteX3" fmla="*/ 0 w 2971258"/>
                <a:gd name="connsiteY3" fmla="*/ 1980838 h 1980838"/>
                <a:gd name="connsiteX4" fmla="*/ 0 w 2971258"/>
                <a:gd name="connsiteY4" fmla="*/ 0 h 198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258" h="1980838">
                  <a:moveTo>
                    <a:pt x="0" y="0"/>
                  </a:moveTo>
                  <a:lnTo>
                    <a:pt x="2971258" y="0"/>
                  </a:lnTo>
                  <a:lnTo>
                    <a:pt x="2971258" y="1980838"/>
                  </a:lnTo>
                  <a:lnTo>
                    <a:pt x="0" y="19808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6"/>
                  </a:solidFill>
                </a:rPr>
                <a:t> On projects proposed </a:t>
              </a:r>
              <a:endParaRPr lang="en-GB" sz="1800" kern="1200" dirty="0">
                <a:solidFill>
                  <a:schemeClr val="accent6"/>
                </a:solidFill>
              </a:endParaRPr>
            </a:p>
            <a:p>
              <a:pPr marL="228600" lvl="2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chemeClr val="bg2">
                      <a:lumMod val="75000"/>
                    </a:schemeClr>
                  </a:solidFill>
                </a:rPr>
                <a:t>i.e. RIS3 Priority</a:t>
              </a:r>
              <a:endParaRPr lang="en-GB" sz="1800" kern="1200" dirty="0">
                <a:solidFill>
                  <a:schemeClr val="bg2">
                    <a:lumMod val="75000"/>
                  </a:schemeClr>
                </a:solidFill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6"/>
                  </a:solidFill>
                </a:rPr>
                <a:t>On applicants</a:t>
              </a:r>
              <a:endParaRPr lang="en-GB" sz="1800" kern="1200" dirty="0">
                <a:solidFill>
                  <a:schemeClr val="accent6"/>
                </a:solidFill>
              </a:endParaRPr>
            </a:p>
            <a:p>
              <a:pPr marL="228600" lvl="2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chemeClr val="bg2">
                      <a:lumMod val="75000"/>
                    </a:schemeClr>
                  </a:solidFill>
                </a:rPr>
                <a:t>i.e. economic category of activity</a:t>
              </a:r>
            </a:p>
            <a:p>
              <a:pPr marL="228600" lvl="2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>
                  <a:solidFill>
                    <a:schemeClr val="bg2">
                      <a:lumMod val="75000"/>
                    </a:schemeClr>
                  </a:solidFill>
                </a:rPr>
                <a:t>Geo-references</a:t>
              </a:r>
            </a:p>
            <a:p>
              <a:pPr marL="228600" lvl="2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chemeClr val="bg2">
                      <a:lumMod val="75000"/>
                    </a:schemeClr>
                  </a:solidFill>
                </a:rPr>
                <a:t>Other characteristics</a:t>
              </a:r>
              <a:endParaRPr lang="en-GB" sz="1600" kern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87924" y="4646615"/>
              <a:ext cx="1905741" cy="1734713"/>
            </a:xfrm>
            <a:custGeom>
              <a:avLst/>
              <a:gdLst>
                <a:gd name="connsiteX0" fmla="*/ 0 w 1980838"/>
                <a:gd name="connsiteY0" fmla="*/ 990419 h 1980838"/>
                <a:gd name="connsiteX1" fmla="*/ 990419 w 1980838"/>
                <a:gd name="connsiteY1" fmla="*/ 0 h 1980838"/>
                <a:gd name="connsiteX2" fmla="*/ 1980838 w 1980838"/>
                <a:gd name="connsiteY2" fmla="*/ 990419 h 1980838"/>
                <a:gd name="connsiteX3" fmla="*/ 990419 w 1980838"/>
                <a:gd name="connsiteY3" fmla="*/ 1980838 h 1980838"/>
                <a:gd name="connsiteX4" fmla="*/ 0 w 1980838"/>
                <a:gd name="connsiteY4" fmla="*/ 990419 h 198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838" h="1980838">
                  <a:moveTo>
                    <a:pt x="0" y="990419"/>
                  </a:moveTo>
                  <a:cubicBezTo>
                    <a:pt x="0" y="443426"/>
                    <a:pt x="443426" y="0"/>
                    <a:pt x="990419" y="0"/>
                  </a:cubicBezTo>
                  <a:cubicBezTo>
                    <a:pt x="1537412" y="0"/>
                    <a:pt x="1980838" y="443426"/>
                    <a:pt x="1980838" y="990419"/>
                  </a:cubicBezTo>
                  <a:cubicBezTo>
                    <a:pt x="1980838" y="1537412"/>
                    <a:pt x="1537412" y="1980838"/>
                    <a:pt x="990419" y="1980838"/>
                  </a:cubicBezTo>
                  <a:cubicBezTo>
                    <a:pt x="443426" y="1980838"/>
                    <a:pt x="0" y="1537412"/>
                    <a:pt x="0" y="990419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962" tIns="305962" rIns="305962" bIns="305962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Methods</a:t>
              </a:r>
              <a:endParaRPr lang="en-GB" sz="24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793666" y="4221088"/>
              <a:ext cx="3169342" cy="2406365"/>
            </a:xfrm>
            <a:custGeom>
              <a:avLst/>
              <a:gdLst>
                <a:gd name="connsiteX0" fmla="*/ 0 w 2971258"/>
                <a:gd name="connsiteY0" fmla="*/ 0 h 1980838"/>
                <a:gd name="connsiteX1" fmla="*/ 2971258 w 2971258"/>
                <a:gd name="connsiteY1" fmla="*/ 0 h 1980838"/>
                <a:gd name="connsiteX2" fmla="*/ 2971258 w 2971258"/>
                <a:gd name="connsiteY2" fmla="*/ 1980838 h 1980838"/>
                <a:gd name="connsiteX3" fmla="*/ 0 w 2971258"/>
                <a:gd name="connsiteY3" fmla="*/ 1980838 h 1980838"/>
                <a:gd name="connsiteX4" fmla="*/ 0 w 2971258"/>
                <a:gd name="connsiteY4" fmla="*/ 0 h 198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258" h="1980838">
                  <a:moveTo>
                    <a:pt x="0" y="0"/>
                  </a:moveTo>
                  <a:lnTo>
                    <a:pt x="2971258" y="0"/>
                  </a:lnTo>
                  <a:lnTo>
                    <a:pt x="2971258" y="1980838"/>
                  </a:lnTo>
                  <a:lnTo>
                    <a:pt x="0" y="19808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6"/>
                  </a:solidFill>
                </a:rPr>
                <a:t>Quantitative</a:t>
              </a:r>
              <a:r>
                <a:rPr lang="en-US" sz="1800" kern="1200" dirty="0" smtClean="0"/>
                <a:t> </a:t>
              </a:r>
              <a:endParaRPr lang="en-GB" sz="1800" kern="1200" dirty="0"/>
            </a:p>
            <a:p>
              <a:pPr marL="228600" lvl="2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chemeClr val="bg2">
                      <a:lumMod val="75000"/>
                    </a:schemeClr>
                  </a:solidFill>
                </a:rPr>
                <a:t>Survey (Puglia)/In-build request in the IS (Toscana)</a:t>
              </a:r>
              <a:endParaRPr lang="en-GB" sz="1600" kern="1200" dirty="0">
                <a:solidFill>
                  <a:schemeClr val="bg2">
                    <a:lumMod val="75000"/>
                  </a:schemeClr>
                </a:solidFill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6"/>
                  </a:solidFill>
                </a:rPr>
                <a:t>Qualitative</a:t>
              </a:r>
              <a:endParaRPr lang="en-GB" sz="1800" kern="1200" dirty="0">
                <a:solidFill>
                  <a:schemeClr val="accent6"/>
                </a:solidFill>
              </a:endParaRPr>
            </a:p>
            <a:p>
              <a:pPr marL="228600" lvl="2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chemeClr val="bg2">
                      <a:lumMod val="75000"/>
                    </a:schemeClr>
                  </a:solidFill>
                </a:rPr>
                <a:t>text mining (Tuscany- Taxonomy or Keyword analysis of projects proposal, conversion to </a:t>
              </a:r>
              <a:r>
                <a:rPr lang="en-US" sz="1600" kern="1200" dirty="0" err="1" smtClean="0">
                  <a:solidFill>
                    <a:schemeClr val="bg2">
                      <a:lumMod val="75000"/>
                    </a:schemeClr>
                  </a:solidFill>
                </a:rPr>
                <a:t>Cordis</a:t>
              </a:r>
              <a:r>
                <a:rPr lang="en-US" sz="1400" kern="1200" dirty="0" smtClean="0">
                  <a:solidFill>
                    <a:schemeClr val="bg2">
                      <a:lumMod val="75000"/>
                    </a:schemeClr>
                  </a:solidFill>
                </a:rPr>
                <a:t>)</a:t>
              </a:r>
              <a:endParaRPr lang="en-GB" sz="1400" kern="1200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3350" y="1052736"/>
            <a:ext cx="8229600" cy="936625"/>
          </a:xfrm>
        </p:spPr>
        <p:txBody>
          <a:bodyPr/>
          <a:lstStyle/>
          <a:p>
            <a:r>
              <a:rPr lang="en-US" dirty="0" smtClean="0"/>
              <a:t>Output indicators –Stakeholders as data sources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55576" y="4503589"/>
            <a:ext cx="2398884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/>
              <a:t>Input </a:t>
            </a:r>
            <a:r>
              <a:rPr lang="en-US" sz="1600" b="1" dirty="0"/>
              <a:t>in application process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4820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61" y="1304764"/>
            <a:ext cx="8569772" cy="648072"/>
          </a:xfrm>
        </p:spPr>
        <p:txBody>
          <a:bodyPr/>
          <a:lstStyle/>
          <a:p>
            <a:r>
              <a:rPr lang="en-US" dirty="0" smtClean="0"/>
              <a:t>Results indicators – Stakeholders as data sources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91580" y="2106318"/>
            <a:ext cx="4107689" cy="4162740"/>
            <a:chOff x="1461375" y="2348880"/>
            <a:chExt cx="3553905" cy="3922336"/>
          </a:xfrm>
        </p:grpSpPr>
        <p:sp>
          <p:nvSpPr>
            <p:cNvPr id="10" name="Freeform 9"/>
            <p:cNvSpPr/>
            <p:nvPr/>
          </p:nvSpPr>
          <p:spPr>
            <a:xfrm rot="2495924">
              <a:off x="3063181" y="5119321"/>
              <a:ext cx="728889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728889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55089" y="4258199"/>
              <a:ext cx="799206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799206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 rot="19279204">
              <a:off x="3060089" y="3429195"/>
              <a:ext cx="866196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866196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461375" y="3279013"/>
              <a:ext cx="1992605" cy="2058199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41880" y="2348880"/>
              <a:ext cx="1252870" cy="1195563"/>
            </a:xfrm>
            <a:custGeom>
              <a:avLst/>
              <a:gdLst>
                <a:gd name="connsiteX0" fmla="*/ 0 w 1195563"/>
                <a:gd name="connsiteY0" fmla="*/ 597782 h 1195563"/>
                <a:gd name="connsiteX1" fmla="*/ 597782 w 1195563"/>
                <a:gd name="connsiteY1" fmla="*/ 0 h 1195563"/>
                <a:gd name="connsiteX2" fmla="*/ 1195564 w 1195563"/>
                <a:gd name="connsiteY2" fmla="*/ 597782 h 1195563"/>
                <a:gd name="connsiteX3" fmla="*/ 597782 w 1195563"/>
                <a:gd name="connsiteY3" fmla="*/ 1195564 h 1195563"/>
                <a:gd name="connsiteX4" fmla="*/ 0 w 1195563"/>
                <a:gd name="connsiteY4" fmla="*/ 597782 h 119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563" h="1195563">
                  <a:moveTo>
                    <a:pt x="0" y="597782"/>
                  </a:moveTo>
                  <a:cubicBezTo>
                    <a:pt x="0" y="267636"/>
                    <a:pt x="267636" y="0"/>
                    <a:pt x="597782" y="0"/>
                  </a:cubicBezTo>
                  <a:cubicBezTo>
                    <a:pt x="927928" y="0"/>
                    <a:pt x="1195564" y="267636"/>
                    <a:pt x="1195564" y="597782"/>
                  </a:cubicBezTo>
                  <a:cubicBezTo>
                    <a:pt x="1195564" y="927928"/>
                    <a:pt x="927928" y="1195564"/>
                    <a:pt x="597782" y="1195564"/>
                  </a:cubicBezTo>
                  <a:cubicBezTo>
                    <a:pt x="267636" y="1195564"/>
                    <a:pt x="0" y="927928"/>
                    <a:pt x="0" y="59778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071" tIns="182071" rIns="182071" bIns="182071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1" kern="1200" dirty="0" smtClean="0"/>
                <a:t>Surveys of </a:t>
              </a:r>
              <a:r>
                <a:rPr lang="en-US" sz="1600" b="0" i="1" kern="1200" dirty="0" err="1" smtClean="0"/>
                <a:t>beneficiar</a:t>
              </a:r>
              <a:r>
                <a:rPr lang="en-US" sz="1600" b="0" i="1" kern="1200" dirty="0" smtClean="0"/>
                <a:t>. </a:t>
              </a:r>
              <a:endParaRPr lang="en-GB" sz="16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64142" y="3717578"/>
              <a:ext cx="1151138" cy="1115475"/>
            </a:xfrm>
            <a:custGeom>
              <a:avLst/>
              <a:gdLst>
                <a:gd name="connsiteX0" fmla="*/ 0 w 1115475"/>
                <a:gd name="connsiteY0" fmla="*/ 557738 h 1115475"/>
                <a:gd name="connsiteX1" fmla="*/ 557738 w 1115475"/>
                <a:gd name="connsiteY1" fmla="*/ 0 h 1115475"/>
                <a:gd name="connsiteX2" fmla="*/ 1115476 w 1115475"/>
                <a:gd name="connsiteY2" fmla="*/ 557738 h 1115475"/>
                <a:gd name="connsiteX3" fmla="*/ 557738 w 1115475"/>
                <a:gd name="connsiteY3" fmla="*/ 1115476 h 1115475"/>
                <a:gd name="connsiteX4" fmla="*/ 0 w 1115475"/>
                <a:gd name="connsiteY4" fmla="*/ 557738 h 11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475" h="1115475">
                  <a:moveTo>
                    <a:pt x="0" y="557738"/>
                  </a:moveTo>
                  <a:cubicBezTo>
                    <a:pt x="0" y="249708"/>
                    <a:pt x="249708" y="0"/>
                    <a:pt x="557738" y="0"/>
                  </a:cubicBezTo>
                  <a:cubicBezTo>
                    <a:pt x="865768" y="0"/>
                    <a:pt x="1115476" y="249708"/>
                    <a:pt x="1115476" y="557738"/>
                  </a:cubicBezTo>
                  <a:cubicBezTo>
                    <a:pt x="1115476" y="865768"/>
                    <a:pt x="865768" y="1115476"/>
                    <a:pt x="557738" y="1115476"/>
                  </a:cubicBezTo>
                  <a:cubicBezTo>
                    <a:pt x="249708" y="1115476"/>
                    <a:pt x="0" y="865768"/>
                    <a:pt x="0" y="557738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43" tIns="170343" rIns="170343" bIns="170343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1" kern="1200" dirty="0" smtClean="0"/>
                <a:t>Surveys of target groups</a:t>
              </a:r>
              <a:endParaRPr lang="en-GB" sz="16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93187" y="5155741"/>
              <a:ext cx="1115475" cy="1115475"/>
            </a:xfrm>
            <a:custGeom>
              <a:avLst/>
              <a:gdLst>
                <a:gd name="connsiteX0" fmla="*/ 0 w 1115475"/>
                <a:gd name="connsiteY0" fmla="*/ 557738 h 1115475"/>
                <a:gd name="connsiteX1" fmla="*/ 557738 w 1115475"/>
                <a:gd name="connsiteY1" fmla="*/ 0 h 1115475"/>
                <a:gd name="connsiteX2" fmla="*/ 1115476 w 1115475"/>
                <a:gd name="connsiteY2" fmla="*/ 557738 h 1115475"/>
                <a:gd name="connsiteX3" fmla="*/ 557738 w 1115475"/>
                <a:gd name="connsiteY3" fmla="*/ 1115476 h 1115475"/>
                <a:gd name="connsiteX4" fmla="*/ 0 w 1115475"/>
                <a:gd name="connsiteY4" fmla="*/ 557738 h 11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475" h="1115475">
                  <a:moveTo>
                    <a:pt x="0" y="557738"/>
                  </a:moveTo>
                  <a:cubicBezTo>
                    <a:pt x="0" y="249708"/>
                    <a:pt x="249708" y="0"/>
                    <a:pt x="557738" y="0"/>
                  </a:cubicBezTo>
                  <a:cubicBezTo>
                    <a:pt x="865768" y="0"/>
                    <a:pt x="1115476" y="249708"/>
                    <a:pt x="1115476" y="557738"/>
                  </a:cubicBezTo>
                  <a:cubicBezTo>
                    <a:pt x="1115476" y="865768"/>
                    <a:pt x="865768" y="1115476"/>
                    <a:pt x="557738" y="1115476"/>
                  </a:cubicBezTo>
                  <a:cubicBezTo>
                    <a:pt x="249708" y="1115476"/>
                    <a:pt x="0" y="865768"/>
                    <a:pt x="0" y="557738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43" tIns="170343" rIns="170343" bIns="170343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1" kern="1200" dirty="0" smtClean="0"/>
                <a:t>Other qual. methods 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0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61" y="1304764"/>
            <a:ext cx="8569772" cy="648072"/>
          </a:xfrm>
        </p:spPr>
        <p:txBody>
          <a:bodyPr/>
          <a:lstStyle/>
          <a:p>
            <a:r>
              <a:rPr lang="en-US" dirty="0" smtClean="0"/>
              <a:t>Results indicators – Stakeholders as data sources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91580" y="2024844"/>
            <a:ext cx="8172907" cy="4244214"/>
            <a:chOff x="1461375" y="2272111"/>
            <a:chExt cx="7071065" cy="3999105"/>
          </a:xfrm>
        </p:grpSpPr>
        <p:sp>
          <p:nvSpPr>
            <p:cNvPr id="10" name="Freeform 9"/>
            <p:cNvSpPr/>
            <p:nvPr/>
          </p:nvSpPr>
          <p:spPr>
            <a:xfrm rot="2495924">
              <a:off x="3063181" y="5119321"/>
              <a:ext cx="728889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728889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55089" y="4258199"/>
              <a:ext cx="799206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799206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 rot="19279204">
              <a:off x="3060089" y="3429195"/>
              <a:ext cx="866196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866196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461375" y="3279013"/>
              <a:ext cx="1992605" cy="2058199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41880" y="2348880"/>
              <a:ext cx="1252870" cy="1195563"/>
            </a:xfrm>
            <a:custGeom>
              <a:avLst/>
              <a:gdLst>
                <a:gd name="connsiteX0" fmla="*/ 0 w 1195563"/>
                <a:gd name="connsiteY0" fmla="*/ 597782 h 1195563"/>
                <a:gd name="connsiteX1" fmla="*/ 597782 w 1195563"/>
                <a:gd name="connsiteY1" fmla="*/ 0 h 1195563"/>
                <a:gd name="connsiteX2" fmla="*/ 1195564 w 1195563"/>
                <a:gd name="connsiteY2" fmla="*/ 597782 h 1195563"/>
                <a:gd name="connsiteX3" fmla="*/ 597782 w 1195563"/>
                <a:gd name="connsiteY3" fmla="*/ 1195564 h 1195563"/>
                <a:gd name="connsiteX4" fmla="*/ 0 w 1195563"/>
                <a:gd name="connsiteY4" fmla="*/ 597782 h 119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563" h="1195563">
                  <a:moveTo>
                    <a:pt x="0" y="597782"/>
                  </a:moveTo>
                  <a:cubicBezTo>
                    <a:pt x="0" y="267636"/>
                    <a:pt x="267636" y="0"/>
                    <a:pt x="597782" y="0"/>
                  </a:cubicBezTo>
                  <a:cubicBezTo>
                    <a:pt x="927928" y="0"/>
                    <a:pt x="1195564" y="267636"/>
                    <a:pt x="1195564" y="597782"/>
                  </a:cubicBezTo>
                  <a:cubicBezTo>
                    <a:pt x="1195564" y="927928"/>
                    <a:pt x="927928" y="1195564"/>
                    <a:pt x="597782" y="1195564"/>
                  </a:cubicBezTo>
                  <a:cubicBezTo>
                    <a:pt x="267636" y="1195564"/>
                    <a:pt x="0" y="927928"/>
                    <a:pt x="0" y="597782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071" tIns="182071" rIns="182071" bIns="182071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1" kern="1200" dirty="0" smtClean="0"/>
                <a:t>Surveys of </a:t>
              </a:r>
              <a:r>
                <a:rPr lang="en-US" sz="1600" b="0" i="1" kern="1200" dirty="0" err="1" smtClean="0"/>
                <a:t>beneficiar</a:t>
              </a:r>
              <a:r>
                <a:rPr lang="en-US" sz="1600" b="0" i="1" kern="1200" dirty="0" smtClean="0"/>
                <a:t>. </a:t>
              </a:r>
              <a:endParaRPr lang="en-GB" sz="16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15280" y="2272111"/>
              <a:ext cx="3517160" cy="3999105"/>
            </a:xfrm>
            <a:custGeom>
              <a:avLst/>
              <a:gdLst>
                <a:gd name="connsiteX0" fmla="*/ 0 w 1793344"/>
                <a:gd name="connsiteY0" fmla="*/ 0 h 1195563"/>
                <a:gd name="connsiteX1" fmla="*/ 1793344 w 1793344"/>
                <a:gd name="connsiteY1" fmla="*/ 0 h 1195563"/>
                <a:gd name="connsiteX2" fmla="*/ 1793344 w 1793344"/>
                <a:gd name="connsiteY2" fmla="*/ 1195563 h 1195563"/>
                <a:gd name="connsiteX3" fmla="*/ 0 w 1793344"/>
                <a:gd name="connsiteY3" fmla="*/ 1195563 h 1195563"/>
                <a:gd name="connsiteX4" fmla="*/ 0 w 1793344"/>
                <a:gd name="connsiteY4" fmla="*/ 0 h 119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344" h="1195563">
                  <a:moveTo>
                    <a:pt x="0" y="0"/>
                  </a:moveTo>
                  <a:lnTo>
                    <a:pt x="1793344" y="0"/>
                  </a:lnTo>
                  <a:lnTo>
                    <a:pt x="1793344" y="1195563"/>
                  </a:lnTo>
                  <a:lnTo>
                    <a:pt x="0" y="1195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dirty="0" smtClean="0">
                  <a:solidFill>
                    <a:schemeClr val="accent6"/>
                  </a:solidFill>
                </a:rPr>
                <a:t>Direct i</a:t>
              </a:r>
              <a:r>
                <a:rPr lang="en-US" sz="1800" kern="1200" dirty="0" smtClean="0">
                  <a:solidFill>
                    <a:schemeClr val="accent6"/>
                  </a:solidFill>
                </a:rPr>
                <a:t>nsights on </a:t>
              </a:r>
            </a:p>
            <a:p>
              <a:pPr marL="514350" lvl="2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800" dirty="0" smtClean="0">
                  <a:solidFill>
                    <a:schemeClr val="accent6"/>
                  </a:solidFill>
                </a:rPr>
                <a:t>impact of the policy</a:t>
              </a:r>
            </a:p>
            <a:p>
              <a:pPr marL="514350" lvl="2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800" dirty="0">
                  <a:solidFill>
                    <a:schemeClr val="accent6"/>
                  </a:solidFill>
                </a:rPr>
                <a:t>q</a:t>
              </a:r>
              <a:r>
                <a:rPr lang="en-US" sz="1800" dirty="0" smtClean="0">
                  <a:solidFill>
                    <a:schemeClr val="accent6"/>
                  </a:solidFill>
                </a:rPr>
                <a:t>uality of implementation</a:t>
              </a:r>
            </a:p>
            <a:p>
              <a:pPr marL="514350" lvl="2" indent="-57150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800" dirty="0">
                  <a:solidFill>
                    <a:schemeClr val="accent6"/>
                  </a:solidFill>
                </a:rPr>
                <a:t>effectiveness of behavioral change </a:t>
              </a:r>
              <a:endParaRPr lang="en-US" sz="1800" dirty="0" smtClean="0">
                <a:solidFill>
                  <a:schemeClr val="accent6"/>
                </a:solidFill>
              </a:endParaRPr>
            </a:p>
            <a:p>
              <a:pPr marL="514350" lvl="2" indent="-57150" defTabSz="4445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800" dirty="0" smtClean="0">
                  <a:solidFill>
                    <a:schemeClr val="accent6"/>
                  </a:solidFill>
                </a:rPr>
                <a:t>Evolution of priorities/Emerging issues</a:t>
              </a: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b="1" kern="1200" dirty="0" smtClean="0"/>
                <a:t>Puglia: </a:t>
              </a:r>
              <a:r>
                <a:rPr lang="en-US" sz="1800" b="0" kern="1200" dirty="0" smtClean="0"/>
                <a:t>Ex-post project &amp; beneficiary questionnaire</a:t>
              </a:r>
              <a:endParaRPr lang="en-GB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64142" y="3717578"/>
              <a:ext cx="1151138" cy="1115475"/>
            </a:xfrm>
            <a:custGeom>
              <a:avLst/>
              <a:gdLst>
                <a:gd name="connsiteX0" fmla="*/ 0 w 1115475"/>
                <a:gd name="connsiteY0" fmla="*/ 557738 h 1115475"/>
                <a:gd name="connsiteX1" fmla="*/ 557738 w 1115475"/>
                <a:gd name="connsiteY1" fmla="*/ 0 h 1115475"/>
                <a:gd name="connsiteX2" fmla="*/ 1115476 w 1115475"/>
                <a:gd name="connsiteY2" fmla="*/ 557738 h 1115475"/>
                <a:gd name="connsiteX3" fmla="*/ 557738 w 1115475"/>
                <a:gd name="connsiteY3" fmla="*/ 1115476 h 1115475"/>
                <a:gd name="connsiteX4" fmla="*/ 0 w 1115475"/>
                <a:gd name="connsiteY4" fmla="*/ 557738 h 11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475" h="1115475">
                  <a:moveTo>
                    <a:pt x="0" y="557738"/>
                  </a:moveTo>
                  <a:cubicBezTo>
                    <a:pt x="0" y="249708"/>
                    <a:pt x="249708" y="0"/>
                    <a:pt x="557738" y="0"/>
                  </a:cubicBezTo>
                  <a:cubicBezTo>
                    <a:pt x="865768" y="0"/>
                    <a:pt x="1115476" y="249708"/>
                    <a:pt x="1115476" y="557738"/>
                  </a:cubicBezTo>
                  <a:cubicBezTo>
                    <a:pt x="1115476" y="865768"/>
                    <a:pt x="865768" y="1115476"/>
                    <a:pt x="557738" y="1115476"/>
                  </a:cubicBezTo>
                  <a:cubicBezTo>
                    <a:pt x="249708" y="1115476"/>
                    <a:pt x="0" y="865768"/>
                    <a:pt x="0" y="557738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43" tIns="170343" rIns="170343" bIns="170343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1" kern="1200" dirty="0" smtClean="0">
                  <a:solidFill>
                    <a:schemeClr val="bg1">
                      <a:lumMod val="85000"/>
                    </a:schemeClr>
                  </a:solidFill>
                </a:rPr>
                <a:t>Surveys of target groups</a:t>
              </a:r>
              <a:endParaRPr lang="en-GB" sz="1600" kern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93187" y="5155741"/>
              <a:ext cx="1115475" cy="1115475"/>
            </a:xfrm>
            <a:custGeom>
              <a:avLst/>
              <a:gdLst>
                <a:gd name="connsiteX0" fmla="*/ 0 w 1115475"/>
                <a:gd name="connsiteY0" fmla="*/ 557738 h 1115475"/>
                <a:gd name="connsiteX1" fmla="*/ 557738 w 1115475"/>
                <a:gd name="connsiteY1" fmla="*/ 0 h 1115475"/>
                <a:gd name="connsiteX2" fmla="*/ 1115476 w 1115475"/>
                <a:gd name="connsiteY2" fmla="*/ 557738 h 1115475"/>
                <a:gd name="connsiteX3" fmla="*/ 557738 w 1115475"/>
                <a:gd name="connsiteY3" fmla="*/ 1115476 h 1115475"/>
                <a:gd name="connsiteX4" fmla="*/ 0 w 1115475"/>
                <a:gd name="connsiteY4" fmla="*/ 557738 h 11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475" h="1115475">
                  <a:moveTo>
                    <a:pt x="0" y="557738"/>
                  </a:moveTo>
                  <a:cubicBezTo>
                    <a:pt x="0" y="249708"/>
                    <a:pt x="249708" y="0"/>
                    <a:pt x="557738" y="0"/>
                  </a:cubicBezTo>
                  <a:cubicBezTo>
                    <a:pt x="865768" y="0"/>
                    <a:pt x="1115476" y="249708"/>
                    <a:pt x="1115476" y="557738"/>
                  </a:cubicBezTo>
                  <a:cubicBezTo>
                    <a:pt x="1115476" y="865768"/>
                    <a:pt x="865768" y="1115476"/>
                    <a:pt x="557738" y="1115476"/>
                  </a:cubicBezTo>
                  <a:cubicBezTo>
                    <a:pt x="249708" y="1115476"/>
                    <a:pt x="0" y="865768"/>
                    <a:pt x="0" y="557738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43" tIns="170343" rIns="170343" bIns="170343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1" kern="1200" dirty="0" smtClean="0">
                  <a:solidFill>
                    <a:schemeClr val="bg1">
                      <a:lumMod val="85000"/>
                    </a:schemeClr>
                  </a:solidFill>
                </a:rPr>
                <a:t>Other qual. methods </a:t>
              </a:r>
              <a:endParaRPr lang="en-GB" sz="1600" kern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61" y="1304764"/>
            <a:ext cx="8569772" cy="648072"/>
          </a:xfrm>
        </p:spPr>
        <p:txBody>
          <a:bodyPr/>
          <a:lstStyle/>
          <a:p>
            <a:r>
              <a:rPr lang="en-US" dirty="0" smtClean="0"/>
              <a:t>Results indicators – </a:t>
            </a:r>
            <a:r>
              <a:rPr lang="en-US" dirty="0"/>
              <a:t>Role of Stakeholders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91580" y="2024844"/>
            <a:ext cx="8172907" cy="4244214"/>
            <a:chOff x="1461375" y="2272111"/>
            <a:chExt cx="7071065" cy="3999105"/>
          </a:xfrm>
        </p:grpSpPr>
        <p:sp>
          <p:nvSpPr>
            <p:cNvPr id="10" name="Freeform 9"/>
            <p:cNvSpPr/>
            <p:nvPr/>
          </p:nvSpPr>
          <p:spPr>
            <a:xfrm rot="2495924">
              <a:off x="3063181" y="5119321"/>
              <a:ext cx="728889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728889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55089" y="4258199"/>
              <a:ext cx="799206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799206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 rot="19279204">
              <a:off x="3060089" y="3429195"/>
              <a:ext cx="866196" cy="342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116"/>
                  </a:moveTo>
                  <a:lnTo>
                    <a:pt x="866196" y="17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461375" y="3279013"/>
              <a:ext cx="1992605" cy="2058199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41880" y="2348880"/>
              <a:ext cx="1252870" cy="1195563"/>
            </a:xfrm>
            <a:custGeom>
              <a:avLst/>
              <a:gdLst>
                <a:gd name="connsiteX0" fmla="*/ 0 w 1195563"/>
                <a:gd name="connsiteY0" fmla="*/ 597782 h 1195563"/>
                <a:gd name="connsiteX1" fmla="*/ 597782 w 1195563"/>
                <a:gd name="connsiteY1" fmla="*/ 0 h 1195563"/>
                <a:gd name="connsiteX2" fmla="*/ 1195564 w 1195563"/>
                <a:gd name="connsiteY2" fmla="*/ 597782 h 1195563"/>
                <a:gd name="connsiteX3" fmla="*/ 597782 w 1195563"/>
                <a:gd name="connsiteY3" fmla="*/ 1195564 h 1195563"/>
                <a:gd name="connsiteX4" fmla="*/ 0 w 1195563"/>
                <a:gd name="connsiteY4" fmla="*/ 597782 h 119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563" h="1195563">
                  <a:moveTo>
                    <a:pt x="0" y="597782"/>
                  </a:moveTo>
                  <a:cubicBezTo>
                    <a:pt x="0" y="267636"/>
                    <a:pt x="267636" y="0"/>
                    <a:pt x="597782" y="0"/>
                  </a:cubicBezTo>
                  <a:cubicBezTo>
                    <a:pt x="927928" y="0"/>
                    <a:pt x="1195564" y="267636"/>
                    <a:pt x="1195564" y="597782"/>
                  </a:cubicBezTo>
                  <a:cubicBezTo>
                    <a:pt x="1195564" y="927928"/>
                    <a:pt x="927928" y="1195564"/>
                    <a:pt x="597782" y="1195564"/>
                  </a:cubicBezTo>
                  <a:cubicBezTo>
                    <a:pt x="267636" y="1195564"/>
                    <a:pt x="0" y="927928"/>
                    <a:pt x="0" y="59778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071" tIns="182071" rIns="182071" bIns="182071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dirty="0">
                  <a:solidFill>
                    <a:schemeClr val="bg1">
                      <a:lumMod val="85000"/>
                    </a:schemeClr>
                  </a:solidFill>
                </a:rPr>
                <a:t>Surveys of </a:t>
              </a:r>
              <a:r>
                <a:rPr lang="en-US" sz="1600" i="1" dirty="0" err="1">
                  <a:solidFill>
                    <a:schemeClr val="bg1">
                      <a:lumMod val="85000"/>
                    </a:schemeClr>
                  </a:solidFill>
                </a:rPr>
                <a:t>beneficiar</a:t>
              </a:r>
              <a:r>
                <a:rPr lang="en-US" sz="1600" i="1" dirty="0">
                  <a:solidFill>
                    <a:schemeClr val="bg1">
                      <a:lumMod val="85000"/>
                    </a:schemeClr>
                  </a:solidFill>
                </a:rPr>
                <a:t>. </a:t>
              </a:r>
              <a:endParaRPr lang="en-GB" sz="1600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15280" y="2272111"/>
              <a:ext cx="3517160" cy="3999105"/>
            </a:xfrm>
            <a:custGeom>
              <a:avLst/>
              <a:gdLst>
                <a:gd name="connsiteX0" fmla="*/ 0 w 1793344"/>
                <a:gd name="connsiteY0" fmla="*/ 0 h 1195563"/>
                <a:gd name="connsiteX1" fmla="*/ 1793344 w 1793344"/>
                <a:gd name="connsiteY1" fmla="*/ 0 h 1195563"/>
                <a:gd name="connsiteX2" fmla="*/ 1793344 w 1793344"/>
                <a:gd name="connsiteY2" fmla="*/ 1195563 h 1195563"/>
                <a:gd name="connsiteX3" fmla="*/ 0 w 1793344"/>
                <a:gd name="connsiteY3" fmla="*/ 1195563 h 1195563"/>
                <a:gd name="connsiteX4" fmla="*/ 0 w 1793344"/>
                <a:gd name="connsiteY4" fmla="*/ 0 h 119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344" h="1195563">
                  <a:moveTo>
                    <a:pt x="0" y="0"/>
                  </a:moveTo>
                  <a:lnTo>
                    <a:pt x="1793344" y="0"/>
                  </a:lnTo>
                  <a:lnTo>
                    <a:pt x="1793344" y="1195563"/>
                  </a:lnTo>
                  <a:lnTo>
                    <a:pt x="0" y="1195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64142" y="3717578"/>
              <a:ext cx="1151138" cy="1115475"/>
            </a:xfrm>
            <a:custGeom>
              <a:avLst/>
              <a:gdLst>
                <a:gd name="connsiteX0" fmla="*/ 0 w 1115475"/>
                <a:gd name="connsiteY0" fmla="*/ 557738 h 1115475"/>
                <a:gd name="connsiteX1" fmla="*/ 557738 w 1115475"/>
                <a:gd name="connsiteY1" fmla="*/ 0 h 1115475"/>
                <a:gd name="connsiteX2" fmla="*/ 1115476 w 1115475"/>
                <a:gd name="connsiteY2" fmla="*/ 557738 h 1115475"/>
                <a:gd name="connsiteX3" fmla="*/ 557738 w 1115475"/>
                <a:gd name="connsiteY3" fmla="*/ 1115476 h 1115475"/>
                <a:gd name="connsiteX4" fmla="*/ 0 w 1115475"/>
                <a:gd name="connsiteY4" fmla="*/ 557738 h 11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475" h="1115475">
                  <a:moveTo>
                    <a:pt x="0" y="557738"/>
                  </a:moveTo>
                  <a:cubicBezTo>
                    <a:pt x="0" y="249708"/>
                    <a:pt x="249708" y="0"/>
                    <a:pt x="557738" y="0"/>
                  </a:cubicBezTo>
                  <a:cubicBezTo>
                    <a:pt x="865768" y="0"/>
                    <a:pt x="1115476" y="249708"/>
                    <a:pt x="1115476" y="557738"/>
                  </a:cubicBezTo>
                  <a:cubicBezTo>
                    <a:pt x="1115476" y="865768"/>
                    <a:pt x="865768" y="1115476"/>
                    <a:pt x="557738" y="1115476"/>
                  </a:cubicBezTo>
                  <a:cubicBezTo>
                    <a:pt x="249708" y="1115476"/>
                    <a:pt x="0" y="865768"/>
                    <a:pt x="0" y="557738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43" tIns="170343" rIns="170343" bIns="170343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1" kern="1200" dirty="0" smtClean="0">
                  <a:solidFill>
                    <a:schemeClr val="tx1"/>
                  </a:solidFill>
                </a:rPr>
                <a:t>Surveys of target groups</a:t>
              </a:r>
              <a:endParaRPr lang="en-GB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93187" y="5155741"/>
              <a:ext cx="1115475" cy="1115475"/>
            </a:xfrm>
            <a:custGeom>
              <a:avLst/>
              <a:gdLst>
                <a:gd name="connsiteX0" fmla="*/ 0 w 1115475"/>
                <a:gd name="connsiteY0" fmla="*/ 557738 h 1115475"/>
                <a:gd name="connsiteX1" fmla="*/ 557738 w 1115475"/>
                <a:gd name="connsiteY1" fmla="*/ 0 h 1115475"/>
                <a:gd name="connsiteX2" fmla="*/ 1115476 w 1115475"/>
                <a:gd name="connsiteY2" fmla="*/ 557738 h 1115475"/>
                <a:gd name="connsiteX3" fmla="*/ 557738 w 1115475"/>
                <a:gd name="connsiteY3" fmla="*/ 1115476 h 1115475"/>
                <a:gd name="connsiteX4" fmla="*/ 0 w 1115475"/>
                <a:gd name="connsiteY4" fmla="*/ 557738 h 11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475" h="1115475">
                  <a:moveTo>
                    <a:pt x="0" y="557738"/>
                  </a:moveTo>
                  <a:cubicBezTo>
                    <a:pt x="0" y="249708"/>
                    <a:pt x="249708" y="0"/>
                    <a:pt x="557738" y="0"/>
                  </a:cubicBezTo>
                  <a:cubicBezTo>
                    <a:pt x="865768" y="0"/>
                    <a:pt x="1115476" y="249708"/>
                    <a:pt x="1115476" y="557738"/>
                  </a:cubicBezTo>
                  <a:cubicBezTo>
                    <a:pt x="1115476" y="865768"/>
                    <a:pt x="865768" y="1115476"/>
                    <a:pt x="557738" y="1115476"/>
                  </a:cubicBezTo>
                  <a:cubicBezTo>
                    <a:pt x="249708" y="1115476"/>
                    <a:pt x="0" y="865768"/>
                    <a:pt x="0" y="557738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43" tIns="170343" rIns="170343" bIns="170343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1" kern="1200" dirty="0" smtClean="0">
                  <a:solidFill>
                    <a:schemeClr val="bg1">
                      <a:lumMod val="85000"/>
                    </a:schemeClr>
                  </a:solidFill>
                </a:rPr>
                <a:t>Other qual. methods </a:t>
              </a:r>
              <a:endParaRPr lang="en-GB" sz="1600" kern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112060" y="2413066"/>
            <a:ext cx="38088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b="1" dirty="0">
                <a:solidFill>
                  <a:schemeClr val="accent6"/>
                </a:solidFill>
              </a:rPr>
              <a:t>Northern Netherlands: </a:t>
            </a:r>
            <a:r>
              <a:rPr lang="en-US" sz="2000" dirty="0">
                <a:solidFill>
                  <a:schemeClr val="accent6"/>
                </a:solidFill>
              </a:rPr>
              <a:t>SME innovation </a:t>
            </a:r>
            <a:r>
              <a:rPr lang="en-GB" sz="2000" dirty="0">
                <a:solidFill>
                  <a:schemeClr val="accent6"/>
                </a:solidFill>
              </a:rPr>
              <a:t>survey</a:t>
            </a:r>
          </a:p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b="1" dirty="0" err="1">
                <a:solidFill>
                  <a:schemeClr val="accent6"/>
                </a:solidFill>
              </a:rPr>
              <a:t>Novelle</a:t>
            </a:r>
            <a:r>
              <a:rPr lang="en-US" sz="2000" b="1" dirty="0">
                <a:solidFill>
                  <a:schemeClr val="accent6"/>
                </a:solidFill>
              </a:rPr>
              <a:t> Aquitaine: </a:t>
            </a:r>
            <a:r>
              <a:rPr lang="en-US" sz="2000" dirty="0">
                <a:solidFill>
                  <a:schemeClr val="accent6"/>
                </a:solidFill>
              </a:rPr>
              <a:t>Thematic survey  </a:t>
            </a:r>
            <a:endParaRPr lang="en-GB" sz="2000" dirty="0">
              <a:solidFill>
                <a:schemeClr val="accent6"/>
              </a:solidFill>
            </a:endParaRPr>
          </a:p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b="1" dirty="0">
                <a:solidFill>
                  <a:schemeClr val="accent6"/>
                </a:solidFill>
              </a:rPr>
              <a:t>Extremadura: </a:t>
            </a:r>
            <a:r>
              <a:rPr lang="en-US" sz="2000" dirty="0" err="1">
                <a:solidFill>
                  <a:schemeClr val="accent6"/>
                </a:solidFill>
              </a:rPr>
              <a:t>Encuesta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Catedra</a:t>
            </a:r>
            <a:r>
              <a:rPr lang="en-US" sz="2000" dirty="0">
                <a:solidFill>
                  <a:schemeClr val="accent6"/>
                </a:solidFill>
              </a:rPr>
              <a:t> de </a:t>
            </a:r>
            <a:r>
              <a:rPr lang="en-US" sz="2000" dirty="0" err="1">
                <a:solidFill>
                  <a:schemeClr val="accent6"/>
                </a:solidFill>
              </a:rPr>
              <a:t>innovacion</a:t>
            </a:r>
            <a:endParaRPr lang="en-GB" sz="2000" dirty="0">
              <a:solidFill>
                <a:schemeClr val="accent6"/>
              </a:solidFill>
            </a:endParaRPr>
          </a:p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b="1" dirty="0" err="1">
                <a:solidFill>
                  <a:schemeClr val="accent6"/>
                </a:solidFill>
              </a:rPr>
              <a:t>Catalunya</a:t>
            </a:r>
            <a:r>
              <a:rPr lang="en-US" sz="2000" b="1" dirty="0">
                <a:solidFill>
                  <a:schemeClr val="accent6"/>
                </a:solidFill>
              </a:rPr>
              <a:t>: </a:t>
            </a:r>
            <a:r>
              <a:rPr lang="en-US" sz="2000" dirty="0">
                <a:solidFill>
                  <a:schemeClr val="accent6"/>
                </a:solidFill>
              </a:rPr>
              <a:t>Innovation barometers/ </a:t>
            </a:r>
            <a:r>
              <a:rPr lang="en-US" sz="2000" dirty="0" err="1">
                <a:solidFill>
                  <a:schemeClr val="accent6"/>
                </a:solidFill>
              </a:rPr>
              <a:t>StartUp</a:t>
            </a:r>
            <a:r>
              <a:rPr lang="en-US" sz="2000" dirty="0">
                <a:solidFill>
                  <a:schemeClr val="accent6"/>
                </a:solidFill>
              </a:rPr>
              <a:t>-Hub/Emerging activities</a:t>
            </a:r>
          </a:p>
          <a:p>
            <a:pPr marL="57150" lvl="1" indent="-57150" defTabSz="266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2000" dirty="0">
                <a:solidFill>
                  <a:schemeClr val="accent6"/>
                </a:solidFill>
              </a:rPr>
              <a:t>Can be used also as "context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19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208963" cy="648072"/>
          </a:xfrm>
        </p:spPr>
        <p:txBody>
          <a:bodyPr/>
          <a:lstStyle/>
          <a:p>
            <a:r>
              <a:rPr lang="en-US" dirty="0" smtClean="0"/>
              <a:t>Good practice on surveys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356699"/>
              </p:ext>
            </p:extLst>
          </p:nvPr>
        </p:nvGraphicFramePr>
        <p:xfrm>
          <a:off x="467544" y="1160748"/>
          <a:ext cx="8208144" cy="532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104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6709</TotalTime>
  <Words>634</Words>
  <Application>Microsoft Office PowerPoint</Application>
  <PresentationFormat>On-screen Show (4:3)</PresentationFormat>
  <Paragraphs>151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Blank</vt:lpstr>
      <vt:lpstr>Different sources and methods for monitoring indicators: the role of stakeholders    Elisabetta Marinelli </vt:lpstr>
      <vt:lpstr>Introduction – stakeholders and indicators</vt:lpstr>
      <vt:lpstr>Core indicators – Overview</vt:lpstr>
      <vt:lpstr>PowerPoint Presentation</vt:lpstr>
      <vt:lpstr>Output indicators –Stakeholders as data sources</vt:lpstr>
      <vt:lpstr>Results indicators – Stakeholders as data sources</vt:lpstr>
      <vt:lpstr>Results indicators – Stakeholders as data sources</vt:lpstr>
      <vt:lpstr>Results indicators – Role of Stakeholders</vt:lpstr>
      <vt:lpstr>Good practice on surveys </vt:lpstr>
      <vt:lpstr>Results indicators – Role of Stakeholders</vt:lpstr>
      <vt:lpstr>Primary data vs Official statistics</vt:lpstr>
      <vt:lpstr>PowerPoint Presentation</vt:lpstr>
      <vt:lpstr>Reality check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jrc-admin-arssege</cp:lastModifiedBy>
  <cp:revision>272</cp:revision>
  <cp:lastPrinted>2015-11-04T12:43:10Z</cp:lastPrinted>
  <dcterms:created xsi:type="dcterms:W3CDTF">2015-11-03T14:12:48Z</dcterms:created>
  <dcterms:modified xsi:type="dcterms:W3CDTF">2017-05-02T14:07:01Z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2223e2ac-d81d-4e9a-bc5b-9c71d8403a08</vt:lpwstr>
  </property>
  <property fmtid="{D5CDD505-2E9C-101B-9397-08002B2CF9AE}" pid="3" name="Offisync_ProviderInitializationData">
    <vt:lpwstr>https://connected.cnect.cec.eu.int</vt:lpwstr>
  </property>
  <property fmtid="{D5CDD505-2E9C-101B-9397-08002B2CF9AE}" pid="4" name="Offisync_UpdateToken">
    <vt:lpwstr>20</vt:lpwstr>
  </property>
  <property fmtid="{D5CDD505-2E9C-101B-9397-08002B2CF9AE}" pid="5" name="Offisync_UniqueId">
    <vt:lpwstr>44390</vt:lpwstr>
  </property>
  <property fmtid="{D5CDD505-2E9C-101B-9397-08002B2CF9AE}" pid="6" name="Offisync_ServerID">
    <vt:lpwstr>0d3b22a6-6203-4efc-8e8e-b5279256493b</vt:lpwstr>
  </property>
  <property fmtid="{D5CDD505-2E9C-101B-9397-08002B2CF9AE}" pid="7" name="Jive_LatestUserAccountName">
    <vt:lpwstr>bodenjk</vt:lpwstr>
  </property>
  <property fmtid="{D5CDD505-2E9C-101B-9397-08002B2CF9AE}" pid="8" name="Jive_ModifiedButNotPublished">
    <vt:lpwstr>True</vt:lpwstr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</Properties>
</file>