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8" r:id="rId2"/>
    <p:sldId id="259" r:id="rId3"/>
    <p:sldId id="260" r:id="rId4"/>
    <p:sldId id="261" r:id="rId5"/>
    <p:sldId id="262" r:id="rId6"/>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rc-admin-arssege"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6FD2"/>
    <a:srgbClr val="3166CF"/>
    <a:srgbClr val="2D5EC1"/>
    <a:srgbClr val="BDDEFF"/>
    <a:srgbClr val="99CCFF"/>
    <a:srgbClr val="808080"/>
    <a:srgbClr val="FFD624"/>
    <a:srgbClr val="0F5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580" y="-708"/>
      </p:cViewPr>
      <p:guideLst>
        <p:guide orient="horz" pos="2160"/>
        <p:guide pos="283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04-18T13:49:46.144" idx="1">
    <p:pos x="5448" y="1592"/>
    <p:text>Maybe we can move that later into a "Role of stakeholders"</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789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62002909-9BF0-4554-A8A9-0046AA9F9ED5}" type="slidenum">
              <a:rPr lang="en-GB" altLang="en-US"/>
              <a:pPr/>
              <a:t>‹#›</a:t>
            </a:fld>
            <a:endParaRPr lang="en-GB" altLang="en-US"/>
          </a:p>
        </p:txBody>
      </p:sp>
    </p:spTree>
    <p:extLst>
      <p:ext uri="{BB962C8B-B14F-4D97-AF65-F5344CB8AC3E}">
        <p14:creationId xmlns:p14="http://schemas.microsoft.com/office/powerpoint/2010/main" val="2412631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686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5FF3A14D-DE26-4F51-BC17-1B4A35E1F0AD}" type="slidenum">
              <a:rPr lang="en-GB" altLang="en-US"/>
              <a:pPr/>
              <a:t>‹#›</a:t>
            </a:fld>
            <a:endParaRPr lang="en-GB" altLang="en-US"/>
          </a:p>
        </p:txBody>
      </p:sp>
    </p:spTree>
    <p:extLst>
      <p:ext uri="{BB962C8B-B14F-4D97-AF65-F5344CB8AC3E}">
        <p14:creationId xmlns:p14="http://schemas.microsoft.com/office/powerpoint/2010/main" val="22972724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altLang="en-US" noProof="0" smtClean="0"/>
              <a:t>Click to edit Master title style</a:t>
            </a:r>
            <a:endParaRPr lang="en-GB" altLang="en-US"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altLang="en-US" noProof="0" smtClean="0"/>
              <a:t>Click to edit Master subtitle style</a:t>
            </a:r>
            <a:endParaRPr lang="en-GB" altLang="en-US" noProof="0" smtClean="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altLang="en-US"/>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ltLang="en-US"/>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3845F872-6A39-4F5D-B90A-40CCC71D0B9C}" type="slidenum">
              <a:rPr lang="en-GB" altLang="en-US"/>
              <a:pPr/>
              <a:t>‹#›</a:t>
            </a:fld>
            <a:endParaRPr lang="en-GB" altLang="en-US"/>
          </a:p>
        </p:txBody>
      </p:sp>
      <p:sp>
        <p:nvSpPr>
          <p:cNvPr id="7"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B4E4340-C29F-46F0-8D8D-5252E659A862}" type="slidenum">
              <a:rPr lang="en-GB" altLang="en-US"/>
              <a:pPr/>
              <a:t>‹#›</a:t>
            </a:fld>
            <a:endParaRPr lang="en-GB" altLang="en-US"/>
          </a:p>
        </p:txBody>
      </p:sp>
    </p:spTree>
    <p:extLst>
      <p:ext uri="{BB962C8B-B14F-4D97-AF65-F5344CB8AC3E}">
        <p14:creationId xmlns:p14="http://schemas.microsoft.com/office/powerpoint/2010/main" val="3058401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904F815F-13D3-48B3-BB89-A45BC8047925}" type="slidenum">
              <a:rPr lang="en-GB" altLang="en-US"/>
              <a:pPr/>
              <a:t>‹#›</a:t>
            </a:fld>
            <a:endParaRPr lang="en-GB" altLang="en-US"/>
          </a:p>
        </p:txBody>
      </p:sp>
    </p:spTree>
    <p:extLst>
      <p:ext uri="{BB962C8B-B14F-4D97-AF65-F5344CB8AC3E}">
        <p14:creationId xmlns:p14="http://schemas.microsoft.com/office/powerpoint/2010/main" val="2960096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sp>
        <p:nvSpPr>
          <p:cNvPr id="3" name="Rectangle 4"/>
          <p:cNvSpPr>
            <a:spLocks noGrp="1" noChangeArrowheads="1"/>
          </p:cNvSpPr>
          <p:nvPr>
            <p:ph type="ctrTitle"/>
          </p:nvPr>
        </p:nvSpPr>
        <p:spPr>
          <a:xfrm>
            <a:off x="4068530" y="2204864"/>
            <a:ext cx="4751942" cy="1800200"/>
          </a:xfrm>
          <a:prstGeom prst="rect">
            <a:avLst/>
          </a:prstGeom>
        </p:spPr>
        <p:txBody>
          <a:bodyPr lIns="0" tIns="0" rIns="0" bIns="0"/>
          <a:lstStyle>
            <a:lvl1pPr marL="0" algn="r">
              <a:lnSpc>
                <a:spcPct val="110000"/>
              </a:lnSpc>
              <a:defRPr sz="3000">
                <a:solidFill>
                  <a:srgbClr val="164194"/>
                </a:solidFill>
              </a:defRPr>
            </a:lvl1pPr>
          </a:lstStyle>
          <a:p>
            <a:pPr lvl="0"/>
            <a:endParaRPr lang="en-GB" altLang="en-US" noProof="0" dirty="0" smtClean="0"/>
          </a:p>
        </p:txBody>
      </p:sp>
      <p:sp>
        <p:nvSpPr>
          <p:cNvPr id="4" name="Rectangle 5"/>
          <p:cNvSpPr>
            <a:spLocks noGrp="1" noChangeArrowheads="1"/>
          </p:cNvSpPr>
          <p:nvPr>
            <p:ph type="subTitle" idx="1"/>
          </p:nvPr>
        </p:nvSpPr>
        <p:spPr>
          <a:xfrm>
            <a:off x="4067944" y="4149080"/>
            <a:ext cx="4752547" cy="1080120"/>
          </a:xfrm>
          <a:prstGeom prst="rect">
            <a:avLst/>
          </a:prstGeom>
        </p:spPr>
        <p:txBody>
          <a:bodyPr lIns="0" tIns="0" bIns="0"/>
          <a:lstStyle>
            <a:lvl1pPr marL="0" indent="0" algn="r">
              <a:lnSpc>
                <a:spcPct val="110000"/>
              </a:lnSpc>
              <a:spcBef>
                <a:spcPts val="0"/>
              </a:spcBef>
              <a:buFontTx/>
              <a:buNone/>
              <a:defRPr sz="2400" b="1" i="0">
                <a:solidFill>
                  <a:srgbClr val="164194"/>
                </a:solidFill>
              </a:defRPr>
            </a:lvl1pPr>
          </a:lstStyle>
          <a:p>
            <a:pPr lvl="0"/>
            <a:r>
              <a:rPr lang="en-US" altLang="en-US" noProof="0" dirty="0" smtClean="0"/>
              <a:t>Click to edit Master subtitle style</a:t>
            </a:r>
            <a:endParaRPr lang="en-GB" altLang="en-US" noProof="0" dirty="0" smtClean="0"/>
          </a:p>
        </p:txBody>
      </p:sp>
      <p:sp>
        <p:nvSpPr>
          <p:cNvPr id="5" name="Content Placeholder 2"/>
          <p:cNvSpPr>
            <a:spLocks noGrp="1"/>
          </p:cNvSpPr>
          <p:nvPr>
            <p:ph idx="10"/>
          </p:nvPr>
        </p:nvSpPr>
        <p:spPr>
          <a:xfrm>
            <a:off x="4067944" y="5373216"/>
            <a:ext cx="4752547" cy="648072"/>
          </a:xfrm>
          <a:prstGeom prst="rect">
            <a:avLst/>
          </a:prstGeom>
        </p:spPr>
        <p:txBody>
          <a:bodyPr lIns="0" rIns="0" bIns="360000" anchor="b"/>
          <a:lstStyle>
            <a:lvl1pPr marL="0" indent="0" algn="r">
              <a:buClr>
                <a:srgbClr val="1E4494"/>
              </a:buClr>
              <a:buFont typeface="Arial" panose="020B0604020202020204" pitchFamily="34" charset="0"/>
              <a:buNone/>
              <a:defRPr sz="1600" b="1"/>
            </a:lvl1pPr>
            <a:lvl2pPr marL="228600" indent="-228600" algn="r">
              <a:buClr>
                <a:srgbClr val="1E4494"/>
              </a:buClr>
              <a:buFont typeface="Arial" panose="020B0604020202020204" pitchFamily="34" charset="0"/>
              <a:buChar char="•"/>
              <a:defRPr sz="1600"/>
            </a:lvl2pPr>
            <a:lvl3pPr marL="457200" indent="-228600" algn="r">
              <a:buClr>
                <a:srgbClr val="1E4494"/>
              </a:buClr>
              <a:buFont typeface="Arial" panose="020B0604020202020204" pitchFamily="34" charset="0"/>
              <a:buChar char="•"/>
              <a:defRPr/>
            </a:lvl3pPr>
            <a:lvl4pPr marL="685800" indent="-228600" algn="r">
              <a:buClr>
                <a:srgbClr val="1E4494"/>
              </a:buClr>
              <a:buFont typeface="Arial" panose="020B0604020202020204" pitchFamily="34" charset="0"/>
              <a:buChar char="•"/>
              <a:defRPr/>
            </a:lvl4pPr>
            <a:lvl5pPr marL="914400" indent="-228600" algn="r">
              <a:buClr>
                <a:srgbClr val="1E4494"/>
              </a:buClr>
              <a:buFont typeface="Arial" panose="020B0604020202020204" pitchFamily="34" charset="0"/>
              <a:buChar char="•"/>
              <a:defRPr/>
            </a:lvl5pPr>
          </a:lstStyle>
          <a:p>
            <a:pPr lvl="0"/>
            <a:r>
              <a:rPr lang="en-US" dirty="0" smtClean="0"/>
              <a:t>Click to edit Master text styles</a:t>
            </a:r>
          </a:p>
        </p:txBody>
      </p:sp>
    </p:spTree>
    <p:extLst>
      <p:ext uri="{BB962C8B-B14F-4D97-AF65-F5344CB8AC3E}">
        <p14:creationId xmlns:p14="http://schemas.microsoft.com/office/powerpoint/2010/main" val="4068380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3C4B232-97D2-4307-90FB-DD1BCEA4ADBB}" type="slidenum">
              <a:rPr lang="en-GB" altLang="en-US"/>
              <a:pPr/>
              <a:t>‹#›</a:t>
            </a:fld>
            <a:endParaRPr lang="en-GB" altLang="en-US"/>
          </a:p>
        </p:txBody>
      </p:sp>
    </p:spTree>
    <p:extLst>
      <p:ext uri="{BB962C8B-B14F-4D97-AF65-F5344CB8AC3E}">
        <p14:creationId xmlns:p14="http://schemas.microsoft.com/office/powerpoint/2010/main" val="442603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2C3A9EE-906C-4614-A971-E3A942E3FC28}" type="slidenum">
              <a:rPr lang="en-GB" altLang="en-US"/>
              <a:pPr/>
              <a:t>‹#›</a:t>
            </a:fld>
            <a:endParaRPr lang="en-GB" altLang="en-US"/>
          </a:p>
        </p:txBody>
      </p:sp>
    </p:spTree>
    <p:extLst>
      <p:ext uri="{BB962C8B-B14F-4D97-AF65-F5344CB8AC3E}">
        <p14:creationId xmlns:p14="http://schemas.microsoft.com/office/powerpoint/2010/main" val="1869104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2CA912B2-8406-451C-B76A-958548DAC448}" type="slidenum">
              <a:rPr lang="en-GB" altLang="en-US"/>
              <a:pPr/>
              <a:t>‹#›</a:t>
            </a:fld>
            <a:endParaRPr lang="en-GB" altLang="en-US"/>
          </a:p>
        </p:txBody>
      </p:sp>
    </p:spTree>
    <p:extLst>
      <p:ext uri="{BB962C8B-B14F-4D97-AF65-F5344CB8AC3E}">
        <p14:creationId xmlns:p14="http://schemas.microsoft.com/office/powerpoint/2010/main" val="939305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BD097B79-6225-4A23-A3A6-9425BCE99C17}" type="slidenum">
              <a:rPr lang="en-GB" altLang="en-US"/>
              <a:pPr/>
              <a:t>‹#›</a:t>
            </a:fld>
            <a:endParaRPr lang="en-GB" altLang="en-US"/>
          </a:p>
        </p:txBody>
      </p:sp>
    </p:spTree>
    <p:extLst>
      <p:ext uri="{BB962C8B-B14F-4D97-AF65-F5344CB8AC3E}">
        <p14:creationId xmlns:p14="http://schemas.microsoft.com/office/powerpoint/2010/main" val="1278701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F61F163A-75C3-46E3-B83F-AD8E73607044}" type="slidenum">
              <a:rPr lang="en-GB" altLang="en-US"/>
              <a:pPr/>
              <a:t>‹#›</a:t>
            </a:fld>
            <a:endParaRPr lang="en-GB" altLang="en-US"/>
          </a:p>
        </p:txBody>
      </p:sp>
    </p:spTree>
    <p:extLst>
      <p:ext uri="{BB962C8B-B14F-4D97-AF65-F5344CB8AC3E}">
        <p14:creationId xmlns:p14="http://schemas.microsoft.com/office/powerpoint/2010/main" val="3158749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38758838-CE3D-4C17-B20B-2C352765EF4E}" type="slidenum">
              <a:rPr lang="en-GB" altLang="en-US"/>
              <a:pPr/>
              <a:t>‹#›</a:t>
            </a:fld>
            <a:endParaRPr lang="en-GB" altLang="en-US"/>
          </a:p>
        </p:txBody>
      </p:sp>
    </p:spTree>
    <p:extLst>
      <p:ext uri="{BB962C8B-B14F-4D97-AF65-F5344CB8AC3E}">
        <p14:creationId xmlns:p14="http://schemas.microsoft.com/office/powerpoint/2010/main" val="93700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4DB0ED72-4008-452A-A7C7-3BFB4ADF5A2F}" type="slidenum">
              <a:rPr lang="en-GB" altLang="en-US"/>
              <a:pPr/>
              <a:t>‹#›</a:t>
            </a:fld>
            <a:endParaRPr lang="en-GB" altLang="en-US"/>
          </a:p>
        </p:txBody>
      </p:sp>
    </p:spTree>
    <p:extLst>
      <p:ext uri="{BB962C8B-B14F-4D97-AF65-F5344CB8AC3E}">
        <p14:creationId xmlns:p14="http://schemas.microsoft.com/office/powerpoint/2010/main" val="369262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2E0F0CB2-3BA0-49A0-8D4B-E8449E37E208}" type="slidenum">
              <a:rPr lang="en-GB" altLang="en-US"/>
              <a:pPr/>
              <a:t>‹#›</a:t>
            </a:fld>
            <a:endParaRPr lang="en-GB" altLang="en-US"/>
          </a:p>
        </p:txBody>
      </p:sp>
    </p:spTree>
    <p:extLst>
      <p:ext uri="{BB962C8B-B14F-4D97-AF65-F5344CB8AC3E}">
        <p14:creationId xmlns:p14="http://schemas.microsoft.com/office/powerpoint/2010/main" val="1557054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E17E8DD5-B9D3-4EFB-AE53-11F749C1DE84}" type="slidenum">
              <a:rPr lang="en-GB" altLang="en-US"/>
              <a:pPr/>
              <a:t>‹#›</a:t>
            </a:fld>
            <a:endParaRPr lang="en-GB" altLang="en-US"/>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41" name="Picture 17" descr="LOGO CE_Vertical_EN_NEG_quadri_H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2204864"/>
            <a:ext cx="7128792" cy="1800200"/>
          </a:xfrm>
        </p:spPr>
        <p:txBody>
          <a:bodyPr/>
          <a:lstStyle/>
          <a:p>
            <a:r>
              <a:rPr lang="en-GB" sz="2400" dirty="0" smtClean="0"/>
              <a:t>Setting Targets</a:t>
            </a:r>
            <a:r>
              <a:rPr lang="en-GB" sz="2400" dirty="0" smtClean="0"/>
              <a:t/>
            </a:r>
            <a:br>
              <a:rPr lang="en-GB" sz="2400" dirty="0" smtClean="0"/>
            </a:br>
            <a:endParaRPr lang="en-GB" sz="2400" dirty="0">
              <a:solidFill>
                <a:srgbClr val="FF0000"/>
              </a:solidFill>
            </a:endParaRPr>
          </a:p>
        </p:txBody>
      </p:sp>
      <p:sp>
        <p:nvSpPr>
          <p:cNvPr id="4" name="Content Placeholder 3"/>
          <p:cNvSpPr>
            <a:spLocks noGrp="1"/>
          </p:cNvSpPr>
          <p:nvPr>
            <p:ph idx="10"/>
          </p:nvPr>
        </p:nvSpPr>
        <p:spPr/>
        <p:txBody>
          <a:bodyPr/>
          <a:lstStyle/>
          <a:p>
            <a:r>
              <a:rPr lang="en-US" dirty="0" err="1" smtClean="0"/>
              <a:t>Yiannis</a:t>
            </a:r>
            <a:r>
              <a:rPr lang="en-US" dirty="0" smtClean="0"/>
              <a:t> </a:t>
            </a:r>
            <a:r>
              <a:rPr lang="en-US" dirty="0" err="1" smtClean="0"/>
              <a:t>Tolias</a:t>
            </a:r>
            <a:r>
              <a:rPr lang="en-US" dirty="0" smtClean="0"/>
              <a:t>, </a:t>
            </a:r>
            <a:r>
              <a:rPr lang="en-US" dirty="0" err="1" smtClean="0"/>
              <a:t>Innovatia</a:t>
            </a:r>
            <a:r>
              <a:rPr lang="en-US" dirty="0" smtClean="0"/>
              <a:t> System</a:t>
            </a:r>
          </a:p>
          <a:p>
            <a:r>
              <a:rPr lang="en-GB"/>
              <a:t>tolias@innovatiasystems.eu</a:t>
            </a:r>
            <a:endParaRPr lang="en-GB" dirty="0"/>
          </a:p>
        </p:txBody>
      </p:sp>
    </p:spTree>
    <p:extLst>
      <p:ext uri="{BB962C8B-B14F-4D97-AF65-F5344CB8AC3E}">
        <p14:creationId xmlns:p14="http://schemas.microsoft.com/office/powerpoint/2010/main" val="458757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sz="2400" dirty="0" smtClean="0"/>
              <a:t>Setting targets</a:t>
            </a:r>
            <a:endParaRPr lang="en-GB" sz="2400" dirty="0"/>
          </a:p>
        </p:txBody>
      </p:sp>
      <p:sp>
        <p:nvSpPr>
          <p:cNvPr id="3" name="Subtitle 2"/>
          <p:cNvSpPr>
            <a:spLocks noGrp="1"/>
          </p:cNvSpPr>
          <p:nvPr>
            <p:ph idx="1"/>
          </p:nvPr>
        </p:nvSpPr>
        <p:spPr/>
        <p:txBody>
          <a:bodyPr/>
          <a:lstStyle/>
          <a:p>
            <a:pPr algn="l"/>
            <a:endParaRPr lang="en-GB" sz="2800" b="0" dirty="0"/>
          </a:p>
          <a:p>
            <a:pPr algn="ctr"/>
            <a:r>
              <a:rPr lang="en-GB" sz="2800" b="0" dirty="0" smtClean="0"/>
              <a:t>Setting targets</a:t>
            </a:r>
          </a:p>
          <a:p>
            <a:pPr algn="ctr"/>
            <a:endParaRPr lang="en-GB" sz="2800" b="0" dirty="0" smtClean="0"/>
          </a:p>
          <a:p>
            <a:pPr algn="ctr"/>
            <a:r>
              <a:rPr lang="en-GB" sz="2800" b="0" dirty="0" smtClean="0"/>
              <a:t>=</a:t>
            </a:r>
          </a:p>
          <a:p>
            <a:pPr algn="ctr"/>
            <a:endParaRPr lang="en-GB" sz="2800" b="0" dirty="0" smtClean="0"/>
          </a:p>
          <a:p>
            <a:pPr algn="ctr"/>
            <a:r>
              <a:rPr lang="en-GB" sz="2800" b="0" dirty="0" smtClean="0"/>
              <a:t>Selecting a direction (i.e. by prioritisation)</a:t>
            </a:r>
          </a:p>
          <a:p>
            <a:pPr algn="ctr"/>
            <a:endParaRPr lang="en-GB" sz="2800" b="0" dirty="0" smtClean="0"/>
          </a:p>
          <a:p>
            <a:pPr algn="ctr"/>
            <a:r>
              <a:rPr lang="en-GB" sz="2800" b="0" dirty="0" smtClean="0"/>
              <a:t>+</a:t>
            </a:r>
          </a:p>
          <a:p>
            <a:pPr algn="ctr"/>
            <a:endParaRPr lang="en-GB" sz="2800" b="0" dirty="0" smtClean="0"/>
          </a:p>
          <a:p>
            <a:pPr algn="ctr"/>
            <a:r>
              <a:rPr lang="en-GB" sz="2800" b="0" dirty="0" smtClean="0"/>
              <a:t>Deciding the range (of ambition)</a:t>
            </a:r>
            <a:endParaRPr lang="en-GB" sz="2800" b="0" dirty="0"/>
          </a:p>
        </p:txBody>
      </p:sp>
    </p:spTree>
    <p:extLst>
      <p:ext uri="{BB962C8B-B14F-4D97-AF65-F5344CB8AC3E}">
        <p14:creationId xmlns:p14="http://schemas.microsoft.com/office/powerpoint/2010/main" val="1090819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sz="2400" dirty="0" smtClean="0"/>
              <a:t>Setting targets: Direction-setting</a:t>
            </a:r>
            <a:endParaRPr lang="en-GB" sz="2400" dirty="0"/>
          </a:p>
        </p:txBody>
      </p:sp>
      <p:sp>
        <p:nvSpPr>
          <p:cNvPr id="3" name="Subtitle 2"/>
          <p:cNvSpPr>
            <a:spLocks noGrp="1"/>
          </p:cNvSpPr>
          <p:nvPr>
            <p:ph idx="1"/>
          </p:nvPr>
        </p:nvSpPr>
        <p:spPr/>
        <p:txBody>
          <a:bodyPr/>
          <a:lstStyle/>
          <a:p>
            <a:pPr algn="just"/>
            <a:r>
              <a:rPr lang="en-GB" sz="1800" dirty="0" smtClean="0"/>
              <a:t>Direction-setting (vision, priorities)</a:t>
            </a:r>
            <a:r>
              <a:rPr lang="en-GB" sz="1800" b="0" dirty="0" smtClean="0"/>
              <a:t>, as a part of the RIS3 process:</a:t>
            </a:r>
          </a:p>
          <a:p>
            <a:pPr algn="just"/>
            <a:endParaRPr lang="en-GB" sz="1800" b="0" dirty="0" smtClean="0"/>
          </a:p>
          <a:p>
            <a:pPr marL="285750" indent="-285750" algn="just">
              <a:buClrTx/>
              <a:buFont typeface="Wingdings" charset="2"/>
              <a:buChar char="§"/>
            </a:pPr>
            <a:r>
              <a:rPr lang="en-GB" sz="1800" b="0" dirty="0" smtClean="0">
                <a:solidFill>
                  <a:schemeClr val="tx1"/>
                </a:solidFill>
              </a:rPr>
              <a:t>Can strongly help </a:t>
            </a:r>
            <a:r>
              <a:rPr lang="en-GB" sz="1800" dirty="0" smtClean="0">
                <a:solidFill>
                  <a:schemeClr val="tx1"/>
                </a:solidFill>
              </a:rPr>
              <a:t>focus public debate </a:t>
            </a:r>
            <a:r>
              <a:rPr lang="en-GB" sz="1800" b="0" dirty="0" smtClean="0">
                <a:solidFill>
                  <a:schemeClr val="tx1"/>
                </a:solidFill>
              </a:rPr>
              <a:t>and </a:t>
            </a:r>
            <a:r>
              <a:rPr lang="en-GB" sz="1800" b="1" dirty="0" smtClean="0">
                <a:solidFill>
                  <a:schemeClr val="tx1"/>
                </a:solidFill>
              </a:rPr>
              <a:t>provide an incentive </a:t>
            </a:r>
            <a:r>
              <a:rPr lang="en-GB" sz="1800" b="0" dirty="0" smtClean="0">
                <a:solidFill>
                  <a:schemeClr val="tx1"/>
                </a:solidFill>
              </a:rPr>
              <a:t>for different stakeholders to share information, to take part in the selection of the intended results and corresponding result indicators, to follow up progress towards results, to raise questions on policy effectiveness...</a:t>
            </a:r>
          </a:p>
          <a:p>
            <a:pPr marL="285750" indent="-285750" algn="just">
              <a:buClrTx/>
              <a:buFont typeface="Wingdings" charset="2"/>
              <a:buChar char="§"/>
            </a:pPr>
            <a:endParaRPr lang="en-GB" sz="1800" b="0" dirty="0" smtClean="0"/>
          </a:p>
          <a:p>
            <a:pPr marL="285750" indent="-285750" algn="just">
              <a:buClrTx/>
              <a:buFont typeface="Wingdings" charset="2"/>
              <a:buChar char="§"/>
            </a:pPr>
            <a:r>
              <a:rPr lang="en-GB" sz="1800" b="0" dirty="0" smtClean="0"/>
              <a:t>...but also creates ‘winners’ and ‘losers’: this is uncomfortable for national and regional governments, especially in places where governance systems are based on corporatism or clientelism.</a:t>
            </a:r>
            <a:endParaRPr lang="en-GB" sz="1800" b="0" dirty="0"/>
          </a:p>
          <a:p>
            <a:pPr lvl="0" algn="l"/>
            <a:endParaRPr lang="en-GB" sz="1800" dirty="0" smtClean="0"/>
          </a:p>
          <a:p>
            <a:pPr lvl="0" algn="l"/>
            <a:endParaRPr lang="en-GB" sz="1800" dirty="0"/>
          </a:p>
          <a:p>
            <a:pPr algn="l"/>
            <a:endParaRPr lang="en-GB" sz="1800" dirty="0"/>
          </a:p>
          <a:p>
            <a:pPr algn="l"/>
            <a:endParaRPr lang="en-GB" sz="1800" dirty="0"/>
          </a:p>
        </p:txBody>
      </p:sp>
    </p:spTree>
    <p:extLst>
      <p:ext uri="{BB962C8B-B14F-4D97-AF65-F5344CB8AC3E}">
        <p14:creationId xmlns:p14="http://schemas.microsoft.com/office/powerpoint/2010/main" val="3820256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96752"/>
            <a:ext cx="8229600" cy="936625"/>
          </a:xfrm>
        </p:spPr>
        <p:txBody>
          <a:bodyPr/>
          <a:lstStyle/>
          <a:p>
            <a:pPr algn="just"/>
            <a:r>
              <a:rPr lang="en-GB" sz="2400" dirty="0" smtClean="0"/>
              <a:t>Setting targets: Range (of ambition)</a:t>
            </a:r>
            <a:endParaRPr lang="en-GB" sz="2400" dirty="0"/>
          </a:p>
        </p:txBody>
      </p:sp>
      <p:sp>
        <p:nvSpPr>
          <p:cNvPr id="5" name="Content Placeholder 4"/>
          <p:cNvSpPr>
            <a:spLocks noGrp="1"/>
          </p:cNvSpPr>
          <p:nvPr>
            <p:ph idx="1"/>
          </p:nvPr>
        </p:nvSpPr>
        <p:spPr>
          <a:xfrm>
            <a:off x="395536" y="2060848"/>
            <a:ext cx="8229600" cy="3529013"/>
          </a:xfrm>
        </p:spPr>
        <p:txBody>
          <a:bodyPr/>
          <a:lstStyle/>
          <a:p>
            <a:r>
              <a:rPr lang="en-GB" sz="1600" dirty="0" smtClean="0"/>
              <a:t>The science of range-setting is based on </a:t>
            </a:r>
            <a:r>
              <a:rPr lang="en-GB" sz="1600" b="1" dirty="0" smtClean="0"/>
              <a:t>benchmarking</a:t>
            </a:r>
            <a:r>
              <a:rPr lang="en-GB" sz="1600" dirty="0" smtClean="0"/>
              <a:t> with five available options:</a:t>
            </a:r>
          </a:p>
          <a:p>
            <a:pPr lvl="1"/>
            <a:r>
              <a:rPr lang="en-GB" sz="1400" b="0" dirty="0" smtClean="0">
                <a:solidFill>
                  <a:schemeClr val="accent6">
                    <a:lumMod val="60000"/>
                    <a:lumOff val="40000"/>
                  </a:schemeClr>
                </a:solidFill>
              </a:rPr>
              <a:t>Against history - </a:t>
            </a:r>
            <a:r>
              <a:rPr lang="en-GB" sz="1400" b="0" dirty="0" smtClean="0"/>
              <a:t>“What levels of performance we have achieved in the past?”</a:t>
            </a:r>
            <a:endParaRPr lang="en-GB" sz="1400" b="0" dirty="0"/>
          </a:p>
          <a:p>
            <a:pPr lvl="1"/>
            <a:r>
              <a:rPr lang="en-GB" sz="1400" b="0" dirty="0" smtClean="0">
                <a:solidFill>
                  <a:schemeClr val="accent6">
                    <a:lumMod val="60000"/>
                    <a:lumOff val="40000"/>
                  </a:schemeClr>
                </a:solidFill>
              </a:rPr>
              <a:t>Against </a:t>
            </a:r>
            <a:r>
              <a:rPr lang="en-GB" sz="1400" b="0" dirty="0">
                <a:solidFill>
                  <a:schemeClr val="accent6">
                    <a:lumMod val="60000"/>
                    <a:lumOff val="40000"/>
                  </a:schemeClr>
                </a:solidFill>
              </a:rPr>
              <a:t>the world </a:t>
            </a:r>
            <a:r>
              <a:rPr lang="en-GB" sz="1400" b="0" dirty="0" smtClean="0">
                <a:solidFill>
                  <a:schemeClr val="accent6">
                    <a:lumMod val="60000"/>
                    <a:lumOff val="40000"/>
                  </a:schemeClr>
                </a:solidFill>
              </a:rPr>
              <a:t>- </a:t>
            </a:r>
            <a:r>
              <a:rPr lang="en-GB" sz="1400" b="0" dirty="0" smtClean="0"/>
              <a:t>“</a:t>
            </a:r>
            <a:r>
              <a:rPr lang="en-GB" sz="1400" b="0" dirty="0"/>
              <a:t>What levels of performance are achieved in systems like this elsewhere in the </a:t>
            </a:r>
            <a:r>
              <a:rPr lang="en-GB" sz="1400" b="0" dirty="0" smtClean="0"/>
              <a:t>world?”</a:t>
            </a:r>
            <a:endParaRPr lang="en-GB" sz="1400" b="0" dirty="0"/>
          </a:p>
          <a:p>
            <a:pPr lvl="1"/>
            <a:r>
              <a:rPr lang="en-GB" sz="1400" b="0" dirty="0" smtClean="0">
                <a:solidFill>
                  <a:schemeClr val="accent6">
                    <a:lumMod val="60000"/>
                    <a:lumOff val="40000"/>
                  </a:schemeClr>
                </a:solidFill>
              </a:rPr>
              <a:t>Against </a:t>
            </a:r>
            <a:r>
              <a:rPr lang="en-GB" sz="1400" b="0" dirty="0">
                <a:solidFill>
                  <a:schemeClr val="accent6">
                    <a:lumMod val="60000"/>
                    <a:lumOff val="40000"/>
                  </a:schemeClr>
                </a:solidFill>
              </a:rPr>
              <a:t>other similar systems </a:t>
            </a:r>
            <a:r>
              <a:rPr lang="en-GB" sz="1400" b="0" dirty="0" smtClean="0">
                <a:solidFill>
                  <a:schemeClr val="accent6">
                    <a:lumMod val="60000"/>
                    <a:lumOff val="40000"/>
                  </a:schemeClr>
                </a:solidFill>
              </a:rPr>
              <a:t> - </a:t>
            </a:r>
            <a:r>
              <a:rPr lang="en-GB" sz="1400" b="0" dirty="0" smtClean="0"/>
              <a:t>“</a:t>
            </a:r>
            <a:r>
              <a:rPr lang="en-GB" sz="1400" b="0" dirty="0"/>
              <a:t>How do we compare to other systems like ours</a:t>
            </a:r>
            <a:r>
              <a:rPr lang="en-GB" sz="1400" b="0" dirty="0" smtClean="0"/>
              <a:t>?”</a:t>
            </a:r>
            <a:endParaRPr lang="en-GB" sz="1400" b="0" dirty="0"/>
          </a:p>
          <a:p>
            <a:pPr lvl="1"/>
            <a:r>
              <a:rPr lang="en-GB" sz="1400" b="0" dirty="0" smtClean="0">
                <a:solidFill>
                  <a:schemeClr val="accent6">
                    <a:lumMod val="60000"/>
                    <a:lumOff val="40000"/>
                  </a:schemeClr>
                </a:solidFill>
              </a:rPr>
              <a:t>Within </a:t>
            </a:r>
            <a:r>
              <a:rPr lang="en-GB" sz="1400" b="0" dirty="0">
                <a:solidFill>
                  <a:schemeClr val="accent6">
                    <a:lumMod val="60000"/>
                    <a:lumOff val="40000"/>
                  </a:schemeClr>
                </a:solidFill>
              </a:rPr>
              <a:t>the system </a:t>
            </a:r>
            <a:r>
              <a:rPr lang="en-GB" sz="1400" b="0" dirty="0" smtClean="0">
                <a:solidFill>
                  <a:schemeClr val="accent6">
                    <a:lumMod val="60000"/>
                    <a:lumOff val="40000"/>
                  </a:schemeClr>
                </a:solidFill>
              </a:rPr>
              <a:t>- </a:t>
            </a:r>
            <a:r>
              <a:rPr lang="en-GB" sz="1400" b="0" dirty="0" smtClean="0"/>
              <a:t>“</a:t>
            </a:r>
            <a:r>
              <a:rPr lang="en-GB" sz="1400" b="0" dirty="0"/>
              <a:t>What levels of performance are achieved by the best performing units in the </a:t>
            </a:r>
            <a:r>
              <a:rPr lang="en-GB" sz="1400" b="0" dirty="0" smtClean="0"/>
              <a:t>system?”</a:t>
            </a:r>
            <a:endParaRPr lang="en-GB" sz="1400" b="0" dirty="0"/>
          </a:p>
          <a:p>
            <a:pPr lvl="1"/>
            <a:r>
              <a:rPr lang="en-GB" sz="1400" b="0" dirty="0" smtClean="0">
                <a:solidFill>
                  <a:schemeClr val="accent6">
                    <a:lumMod val="60000"/>
                    <a:lumOff val="40000"/>
                  </a:schemeClr>
                </a:solidFill>
              </a:rPr>
              <a:t>Against </a:t>
            </a:r>
            <a:r>
              <a:rPr lang="en-GB" sz="1400" b="0" dirty="0">
                <a:solidFill>
                  <a:schemeClr val="accent6">
                    <a:lumMod val="60000"/>
                    <a:lumOff val="40000"/>
                  </a:schemeClr>
                </a:solidFill>
              </a:rPr>
              <a:t>organisations that are altogether different but have some similar relevant functions </a:t>
            </a:r>
            <a:r>
              <a:rPr lang="en-GB" sz="1400" b="0" dirty="0" smtClean="0">
                <a:solidFill>
                  <a:schemeClr val="accent6">
                    <a:lumMod val="60000"/>
                    <a:lumOff val="40000"/>
                  </a:schemeClr>
                </a:solidFill>
              </a:rPr>
              <a:t>- </a:t>
            </a:r>
            <a:r>
              <a:rPr lang="en-GB" sz="1400" b="0" dirty="0" smtClean="0"/>
              <a:t>“</a:t>
            </a:r>
            <a:r>
              <a:rPr lang="en-GB" sz="1400" b="0" dirty="0"/>
              <a:t>What can we learn from them about how they do that</a:t>
            </a:r>
            <a:r>
              <a:rPr lang="en-GB" sz="1400" b="0" dirty="0" smtClean="0"/>
              <a:t>?”</a:t>
            </a:r>
          </a:p>
          <a:p>
            <a:pPr lvl="1"/>
            <a:endParaRPr lang="en-GB" sz="1400" b="0" dirty="0"/>
          </a:p>
          <a:p>
            <a:r>
              <a:rPr lang="en-GB" sz="1600" dirty="0" smtClean="0"/>
              <a:t>Caveats:</a:t>
            </a:r>
          </a:p>
          <a:p>
            <a:pPr lvl="1"/>
            <a:r>
              <a:rPr lang="en-GB" sz="1400" b="0" dirty="0" smtClean="0"/>
              <a:t>Targets </a:t>
            </a:r>
            <a:r>
              <a:rPr lang="en-GB" sz="1400" b="0" dirty="0"/>
              <a:t>can act as a perverse incentive. Since policy-makers know rather little about causality and they may fear negative peer-review or sanctions, they may opt for low targets or decide not to fully take part in defining objectives in order to avoid target setting (</a:t>
            </a:r>
            <a:r>
              <a:rPr lang="en-GB" sz="1400" b="0" dirty="0" err="1"/>
              <a:t>Barca</a:t>
            </a:r>
            <a:r>
              <a:rPr lang="en-GB" sz="1400" b="0" dirty="0"/>
              <a:t> and McCann 2011: 14)</a:t>
            </a:r>
          </a:p>
          <a:p>
            <a:pPr lvl="1"/>
            <a:endParaRPr lang="en-GB" sz="1400" dirty="0"/>
          </a:p>
        </p:txBody>
      </p:sp>
    </p:spTree>
    <p:extLst>
      <p:ext uri="{BB962C8B-B14F-4D97-AF65-F5344CB8AC3E}">
        <p14:creationId xmlns:p14="http://schemas.microsoft.com/office/powerpoint/2010/main" val="1294286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sz="2400" dirty="0" smtClean="0"/>
              <a:t>Setting targets: Final remarks</a:t>
            </a:r>
            <a:endParaRPr lang="en-GB" sz="2400" dirty="0"/>
          </a:p>
        </p:txBody>
      </p:sp>
      <p:sp>
        <p:nvSpPr>
          <p:cNvPr id="3" name="Subtitle 2"/>
          <p:cNvSpPr>
            <a:spLocks noGrp="1"/>
          </p:cNvSpPr>
          <p:nvPr>
            <p:ph idx="1"/>
          </p:nvPr>
        </p:nvSpPr>
        <p:spPr/>
        <p:txBody>
          <a:bodyPr/>
          <a:lstStyle/>
          <a:p>
            <a:pPr algn="just"/>
            <a:r>
              <a:rPr lang="en-GB" sz="1400" b="0" dirty="0" smtClean="0"/>
              <a:t>The purpose of target-setting is to define the desired outcomes in a precise manner and:</a:t>
            </a:r>
          </a:p>
          <a:p>
            <a:pPr lvl="1" algn="just"/>
            <a:r>
              <a:rPr lang="en-GB" sz="1200" b="0" dirty="0" smtClean="0"/>
              <a:t>Inform </a:t>
            </a:r>
            <a:r>
              <a:rPr lang="en-GB" sz="1200" b="0" dirty="0"/>
              <a:t>the </a:t>
            </a:r>
            <a:r>
              <a:rPr lang="en-GB" sz="1200" b="0" dirty="0" smtClean="0"/>
              <a:t>stakeholders on </a:t>
            </a:r>
            <a:r>
              <a:rPr lang="en-GB" sz="1200" b="0" dirty="0"/>
              <a:t>the progress towards the identified </a:t>
            </a:r>
            <a:r>
              <a:rPr lang="en-GB" sz="1200" b="0" dirty="0" smtClean="0"/>
              <a:t>objectives </a:t>
            </a:r>
          </a:p>
          <a:p>
            <a:pPr lvl="1" algn="just"/>
            <a:r>
              <a:rPr lang="en-GB" sz="1200" b="0" dirty="0" smtClean="0"/>
              <a:t>Nurture the public debate </a:t>
            </a:r>
          </a:p>
          <a:p>
            <a:pPr lvl="1" algn="just"/>
            <a:r>
              <a:rPr lang="en-GB" sz="1200" b="0" dirty="0" smtClean="0"/>
              <a:t>Learn </a:t>
            </a:r>
            <a:r>
              <a:rPr lang="en-GB" sz="1200" b="0" dirty="0"/>
              <a:t>from </a:t>
            </a:r>
            <a:r>
              <a:rPr lang="en-GB" sz="1200" b="0" dirty="0" smtClean="0"/>
              <a:t>feedback </a:t>
            </a:r>
            <a:r>
              <a:rPr lang="en-GB" sz="1200" b="0" dirty="0"/>
              <a:t>and </a:t>
            </a:r>
            <a:r>
              <a:rPr lang="en-GB" sz="1200" b="0" dirty="0" smtClean="0"/>
              <a:t>take corrective actions </a:t>
            </a:r>
            <a:endParaRPr lang="en-GB" sz="1200" b="0" dirty="0"/>
          </a:p>
          <a:p>
            <a:pPr lvl="0" algn="just"/>
            <a:endParaRPr lang="en-GB" sz="1400" dirty="0" smtClean="0"/>
          </a:p>
          <a:p>
            <a:pPr lvl="0" algn="l"/>
            <a:r>
              <a:rPr lang="en-GB" sz="1400" dirty="0" smtClean="0"/>
              <a:t>‘Good Target’ attributes:</a:t>
            </a:r>
          </a:p>
          <a:p>
            <a:pPr lvl="1"/>
            <a:r>
              <a:rPr lang="en-GB" sz="1200" b="0" dirty="0" smtClean="0"/>
              <a:t>A small set of well-designed targets is better</a:t>
            </a:r>
          </a:p>
          <a:p>
            <a:pPr lvl="1"/>
            <a:r>
              <a:rPr lang="en-GB" sz="1600" b="0" dirty="0" smtClean="0"/>
              <a:t>The SMART principle should apply (Specific, Measurable, Achievable, Relevant, Time bound)</a:t>
            </a:r>
          </a:p>
          <a:p>
            <a:pPr lvl="1"/>
            <a:r>
              <a:rPr lang="en-GB" sz="1600" b="0" dirty="0" smtClean="0"/>
              <a:t>They are the result of rigorous </a:t>
            </a:r>
            <a:r>
              <a:rPr lang="en-GB" sz="1600" b="0" dirty="0"/>
              <a:t>analytical evidence, </a:t>
            </a:r>
            <a:r>
              <a:rPr lang="en-GB" sz="1600" b="0" dirty="0" smtClean="0"/>
              <a:t>i.e. benchmarking and also backed up by theory and judgement</a:t>
            </a:r>
          </a:p>
          <a:p>
            <a:pPr lvl="1"/>
            <a:r>
              <a:rPr lang="en-GB" sz="1600" b="0" dirty="0" smtClean="0"/>
              <a:t>Checked a priori for perverse or unintended consequences</a:t>
            </a:r>
          </a:p>
          <a:p>
            <a:pPr lvl="1"/>
            <a:r>
              <a:rPr lang="en-GB" sz="1600" b="0" dirty="0" smtClean="0"/>
              <a:t>They have to serve a motivational moral purpose, i.e. real world outcomes that matter to the stakeholders.</a:t>
            </a:r>
          </a:p>
          <a:p>
            <a:pPr lvl="1"/>
            <a:endParaRPr lang="en-GB" sz="1600" b="0" dirty="0" smtClean="0"/>
          </a:p>
          <a:p>
            <a:pPr lvl="1"/>
            <a:endParaRPr lang="en-GB" sz="1600" b="0" dirty="0" smtClean="0"/>
          </a:p>
          <a:p>
            <a:pPr lvl="1"/>
            <a:endParaRPr lang="en-GB" sz="1600" b="0" dirty="0" smtClean="0"/>
          </a:p>
          <a:p>
            <a:pPr lvl="1"/>
            <a:endParaRPr lang="en-GB" sz="1600" b="0" dirty="0" smtClean="0"/>
          </a:p>
          <a:p>
            <a:pPr lvl="1"/>
            <a:endParaRPr lang="en-GB" sz="1200" b="0" dirty="0" smtClean="0"/>
          </a:p>
          <a:p>
            <a:pPr lvl="1"/>
            <a:endParaRPr lang="en-GB" sz="1200" b="0" dirty="0" smtClean="0"/>
          </a:p>
          <a:p>
            <a:pPr lvl="1"/>
            <a:endParaRPr lang="en-GB" sz="1200" b="0" dirty="0" smtClean="0"/>
          </a:p>
          <a:p>
            <a:pPr lvl="1"/>
            <a:endParaRPr lang="en-GB" sz="1200" dirty="0" smtClean="0"/>
          </a:p>
          <a:p>
            <a:pPr lvl="0" algn="l"/>
            <a:endParaRPr lang="en-GB" sz="1400" dirty="0"/>
          </a:p>
          <a:p>
            <a:pPr algn="l"/>
            <a:endParaRPr lang="en-GB" sz="1400" dirty="0"/>
          </a:p>
          <a:p>
            <a:pPr algn="l"/>
            <a:endParaRPr lang="en-GB" sz="1400" dirty="0"/>
          </a:p>
        </p:txBody>
      </p:sp>
    </p:spTree>
    <p:extLst>
      <p:ext uri="{BB962C8B-B14F-4D97-AF65-F5344CB8AC3E}">
        <p14:creationId xmlns:p14="http://schemas.microsoft.com/office/powerpoint/2010/main" val="273761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1968</TotalTime>
  <Words>422</Words>
  <Application>Microsoft Office PowerPoint</Application>
  <PresentationFormat>On-screen Show (4:3)</PresentationFormat>
  <Paragraphs>53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Blank</vt:lpstr>
      <vt:lpstr>Setting Targets </vt:lpstr>
      <vt:lpstr>Setting targets</vt:lpstr>
      <vt:lpstr>Setting targets: Direction-setting</vt:lpstr>
      <vt:lpstr>Setting targets: Range (of ambition)</vt:lpstr>
      <vt:lpstr>Setting targets: Final remarks</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 part Quality of indicators, targets, data collection, analysis and presentation</dc:title>
  <dc:creator>jrc-admin-arssege</dc:creator>
  <cp:lastModifiedBy>jrc-admin-arssege</cp:lastModifiedBy>
  <cp:revision>36</cp:revision>
  <dcterms:created xsi:type="dcterms:W3CDTF">2017-04-18T07:33:48Z</dcterms:created>
  <dcterms:modified xsi:type="dcterms:W3CDTF">2017-07-07T13:10:09Z</dcterms:modified>
</cp:coreProperties>
</file>