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8" r:id="rId3"/>
    <p:sldId id="342" r:id="rId4"/>
    <p:sldId id="343" r:id="rId5"/>
    <p:sldId id="341" r:id="rId6"/>
    <p:sldId id="340" r:id="rId7"/>
    <p:sldId id="331" r:id="rId8"/>
    <p:sldId id="326" r:id="rId9"/>
    <p:sldId id="282" r:id="rId10"/>
    <p:sldId id="327" r:id="rId11"/>
    <p:sldId id="325" r:id="rId12"/>
    <p:sldId id="308" r:id="rId13"/>
    <p:sldId id="330" r:id="rId14"/>
    <p:sldId id="320" r:id="rId15"/>
    <p:sldId id="321" r:id="rId16"/>
    <p:sldId id="333" r:id="rId17"/>
    <p:sldId id="329" r:id="rId18"/>
    <p:sldId id="332" r:id="rId19"/>
    <p:sldId id="334" r:id="rId20"/>
    <p:sldId id="335" r:id="rId21"/>
    <p:sldId id="336" r:id="rId22"/>
    <p:sldId id="275"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B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0" d="100"/>
          <a:sy n="80" d="100"/>
        </p:scale>
        <p:origin x="-21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3" d="100"/>
          <a:sy n="53" d="100"/>
        </p:scale>
        <p:origin x="-184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vrfiles\Departamentos\Estrategia%20y%20Prog\UNIDAD%20IPySA\CDTI\Seminario%2011012018\20171117_call%20for%20propos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Hoja1!$J$2</c:f>
              <c:strCache>
                <c:ptCount val="1"/>
                <c:pt idx="0">
                  <c:v>EVAL STATUS - MAIN LIST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Hoja1!$I$3:$I$10</c:f>
              <c:strCache>
                <c:ptCount val="8"/>
                <c:pt idx="0">
                  <c:v>CFP01</c:v>
                </c:pt>
                <c:pt idx="1">
                  <c:v>CFP02</c:v>
                </c:pt>
                <c:pt idx="2">
                  <c:v>CFP03</c:v>
                </c:pt>
                <c:pt idx="3">
                  <c:v>CFP04</c:v>
                </c:pt>
                <c:pt idx="4">
                  <c:v>CFP05</c:v>
                </c:pt>
                <c:pt idx="5">
                  <c:v>CFP06</c:v>
                </c:pt>
                <c:pt idx="6">
                  <c:v>CPW01</c:v>
                </c:pt>
                <c:pt idx="7">
                  <c:v>CPW02</c:v>
                </c:pt>
              </c:strCache>
            </c:strRef>
          </c:cat>
          <c:val>
            <c:numRef>
              <c:f>Hoja1!$J$3:$J$10</c:f>
              <c:numCache>
                <c:formatCode>General</c:formatCode>
                <c:ptCount val="8"/>
                <c:pt idx="0">
                  <c:v>0</c:v>
                </c:pt>
                <c:pt idx="1">
                  <c:v>3</c:v>
                </c:pt>
                <c:pt idx="2">
                  <c:v>1</c:v>
                </c:pt>
                <c:pt idx="3">
                  <c:v>4</c:v>
                </c:pt>
                <c:pt idx="4">
                  <c:v>1</c:v>
                </c:pt>
                <c:pt idx="5">
                  <c:v>12</c:v>
                </c:pt>
                <c:pt idx="6">
                  <c:v>2</c:v>
                </c:pt>
                <c:pt idx="7">
                  <c:v>1</c:v>
                </c:pt>
              </c:numCache>
            </c:numRef>
          </c:val>
        </c:ser>
        <c:ser>
          <c:idx val="1"/>
          <c:order val="1"/>
          <c:tx>
            <c:strRef>
              <c:f>Hoja1!$K$2</c:f>
              <c:strCache>
                <c:ptCount val="1"/>
                <c:pt idx="0">
                  <c:v>EVAL STATUS - RESERVE LIST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Hoja1!$I$3:$I$10</c:f>
              <c:strCache>
                <c:ptCount val="8"/>
                <c:pt idx="0">
                  <c:v>CFP01</c:v>
                </c:pt>
                <c:pt idx="1">
                  <c:v>CFP02</c:v>
                </c:pt>
                <c:pt idx="2">
                  <c:v>CFP03</c:v>
                </c:pt>
                <c:pt idx="3">
                  <c:v>CFP04</c:v>
                </c:pt>
                <c:pt idx="4">
                  <c:v>CFP05</c:v>
                </c:pt>
                <c:pt idx="5">
                  <c:v>CFP06</c:v>
                </c:pt>
                <c:pt idx="6">
                  <c:v>CPW01</c:v>
                </c:pt>
                <c:pt idx="7">
                  <c:v>CPW02</c:v>
                </c:pt>
              </c:strCache>
            </c:strRef>
          </c:cat>
          <c:val>
            <c:numRef>
              <c:f>Hoja1!$K$3:$K$10</c:f>
              <c:numCache>
                <c:formatCode>General</c:formatCode>
                <c:ptCount val="8"/>
                <c:pt idx="0">
                  <c:v>5</c:v>
                </c:pt>
                <c:pt idx="1">
                  <c:v>9</c:v>
                </c:pt>
                <c:pt idx="2">
                  <c:v>7</c:v>
                </c:pt>
                <c:pt idx="3">
                  <c:v>5</c:v>
                </c:pt>
                <c:pt idx="4">
                  <c:v>0</c:v>
                </c:pt>
                <c:pt idx="5">
                  <c:v>19</c:v>
                </c:pt>
                <c:pt idx="6">
                  <c:v>1</c:v>
                </c:pt>
                <c:pt idx="7">
                  <c:v>5</c:v>
                </c:pt>
              </c:numCache>
            </c:numRef>
          </c:val>
        </c:ser>
        <c:dLbls>
          <c:showLegendKey val="0"/>
          <c:showVal val="0"/>
          <c:showCatName val="0"/>
          <c:showSerName val="0"/>
          <c:showPercent val="0"/>
          <c:showBubbleSize val="0"/>
        </c:dLbls>
        <c:gapWidth val="150"/>
        <c:overlap val="100"/>
        <c:axId val="98969088"/>
        <c:axId val="98970624"/>
      </c:barChart>
      <c:catAx>
        <c:axId val="98969088"/>
        <c:scaling>
          <c:orientation val="minMax"/>
        </c:scaling>
        <c:delete val="0"/>
        <c:axPos val="b"/>
        <c:numFmt formatCode="General" sourceLinked="0"/>
        <c:majorTickMark val="out"/>
        <c:minorTickMark val="none"/>
        <c:tickLblPos val="nextTo"/>
        <c:crossAx val="98970624"/>
        <c:crosses val="autoZero"/>
        <c:auto val="1"/>
        <c:lblAlgn val="ctr"/>
        <c:lblOffset val="100"/>
        <c:noMultiLvlLbl val="0"/>
      </c:catAx>
      <c:valAx>
        <c:axId val="98970624"/>
        <c:scaling>
          <c:orientation val="minMax"/>
        </c:scaling>
        <c:delete val="0"/>
        <c:axPos val="l"/>
        <c:majorGridlines/>
        <c:numFmt formatCode="General" sourceLinked="1"/>
        <c:majorTickMark val="out"/>
        <c:minorTickMark val="none"/>
        <c:tickLblPos val="nextTo"/>
        <c:crossAx val="98969088"/>
        <c:crosses val="autoZero"/>
        <c:crossBetween val="between"/>
      </c:valAx>
    </c:plotArea>
    <c:legend>
      <c:legendPos val="r"/>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9D201-2378-4B30-A5CA-29EABAC12879}" type="doc">
      <dgm:prSet loTypeId="urn:microsoft.com/office/officeart/2005/8/layout/hList7#2" loCatId="list" qsTypeId="urn:microsoft.com/office/officeart/2005/8/quickstyle/simple1" qsCatId="simple" csTypeId="urn:microsoft.com/office/officeart/2005/8/colors/accent0_3" csCatId="mainScheme" phldr="1"/>
      <dgm:spPr/>
      <dgm:t>
        <a:bodyPr/>
        <a:lstStyle/>
        <a:p>
          <a:endParaRPr lang="en-US"/>
        </a:p>
      </dgm:t>
    </dgm:pt>
    <dgm:pt modelId="{261A59A9-4A33-4CAA-A9BC-195A28C33F5D}">
      <dgm:prSet phldrT="[Texto]" custT="1"/>
      <dgm:spPr/>
      <dgm:t>
        <a:bodyPr/>
        <a:lstStyle/>
        <a:p>
          <a:r>
            <a:rPr lang="es-ES" sz="1000" b="1" u="none" dirty="0" smtClean="0"/>
            <a:t>MOBILITY AND LOGISTIC</a:t>
          </a:r>
          <a:endParaRPr lang="en-US" sz="1000" u="none" dirty="0"/>
        </a:p>
      </dgm:t>
    </dgm:pt>
    <dgm:pt modelId="{F92D8276-2458-495C-80E7-2D5D7CD9DC07}" type="parTrans" cxnId="{91EFBBF8-9ABF-40FE-A4F6-BF0C2A1539FD}">
      <dgm:prSet/>
      <dgm:spPr/>
      <dgm:t>
        <a:bodyPr/>
        <a:lstStyle/>
        <a:p>
          <a:endParaRPr lang="en-US" sz="800"/>
        </a:p>
      </dgm:t>
    </dgm:pt>
    <dgm:pt modelId="{D3C998BD-9707-4357-B30B-3068F1D47C5A}" type="sibTrans" cxnId="{91EFBBF8-9ABF-40FE-A4F6-BF0C2A1539FD}">
      <dgm:prSet/>
      <dgm:spPr/>
      <dgm:t>
        <a:bodyPr/>
        <a:lstStyle/>
        <a:p>
          <a:endParaRPr lang="en-US" sz="800"/>
        </a:p>
      </dgm:t>
    </dgm:pt>
    <dgm:pt modelId="{39C940A0-BE23-464E-8615-2536C95DD336}">
      <dgm:prSet phldrT="[Texto]" custT="1"/>
      <dgm:spPr/>
      <dgm:t>
        <a:bodyPr/>
        <a:lstStyle/>
        <a:p>
          <a:r>
            <a:rPr lang="es-ES" sz="1000" b="1" u="none" dirty="0" smtClean="0"/>
            <a:t>TRANSPORT-RELATED ADVANCED INDUSTRY</a:t>
          </a:r>
          <a:endParaRPr lang="en-US" sz="1000" u="none" dirty="0"/>
        </a:p>
      </dgm:t>
    </dgm:pt>
    <dgm:pt modelId="{004AA622-B50F-404E-8988-59CBB1EF31C1}" type="parTrans" cxnId="{2BA60254-45BC-4AB8-B863-29DD720148CC}">
      <dgm:prSet/>
      <dgm:spPr/>
      <dgm:t>
        <a:bodyPr/>
        <a:lstStyle/>
        <a:p>
          <a:endParaRPr lang="en-US" sz="800"/>
        </a:p>
      </dgm:t>
    </dgm:pt>
    <dgm:pt modelId="{66EE6D02-6CC9-487D-A04B-EDC5983A979A}" type="sibTrans" cxnId="{2BA60254-45BC-4AB8-B863-29DD720148CC}">
      <dgm:prSet/>
      <dgm:spPr/>
      <dgm:t>
        <a:bodyPr/>
        <a:lstStyle/>
        <a:p>
          <a:endParaRPr lang="en-US" sz="800"/>
        </a:p>
      </dgm:t>
    </dgm:pt>
    <dgm:pt modelId="{E03EFE93-27F2-4E56-8100-071C7E20BDDB}">
      <dgm:prSet phldrT="[Texto]" custT="1"/>
      <dgm:spPr/>
      <dgm:t>
        <a:bodyPr/>
        <a:lstStyle/>
        <a:p>
          <a:r>
            <a:rPr lang="es-ES" sz="1000" b="1" u="none" dirty="0" smtClean="0"/>
            <a:t>TERRITORIALLY BASED ENDOGENOUS RESOURCES </a:t>
          </a:r>
          <a:endParaRPr lang="en-US" sz="1000" b="1" u="none" dirty="0"/>
        </a:p>
      </dgm:t>
    </dgm:pt>
    <dgm:pt modelId="{67CA1DD5-26B5-4F44-985A-7CD288CC0718}" type="parTrans" cxnId="{26CC6CE0-B2DB-4537-8D3B-E2317D6D4A17}">
      <dgm:prSet/>
      <dgm:spPr/>
      <dgm:t>
        <a:bodyPr/>
        <a:lstStyle/>
        <a:p>
          <a:endParaRPr lang="en-US" sz="800"/>
        </a:p>
      </dgm:t>
    </dgm:pt>
    <dgm:pt modelId="{2655D399-6A61-490B-B18B-98B769B28E60}" type="sibTrans" cxnId="{26CC6CE0-B2DB-4537-8D3B-E2317D6D4A17}">
      <dgm:prSet/>
      <dgm:spPr/>
      <dgm:t>
        <a:bodyPr/>
        <a:lstStyle/>
        <a:p>
          <a:endParaRPr lang="en-US" sz="800"/>
        </a:p>
      </dgm:t>
    </dgm:pt>
    <dgm:pt modelId="{1EB38F78-636B-4E7F-97CB-459D65102F2B}">
      <dgm:prSet phldrT="[Texto]" custT="1"/>
      <dgm:spPr/>
      <dgm:t>
        <a:bodyPr/>
        <a:lstStyle/>
        <a:p>
          <a:r>
            <a:rPr lang="en-US" sz="1000" b="1" u="none" dirty="0" smtClean="0"/>
            <a:t>TOURISM, CULTURE AND LEISURE </a:t>
          </a:r>
          <a:endParaRPr lang="en-US" sz="1000" b="1" u="none" dirty="0"/>
        </a:p>
      </dgm:t>
    </dgm:pt>
    <dgm:pt modelId="{8265438F-D28D-4047-91C8-B81E69B99C94}" type="parTrans" cxnId="{A0357949-5A0C-4FF4-8BED-AF3337231A17}">
      <dgm:prSet/>
      <dgm:spPr/>
      <dgm:t>
        <a:bodyPr/>
        <a:lstStyle/>
        <a:p>
          <a:endParaRPr lang="en-US" sz="800"/>
        </a:p>
      </dgm:t>
    </dgm:pt>
    <dgm:pt modelId="{7A0CACBB-96DC-40B0-BD51-B6156C19E45A}" type="sibTrans" cxnId="{A0357949-5A0C-4FF4-8BED-AF3337231A17}">
      <dgm:prSet/>
      <dgm:spPr/>
      <dgm:t>
        <a:bodyPr/>
        <a:lstStyle/>
        <a:p>
          <a:endParaRPr lang="en-US" sz="800"/>
        </a:p>
      </dgm:t>
    </dgm:pt>
    <dgm:pt modelId="{B32B5033-EB41-40CC-A381-E909223F5E53}">
      <dgm:prSet phldrT="[Texto]" custT="1"/>
      <dgm:spPr/>
      <dgm:t>
        <a:bodyPr/>
        <a:lstStyle/>
        <a:p>
          <a:r>
            <a:rPr lang="es-ES" sz="1000" b="1" u="none" dirty="0" smtClean="0"/>
            <a:t>AGROINDUSTRY AND HEALTHY DIET</a:t>
          </a:r>
          <a:endParaRPr lang="en-US" sz="1000" u="none" dirty="0"/>
        </a:p>
      </dgm:t>
    </dgm:pt>
    <dgm:pt modelId="{ACCAF6AD-A07B-4AD6-8FEF-70846F43C3D8}" type="parTrans" cxnId="{035AFCFE-68D9-4F42-B138-9C80A267F7D7}">
      <dgm:prSet/>
      <dgm:spPr/>
      <dgm:t>
        <a:bodyPr/>
        <a:lstStyle/>
        <a:p>
          <a:endParaRPr lang="en-US" sz="800"/>
        </a:p>
      </dgm:t>
    </dgm:pt>
    <dgm:pt modelId="{BE944951-8F11-4B2A-8F18-71C907528C34}" type="sibTrans" cxnId="{035AFCFE-68D9-4F42-B138-9C80A267F7D7}">
      <dgm:prSet/>
      <dgm:spPr/>
      <dgm:t>
        <a:bodyPr/>
        <a:lstStyle/>
        <a:p>
          <a:endParaRPr lang="en-US" sz="800"/>
        </a:p>
      </dgm:t>
    </dgm:pt>
    <dgm:pt modelId="{DD13BF56-1AF4-4DB5-9738-A758EC198442}">
      <dgm:prSet phldrT="[Texto]" custT="1"/>
      <dgm:spPr/>
      <dgm:t>
        <a:bodyPr/>
        <a:lstStyle/>
        <a:p>
          <a:r>
            <a:rPr lang="es-ES" sz="1000" b="1" u="none" dirty="0" smtClean="0"/>
            <a:t>RENEWABLE ENERGY, ENERGY EFFICIENCY AND SUSTAINABLE BUILDING</a:t>
          </a:r>
          <a:endParaRPr lang="en-US" sz="1000" u="none" dirty="0"/>
        </a:p>
      </dgm:t>
    </dgm:pt>
    <dgm:pt modelId="{68C29536-58EB-4A1D-8E71-0131ACB20970}" type="parTrans" cxnId="{EF3BCB7B-52C7-403F-A188-96E8D71A0D8B}">
      <dgm:prSet/>
      <dgm:spPr/>
      <dgm:t>
        <a:bodyPr/>
        <a:lstStyle/>
        <a:p>
          <a:endParaRPr lang="en-US" sz="800"/>
        </a:p>
      </dgm:t>
    </dgm:pt>
    <dgm:pt modelId="{430C8568-B51F-41BE-BDE7-0458FCE5C84C}" type="sibTrans" cxnId="{EF3BCB7B-52C7-403F-A188-96E8D71A0D8B}">
      <dgm:prSet/>
      <dgm:spPr/>
      <dgm:t>
        <a:bodyPr/>
        <a:lstStyle/>
        <a:p>
          <a:endParaRPr lang="en-US" sz="800"/>
        </a:p>
      </dgm:t>
    </dgm:pt>
    <dgm:pt modelId="{7ADA1F20-9A65-4BC9-A5C1-7E5CFEB5FBA6}">
      <dgm:prSet phldrT="[Texto]" custT="1"/>
      <dgm:spPr/>
      <dgm:t>
        <a:bodyPr/>
        <a:lstStyle/>
        <a:p>
          <a:r>
            <a:rPr lang="es-ES" sz="1000" b="1" u="none" dirty="0" smtClean="0"/>
            <a:t>ICT AND DIGITAL ECONOMY</a:t>
          </a:r>
          <a:endParaRPr lang="en-US" sz="1000" u="none" dirty="0"/>
        </a:p>
      </dgm:t>
    </dgm:pt>
    <dgm:pt modelId="{E98739FD-4612-41F0-A451-EFC9AF695820}" type="parTrans" cxnId="{B95A6FB3-AB9C-46F0-ACD5-671ED5D82DD7}">
      <dgm:prSet/>
      <dgm:spPr/>
      <dgm:t>
        <a:bodyPr/>
        <a:lstStyle/>
        <a:p>
          <a:endParaRPr lang="en-US" sz="800"/>
        </a:p>
      </dgm:t>
    </dgm:pt>
    <dgm:pt modelId="{A4348CD8-43E0-4802-BD3A-1D55D0D18C51}" type="sibTrans" cxnId="{B95A6FB3-AB9C-46F0-ACD5-671ED5D82DD7}">
      <dgm:prSet/>
      <dgm:spPr/>
      <dgm:t>
        <a:bodyPr/>
        <a:lstStyle/>
        <a:p>
          <a:endParaRPr lang="en-US" sz="800"/>
        </a:p>
      </dgm:t>
    </dgm:pt>
    <dgm:pt modelId="{8CA944C0-6425-4E91-9C9F-91F0FC748A93}">
      <dgm:prSet phldrT="[Texto]" custT="1"/>
      <dgm:spPr/>
      <dgm:t>
        <a:bodyPr/>
        <a:lstStyle/>
        <a:p>
          <a:r>
            <a:rPr lang="en-US" sz="1000" b="1" u="none" dirty="0" smtClean="0"/>
            <a:t>HEALTH AND SOCIAL WELL BEING </a:t>
          </a:r>
          <a:endParaRPr lang="en-US" sz="1000" b="1" u="none" dirty="0"/>
        </a:p>
      </dgm:t>
    </dgm:pt>
    <dgm:pt modelId="{E6C7C9AB-8769-4AAE-BB05-7D0A88A5D21B}" type="sibTrans" cxnId="{3EE99070-8D5C-4202-8DC7-7B02D88E3543}">
      <dgm:prSet/>
      <dgm:spPr/>
      <dgm:t>
        <a:bodyPr/>
        <a:lstStyle/>
        <a:p>
          <a:endParaRPr lang="en-US" sz="800"/>
        </a:p>
      </dgm:t>
    </dgm:pt>
    <dgm:pt modelId="{FBF0447B-637F-4E7B-B7B1-C289B30796B4}" type="parTrans" cxnId="{3EE99070-8D5C-4202-8DC7-7B02D88E3543}">
      <dgm:prSet/>
      <dgm:spPr/>
      <dgm:t>
        <a:bodyPr/>
        <a:lstStyle/>
        <a:p>
          <a:endParaRPr lang="en-US" sz="800"/>
        </a:p>
      </dgm:t>
    </dgm:pt>
    <dgm:pt modelId="{3BD3D267-EB2C-44AB-92B0-4D71DA1F3F18}" type="pres">
      <dgm:prSet presAssocID="{B6E9D201-2378-4B30-A5CA-29EABAC12879}" presName="Name0" presStyleCnt="0">
        <dgm:presLayoutVars>
          <dgm:dir/>
          <dgm:resizeHandles val="exact"/>
        </dgm:presLayoutVars>
      </dgm:prSet>
      <dgm:spPr/>
      <dgm:t>
        <a:bodyPr/>
        <a:lstStyle/>
        <a:p>
          <a:endParaRPr lang="en-US"/>
        </a:p>
      </dgm:t>
    </dgm:pt>
    <dgm:pt modelId="{E6D4AD48-7267-42F4-81CA-2826B47E3C4F}" type="pres">
      <dgm:prSet presAssocID="{B6E9D201-2378-4B30-A5CA-29EABAC12879}" presName="fgShape" presStyleLbl="fgShp" presStyleIdx="0" presStyleCnt="1" custScaleX="108696" custScaleY="79066" custLinFactNeighborX="-986" custLinFactNeighborY="11755"/>
      <dgm:spPr/>
    </dgm:pt>
    <dgm:pt modelId="{96D982B5-4478-4CDF-BA6B-1D16453B2B47}" type="pres">
      <dgm:prSet presAssocID="{B6E9D201-2378-4B30-A5CA-29EABAC12879}" presName="linComp" presStyleCnt="0"/>
      <dgm:spPr/>
    </dgm:pt>
    <dgm:pt modelId="{3EB1132C-6824-47AF-972E-24C84C4AF032}" type="pres">
      <dgm:prSet presAssocID="{261A59A9-4A33-4CAA-A9BC-195A28C33F5D}" presName="compNode" presStyleCnt="0"/>
      <dgm:spPr/>
    </dgm:pt>
    <dgm:pt modelId="{D8C2CB45-65D6-4832-A050-D67238FDCF3D}" type="pres">
      <dgm:prSet presAssocID="{261A59A9-4A33-4CAA-A9BC-195A28C33F5D}" presName="bkgdShape" presStyleLbl="node1" presStyleIdx="0" presStyleCnt="8"/>
      <dgm:spPr/>
      <dgm:t>
        <a:bodyPr/>
        <a:lstStyle/>
        <a:p>
          <a:endParaRPr lang="en-US"/>
        </a:p>
      </dgm:t>
    </dgm:pt>
    <dgm:pt modelId="{5AB90384-35E6-4ADB-907F-C2DF8C6D6F77}" type="pres">
      <dgm:prSet presAssocID="{261A59A9-4A33-4CAA-A9BC-195A28C33F5D}" presName="nodeTx" presStyleLbl="node1" presStyleIdx="0" presStyleCnt="8">
        <dgm:presLayoutVars>
          <dgm:bulletEnabled val="1"/>
        </dgm:presLayoutVars>
      </dgm:prSet>
      <dgm:spPr/>
      <dgm:t>
        <a:bodyPr/>
        <a:lstStyle/>
        <a:p>
          <a:endParaRPr lang="en-US"/>
        </a:p>
      </dgm:t>
    </dgm:pt>
    <dgm:pt modelId="{EE5A4CA4-BFBF-4869-9847-4FE908CE0B78}" type="pres">
      <dgm:prSet presAssocID="{261A59A9-4A33-4CAA-A9BC-195A28C33F5D}" presName="invisiNode" presStyleLbl="node1" presStyleIdx="0" presStyleCnt="8"/>
      <dgm:spPr/>
    </dgm:pt>
    <dgm:pt modelId="{137C51EF-20D0-4F5B-82C3-0CBEE14DB30D}" type="pres">
      <dgm:prSet presAssocID="{261A59A9-4A33-4CAA-A9BC-195A28C33F5D}" presName="imagNode" presStyleLbl="fgImgPlace1" presStyleIdx="0" presStyleCnt="8"/>
      <dgm:spPr>
        <a:blipFill rotWithShape="0">
          <a:blip xmlns:r="http://schemas.openxmlformats.org/officeDocument/2006/relationships" r:embed="rId1"/>
          <a:stretch>
            <a:fillRect/>
          </a:stretch>
        </a:blipFill>
      </dgm:spPr>
      <dgm:t>
        <a:bodyPr/>
        <a:lstStyle/>
        <a:p>
          <a:endParaRPr lang="es-ES_tradnl"/>
        </a:p>
      </dgm:t>
    </dgm:pt>
    <dgm:pt modelId="{F117E98D-5210-440D-BCEC-7FCE3B952CAF}" type="pres">
      <dgm:prSet presAssocID="{D3C998BD-9707-4357-B30B-3068F1D47C5A}" presName="sibTrans" presStyleLbl="sibTrans2D1" presStyleIdx="0" presStyleCnt="0"/>
      <dgm:spPr/>
      <dgm:t>
        <a:bodyPr/>
        <a:lstStyle/>
        <a:p>
          <a:endParaRPr lang="en-US"/>
        </a:p>
      </dgm:t>
    </dgm:pt>
    <dgm:pt modelId="{89BF23A5-2082-4FEC-AA4A-CD45E9C876FC}" type="pres">
      <dgm:prSet presAssocID="{39C940A0-BE23-464E-8615-2536C95DD336}" presName="compNode" presStyleCnt="0"/>
      <dgm:spPr/>
    </dgm:pt>
    <dgm:pt modelId="{5BC0AB56-B78B-44A8-91FB-18FE56F61786}" type="pres">
      <dgm:prSet presAssocID="{39C940A0-BE23-464E-8615-2536C95DD336}" presName="bkgdShape" presStyleLbl="node1" presStyleIdx="1" presStyleCnt="8"/>
      <dgm:spPr/>
      <dgm:t>
        <a:bodyPr/>
        <a:lstStyle/>
        <a:p>
          <a:endParaRPr lang="en-US"/>
        </a:p>
      </dgm:t>
    </dgm:pt>
    <dgm:pt modelId="{B6847E3B-3847-4D39-8F0E-94817AE9D670}" type="pres">
      <dgm:prSet presAssocID="{39C940A0-BE23-464E-8615-2536C95DD336}" presName="nodeTx" presStyleLbl="node1" presStyleIdx="1" presStyleCnt="8">
        <dgm:presLayoutVars>
          <dgm:bulletEnabled val="1"/>
        </dgm:presLayoutVars>
      </dgm:prSet>
      <dgm:spPr/>
      <dgm:t>
        <a:bodyPr/>
        <a:lstStyle/>
        <a:p>
          <a:endParaRPr lang="en-US"/>
        </a:p>
      </dgm:t>
    </dgm:pt>
    <dgm:pt modelId="{96BF4229-7881-46E1-9661-D902342B62E1}" type="pres">
      <dgm:prSet presAssocID="{39C940A0-BE23-464E-8615-2536C95DD336}" presName="invisiNode" presStyleLbl="node1" presStyleIdx="1" presStyleCnt="8"/>
      <dgm:spPr/>
    </dgm:pt>
    <dgm:pt modelId="{271FEA63-A128-4C6B-8206-41E317C9B974}" type="pres">
      <dgm:prSet presAssocID="{39C940A0-BE23-464E-8615-2536C95DD336}" presName="imagNode" presStyleLbl="fgImgPlace1" presStyleIdx="1" presStyleCnt="8"/>
      <dgm:spPr>
        <a:blipFill rotWithShape="0">
          <a:blip xmlns:r="http://schemas.openxmlformats.org/officeDocument/2006/relationships" r:embed="rId2"/>
          <a:stretch>
            <a:fillRect/>
          </a:stretch>
        </a:blipFill>
      </dgm:spPr>
      <dgm:t>
        <a:bodyPr/>
        <a:lstStyle/>
        <a:p>
          <a:endParaRPr lang="es-ES_tradnl"/>
        </a:p>
      </dgm:t>
    </dgm:pt>
    <dgm:pt modelId="{D0ADE4BD-4970-4C61-AD38-5734A32941B9}" type="pres">
      <dgm:prSet presAssocID="{66EE6D02-6CC9-487D-A04B-EDC5983A979A}" presName="sibTrans" presStyleLbl="sibTrans2D1" presStyleIdx="0" presStyleCnt="0"/>
      <dgm:spPr/>
      <dgm:t>
        <a:bodyPr/>
        <a:lstStyle/>
        <a:p>
          <a:endParaRPr lang="en-US"/>
        </a:p>
      </dgm:t>
    </dgm:pt>
    <dgm:pt modelId="{6753A82D-59D9-4E4A-AEE9-CE173A35D912}" type="pres">
      <dgm:prSet presAssocID="{E03EFE93-27F2-4E56-8100-071C7E20BDDB}" presName="compNode" presStyleCnt="0"/>
      <dgm:spPr/>
    </dgm:pt>
    <dgm:pt modelId="{1A5140FF-6EC1-440D-95DE-150B58C9B567}" type="pres">
      <dgm:prSet presAssocID="{E03EFE93-27F2-4E56-8100-071C7E20BDDB}" presName="bkgdShape" presStyleLbl="node1" presStyleIdx="2" presStyleCnt="8"/>
      <dgm:spPr/>
      <dgm:t>
        <a:bodyPr/>
        <a:lstStyle/>
        <a:p>
          <a:endParaRPr lang="en-US"/>
        </a:p>
      </dgm:t>
    </dgm:pt>
    <dgm:pt modelId="{98F0B518-B94E-425A-988E-F616A1706D82}" type="pres">
      <dgm:prSet presAssocID="{E03EFE93-27F2-4E56-8100-071C7E20BDDB}" presName="nodeTx" presStyleLbl="node1" presStyleIdx="2" presStyleCnt="8">
        <dgm:presLayoutVars>
          <dgm:bulletEnabled val="1"/>
        </dgm:presLayoutVars>
      </dgm:prSet>
      <dgm:spPr/>
      <dgm:t>
        <a:bodyPr/>
        <a:lstStyle/>
        <a:p>
          <a:endParaRPr lang="en-US"/>
        </a:p>
      </dgm:t>
    </dgm:pt>
    <dgm:pt modelId="{28F30F49-F24A-43A2-BDAD-5C12A799B4EC}" type="pres">
      <dgm:prSet presAssocID="{E03EFE93-27F2-4E56-8100-071C7E20BDDB}" presName="invisiNode" presStyleLbl="node1" presStyleIdx="2" presStyleCnt="8"/>
      <dgm:spPr/>
    </dgm:pt>
    <dgm:pt modelId="{EAD11BE5-C214-486A-BE76-74AF2D008C48}" type="pres">
      <dgm:prSet presAssocID="{E03EFE93-27F2-4E56-8100-071C7E20BDDB}" presName="imagNode" presStyleLbl="fgImgPlace1" presStyleIdx="2" presStyleCnt="8"/>
      <dgm:spPr>
        <a:blipFill rotWithShape="0">
          <a:blip xmlns:r="http://schemas.openxmlformats.org/officeDocument/2006/relationships" r:embed="rId3"/>
          <a:stretch>
            <a:fillRect/>
          </a:stretch>
        </a:blipFill>
      </dgm:spPr>
      <dgm:t>
        <a:bodyPr/>
        <a:lstStyle/>
        <a:p>
          <a:endParaRPr lang="es-ES_tradnl"/>
        </a:p>
      </dgm:t>
    </dgm:pt>
    <dgm:pt modelId="{DA14C893-8D54-4FD1-BC97-2195ABD0807F}" type="pres">
      <dgm:prSet presAssocID="{2655D399-6A61-490B-B18B-98B769B28E60}" presName="sibTrans" presStyleLbl="sibTrans2D1" presStyleIdx="0" presStyleCnt="0"/>
      <dgm:spPr/>
      <dgm:t>
        <a:bodyPr/>
        <a:lstStyle/>
        <a:p>
          <a:endParaRPr lang="en-US"/>
        </a:p>
      </dgm:t>
    </dgm:pt>
    <dgm:pt modelId="{D4C1E931-342C-4747-9F3B-94738CC01974}" type="pres">
      <dgm:prSet presAssocID="{1EB38F78-636B-4E7F-97CB-459D65102F2B}" presName="compNode" presStyleCnt="0"/>
      <dgm:spPr/>
    </dgm:pt>
    <dgm:pt modelId="{E5ECFC6A-D069-4E38-93C6-6543B12A7EB3}" type="pres">
      <dgm:prSet presAssocID="{1EB38F78-636B-4E7F-97CB-459D65102F2B}" presName="bkgdShape" presStyleLbl="node1" presStyleIdx="3" presStyleCnt="8"/>
      <dgm:spPr/>
      <dgm:t>
        <a:bodyPr/>
        <a:lstStyle/>
        <a:p>
          <a:endParaRPr lang="en-US"/>
        </a:p>
      </dgm:t>
    </dgm:pt>
    <dgm:pt modelId="{242536FA-FD25-440C-9A48-6623CC913258}" type="pres">
      <dgm:prSet presAssocID="{1EB38F78-636B-4E7F-97CB-459D65102F2B}" presName="nodeTx" presStyleLbl="node1" presStyleIdx="3" presStyleCnt="8">
        <dgm:presLayoutVars>
          <dgm:bulletEnabled val="1"/>
        </dgm:presLayoutVars>
      </dgm:prSet>
      <dgm:spPr/>
      <dgm:t>
        <a:bodyPr/>
        <a:lstStyle/>
        <a:p>
          <a:endParaRPr lang="en-US"/>
        </a:p>
      </dgm:t>
    </dgm:pt>
    <dgm:pt modelId="{83105591-7184-4342-9CD8-BA1684112331}" type="pres">
      <dgm:prSet presAssocID="{1EB38F78-636B-4E7F-97CB-459D65102F2B}" presName="invisiNode" presStyleLbl="node1" presStyleIdx="3" presStyleCnt="8"/>
      <dgm:spPr/>
    </dgm:pt>
    <dgm:pt modelId="{CE394406-1B22-4DB7-845E-DDBEC26268F7}" type="pres">
      <dgm:prSet presAssocID="{1EB38F78-636B-4E7F-97CB-459D65102F2B}" presName="imagNode" presStyleLbl="fgImgPlace1" presStyleIdx="3" presStyleCnt="8"/>
      <dgm:spPr>
        <a:blipFill rotWithShape="0">
          <a:blip xmlns:r="http://schemas.openxmlformats.org/officeDocument/2006/relationships" r:embed="rId4"/>
          <a:stretch>
            <a:fillRect/>
          </a:stretch>
        </a:blipFill>
      </dgm:spPr>
      <dgm:t>
        <a:bodyPr/>
        <a:lstStyle/>
        <a:p>
          <a:endParaRPr lang="es-ES_tradnl"/>
        </a:p>
      </dgm:t>
    </dgm:pt>
    <dgm:pt modelId="{8A9C8CC4-9CAE-44B9-8E3D-AA1EE43F797C}" type="pres">
      <dgm:prSet presAssocID="{7A0CACBB-96DC-40B0-BD51-B6156C19E45A}" presName="sibTrans" presStyleLbl="sibTrans2D1" presStyleIdx="0" presStyleCnt="0"/>
      <dgm:spPr/>
      <dgm:t>
        <a:bodyPr/>
        <a:lstStyle/>
        <a:p>
          <a:endParaRPr lang="en-US"/>
        </a:p>
      </dgm:t>
    </dgm:pt>
    <dgm:pt modelId="{4782B808-D0B8-4D84-AD4A-E791D16B51A2}" type="pres">
      <dgm:prSet presAssocID="{8CA944C0-6425-4E91-9C9F-91F0FC748A93}" presName="compNode" presStyleCnt="0"/>
      <dgm:spPr/>
    </dgm:pt>
    <dgm:pt modelId="{718915F1-EB01-4CA3-8B89-F064BDBFFE99}" type="pres">
      <dgm:prSet presAssocID="{8CA944C0-6425-4E91-9C9F-91F0FC748A93}" presName="bkgdShape" presStyleLbl="node1" presStyleIdx="4" presStyleCnt="8"/>
      <dgm:spPr/>
      <dgm:t>
        <a:bodyPr/>
        <a:lstStyle/>
        <a:p>
          <a:endParaRPr lang="en-US"/>
        </a:p>
      </dgm:t>
    </dgm:pt>
    <dgm:pt modelId="{8475F31C-BF92-43AE-B5C4-3065103F7309}" type="pres">
      <dgm:prSet presAssocID="{8CA944C0-6425-4E91-9C9F-91F0FC748A93}" presName="nodeTx" presStyleLbl="node1" presStyleIdx="4" presStyleCnt="8">
        <dgm:presLayoutVars>
          <dgm:bulletEnabled val="1"/>
        </dgm:presLayoutVars>
      </dgm:prSet>
      <dgm:spPr/>
      <dgm:t>
        <a:bodyPr/>
        <a:lstStyle/>
        <a:p>
          <a:endParaRPr lang="en-US"/>
        </a:p>
      </dgm:t>
    </dgm:pt>
    <dgm:pt modelId="{658CE101-7D4E-4ED7-8848-88EE96411BC0}" type="pres">
      <dgm:prSet presAssocID="{8CA944C0-6425-4E91-9C9F-91F0FC748A93}" presName="invisiNode" presStyleLbl="node1" presStyleIdx="4" presStyleCnt="8"/>
      <dgm:spPr/>
    </dgm:pt>
    <dgm:pt modelId="{5CF07B3C-544F-464B-8F0C-138A86117788}" type="pres">
      <dgm:prSet presAssocID="{8CA944C0-6425-4E91-9C9F-91F0FC748A93}" presName="imagNode" presStyleLbl="fgImgPlace1" presStyleIdx="4" presStyleCnt="8"/>
      <dgm:spPr>
        <a:blipFill rotWithShape="0">
          <a:blip xmlns:r="http://schemas.openxmlformats.org/officeDocument/2006/relationships" r:embed="rId5"/>
          <a:stretch>
            <a:fillRect/>
          </a:stretch>
        </a:blipFill>
      </dgm:spPr>
      <dgm:t>
        <a:bodyPr/>
        <a:lstStyle/>
        <a:p>
          <a:endParaRPr lang="es-ES_tradnl"/>
        </a:p>
      </dgm:t>
    </dgm:pt>
    <dgm:pt modelId="{2F3438F4-F4E2-4421-951A-D99203F50A50}" type="pres">
      <dgm:prSet presAssocID="{E6C7C9AB-8769-4AAE-BB05-7D0A88A5D21B}" presName="sibTrans" presStyleLbl="sibTrans2D1" presStyleIdx="0" presStyleCnt="0"/>
      <dgm:spPr/>
      <dgm:t>
        <a:bodyPr/>
        <a:lstStyle/>
        <a:p>
          <a:endParaRPr lang="en-US"/>
        </a:p>
      </dgm:t>
    </dgm:pt>
    <dgm:pt modelId="{6348E2D4-891C-49BC-9110-517972979D15}" type="pres">
      <dgm:prSet presAssocID="{B32B5033-EB41-40CC-A381-E909223F5E53}" presName="compNode" presStyleCnt="0"/>
      <dgm:spPr/>
    </dgm:pt>
    <dgm:pt modelId="{4DC6BFFA-FCF2-4CD4-BDD1-E4B504C81501}" type="pres">
      <dgm:prSet presAssocID="{B32B5033-EB41-40CC-A381-E909223F5E53}" presName="bkgdShape" presStyleLbl="node1" presStyleIdx="5" presStyleCnt="8"/>
      <dgm:spPr/>
      <dgm:t>
        <a:bodyPr/>
        <a:lstStyle/>
        <a:p>
          <a:endParaRPr lang="en-US"/>
        </a:p>
      </dgm:t>
    </dgm:pt>
    <dgm:pt modelId="{65A2F940-F45E-4DC4-9571-DD7F8D152A20}" type="pres">
      <dgm:prSet presAssocID="{B32B5033-EB41-40CC-A381-E909223F5E53}" presName="nodeTx" presStyleLbl="node1" presStyleIdx="5" presStyleCnt="8">
        <dgm:presLayoutVars>
          <dgm:bulletEnabled val="1"/>
        </dgm:presLayoutVars>
      </dgm:prSet>
      <dgm:spPr/>
      <dgm:t>
        <a:bodyPr/>
        <a:lstStyle/>
        <a:p>
          <a:endParaRPr lang="en-US"/>
        </a:p>
      </dgm:t>
    </dgm:pt>
    <dgm:pt modelId="{9B77FC07-C95F-4183-97F7-177840468A03}" type="pres">
      <dgm:prSet presAssocID="{B32B5033-EB41-40CC-A381-E909223F5E53}" presName="invisiNode" presStyleLbl="node1" presStyleIdx="5" presStyleCnt="8"/>
      <dgm:spPr/>
    </dgm:pt>
    <dgm:pt modelId="{3D69B8C7-E4F3-44EB-9787-211CAC003AF7}" type="pres">
      <dgm:prSet presAssocID="{B32B5033-EB41-40CC-A381-E909223F5E53}" presName="imagNode" presStyleLbl="fgImgPlace1" presStyleIdx="5" presStyleCnt="8"/>
      <dgm:spPr>
        <a:blipFill rotWithShape="0">
          <a:blip xmlns:r="http://schemas.openxmlformats.org/officeDocument/2006/relationships" r:embed="rId6"/>
          <a:stretch>
            <a:fillRect/>
          </a:stretch>
        </a:blipFill>
      </dgm:spPr>
      <dgm:t>
        <a:bodyPr/>
        <a:lstStyle/>
        <a:p>
          <a:endParaRPr lang="es-ES_tradnl"/>
        </a:p>
      </dgm:t>
    </dgm:pt>
    <dgm:pt modelId="{60DFA460-3C53-4F67-82E4-1D7B08342BEE}" type="pres">
      <dgm:prSet presAssocID="{BE944951-8F11-4B2A-8F18-71C907528C34}" presName="sibTrans" presStyleLbl="sibTrans2D1" presStyleIdx="0" presStyleCnt="0"/>
      <dgm:spPr/>
      <dgm:t>
        <a:bodyPr/>
        <a:lstStyle/>
        <a:p>
          <a:endParaRPr lang="en-US"/>
        </a:p>
      </dgm:t>
    </dgm:pt>
    <dgm:pt modelId="{3728A91D-73E5-4EE2-A6C3-46E6CE50C7C6}" type="pres">
      <dgm:prSet presAssocID="{DD13BF56-1AF4-4DB5-9738-A758EC198442}" presName="compNode" presStyleCnt="0"/>
      <dgm:spPr/>
    </dgm:pt>
    <dgm:pt modelId="{D721C3E8-D07C-40AA-8C81-4056CCC87FB0}" type="pres">
      <dgm:prSet presAssocID="{DD13BF56-1AF4-4DB5-9738-A758EC198442}" presName="bkgdShape" presStyleLbl="node1" presStyleIdx="6" presStyleCnt="8"/>
      <dgm:spPr/>
      <dgm:t>
        <a:bodyPr/>
        <a:lstStyle/>
        <a:p>
          <a:endParaRPr lang="en-US"/>
        </a:p>
      </dgm:t>
    </dgm:pt>
    <dgm:pt modelId="{D30D9CCF-8685-4898-A325-A74AEF024F09}" type="pres">
      <dgm:prSet presAssocID="{DD13BF56-1AF4-4DB5-9738-A758EC198442}" presName="nodeTx" presStyleLbl="node1" presStyleIdx="6" presStyleCnt="8">
        <dgm:presLayoutVars>
          <dgm:bulletEnabled val="1"/>
        </dgm:presLayoutVars>
      </dgm:prSet>
      <dgm:spPr/>
      <dgm:t>
        <a:bodyPr/>
        <a:lstStyle/>
        <a:p>
          <a:endParaRPr lang="en-US"/>
        </a:p>
      </dgm:t>
    </dgm:pt>
    <dgm:pt modelId="{DD7F4865-6580-4D60-8213-4B3E4630CFD1}" type="pres">
      <dgm:prSet presAssocID="{DD13BF56-1AF4-4DB5-9738-A758EC198442}" presName="invisiNode" presStyleLbl="node1" presStyleIdx="6" presStyleCnt="8"/>
      <dgm:spPr/>
    </dgm:pt>
    <dgm:pt modelId="{7C992C3B-FDFD-4FF2-A7A7-2F3D1329A624}" type="pres">
      <dgm:prSet presAssocID="{DD13BF56-1AF4-4DB5-9738-A758EC198442}" presName="imagNode" presStyleLbl="fgImgPlace1" presStyleIdx="6" presStyleCnt="8"/>
      <dgm:spPr>
        <a:blipFill rotWithShape="0">
          <a:blip xmlns:r="http://schemas.openxmlformats.org/officeDocument/2006/relationships" r:embed="rId7"/>
          <a:stretch>
            <a:fillRect/>
          </a:stretch>
        </a:blipFill>
      </dgm:spPr>
      <dgm:t>
        <a:bodyPr/>
        <a:lstStyle/>
        <a:p>
          <a:endParaRPr lang="es-ES_tradnl"/>
        </a:p>
      </dgm:t>
    </dgm:pt>
    <dgm:pt modelId="{FEEEB1AF-D78C-4613-82C6-E9D2FAD70F99}" type="pres">
      <dgm:prSet presAssocID="{430C8568-B51F-41BE-BDE7-0458FCE5C84C}" presName="sibTrans" presStyleLbl="sibTrans2D1" presStyleIdx="0" presStyleCnt="0"/>
      <dgm:spPr/>
      <dgm:t>
        <a:bodyPr/>
        <a:lstStyle/>
        <a:p>
          <a:endParaRPr lang="en-US"/>
        </a:p>
      </dgm:t>
    </dgm:pt>
    <dgm:pt modelId="{9C73E16F-5E3C-4EAC-AEA1-7077821DB9CF}" type="pres">
      <dgm:prSet presAssocID="{7ADA1F20-9A65-4BC9-A5C1-7E5CFEB5FBA6}" presName="compNode" presStyleCnt="0"/>
      <dgm:spPr/>
    </dgm:pt>
    <dgm:pt modelId="{67B8ED14-C6C5-4F0B-B5CB-7113BA675247}" type="pres">
      <dgm:prSet presAssocID="{7ADA1F20-9A65-4BC9-A5C1-7E5CFEB5FBA6}" presName="bkgdShape" presStyleLbl="node1" presStyleIdx="7" presStyleCnt="8"/>
      <dgm:spPr/>
      <dgm:t>
        <a:bodyPr/>
        <a:lstStyle/>
        <a:p>
          <a:endParaRPr lang="en-US"/>
        </a:p>
      </dgm:t>
    </dgm:pt>
    <dgm:pt modelId="{BD3824A3-396C-4A61-9EAD-FEF8D6B1EB98}" type="pres">
      <dgm:prSet presAssocID="{7ADA1F20-9A65-4BC9-A5C1-7E5CFEB5FBA6}" presName="nodeTx" presStyleLbl="node1" presStyleIdx="7" presStyleCnt="8">
        <dgm:presLayoutVars>
          <dgm:bulletEnabled val="1"/>
        </dgm:presLayoutVars>
      </dgm:prSet>
      <dgm:spPr/>
      <dgm:t>
        <a:bodyPr/>
        <a:lstStyle/>
        <a:p>
          <a:endParaRPr lang="en-US"/>
        </a:p>
      </dgm:t>
    </dgm:pt>
    <dgm:pt modelId="{FA42D593-7C4F-4A3A-88DA-D565D7CACABC}" type="pres">
      <dgm:prSet presAssocID="{7ADA1F20-9A65-4BC9-A5C1-7E5CFEB5FBA6}" presName="invisiNode" presStyleLbl="node1" presStyleIdx="7" presStyleCnt="8"/>
      <dgm:spPr/>
    </dgm:pt>
    <dgm:pt modelId="{67D1FF37-AE80-474E-8359-225ED948946C}" type="pres">
      <dgm:prSet presAssocID="{7ADA1F20-9A65-4BC9-A5C1-7E5CFEB5FBA6}" presName="imagNode" presStyleLbl="fgImgPlace1" presStyleIdx="7" presStyleCnt="8"/>
      <dgm:spPr>
        <a:blipFill rotWithShape="0">
          <a:blip xmlns:r="http://schemas.openxmlformats.org/officeDocument/2006/relationships" r:embed="rId8"/>
          <a:stretch>
            <a:fillRect/>
          </a:stretch>
        </a:blipFill>
      </dgm:spPr>
      <dgm:t>
        <a:bodyPr/>
        <a:lstStyle/>
        <a:p>
          <a:endParaRPr lang="es-ES_tradnl"/>
        </a:p>
      </dgm:t>
    </dgm:pt>
  </dgm:ptLst>
  <dgm:cxnLst>
    <dgm:cxn modelId="{E31BC72E-4C5A-4475-BF55-D0F8564DAC7F}" type="presOf" srcId="{B6E9D201-2378-4B30-A5CA-29EABAC12879}" destId="{3BD3D267-EB2C-44AB-92B0-4D71DA1F3F18}" srcOrd="0" destOrd="0" presId="urn:microsoft.com/office/officeart/2005/8/layout/hList7#2"/>
    <dgm:cxn modelId="{862C8BD5-9A6B-4A81-8739-29D6A8E033F6}" type="presOf" srcId="{39C940A0-BE23-464E-8615-2536C95DD336}" destId="{B6847E3B-3847-4D39-8F0E-94817AE9D670}" srcOrd="1" destOrd="0" presId="urn:microsoft.com/office/officeart/2005/8/layout/hList7#2"/>
    <dgm:cxn modelId="{B95A6FB3-AB9C-46F0-ACD5-671ED5D82DD7}" srcId="{B6E9D201-2378-4B30-A5CA-29EABAC12879}" destId="{7ADA1F20-9A65-4BC9-A5C1-7E5CFEB5FBA6}" srcOrd="7" destOrd="0" parTransId="{E98739FD-4612-41F0-A451-EFC9AF695820}" sibTransId="{A4348CD8-43E0-4802-BD3A-1D55D0D18C51}"/>
    <dgm:cxn modelId="{E7DE9AC1-95ED-4F28-90D7-DF45BF8653E4}" type="presOf" srcId="{39C940A0-BE23-464E-8615-2536C95DD336}" destId="{5BC0AB56-B78B-44A8-91FB-18FE56F61786}" srcOrd="0" destOrd="0" presId="urn:microsoft.com/office/officeart/2005/8/layout/hList7#2"/>
    <dgm:cxn modelId="{7325CFAC-E790-4E75-97FB-FE344265E1ED}" type="presOf" srcId="{DD13BF56-1AF4-4DB5-9738-A758EC198442}" destId="{D721C3E8-D07C-40AA-8C81-4056CCC87FB0}" srcOrd="0" destOrd="0" presId="urn:microsoft.com/office/officeart/2005/8/layout/hList7#2"/>
    <dgm:cxn modelId="{1E89D115-A8BB-4AC3-B3C1-F3DAF871D93B}" type="presOf" srcId="{7A0CACBB-96DC-40B0-BD51-B6156C19E45A}" destId="{8A9C8CC4-9CAE-44B9-8E3D-AA1EE43F797C}" srcOrd="0" destOrd="0" presId="urn:microsoft.com/office/officeart/2005/8/layout/hList7#2"/>
    <dgm:cxn modelId="{864A67B3-CE45-4BB7-956C-E1DAAB575F64}" type="presOf" srcId="{2655D399-6A61-490B-B18B-98B769B28E60}" destId="{DA14C893-8D54-4FD1-BC97-2195ABD0807F}" srcOrd="0" destOrd="0" presId="urn:microsoft.com/office/officeart/2005/8/layout/hList7#2"/>
    <dgm:cxn modelId="{52609D15-F8DF-4CFD-A601-A3A095E3D795}" type="presOf" srcId="{DD13BF56-1AF4-4DB5-9738-A758EC198442}" destId="{D30D9CCF-8685-4898-A325-A74AEF024F09}" srcOrd="1" destOrd="0" presId="urn:microsoft.com/office/officeart/2005/8/layout/hList7#2"/>
    <dgm:cxn modelId="{26CC6CE0-B2DB-4537-8D3B-E2317D6D4A17}" srcId="{B6E9D201-2378-4B30-A5CA-29EABAC12879}" destId="{E03EFE93-27F2-4E56-8100-071C7E20BDDB}" srcOrd="2" destOrd="0" parTransId="{67CA1DD5-26B5-4F44-985A-7CD288CC0718}" sibTransId="{2655D399-6A61-490B-B18B-98B769B28E60}"/>
    <dgm:cxn modelId="{ED09D194-1F4E-4D9C-BB2C-FAD64EE3FE40}" type="presOf" srcId="{7ADA1F20-9A65-4BC9-A5C1-7E5CFEB5FBA6}" destId="{BD3824A3-396C-4A61-9EAD-FEF8D6B1EB98}" srcOrd="1" destOrd="0" presId="urn:microsoft.com/office/officeart/2005/8/layout/hList7#2"/>
    <dgm:cxn modelId="{20E8DCD6-C808-4753-9613-74BFC73A2721}" type="presOf" srcId="{261A59A9-4A33-4CAA-A9BC-195A28C33F5D}" destId="{5AB90384-35E6-4ADB-907F-C2DF8C6D6F77}" srcOrd="1" destOrd="0" presId="urn:microsoft.com/office/officeart/2005/8/layout/hList7#2"/>
    <dgm:cxn modelId="{035AFCFE-68D9-4F42-B138-9C80A267F7D7}" srcId="{B6E9D201-2378-4B30-A5CA-29EABAC12879}" destId="{B32B5033-EB41-40CC-A381-E909223F5E53}" srcOrd="5" destOrd="0" parTransId="{ACCAF6AD-A07B-4AD6-8FEF-70846F43C3D8}" sibTransId="{BE944951-8F11-4B2A-8F18-71C907528C34}"/>
    <dgm:cxn modelId="{3EE99070-8D5C-4202-8DC7-7B02D88E3543}" srcId="{B6E9D201-2378-4B30-A5CA-29EABAC12879}" destId="{8CA944C0-6425-4E91-9C9F-91F0FC748A93}" srcOrd="4" destOrd="0" parTransId="{FBF0447B-637F-4E7B-B7B1-C289B30796B4}" sibTransId="{E6C7C9AB-8769-4AAE-BB05-7D0A88A5D21B}"/>
    <dgm:cxn modelId="{D86B0827-3EF6-4E35-9A16-406552A86DE3}" type="presOf" srcId="{E03EFE93-27F2-4E56-8100-071C7E20BDDB}" destId="{98F0B518-B94E-425A-988E-F616A1706D82}" srcOrd="1" destOrd="0" presId="urn:microsoft.com/office/officeart/2005/8/layout/hList7#2"/>
    <dgm:cxn modelId="{AF6F8159-BBD9-43D5-B78B-809601EBCF2B}" type="presOf" srcId="{1EB38F78-636B-4E7F-97CB-459D65102F2B}" destId="{E5ECFC6A-D069-4E38-93C6-6543B12A7EB3}" srcOrd="0" destOrd="0" presId="urn:microsoft.com/office/officeart/2005/8/layout/hList7#2"/>
    <dgm:cxn modelId="{4EC820A8-A164-42F9-8CF5-83BE11798B03}" type="presOf" srcId="{BE944951-8F11-4B2A-8F18-71C907528C34}" destId="{60DFA460-3C53-4F67-82E4-1D7B08342BEE}" srcOrd="0" destOrd="0" presId="urn:microsoft.com/office/officeart/2005/8/layout/hList7#2"/>
    <dgm:cxn modelId="{B312602C-14C4-4F11-88C7-63C68CB6C317}" type="presOf" srcId="{66EE6D02-6CC9-487D-A04B-EDC5983A979A}" destId="{D0ADE4BD-4970-4C61-AD38-5734A32941B9}" srcOrd="0" destOrd="0" presId="urn:microsoft.com/office/officeart/2005/8/layout/hList7#2"/>
    <dgm:cxn modelId="{00C4EEC2-3D16-450F-8AE2-3D24F9CC2260}" type="presOf" srcId="{430C8568-B51F-41BE-BDE7-0458FCE5C84C}" destId="{FEEEB1AF-D78C-4613-82C6-E9D2FAD70F99}" srcOrd="0" destOrd="0" presId="urn:microsoft.com/office/officeart/2005/8/layout/hList7#2"/>
    <dgm:cxn modelId="{91EFBBF8-9ABF-40FE-A4F6-BF0C2A1539FD}" srcId="{B6E9D201-2378-4B30-A5CA-29EABAC12879}" destId="{261A59A9-4A33-4CAA-A9BC-195A28C33F5D}" srcOrd="0" destOrd="0" parTransId="{F92D8276-2458-495C-80E7-2D5D7CD9DC07}" sibTransId="{D3C998BD-9707-4357-B30B-3068F1D47C5A}"/>
    <dgm:cxn modelId="{B4C6D687-983C-4A71-8191-FCF3CC863E3C}" type="presOf" srcId="{D3C998BD-9707-4357-B30B-3068F1D47C5A}" destId="{F117E98D-5210-440D-BCEC-7FCE3B952CAF}" srcOrd="0" destOrd="0" presId="urn:microsoft.com/office/officeart/2005/8/layout/hList7#2"/>
    <dgm:cxn modelId="{09996054-C3A3-46DF-8FDF-ED3251BAC890}" type="presOf" srcId="{E6C7C9AB-8769-4AAE-BB05-7D0A88A5D21B}" destId="{2F3438F4-F4E2-4421-951A-D99203F50A50}" srcOrd="0" destOrd="0" presId="urn:microsoft.com/office/officeart/2005/8/layout/hList7#2"/>
    <dgm:cxn modelId="{BADD0B99-93E5-4185-9E48-58CD3639153B}" type="presOf" srcId="{B32B5033-EB41-40CC-A381-E909223F5E53}" destId="{4DC6BFFA-FCF2-4CD4-BDD1-E4B504C81501}" srcOrd="0" destOrd="0" presId="urn:microsoft.com/office/officeart/2005/8/layout/hList7#2"/>
    <dgm:cxn modelId="{D92CA446-5D4E-4234-BF22-2A2CB3421CD7}" type="presOf" srcId="{1EB38F78-636B-4E7F-97CB-459D65102F2B}" destId="{242536FA-FD25-440C-9A48-6623CC913258}" srcOrd="1" destOrd="0" presId="urn:microsoft.com/office/officeart/2005/8/layout/hList7#2"/>
    <dgm:cxn modelId="{B6810E4B-356E-41E4-AFDB-7642886712A3}" type="presOf" srcId="{261A59A9-4A33-4CAA-A9BC-195A28C33F5D}" destId="{D8C2CB45-65D6-4832-A050-D67238FDCF3D}" srcOrd="0" destOrd="0" presId="urn:microsoft.com/office/officeart/2005/8/layout/hList7#2"/>
    <dgm:cxn modelId="{D82A9F09-E594-4710-9A24-092743073F13}" type="presOf" srcId="{8CA944C0-6425-4E91-9C9F-91F0FC748A93}" destId="{8475F31C-BF92-43AE-B5C4-3065103F7309}" srcOrd="1" destOrd="0" presId="urn:microsoft.com/office/officeart/2005/8/layout/hList7#2"/>
    <dgm:cxn modelId="{A0357949-5A0C-4FF4-8BED-AF3337231A17}" srcId="{B6E9D201-2378-4B30-A5CA-29EABAC12879}" destId="{1EB38F78-636B-4E7F-97CB-459D65102F2B}" srcOrd="3" destOrd="0" parTransId="{8265438F-D28D-4047-91C8-B81E69B99C94}" sibTransId="{7A0CACBB-96DC-40B0-BD51-B6156C19E45A}"/>
    <dgm:cxn modelId="{A5F681B9-0984-47CB-A46C-27AE28D84786}" type="presOf" srcId="{7ADA1F20-9A65-4BC9-A5C1-7E5CFEB5FBA6}" destId="{67B8ED14-C6C5-4F0B-B5CB-7113BA675247}" srcOrd="0" destOrd="0" presId="urn:microsoft.com/office/officeart/2005/8/layout/hList7#2"/>
    <dgm:cxn modelId="{5E90B072-C489-478A-B6D3-1457691934E2}" type="presOf" srcId="{8CA944C0-6425-4E91-9C9F-91F0FC748A93}" destId="{718915F1-EB01-4CA3-8B89-F064BDBFFE99}" srcOrd="0" destOrd="0" presId="urn:microsoft.com/office/officeart/2005/8/layout/hList7#2"/>
    <dgm:cxn modelId="{EF3BCB7B-52C7-403F-A188-96E8D71A0D8B}" srcId="{B6E9D201-2378-4B30-A5CA-29EABAC12879}" destId="{DD13BF56-1AF4-4DB5-9738-A758EC198442}" srcOrd="6" destOrd="0" parTransId="{68C29536-58EB-4A1D-8E71-0131ACB20970}" sibTransId="{430C8568-B51F-41BE-BDE7-0458FCE5C84C}"/>
    <dgm:cxn modelId="{D458D51C-B70E-4807-BBCE-860B3FED353F}" type="presOf" srcId="{E03EFE93-27F2-4E56-8100-071C7E20BDDB}" destId="{1A5140FF-6EC1-440D-95DE-150B58C9B567}" srcOrd="0" destOrd="0" presId="urn:microsoft.com/office/officeart/2005/8/layout/hList7#2"/>
    <dgm:cxn modelId="{2BA60254-45BC-4AB8-B863-29DD720148CC}" srcId="{B6E9D201-2378-4B30-A5CA-29EABAC12879}" destId="{39C940A0-BE23-464E-8615-2536C95DD336}" srcOrd="1" destOrd="0" parTransId="{004AA622-B50F-404E-8988-59CBB1EF31C1}" sibTransId="{66EE6D02-6CC9-487D-A04B-EDC5983A979A}"/>
    <dgm:cxn modelId="{DFB5CA00-1E28-454F-BC08-7E17BCCE1558}" type="presOf" srcId="{B32B5033-EB41-40CC-A381-E909223F5E53}" destId="{65A2F940-F45E-4DC4-9571-DD7F8D152A20}" srcOrd="1" destOrd="0" presId="urn:microsoft.com/office/officeart/2005/8/layout/hList7#2"/>
    <dgm:cxn modelId="{C060BD7A-A3EB-4A3F-9401-B8C11899F287}" type="presParOf" srcId="{3BD3D267-EB2C-44AB-92B0-4D71DA1F3F18}" destId="{E6D4AD48-7267-42F4-81CA-2826B47E3C4F}" srcOrd="0" destOrd="0" presId="urn:microsoft.com/office/officeart/2005/8/layout/hList7#2"/>
    <dgm:cxn modelId="{49BEADF5-095E-4AC7-BB84-861D102770D5}" type="presParOf" srcId="{3BD3D267-EB2C-44AB-92B0-4D71DA1F3F18}" destId="{96D982B5-4478-4CDF-BA6B-1D16453B2B47}" srcOrd="1" destOrd="0" presId="urn:microsoft.com/office/officeart/2005/8/layout/hList7#2"/>
    <dgm:cxn modelId="{131787EF-F879-4001-9582-AB27116D28AE}" type="presParOf" srcId="{96D982B5-4478-4CDF-BA6B-1D16453B2B47}" destId="{3EB1132C-6824-47AF-972E-24C84C4AF032}" srcOrd="0" destOrd="0" presId="urn:microsoft.com/office/officeart/2005/8/layout/hList7#2"/>
    <dgm:cxn modelId="{93EFA763-E9EF-4798-A4B9-99A8CD47929E}" type="presParOf" srcId="{3EB1132C-6824-47AF-972E-24C84C4AF032}" destId="{D8C2CB45-65D6-4832-A050-D67238FDCF3D}" srcOrd="0" destOrd="0" presId="urn:microsoft.com/office/officeart/2005/8/layout/hList7#2"/>
    <dgm:cxn modelId="{A871E525-40CC-462A-8E08-EE04A4F3C76E}" type="presParOf" srcId="{3EB1132C-6824-47AF-972E-24C84C4AF032}" destId="{5AB90384-35E6-4ADB-907F-C2DF8C6D6F77}" srcOrd="1" destOrd="0" presId="urn:microsoft.com/office/officeart/2005/8/layout/hList7#2"/>
    <dgm:cxn modelId="{F0D61348-546B-469B-9358-3F51DFB257A5}" type="presParOf" srcId="{3EB1132C-6824-47AF-972E-24C84C4AF032}" destId="{EE5A4CA4-BFBF-4869-9847-4FE908CE0B78}" srcOrd="2" destOrd="0" presId="urn:microsoft.com/office/officeart/2005/8/layout/hList7#2"/>
    <dgm:cxn modelId="{DB0A2028-B9B9-4B3B-8BD5-4D4FA484EAFE}" type="presParOf" srcId="{3EB1132C-6824-47AF-972E-24C84C4AF032}" destId="{137C51EF-20D0-4F5B-82C3-0CBEE14DB30D}" srcOrd="3" destOrd="0" presId="urn:microsoft.com/office/officeart/2005/8/layout/hList7#2"/>
    <dgm:cxn modelId="{588247FB-A3DF-4C98-B7D4-6EBDEF358091}" type="presParOf" srcId="{96D982B5-4478-4CDF-BA6B-1D16453B2B47}" destId="{F117E98D-5210-440D-BCEC-7FCE3B952CAF}" srcOrd="1" destOrd="0" presId="urn:microsoft.com/office/officeart/2005/8/layout/hList7#2"/>
    <dgm:cxn modelId="{3C515BEC-8FC1-4B8C-8D22-F2E949E35672}" type="presParOf" srcId="{96D982B5-4478-4CDF-BA6B-1D16453B2B47}" destId="{89BF23A5-2082-4FEC-AA4A-CD45E9C876FC}" srcOrd="2" destOrd="0" presId="urn:microsoft.com/office/officeart/2005/8/layout/hList7#2"/>
    <dgm:cxn modelId="{53483DD3-1C9B-4EF5-A575-06E424C40C03}" type="presParOf" srcId="{89BF23A5-2082-4FEC-AA4A-CD45E9C876FC}" destId="{5BC0AB56-B78B-44A8-91FB-18FE56F61786}" srcOrd="0" destOrd="0" presId="urn:microsoft.com/office/officeart/2005/8/layout/hList7#2"/>
    <dgm:cxn modelId="{E0FCBCC5-4F01-4501-9E71-5BE3D3D8E79D}" type="presParOf" srcId="{89BF23A5-2082-4FEC-AA4A-CD45E9C876FC}" destId="{B6847E3B-3847-4D39-8F0E-94817AE9D670}" srcOrd="1" destOrd="0" presId="urn:microsoft.com/office/officeart/2005/8/layout/hList7#2"/>
    <dgm:cxn modelId="{89ECD304-745D-4508-BA52-CB14F7A7ECAE}" type="presParOf" srcId="{89BF23A5-2082-4FEC-AA4A-CD45E9C876FC}" destId="{96BF4229-7881-46E1-9661-D902342B62E1}" srcOrd="2" destOrd="0" presId="urn:microsoft.com/office/officeart/2005/8/layout/hList7#2"/>
    <dgm:cxn modelId="{A7ABD8CD-87DE-4AE8-98FC-B13EF41F933C}" type="presParOf" srcId="{89BF23A5-2082-4FEC-AA4A-CD45E9C876FC}" destId="{271FEA63-A128-4C6B-8206-41E317C9B974}" srcOrd="3" destOrd="0" presId="urn:microsoft.com/office/officeart/2005/8/layout/hList7#2"/>
    <dgm:cxn modelId="{F00FCA4B-EAE8-45D2-ABF1-B5F3989B460F}" type="presParOf" srcId="{96D982B5-4478-4CDF-BA6B-1D16453B2B47}" destId="{D0ADE4BD-4970-4C61-AD38-5734A32941B9}" srcOrd="3" destOrd="0" presId="urn:microsoft.com/office/officeart/2005/8/layout/hList7#2"/>
    <dgm:cxn modelId="{D9D7774B-0A89-42B7-8CBF-D28BF7CEBA41}" type="presParOf" srcId="{96D982B5-4478-4CDF-BA6B-1D16453B2B47}" destId="{6753A82D-59D9-4E4A-AEE9-CE173A35D912}" srcOrd="4" destOrd="0" presId="urn:microsoft.com/office/officeart/2005/8/layout/hList7#2"/>
    <dgm:cxn modelId="{4A2EAF77-1B2E-4DAC-9B88-E9C36B18FD0B}" type="presParOf" srcId="{6753A82D-59D9-4E4A-AEE9-CE173A35D912}" destId="{1A5140FF-6EC1-440D-95DE-150B58C9B567}" srcOrd="0" destOrd="0" presId="urn:microsoft.com/office/officeart/2005/8/layout/hList7#2"/>
    <dgm:cxn modelId="{9B09458E-33EC-48C0-9F55-0A87568CE076}" type="presParOf" srcId="{6753A82D-59D9-4E4A-AEE9-CE173A35D912}" destId="{98F0B518-B94E-425A-988E-F616A1706D82}" srcOrd="1" destOrd="0" presId="urn:microsoft.com/office/officeart/2005/8/layout/hList7#2"/>
    <dgm:cxn modelId="{6AB8DAD0-AB2A-450A-8F64-B219096342D4}" type="presParOf" srcId="{6753A82D-59D9-4E4A-AEE9-CE173A35D912}" destId="{28F30F49-F24A-43A2-BDAD-5C12A799B4EC}" srcOrd="2" destOrd="0" presId="urn:microsoft.com/office/officeart/2005/8/layout/hList7#2"/>
    <dgm:cxn modelId="{474A082C-C41E-4E2B-BF0F-4578379B4A5C}" type="presParOf" srcId="{6753A82D-59D9-4E4A-AEE9-CE173A35D912}" destId="{EAD11BE5-C214-486A-BE76-74AF2D008C48}" srcOrd="3" destOrd="0" presId="urn:microsoft.com/office/officeart/2005/8/layout/hList7#2"/>
    <dgm:cxn modelId="{DA4DC982-D7CB-464A-8289-3D47A19C6461}" type="presParOf" srcId="{96D982B5-4478-4CDF-BA6B-1D16453B2B47}" destId="{DA14C893-8D54-4FD1-BC97-2195ABD0807F}" srcOrd="5" destOrd="0" presId="urn:microsoft.com/office/officeart/2005/8/layout/hList7#2"/>
    <dgm:cxn modelId="{40900FC7-0F24-4F2C-9D64-A4CB3FC9EE17}" type="presParOf" srcId="{96D982B5-4478-4CDF-BA6B-1D16453B2B47}" destId="{D4C1E931-342C-4747-9F3B-94738CC01974}" srcOrd="6" destOrd="0" presId="urn:microsoft.com/office/officeart/2005/8/layout/hList7#2"/>
    <dgm:cxn modelId="{D693D8C7-CC2A-4791-AD07-453C3CFA2EF2}" type="presParOf" srcId="{D4C1E931-342C-4747-9F3B-94738CC01974}" destId="{E5ECFC6A-D069-4E38-93C6-6543B12A7EB3}" srcOrd="0" destOrd="0" presId="urn:microsoft.com/office/officeart/2005/8/layout/hList7#2"/>
    <dgm:cxn modelId="{FEF7DE76-561F-47D6-9D96-E23AE4D87AB5}" type="presParOf" srcId="{D4C1E931-342C-4747-9F3B-94738CC01974}" destId="{242536FA-FD25-440C-9A48-6623CC913258}" srcOrd="1" destOrd="0" presId="urn:microsoft.com/office/officeart/2005/8/layout/hList7#2"/>
    <dgm:cxn modelId="{3E81DA03-2993-435B-B10B-308C92F971D9}" type="presParOf" srcId="{D4C1E931-342C-4747-9F3B-94738CC01974}" destId="{83105591-7184-4342-9CD8-BA1684112331}" srcOrd="2" destOrd="0" presId="urn:microsoft.com/office/officeart/2005/8/layout/hList7#2"/>
    <dgm:cxn modelId="{71068051-E51A-412D-849B-D3CE50AD0A0D}" type="presParOf" srcId="{D4C1E931-342C-4747-9F3B-94738CC01974}" destId="{CE394406-1B22-4DB7-845E-DDBEC26268F7}" srcOrd="3" destOrd="0" presId="urn:microsoft.com/office/officeart/2005/8/layout/hList7#2"/>
    <dgm:cxn modelId="{794BF9D3-44EA-4586-A082-7D6ABB0DFFD6}" type="presParOf" srcId="{96D982B5-4478-4CDF-BA6B-1D16453B2B47}" destId="{8A9C8CC4-9CAE-44B9-8E3D-AA1EE43F797C}" srcOrd="7" destOrd="0" presId="urn:microsoft.com/office/officeart/2005/8/layout/hList7#2"/>
    <dgm:cxn modelId="{49466F60-BC5C-4ABE-AA09-D50D719C6495}" type="presParOf" srcId="{96D982B5-4478-4CDF-BA6B-1D16453B2B47}" destId="{4782B808-D0B8-4D84-AD4A-E791D16B51A2}" srcOrd="8" destOrd="0" presId="urn:microsoft.com/office/officeart/2005/8/layout/hList7#2"/>
    <dgm:cxn modelId="{1390E789-38E7-43AD-8043-C5CE23B303B2}" type="presParOf" srcId="{4782B808-D0B8-4D84-AD4A-E791D16B51A2}" destId="{718915F1-EB01-4CA3-8B89-F064BDBFFE99}" srcOrd="0" destOrd="0" presId="urn:microsoft.com/office/officeart/2005/8/layout/hList7#2"/>
    <dgm:cxn modelId="{4AEE410D-67FA-48C8-BA7A-06B9077DBC12}" type="presParOf" srcId="{4782B808-D0B8-4D84-AD4A-E791D16B51A2}" destId="{8475F31C-BF92-43AE-B5C4-3065103F7309}" srcOrd="1" destOrd="0" presId="urn:microsoft.com/office/officeart/2005/8/layout/hList7#2"/>
    <dgm:cxn modelId="{6743A0B1-18CC-4D63-BBDE-6D48131607AD}" type="presParOf" srcId="{4782B808-D0B8-4D84-AD4A-E791D16B51A2}" destId="{658CE101-7D4E-4ED7-8848-88EE96411BC0}" srcOrd="2" destOrd="0" presId="urn:microsoft.com/office/officeart/2005/8/layout/hList7#2"/>
    <dgm:cxn modelId="{322A27EF-BFBB-4A60-8CD4-2EC972A06987}" type="presParOf" srcId="{4782B808-D0B8-4D84-AD4A-E791D16B51A2}" destId="{5CF07B3C-544F-464B-8F0C-138A86117788}" srcOrd="3" destOrd="0" presId="urn:microsoft.com/office/officeart/2005/8/layout/hList7#2"/>
    <dgm:cxn modelId="{8F666EB2-0969-4B58-B8CF-C9C96C9628AF}" type="presParOf" srcId="{96D982B5-4478-4CDF-BA6B-1D16453B2B47}" destId="{2F3438F4-F4E2-4421-951A-D99203F50A50}" srcOrd="9" destOrd="0" presId="urn:microsoft.com/office/officeart/2005/8/layout/hList7#2"/>
    <dgm:cxn modelId="{CE9109FF-8A48-4556-B884-18903D228980}" type="presParOf" srcId="{96D982B5-4478-4CDF-BA6B-1D16453B2B47}" destId="{6348E2D4-891C-49BC-9110-517972979D15}" srcOrd="10" destOrd="0" presId="urn:microsoft.com/office/officeart/2005/8/layout/hList7#2"/>
    <dgm:cxn modelId="{CB7A33BD-3B10-4C05-A363-BF0EAF255E3B}" type="presParOf" srcId="{6348E2D4-891C-49BC-9110-517972979D15}" destId="{4DC6BFFA-FCF2-4CD4-BDD1-E4B504C81501}" srcOrd="0" destOrd="0" presId="urn:microsoft.com/office/officeart/2005/8/layout/hList7#2"/>
    <dgm:cxn modelId="{0E3B985B-BFBE-454A-AB7F-F26CADD29D9A}" type="presParOf" srcId="{6348E2D4-891C-49BC-9110-517972979D15}" destId="{65A2F940-F45E-4DC4-9571-DD7F8D152A20}" srcOrd="1" destOrd="0" presId="urn:microsoft.com/office/officeart/2005/8/layout/hList7#2"/>
    <dgm:cxn modelId="{B593FC63-F647-467E-AAD2-C915FCC3ED0F}" type="presParOf" srcId="{6348E2D4-891C-49BC-9110-517972979D15}" destId="{9B77FC07-C95F-4183-97F7-177840468A03}" srcOrd="2" destOrd="0" presId="urn:microsoft.com/office/officeart/2005/8/layout/hList7#2"/>
    <dgm:cxn modelId="{080C76D2-F114-487D-B821-2EC9976870EF}" type="presParOf" srcId="{6348E2D4-891C-49BC-9110-517972979D15}" destId="{3D69B8C7-E4F3-44EB-9787-211CAC003AF7}" srcOrd="3" destOrd="0" presId="urn:microsoft.com/office/officeart/2005/8/layout/hList7#2"/>
    <dgm:cxn modelId="{34B2F4B3-C6DD-42B0-B78F-500A0945A4D1}" type="presParOf" srcId="{96D982B5-4478-4CDF-BA6B-1D16453B2B47}" destId="{60DFA460-3C53-4F67-82E4-1D7B08342BEE}" srcOrd="11" destOrd="0" presId="urn:microsoft.com/office/officeart/2005/8/layout/hList7#2"/>
    <dgm:cxn modelId="{6F21B3D3-A321-4422-AF76-3D15938F2907}" type="presParOf" srcId="{96D982B5-4478-4CDF-BA6B-1D16453B2B47}" destId="{3728A91D-73E5-4EE2-A6C3-46E6CE50C7C6}" srcOrd="12" destOrd="0" presId="urn:microsoft.com/office/officeart/2005/8/layout/hList7#2"/>
    <dgm:cxn modelId="{C165D0FA-730F-4328-84E5-6A2B4BF84BC7}" type="presParOf" srcId="{3728A91D-73E5-4EE2-A6C3-46E6CE50C7C6}" destId="{D721C3E8-D07C-40AA-8C81-4056CCC87FB0}" srcOrd="0" destOrd="0" presId="urn:microsoft.com/office/officeart/2005/8/layout/hList7#2"/>
    <dgm:cxn modelId="{9A1DBFCA-08EB-4F69-B7E5-CF2FF4ED52FA}" type="presParOf" srcId="{3728A91D-73E5-4EE2-A6C3-46E6CE50C7C6}" destId="{D30D9CCF-8685-4898-A325-A74AEF024F09}" srcOrd="1" destOrd="0" presId="urn:microsoft.com/office/officeart/2005/8/layout/hList7#2"/>
    <dgm:cxn modelId="{9BA74C07-127C-4DC1-BED1-4C378142FB1F}" type="presParOf" srcId="{3728A91D-73E5-4EE2-A6C3-46E6CE50C7C6}" destId="{DD7F4865-6580-4D60-8213-4B3E4630CFD1}" srcOrd="2" destOrd="0" presId="urn:microsoft.com/office/officeart/2005/8/layout/hList7#2"/>
    <dgm:cxn modelId="{4E809AFE-1FF0-4602-8704-BA14734904D3}" type="presParOf" srcId="{3728A91D-73E5-4EE2-A6C3-46E6CE50C7C6}" destId="{7C992C3B-FDFD-4FF2-A7A7-2F3D1329A624}" srcOrd="3" destOrd="0" presId="urn:microsoft.com/office/officeart/2005/8/layout/hList7#2"/>
    <dgm:cxn modelId="{AE9CD553-F16D-4FA6-A7FA-9BFEC03DD126}" type="presParOf" srcId="{96D982B5-4478-4CDF-BA6B-1D16453B2B47}" destId="{FEEEB1AF-D78C-4613-82C6-E9D2FAD70F99}" srcOrd="13" destOrd="0" presId="urn:microsoft.com/office/officeart/2005/8/layout/hList7#2"/>
    <dgm:cxn modelId="{0F3CF2A5-410E-4EE9-98C6-AEF97E68A543}" type="presParOf" srcId="{96D982B5-4478-4CDF-BA6B-1D16453B2B47}" destId="{9C73E16F-5E3C-4EAC-AEA1-7077821DB9CF}" srcOrd="14" destOrd="0" presId="urn:microsoft.com/office/officeart/2005/8/layout/hList7#2"/>
    <dgm:cxn modelId="{65164526-2434-4270-9C42-CA1E186D6F0B}" type="presParOf" srcId="{9C73E16F-5E3C-4EAC-AEA1-7077821DB9CF}" destId="{67B8ED14-C6C5-4F0B-B5CB-7113BA675247}" srcOrd="0" destOrd="0" presId="urn:microsoft.com/office/officeart/2005/8/layout/hList7#2"/>
    <dgm:cxn modelId="{E5898C3C-05EC-4D9D-A200-88A1CBF10E2B}" type="presParOf" srcId="{9C73E16F-5E3C-4EAC-AEA1-7077821DB9CF}" destId="{BD3824A3-396C-4A61-9EAD-FEF8D6B1EB98}" srcOrd="1" destOrd="0" presId="urn:microsoft.com/office/officeart/2005/8/layout/hList7#2"/>
    <dgm:cxn modelId="{91F161AE-4F95-428B-82ED-B80DB7160E85}" type="presParOf" srcId="{9C73E16F-5E3C-4EAC-AEA1-7077821DB9CF}" destId="{FA42D593-7C4F-4A3A-88DA-D565D7CACABC}" srcOrd="2" destOrd="0" presId="urn:microsoft.com/office/officeart/2005/8/layout/hList7#2"/>
    <dgm:cxn modelId="{78F4C37A-23C9-4E1C-815C-21EDDF4974F4}" type="presParOf" srcId="{9C73E16F-5E3C-4EAC-AEA1-7077821DB9CF}" destId="{67D1FF37-AE80-474E-8359-225ED948946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CB783-E99A-40AF-90FF-0603F03FE655}" type="doc">
      <dgm:prSet loTypeId="urn:microsoft.com/office/officeart/2005/8/layout/cycle2" loCatId="cycle" qsTypeId="urn:microsoft.com/office/officeart/2005/8/quickstyle/simple1" qsCatId="simple" csTypeId="urn:microsoft.com/office/officeart/2005/8/colors/colorful1#1" csCatId="colorful" phldr="1"/>
      <dgm:spPr/>
    </dgm:pt>
    <dgm:pt modelId="{845EC742-7CE0-401A-A5AF-6B231D849011}">
      <dgm:prSet phldrT="[Texto]" custT="1"/>
      <dgm:spPr/>
      <dgm:t>
        <a:bodyPr/>
        <a:lstStyle/>
        <a:p>
          <a:r>
            <a:rPr lang="es-ES" sz="1200" b="1" i="1" dirty="0" err="1" smtClean="0">
              <a:effectLst>
                <a:outerShdw blurRad="38100" dist="38100" dir="2700000" algn="tl">
                  <a:srgbClr val="000000">
                    <a:alpha val="43137"/>
                  </a:srgbClr>
                </a:outerShdw>
              </a:effectLst>
              <a:latin typeface="+mn-lt"/>
              <a:cs typeface="Arial" panose="020B0604020202020204" pitchFamily="34" charset="0"/>
            </a:rPr>
            <a:t>RIS3</a:t>
          </a:r>
          <a:r>
            <a:rPr lang="es-ES" sz="1200" b="1" i="1" dirty="0" smtClean="0">
              <a:effectLst>
                <a:outerShdw blurRad="38100" dist="38100" dir="2700000" algn="tl">
                  <a:srgbClr val="000000">
                    <a:alpha val="43137"/>
                  </a:srgbClr>
                </a:outerShdw>
              </a:effectLst>
              <a:latin typeface="+mn-lt"/>
              <a:cs typeface="Arial" panose="020B0604020202020204" pitchFamily="34" charset="0"/>
            </a:rPr>
            <a:t> </a:t>
          </a:r>
          <a:r>
            <a:rPr lang="es-ES" sz="1200" b="1" i="1" dirty="0" err="1" smtClean="0">
              <a:effectLst>
                <a:outerShdw blurRad="38100" dist="38100" dir="2700000" algn="tl">
                  <a:srgbClr val="000000">
                    <a:alpha val="43137"/>
                  </a:srgbClr>
                </a:outerShdw>
              </a:effectLst>
              <a:latin typeface="+mn-lt"/>
              <a:cs typeface="Arial" panose="020B0604020202020204" pitchFamily="34" charset="0"/>
            </a:rPr>
            <a:t>ANDALUSIA</a:t>
          </a:r>
          <a:r>
            <a:rPr lang="es-ES" sz="1200" b="1" i="1" dirty="0" smtClean="0">
              <a:effectLst>
                <a:outerShdw blurRad="38100" dist="38100" dir="2700000" algn="tl">
                  <a:srgbClr val="000000">
                    <a:alpha val="43137"/>
                  </a:srgbClr>
                </a:outerShdw>
              </a:effectLst>
              <a:latin typeface="+mn-lt"/>
              <a:cs typeface="Arial" panose="020B0604020202020204" pitchFamily="34" charset="0"/>
            </a:rPr>
            <a:t> </a:t>
          </a:r>
          <a:endParaRPr lang="en-GB" sz="1200" b="1" i="1" dirty="0">
            <a:effectLst>
              <a:outerShdw blurRad="38100" dist="38100" dir="2700000" algn="tl">
                <a:srgbClr val="000000">
                  <a:alpha val="43137"/>
                </a:srgbClr>
              </a:outerShdw>
            </a:effectLst>
            <a:latin typeface="+mn-lt"/>
            <a:cs typeface="Arial" panose="020B0604020202020204" pitchFamily="34" charset="0"/>
          </a:endParaRPr>
        </a:p>
      </dgm:t>
    </dgm:pt>
    <dgm:pt modelId="{0F85311A-1301-435D-8A7C-43D15811FD91}" type="parTrans" cxnId="{9FDF0C90-D313-4250-A613-DBEB02221339}">
      <dgm:prSet/>
      <dgm:spPr/>
      <dgm:t>
        <a:bodyPr/>
        <a:lstStyle/>
        <a:p>
          <a:endParaRPr lang="en-GB"/>
        </a:p>
      </dgm:t>
    </dgm:pt>
    <dgm:pt modelId="{144593DB-8DD0-4581-A299-ACE1592E1063}" type="sibTrans" cxnId="{9FDF0C90-D313-4250-A613-DBEB02221339}">
      <dgm:prSet/>
      <dgm:spPr/>
      <dgm:t>
        <a:bodyPr/>
        <a:lstStyle/>
        <a:p>
          <a:endParaRPr lang="en-GB"/>
        </a:p>
      </dgm:t>
    </dgm:pt>
    <dgm:pt modelId="{BE5D1797-0B28-4C0A-AD25-45FEF197D820}">
      <dgm:prSet phldrT="[Texto]" custT="1"/>
      <dgm:spPr/>
      <dgm:t>
        <a:bodyPr/>
        <a:lstStyle/>
        <a:p>
          <a:r>
            <a:rPr lang="es-ES" sz="1200" b="1" i="1" dirty="0" smtClean="0">
              <a:effectLst>
                <a:outerShdw blurRad="38100" dist="38100" dir="2700000" algn="tl">
                  <a:srgbClr val="000000">
                    <a:alpha val="43137"/>
                  </a:srgbClr>
                </a:outerShdw>
              </a:effectLst>
              <a:latin typeface="+mn-lt"/>
              <a:cs typeface="Arial" panose="020B0604020202020204" pitchFamily="34" charset="0"/>
            </a:rPr>
            <a:t>ANDALUSIA INDUSTRIAL STRATEGY</a:t>
          </a:r>
          <a:endParaRPr lang="en-GB" sz="1200" b="1" i="1" dirty="0">
            <a:effectLst>
              <a:outerShdw blurRad="38100" dist="38100" dir="2700000" algn="tl">
                <a:srgbClr val="000000">
                  <a:alpha val="43137"/>
                </a:srgbClr>
              </a:outerShdw>
            </a:effectLst>
            <a:latin typeface="+mn-lt"/>
            <a:cs typeface="Arial" panose="020B0604020202020204" pitchFamily="34" charset="0"/>
          </a:endParaRPr>
        </a:p>
      </dgm:t>
    </dgm:pt>
    <dgm:pt modelId="{5BCEA6C4-DF55-4154-8B2C-D87E5F02E9C7}" type="parTrans" cxnId="{8EF80CF0-C3F3-4868-8733-40763F2E4AA3}">
      <dgm:prSet/>
      <dgm:spPr/>
      <dgm:t>
        <a:bodyPr/>
        <a:lstStyle/>
        <a:p>
          <a:endParaRPr lang="en-GB"/>
        </a:p>
      </dgm:t>
    </dgm:pt>
    <dgm:pt modelId="{6BD90C31-13E1-49F1-A8EC-7D6A6C1FAE46}" type="sibTrans" cxnId="{8EF80CF0-C3F3-4868-8733-40763F2E4AA3}">
      <dgm:prSet/>
      <dgm:spPr/>
      <dgm:t>
        <a:bodyPr/>
        <a:lstStyle/>
        <a:p>
          <a:endParaRPr lang="en-GB"/>
        </a:p>
      </dgm:t>
    </dgm:pt>
    <dgm:pt modelId="{731C70BB-CBE0-42A2-BE55-50D52428CAED}">
      <dgm:prSet phldrT="[Texto]" custT="1"/>
      <dgm:spPr/>
      <dgm:t>
        <a:bodyPr/>
        <a:lstStyle/>
        <a:p>
          <a:r>
            <a:rPr lang="es-ES" sz="1200" b="1" i="1" dirty="0" err="1" smtClean="0">
              <a:effectLst>
                <a:outerShdw blurRad="38100" dist="38100" dir="2700000" algn="tl">
                  <a:srgbClr val="000000">
                    <a:alpha val="43137"/>
                  </a:srgbClr>
                </a:outerShdw>
              </a:effectLst>
              <a:latin typeface="+mn-lt"/>
              <a:cs typeface="Arial" panose="020B0604020202020204" pitchFamily="34" charset="0"/>
            </a:rPr>
            <a:t>OP</a:t>
          </a:r>
          <a:r>
            <a:rPr lang="es-ES" sz="1200" b="1" i="1" dirty="0" smtClean="0">
              <a:effectLst>
                <a:outerShdw blurRad="38100" dist="38100" dir="2700000" algn="tl">
                  <a:srgbClr val="000000">
                    <a:alpha val="43137"/>
                  </a:srgbClr>
                </a:outerShdw>
              </a:effectLst>
              <a:latin typeface="+mn-lt"/>
              <a:cs typeface="Arial" panose="020B0604020202020204" pitchFamily="34" charset="0"/>
            </a:rPr>
            <a:t> </a:t>
          </a:r>
          <a:r>
            <a:rPr lang="es-ES" sz="1200" b="1" i="1" dirty="0" err="1" smtClean="0">
              <a:effectLst>
                <a:outerShdw blurRad="38100" dist="38100" dir="2700000" algn="tl">
                  <a:srgbClr val="000000">
                    <a:alpha val="43137"/>
                  </a:srgbClr>
                </a:outerShdw>
              </a:effectLst>
              <a:latin typeface="+mn-lt"/>
              <a:cs typeface="Arial" panose="020B0604020202020204" pitchFamily="34" charset="0"/>
            </a:rPr>
            <a:t>ERDF</a:t>
          </a:r>
          <a:r>
            <a:rPr lang="es-ES" sz="1200" b="1" i="1" dirty="0" smtClean="0">
              <a:effectLst>
                <a:outerShdw blurRad="38100" dist="38100" dir="2700000" algn="tl">
                  <a:srgbClr val="000000">
                    <a:alpha val="43137"/>
                  </a:srgbClr>
                </a:outerShdw>
              </a:effectLst>
              <a:latin typeface="+mn-lt"/>
              <a:cs typeface="Arial" panose="020B0604020202020204" pitchFamily="34" charset="0"/>
            </a:rPr>
            <a:t> </a:t>
          </a:r>
          <a:r>
            <a:rPr lang="es-ES" sz="1200" b="1" i="1" dirty="0" err="1" smtClean="0">
              <a:effectLst>
                <a:outerShdw blurRad="38100" dist="38100" dir="2700000" algn="tl">
                  <a:srgbClr val="000000">
                    <a:alpha val="43137"/>
                  </a:srgbClr>
                </a:outerShdw>
              </a:effectLst>
              <a:latin typeface="+mn-lt"/>
              <a:cs typeface="Arial" panose="020B0604020202020204" pitchFamily="34" charset="0"/>
            </a:rPr>
            <a:t>ANDALUSIA</a:t>
          </a:r>
          <a:endParaRPr lang="en-GB" sz="1200" b="1" i="1" dirty="0">
            <a:effectLst>
              <a:outerShdw blurRad="38100" dist="38100" dir="2700000" algn="tl">
                <a:srgbClr val="000000">
                  <a:alpha val="43137"/>
                </a:srgbClr>
              </a:outerShdw>
            </a:effectLst>
            <a:latin typeface="+mn-lt"/>
            <a:cs typeface="Arial" panose="020B0604020202020204" pitchFamily="34" charset="0"/>
          </a:endParaRPr>
        </a:p>
      </dgm:t>
    </dgm:pt>
    <dgm:pt modelId="{25483902-8924-4FC5-8358-03C3E0AC9038}" type="parTrans" cxnId="{526941D6-3E92-4E9A-AF46-3B7C0610931A}">
      <dgm:prSet/>
      <dgm:spPr/>
      <dgm:t>
        <a:bodyPr/>
        <a:lstStyle/>
        <a:p>
          <a:endParaRPr lang="en-GB"/>
        </a:p>
      </dgm:t>
    </dgm:pt>
    <dgm:pt modelId="{FCA2280A-5CD2-45BA-8919-E7FEC1357C24}" type="sibTrans" cxnId="{526941D6-3E92-4E9A-AF46-3B7C0610931A}">
      <dgm:prSet/>
      <dgm:spPr/>
      <dgm:t>
        <a:bodyPr/>
        <a:lstStyle/>
        <a:p>
          <a:endParaRPr lang="en-GB"/>
        </a:p>
      </dgm:t>
    </dgm:pt>
    <dgm:pt modelId="{0EA76D9D-D304-4805-B25F-F2363C2EA5AD}" type="pres">
      <dgm:prSet presAssocID="{AC2CB783-E99A-40AF-90FF-0603F03FE655}" presName="cycle" presStyleCnt="0">
        <dgm:presLayoutVars>
          <dgm:dir/>
          <dgm:resizeHandles val="exact"/>
        </dgm:presLayoutVars>
      </dgm:prSet>
      <dgm:spPr/>
    </dgm:pt>
    <dgm:pt modelId="{7D03A034-4E28-437A-A475-3C3A217C0FD2}" type="pres">
      <dgm:prSet presAssocID="{845EC742-7CE0-401A-A5AF-6B231D849011}" presName="node" presStyleLbl="node1" presStyleIdx="0" presStyleCnt="3" custScaleX="129817">
        <dgm:presLayoutVars>
          <dgm:bulletEnabled val="1"/>
        </dgm:presLayoutVars>
      </dgm:prSet>
      <dgm:spPr/>
      <dgm:t>
        <a:bodyPr/>
        <a:lstStyle/>
        <a:p>
          <a:endParaRPr lang="es-ES"/>
        </a:p>
      </dgm:t>
    </dgm:pt>
    <dgm:pt modelId="{9553231D-7FBB-4791-B76F-011FE9AFF323}" type="pres">
      <dgm:prSet presAssocID="{144593DB-8DD0-4581-A299-ACE1592E1063}" presName="sibTrans" presStyleLbl="sibTrans2D1" presStyleIdx="0" presStyleCnt="3"/>
      <dgm:spPr/>
      <dgm:t>
        <a:bodyPr/>
        <a:lstStyle/>
        <a:p>
          <a:endParaRPr lang="es-ES"/>
        </a:p>
      </dgm:t>
    </dgm:pt>
    <dgm:pt modelId="{8D6F088D-B203-4615-90F4-A2D8575EB838}" type="pres">
      <dgm:prSet presAssocID="{144593DB-8DD0-4581-A299-ACE1592E1063}" presName="connectorText" presStyleLbl="sibTrans2D1" presStyleIdx="0" presStyleCnt="3"/>
      <dgm:spPr/>
      <dgm:t>
        <a:bodyPr/>
        <a:lstStyle/>
        <a:p>
          <a:endParaRPr lang="es-ES"/>
        </a:p>
      </dgm:t>
    </dgm:pt>
    <dgm:pt modelId="{9C5FCD77-8AD5-48AE-AC6F-DFC8FFF70FE0}" type="pres">
      <dgm:prSet presAssocID="{BE5D1797-0B28-4C0A-AD25-45FEF197D820}" presName="node" presStyleLbl="node1" presStyleIdx="1" presStyleCnt="3" custScaleX="129817" custRadScaleRad="104030" custRadScaleInc="688">
        <dgm:presLayoutVars>
          <dgm:bulletEnabled val="1"/>
        </dgm:presLayoutVars>
      </dgm:prSet>
      <dgm:spPr/>
      <dgm:t>
        <a:bodyPr/>
        <a:lstStyle/>
        <a:p>
          <a:endParaRPr lang="es-ES"/>
        </a:p>
      </dgm:t>
    </dgm:pt>
    <dgm:pt modelId="{4506A096-461E-485E-AF6E-D6F0C8F526D9}" type="pres">
      <dgm:prSet presAssocID="{6BD90C31-13E1-49F1-A8EC-7D6A6C1FAE46}" presName="sibTrans" presStyleLbl="sibTrans2D1" presStyleIdx="1" presStyleCnt="3"/>
      <dgm:spPr/>
      <dgm:t>
        <a:bodyPr/>
        <a:lstStyle/>
        <a:p>
          <a:endParaRPr lang="es-ES"/>
        </a:p>
      </dgm:t>
    </dgm:pt>
    <dgm:pt modelId="{1BE04AE3-FA69-4053-A048-678A47C58E0C}" type="pres">
      <dgm:prSet presAssocID="{6BD90C31-13E1-49F1-A8EC-7D6A6C1FAE46}" presName="connectorText" presStyleLbl="sibTrans2D1" presStyleIdx="1" presStyleCnt="3"/>
      <dgm:spPr/>
      <dgm:t>
        <a:bodyPr/>
        <a:lstStyle/>
        <a:p>
          <a:endParaRPr lang="es-ES"/>
        </a:p>
      </dgm:t>
    </dgm:pt>
    <dgm:pt modelId="{63369704-EE10-43BD-867C-C41AD5600FBC}" type="pres">
      <dgm:prSet presAssocID="{731C70BB-CBE0-42A2-BE55-50D52428CAED}" presName="node" presStyleLbl="node1" presStyleIdx="2" presStyleCnt="3" custScaleX="129817">
        <dgm:presLayoutVars>
          <dgm:bulletEnabled val="1"/>
        </dgm:presLayoutVars>
      </dgm:prSet>
      <dgm:spPr/>
      <dgm:t>
        <a:bodyPr/>
        <a:lstStyle/>
        <a:p>
          <a:endParaRPr lang="es-ES"/>
        </a:p>
      </dgm:t>
    </dgm:pt>
    <dgm:pt modelId="{01259FB7-E95C-4996-80E0-5E1549C538AA}" type="pres">
      <dgm:prSet presAssocID="{FCA2280A-5CD2-45BA-8919-E7FEC1357C24}" presName="sibTrans" presStyleLbl="sibTrans2D1" presStyleIdx="2" presStyleCnt="3"/>
      <dgm:spPr/>
      <dgm:t>
        <a:bodyPr/>
        <a:lstStyle/>
        <a:p>
          <a:endParaRPr lang="es-ES"/>
        </a:p>
      </dgm:t>
    </dgm:pt>
    <dgm:pt modelId="{DFC42CB2-8A3E-4D2E-858E-F3A314A8A77D}" type="pres">
      <dgm:prSet presAssocID="{FCA2280A-5CD2-45BA-8919-E7FEC1357C24}" presName="connectorText" presStyleLbl="sibTrans2D1" presStyleIdx="2" presStyleCnt="3"/>
      <dgm:spPr/>
      <dgm:t>
        <a:bodyPr/>
        <a:lstStyle/>
        <a:p>
          <a:endParaRPr lang="es-ES"/>
        </a:p>
      </dgm:t>
    </dgm:pt>
  </dgm:ptLst>
  <dgm:cxnLst>
    <dgm:cxn modelId="{3C3C6B70-E4CF-4456-A8CB-0C9EBAE93DD1}" type="presOf" srcId="{BE5D1797-0B28-4C0A-AD25-45FEF197D820}" destId="{9C5FCD77-8AD5-48AE-AC6F-DFC8FFF70FE0}" srcOrd="0" destOrd="0" presId="urn:microsoft.com/office/officeart/2005/8/layout/cycle2"/>
    <dgm:cxn modelId="{711F4D24-2C52-4E1D-8C58-0D6DE200EBB3}" type="presOf" srcId="{731C70BB-CBE0-42A2-BE55-50D52428CAED}" destId="{63369704-EE10-43BD-867C-C41AD5600FBC}" srcOrd="0" destOrd="0" presId="urn:microsoft.com/office/officeart/2005/8/layout/cycle2"/>
    <dgm:cxn modelId="{AD7C4250-F086-4A70-8FE9-74CEAEE09930}" type="presOf" srcId="{144593DB-8DD0-4581-A299-ACE1592E1063}" destId="{9553231D-7FBB-4791-B76F-011FE9AFF323}" srcOrd="0" destOrd="0" presId="urn:microsoft.com/office/officeart/2005/8/layout/cycle2"/>
    <dgm:cxn modelId="{93DF1A80-BE83-4C7D-A973-DE5001E68B31}" type="presOf" srcId="{AC2CB783-E99A-40AF-90FF-0603F03FE655}" destId="{0EA76D9D-D304-4805-B25F-F2363C2EA5AD}" srcOrd="0" destOrd="0" presId="urn:microsoft.com/office/officeart/2005/8/layout/cycle2"/>
    <dgm:cxn modelId="{E9DE2C2C-E4C4-4696-B505-CA51F3A0B6D7}" type="presOf" srcId="{FCA2280A-5CD2-45BA-8919-E7FEC1357C24}" destId="{01259FB7-E95C-4996-80E0-5E1549C538AA}" srcOrd="0" destOrd="0" presId="urn:microsoft.com/office/officeart/2005/8/layout/cycle2"/>
    <dgm:cxn modelId="{E0781CDD-EDEC-49E6-B072-7A67C31901C8}" type="presOf" srcId="{845EC742-7CE0-401A-A5AF-6B231D849011}" destId="{7D03A034-4E28-437A-A475-3C3A217C0FD2}" srcOrd="0" destOrd="0" presId="urn:microsoft.com/office/officeart/2005/8/layout/cycle2"/>
    <dgm:cxn modelId="{DE22CDAD-F045-47E6-8862-E77FD5B3287E}" type="presOf" srcId="{144593DB-8DD0-4581-A299-ACE1592E1063}" destId="{8D6F088D-B203-4615-90F4-A2D8575EB838}" srcOrd="1" destOrd="0" presId="urn:microsoft.com/office/officeart/2005/8/layout/cycle2"/>
    <dgm:cxn modelId="{48BF6FE0-520B-41F2-A632-66D53C15D0E3}" type="presOf" srcId="{6BD90C31-13E1-49F1-A8EC-7D6A6C1FAE46}" destId="{4506A096-461E-485E-AF6E-D6F0C8F526D9}" srcOrd="0" destOrd="0" presId="urn:microsoft.com/office/officeart/2005/8/layout/cycle2"/>
    <dgm:cxn modelId="{526941D6-3E92-4E9A-AF46-3B7C0610931A}" srcId="{AC2CB783-E99A-40AF-90FF-0603F03FE655}" destId="{731C70BB-CBE0-42A2-BE55-50D52428CAED}" srcOrd="2" destOrd="0" parTransId="{25483902-8924-4FC5-8358-03C3E0AC9038}" sibTransId="{FCA2280A-5CD2-45BA-8919-E7FEC1357C24}"/>
    <dgm:cxn modelId="{8EF80CF0-C3F3-4868-8733-40763F2E4AA3}" srcId="{AC2CB783-E99A-40AF-90FF-0603F03FE655}" destId="{BE5D1797-0B28-4C0A-AD25-45FEF197D820}" srcOrd="1" destOrd="0" parTransId="{5BCEA6C4-DF55-4154-8B2C-D87E5F02E9C7}" sibTransId="{6BD90C31-13E1-49F1-A8EC-7D6A6C1FAE46}"/>
    <dgm:cxn modelId="{8EE830A5-751B-4D45-B6D9-EDA1C1C0D3E9}" type="presOf" srcId="{6BD90C31-13E1-49F1-A8EC-7D6A6C1FAE46}" destId="{1BE04AE3-FA69-4053-A048-678A47C58E0C}" srcOrd="1" destOrd="0" presId="urn:microsoft.com/office/officeart/2005/8/layout/cycle2"/>
    <dgm:cxn modelId="{E46C8795-791C-4DD9-ACDF-DF146D6740AB}" type="presOf" srcId="{FCA2280A-5CD2-45BA-8919-E7FEC1357C24}" destId="{DFC42CB2-8A3E-4D2E-858E-F3A314A8A77D}" srcOrd="1" destOrd="0" presId="urn:microsoft.com/office/officeart/2005/8/layout/cycle2"/>
    <dgm:cxn modelId="{9FDF0C90-D313-4250-A613-DBEB02221339}" srcId="{AC2CB783-E99A-40AF-90FF-0603F03FE655}" destId="{845EC742-7CE0-401A-A5AF-6B231D849011}" srcOrd="0" destOrd="0" parTransId="{0F85311A-1301-435D-8A7C-43D15811FD91}" sibTransId="{144593DB-8DD0-4581-A299-ACE1592E1063}"/>
    <dgm:cxn modelId="{5A22C732-DBCC-4FCA-B5E0-D3E1ED332BE5}" type="presParOf" srcId="{0EA76D9D-D304-4805-B25F-F2363C2EA5AD}" destId="{7D03A034-4E28-437A-A475-3C3A217C0FD2}" srcOrd="0" destOrd="0" presId="urn:microsoft.com/office/officeart/2005/8/layout/cycle2"/>
    <dgm:cxn modelId="{A8457CA4-D33D-4F2E-BBCE-145674FFC5CC}" type="presParOf" srcId="{0EA76D9D-D304-4805-B25F-F2363C2EA5AD}" destId="{9553231D-7FBB-4791-B76F-011FE9AFF323}" srcOrd="1" destOrd="0" presId="urn:microsoft.com/office/officeart/2005/8/layout/cycle2"/>
    <dgm:cxn modelId="{1ED8088D-CCA3-4539-8A40-77ED393F6465}" type="presParOf" srcId="{9553231D-7FBB-4791-B76F-011FE9AFF323}" destId="{8D6F088D-B203-4615-90F4-A2D8575EB838}" srcOrd="0" destOrd="0" presId="urn:microsoft.com/office/officeart/2005/8/layout/cycle2"/>
    <dgm:cxn modelId="{E38AF085-3393-403C-871D-652FB95E404E}" type="presParOf" srcId="{0EA76D9D-D304-4805-B25F-F2363C2EA5AD}" destId="{9C5FCD77-8AD5-48AE-AC6F-DFC8FFF70FE0}" srcOrd="2" destOrd="0" presId="urn:microsoft.com/office/officeart/2005/8/layout/cycle2"/>
    <dgm:cxn modelId="{749DEECD-696F-40B1-BBDC-9102FABDF936}" type="presParOf" srcId="{0EA76D9D-D304-4805-B25F-F2363C2EA5AD}" destId="{4506A096-461E-485E-AF6E-D6F0C8F526D9}" srcOrd="3" destOrd="0" presId="urn:microsoft.com/office/officeart/2005/8/layout/cycle2"/>
    <dgm:cxn modelId="{2F192A07-3071-44BA-9518-0294DC758872}" type="presParOf" srcId="{4506A096-461E-485E-AF6E-D6F0C8F526D9}" destId="{1BE04AE3-FA69-4053-A048-678A47C58E0C}" srcOrd="0" destOrd="0" presId="urn:microsoft.com/office/officeart/2005/8/layout/cycle2"/>
    <dgm:cxn modelId="{52985AD9-F456-40B0-B33B-F3ADC3912FF2}" type="presParOf" srcId="{0EA76D9D-D304-4805-B25F-F2363C2EA5AD}" destId="{63369704-EE10-43BD-867C-C41AD5600FBC}" srcOrd="4" destOrd="0" presId="urn:microsoft.com/office/officeart/2005/8/layout/cycle2"/>
    <dgm:cxn modelId="{5643DDB8-72E8-49C4-BBED-C36277F7C12F}" type="presParOf" srcId="{0EA76D9D-D304-4805-B25F-F2363C2EA5AD}" destId="{01259FB7-E95C-4996-80E0-5E1549C538AA}" srcOrd="5" destOrd="0" presId="urn:microsoft.com/office/officeart/2005/8/layout/cycle2"/>
    <dgm:cxn modelId="{CAECB050-C287-4DD9-8A45-F39472D2409B}" type="presParOf" srcId="{01259FB7-E95C-4996-80E0-5E1549C538AA}" destId="{DFC42CB2-8A3E-4D2E-858E-F3A314A8A77D}" srcOrd="0" destOrd="0" presId="urn:microsoft.com/office/officeart/2005/8/layout/cycle2"/>
  </dgm:cxnLst>
  <dgm:bg>
    <a:solidFill>
      <a:schemeClr val="bg1"/>
    </a:solidFill>
  </dgm:bg>
  <dgm:whole>
    <a:ln>
      <a:solidFill>
        <a:schemeClr val="accent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2CB45-65D6-4832-A050-D67238FDCF3D}">
      <dsp:nvSpPr>
        <dsp:cNvPr id="0" name=""/>
        <dsp:cNvSpPr/>
      </dsp:nvSpPr>
      <dsp:spPr>
        <a:xfrm>
          <a:off x="3554"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u="none" kern="1200" dirty="0" smtClean="0"/>
            <a:t>MOBILITY AND LOGISTIC</a:t>
          </a:r>
          <a:endParaRPr lang="en-US" sz="1000" u="none" kern="1200" dirty="0"/>
        </a:p>
      </dsp:txBody>
      <dsp:txXfrm>
        <a:off x="3554" y="1036915"/>
        <a:ext cx="1069167" cy="1036915"/>
      </dsp:txXfrm>
    </dsp:sp>
    <dsp:sp modelId="{137C51EF-20D0-4F5B-82C3-0CBEE14DB30D}">
      <dsp:nvSpPr>
        <dsp:cNvPr id="0" name=""/>
        <dsp:cNvSpPr/>
      </dsp:nvSpPr>
      <dsp:spPr>
        <a:xfrm>
          <a:off x="106522" y="155537"/>
          <a:ext cx="863231" cy="863231"/>
        </a:xfrm>
        <a:prstGeom prst="ellipse">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0AB56-B78B-44A8-91FB-18FE56F61786}">
      <dsp:nvSpPr>
        <dsp:cNvPr id="0" name=""/>
        <dsp:cNvSpPr/>
      </dsp:nvSpPr>
      <dsp:spPr>
        <a:xfrm>
          <a:off x="1104797"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u="none" kern="1200" dirty="0" smtClean="0"/>
            <a:t>TRANSPORT-RELATED ADVANCED INDUSTRY</a:t>
          </a:r>
          <a:endParaRPr lang="en-US" sz="1000" u="none" kern="1200" dirty="0"/>
        </a:p>
      </dsp:txBody>
      <dsp:txXfrm>
        <a:off x="1104797" y="1036915"/>
        <a:ext cx="1069167" cy="1036915"/>
      </dsp:txXfrm>
    </dsp:sp>
    <dsp:sp modelId="{271FEA63-A128-4C6B-8206-41E317C9B974}">
      <dsp:nvSpPr>
        <dsp:cNvPr id="0" name=""/>
        <dsp:cNvSpPr/>
      </dsp:nvSpPr>
      <dsp:spPr>
        <a:xfrm>
          <a:off x="1207765" y="155537"/>
          <a:ext cx="863231" cy="863231"/>
        </a:xfrm>
        <a:prstGeom prst="ellipse">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140FF-6EC1-440D-95DE-150B58C9B567}">
      <dsp:nvSpPr>
        <dsp:cNvPr id="0" name=""/>
        <dsp:cNvSpPr/>
      </dsp:nvSpPr>
      <dsp:spPr>
        <a:xfrm>
          <a:off x="2206040"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u="none" kern="1200" dirty="0" smtClean="0"/>
            <a:t>TERRITORIALLY BASED ENDOGENOUS RESOURCES </a:t>
          </a:r>
          <a:endParaRPr lang="en-US" sz="1000" b="1" u="none" kern="1200" dirty="0"/>
        </a:p>
      </dsp:txBody>
      <dsp:txXfrm>
        <a:off x="2206040" y="1036915"/>
        <a:ext cx="1069167" cy="1036915"/>
      </dsp:txXfrm>
    </dsp:sp>
    <dsp:sp modelId="{EAD11BE5-C214-486A-BE76-74AF2D008C48}">
      <dsp:nvSpPr>
        <dsp:cNvPr id="0" name=""/>
        <dsp:cNvSpPr/>
      </dsp:nvSpPr>
      <dsp:spPr>
        <a:xfrm>
          <a:off x="2309008" y="155537"/>
          <a:ext cx="863231" cy="863231"/>
        </a:xfrm>
        <a:prstGeom prst="ellipse">
          <a:avLst/>
        </a:prstGeom>
        <a:blipFill rotWithShape="0">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CFC6A-D069-4E38-93C6-6543B12A7EB3}">
      <dsp:nvSpPr>
        <dsp:cNvPr id="0" name=""/>
        <dsp:cNvSpPr/>
      </dsp:nvSpPr>
      <dsp:spPr>
        <a:xfrm>
          <a:off x="3307282"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u="none" kern="1200" dirty="0" smtClean="0"/>
            <a:t>TOURISM, CULTURE AND LEISURE </a:t>
          </a:r>
          <a:endParaRPr lang="en-US" sz="1000" b="1" u="none" kern="1200" dirty="0"/>
        </a:p>
      </dsp:txBody>
      <dsp:txXfrm>
        <a:off x="3307282" y="1036915"/>
        <a:ext cx="1069167" cy="1036915"/>
      </dsp:txXfrm>
    </dsp:sp>
    <dsp:sp modelId="{CE394406-1B22-4DB7-845E-DDBEC26268F7}">
      <dsp:nvSpPr>
        <dsp:cNvPr id="0" name=""/>
        <dsp:cNvSpPr/>
      </dsp:nvSpPr>
      <dsp:spPr>
        <a:xfrm>
          <a:off x="3410250" y="155537"/>
          <a:ext cx="863231" cy="863231"/>
        </a:xfrm>
        <a:prstGeom prst="ellipse">
          <a:avLst/>
        </a:prstGeom>
        <a:blipFill rotWithShape="0">
          <a:blip xmlns:r="http://schemas.openxmlformats.org/officeDocument/2006/relationships" r:embed="rId4"/>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915F1-EB01-4CA3-8B89-F064BDBFFE99}">
      <dsp:nvSpPr>
        <dsp:cNvPr id="0" name=""/>
        <dsp:cNvSpPr/>
      </dsp:nvSpPr>
      <dsp:spPr>
        <a:xfrm>
          <a:off x="4408525"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u="none" kern="1200" dirty="0" smtClean="0"/>
            <a:t>HEALTH AND SOCIAL WELL BEING </a:t>
          </a:r>
          <a:endParaRPr lang="en-US" sz="1000" b="1" u="none" kern="1200" dirty="0"/>
        </a:p>
      </dsp:txBody>
      <dsp:txXfrm>
        <a:off x="4408525" y="1036915"/>
        <a:ext cx="1069167" cy="1036915"/>
      </dsp:txXfrm>
    </dsp:sp>
    <dsp:sp modelId="{5CF07B3C-544F-464B-8F0C-138A86117788}">
      <dsp:nvSpPr>
        <dsp:cNvPr id="0" name=""/>
        <dsp:cNvSpPr/>
      </dsp:nvSpPr>
      <dsp:spPr>
        <a:xfrm>
          <a:off x="4511493" y="155537"/>
          <a:ext cx="863231" cy="863231"/>
        </a:xfrm>
        <a:prstGeom prst="ellipse">
          <a:avLst/>
        </a:prstGeom>
        <a:blipFill rotWithShape="0">
          <a:blip xmlns:r="http://schemas.openxmlformats.org/officeDocument/2006/relationships" r:embed="rId5"/>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6BFFA-FCF2-4CD4-BDD1-E4B504C81501}">
      <dsp:nvSpPr>
        <dsp:cNvPr id="0" name=""/>
        <dsp:cNvSpPr/>
      </dsp:nvSpPr>
      <dsp:spPr>
        <a:xfrm>
          <a:off x="5509768"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u="none" kern="1200" dirty="0" smtClean="0"/>
            <a:t>AGROINDUSTRY AND HEALTHY DIET</a:t>
          </a:r>
          <a:endParaRPr lang="en-US" sz="1000" u="none" kern="1200" dirty="0"/>
        </a:p>
      </dsp:txBody>
      <dsp:txXfrm>
        <a:off x="5509768" y="1036915"/>
        <a:ext cx="1069167" cy="1036915"/>
      </dsp:txXfrm>
    </dsp:sp>
    <dsp:sp modelId="{3D69B8C7-E4F3-44EB-9787-211CAC003AF7}">
      <dsp:nvSpPr>
        <dsp:cNvPr id="0" name=""/>
        <dsp:cNvSpPr/>
      </dsp:nvSpPr>
      <dsp:spPr>
        <a:xfrm>
          <a:off x="5612736" y="155537"/>
          <a:ext cx="863231" cy="863231"/>
        </a:xfrm>
        <a:prstGeom prst="ellipse">
          <a:avLst/>
        </a:prstGeom>
        <a:blipFill rotWithShape="0">
          <a:blip xmlns:r="http://schemas.openxmlformats.org/officeDocument/2006/relationships" r:embed="rId6"/>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1C3E8-D07C-40AA-8C81-4056CCC87FB0}">
      <dsp:nvSpPr>
        <dsp:cNvPr id="0" name=""/>
        <dsp:cNvSpPr/>
      </dsp:nvSpPr>
      <dsp:spPr>
        <a:xfrm>
          <a:off x="6611010"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u="none" kern="1200" dirty="0" smtClean="0"/>
            <a:t>RENEWABLE ENERGY, ENERGY EFFICIENCY AND SUSTAINABLE BUILDING</a:t>
          </a:r>
          <a:endParaRPr lang="en-US" sz="1000" u="none" kern="1200" dirty="0"/>
        </a:p>
      </dsp:txBody>
      <dsp:txXfrm>
        <a:off x="6611010" y="1036915"/>
        <a:ext cx="1069167" cy="1036915"/>
      </dsp:txXfrm>
    </dsp:sp>
    <dsp:sp modelId="{7C992C3B-FDFD-4FF2-A7A7-2F3D1329A624}">
      <dsp:nvSpPr>
        <dsp:cNvPr id="0" name=""/>
        <dsp:cNvSpPr/>
      </dsp:nvSpPr>
      <dsp:spPr>
        <a:xfrm>
          <a:off x="6713978" y="155537"/>
          <a:ext cx="863231" cy="863231"/>
        </a:xfrm>
        <a:prstGeom prst="ellipse">
          <a:avLst/>
        </a:prstGeom>
        <a:blipFill rotWithShape="0">
          <a:blip xmlns:r="http://schemas.openxmlformats.org/officeDocument/2006/relationships" r:embed="rId7"/>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8ED14-C6C5-4F0B-B5CB-7113BA675247}">
      <dsp:nvSpPr>
        <dsp:cNvPr id="0" name=""/>
        <dsp:cNvSpPr/>
      </dsp:nvSpPr>
      <dsp:spPr>
        <a:xfrm>
          <a:off x="7712253" y="0"/>
          <a:ext cx="1069167" cy="25922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b="1" u="none" kern="1200" dirty="0" smtClean="0"/>
            <a:t>ICT AND DIGITAL ECONOMY</a:t>
          </a:r>
          <a:endParaRPr lang="en-US" sz="1000" u="none" kern="1200" dirty="0"/>
        </a:p>
      </dsp:txBody>
      <dsp:txXfrm>
        <a:off x="7712253" y="1036915"/>
        <a:ext cx="1069167" cy="1036915"/>
      </dsp:txXfrm>
    </dsp:sp>
    <dsp:sp modelId="{67D1FF37-AE80-474E-8359-225ED948946C}">
      <dsp:nvSpPr>
        <dsp:cNvPr id="0" name=""/>
        <dsp:cNvSpPr/>
      </dsp:nvSpPr>
      <dsp:spPr>
        <a:xfrm>
          <a:off x="7815221" y="155537"/>
          <a:ext cx="863231" cy="863231"/>
        </a:xfrm>
        <a:prstGeom prst="ellipse">
          <a:avLst/>
        </a:prstGeom>
        <a:blipFill rotWithShape="0">
          <a:blip xmlns:r="http://schemas.openxmlformats.org/officeDocument/2006/relationships" r:embed="rId8"/>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D4AD48-7267-42F4-81CA-2826B47E3C4F}">
      <dsp:nvSpPr>
        <dsp:cNvPr id="0" name=""/>
        <dsp:cNvSpPr/>
      </dsp:nvSpPr>
      <dsp:spPr>
        <a:xfrm>
          <a:off x="-14" y="2160239"/>
          <a:ext cx="8785004" cy="307442"/>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3A034-4E28-437A-A475-3C3A217C0FD2}">
      <dsp:nvSpPr>
        <dsp:cNvPr id="0" name=""/>
        <dsp:cNvSpPr/>
      </dsp:nvSpPr>
      <dsp:spPr>
        <a:xfrm>
          <a:off x="829773" y="227"/>
          <a:ext cx="1159853" cy="8934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err="1" smtClean="0">
              <a:effectLst>
                <a:outerShdw blurRad="38100" dist="38100" dir="2700000" algn="tl">
                  <a:srgbClr val="000000">
                    <a:alpha val="43137"/>
                  </a:srgbClr>
                </a:outerShdw>
              </a:effectLst>
              <a:latin typeface="+mn-lt"/>
              <a:cs typeface="Arial" panose="020B0604020202020204" pitchFamily="34" charset="0"/>
            </a:rPr>
            <a:t>RIS3</a:t>
          </a:r>
          <a:r>
            <a:rPr lang="es-ES" sz="1200" b="1" i="1" kern="1200" dirty="0" smtClean="0">
              <a:effectLst>
                <a:outerShdw blurRad="38100" dist="38100" dir="2700000" algn="tl">
                  <a:srgbClr val="000000">
                    <a:alpha val="43137"/>
                  </a:srgbClr>
                </a:outerShdw>
              </a:effectLst>
              <a:latin typeface="+mn-lt"/>
              <a:cs typeface="Arial" panose="020B0604020202020204" pitchFamily="34" charset="0"/>
            </a:rPr>
            <a:t> </a:t>
          </a:r>
          <a:r>
            <a:rPr lang="es-ES" sz="1200" b="1" i="1" kern="1200" dirty="0" err="1" smtClean="0">
              <a:effectLst>
                <a:outerShdw blurRad="38100" dist="38100" dir="2700000" algn="tl">
                  <a:srgbClr val="000000">
                    <a:alpha val="43137"/>
                  </a:srgbClr>
                </a:outerShdw>
              </a:effectLst>
              <a:latin typeface="+mn-lt"/>
              <a:cs typeface="Arial" panose="020B0604020202020204" pitchFamily="34" charset="0"/>
            </a:rPr>
            <a:t>ANDALUSIA</a:t>
          </a:r>
          <a:r>
            <a:rPr lang="es-ES" sz="1200" b="1" i="1" kern="1200" dirty="0" smtClean="0">
              <a:effectLst>
                <a:outerShdw blurRad="38100" dist="38100" dir="2700000" algn="tl">
                  <a:srgbClr val="000000">
                    <a:alpha val="43137"/>
                  </a:srgbClr>
                </a:outerShdw>
              </a:effectLst>
              <a:latin typeface="+mn-lt"/>
              <a:cs typeface="Arial" panose="020B0604020202020204" pitchFamily="34" charset="0"/>
            </a:rPr>
            <a:t> </a:t>
          </a:r>
          <a:endParaRPr lang="en-GB" sz="1200" b="1" i="1" kern="1200" dirty="0">
            <a:effectLst>
              <a:outerShdw blurRad="38100" dist="38100" dir="2700000" algn="tl">
                <a:srgbClr val="000000">
                  <a:alpha val="43137"/>
                </a:srgbClr>
              </a:outerShdw>
            </a:effectLst>
            <a:latin typeface="+mn-lt"/>
            <a:cs typeface="Arial" panose="020B0604020202020204" pitchFamily="34" charset="0"/>
          </a:endParaRPr>
        </a:p>
      </dsp:txBody>
      <dsp:txXfrm>
        <a:off x="999630" y="131070"/>
        <a:ext cx="820139" cy="631766"/>
      </dsp:txXfrm>
    </dsp:sp>
    <dsp:sp modelId="{9553231D-7FBB-4791-B76F-011FE9AFF323}">
      <dsp:nvSpPr>
        <dsp:cNvPr id="0" name=""/>
        <dsp:cNvSpPr/>
      </dsp:nvSpPr>
      <dsp:spPr>
        <a:xfrm rot="3547268">
          <a:off x="1645730" y="872760"/>
          <a:ext cx="217509" cy="3015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661612" y="905066"/>
        <a:ext cx="152256" cy="180924"/>
      </dsp:txXfrm>
    </dsp:sp>
    <dsp:sp modelId="{9C5FCD77-8AD5-48AE-AC6F-DFC8FFF70FE0}">
      <dsp:nvSpPr>
        <dsp:cNvPr id="0" name=""/>
        <dsp:cNvSpPr/>
      </dsp:nvSpPr>
      <dsp:spPr>
        <a:xfrm>
          <a:off x="1525662" y="1163947"/>
          <a:ext cx="1159853" cy="8934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smtClean="0">
              <a:effectLst>
                <a:outerShdw blurRad="38100" dist="38100" dir="2700000" algn="tl">
                  <a:srgbClr val="000000">
                    <a:alpha val="43137"/>
                  </a:srgbClr>
                </a:outerShdw>
              </a:effectLst>
              <a:latin typeface="+mn-lt"/>
              <a:cs typeface="Arial" panose="020B0604020202020204" pitchFamily="34" charset="0"/>
            </a:rPr>
            <a:t>ANDALUSIA INDUSTRIAL STRATEGY</a:t>
          </a:r>
          <a:endParaRPr lang="en-GB" sz="1200" b="1" i="1" kern="1200" dirty="0">
            <a:effectLst>
              <a:outerShdw blurRad="38100" dist="38100" dir="2700000" algn="tl">
                <a:srgbClr val="000000">
                  <a:alpha val="43137"/>
                </a:srgbClr>
              </a:outerShdw>
            </a:effectLst>
            <a:latin typeface="+mn-lt"/>
            <a:cs typeface="Arial" panose="020B0604020202020204" pitchFamily="34" charset="0"/>
          </a:endParaRPr>
        </a:p>
      </dsp:txBody>
      <dsp:txXfrm>
        <a:off x="1695519" y="1294790"/>
        <a:ext cx="820139" cy="631766"/>
      </dsp:txXfrm>
    </dsp:sp>
    <dsp:sp modelId="{4506A096-461E-485E-AF6E-D6F0C8F526D9}">
      <dsp:nvSpPr>
        <dsp:cNvPr id="0" name=""/>
        <dsp:cNvSpPr/>
      </dsp:nvSpPr>
      <dsp:spPr>
        <a:xfrm rot="10800571">
          <a:off x="1369828" y="1459790"/>
          <a:ext cx="110123" cy="3015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1402865" y="1520101"/>
        <a:ext cx="77086" cy="180924"/>
      </dsp:txXfrm>
    </dsp:sp>
    <dsp:sp modelId="{63369704-EE10-43BD-867C-C41AD5600FBC}">
      <dsp:nvSpPr>
        <dsp:cNvPr id="0" name=""/>
        <dsp:cNvSpPr/>
      </dsp:nvSpPr>
      <dsp:spPr>
        <a:xfrm>
          <a:off x="158030" y="1163720"/>
          <a:ext cx="1159853" cy="8934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1" kern="1200" dirty="0" err="1" smtClean="0">
              <a:effectLst>
                <a:outerShdw blurRad="38100" dist="38100" dir="2700000" algn="tl">
                  <a:srgbClr val="000000">
                    <a:alpha val="43137"/>
                  </a:srgbClr>
                </a:outerShdw>
              </a:effectLst>
              <a:latin typeface="+mn-lt"/>
              <a:cs typeface="Arial" panose="020B0604020202020204" pitchFamily="34" charset="0"/>
            </a:rPr>
            <a:t>OP</a:t>
          </a:r>
          <a:r>
            <a:rPr lang="es-ES" sz="1200" b="1" i="1" kern="1200" dirty="0" smtClean="0">
              <a:effectLst>
                <a:outerShdw blurRad="38100" dist="38100" dir="2700000" algn="tl">
                  <a:srgbClr val="000000">
                    <a:alpha val="43137"/>
                  </a:srgbClr>
                </a:outerShdw>
              </a:effectLst>
              <a:latin typeface="+mn-lt"/>
              <a:cs typeface="Arial" panose="020B0604020202020204" pitchFamily="34" charset="0"/>
            </a:rPr>
            <a:t> </a:t>
          </a:r>
          <a:r>
            <a:rPr lang="es-ES" sz="1200" b="1" i="1" kern="1200" dirty="0" err="1" smtClean="0">
              <a:effectLst>
                <a:outerShdw blurRad="38100" dist="38100" dir="2700000" algn="tl">
                  <a:srgbClr val="000000">
                    <a:alpha val="43137"/>
                  </a:srgbClr>
                </a:outerShdw>
              </a:effectLst>
              <a:latin typeface="+mn-lt"/>
              <a:cs typeface="Arial" panose="020B0604020202020204" pitchFamily="34" charset="0"/>
            </a:rPr>
            <a:t>ERDF</a:t>
          </a:r>
          <a:r>
            <a:rPr lang="es-ES" sz="1200" b="1" i="1" kern="1200" dirty="0" smtClean="0">
              <a:effectLst>
                <a:outerShdw blurRad="38100" dist="38100" dir="2700000" algn="tl">
                  <a:srgbClr val="000000">
                    <a:alpha val="43137"/>
                  </a:srgbClr>
                </a:outerShdw>
              </a:effectLst>
              <a:latin typeface="+mn-lt"/>
              <a:cs typeface="Arial" panose="020B0604020202020204" pitchFamily="34" charset="0"/>
            </a:rPr>
            <a:t> </a:t>
          </a:r>
          <a:r>
            <a:rPr lang="es-ES" sz="1200" b="1" i="1" kern="1200" dirty="0" err="1" smtClean="0">
              <a:effectLst>
                <a:outerShdw blurRad="38100" dist="38100" dir="2700000" algn="tl">
                  <a:srgbClr val="000000">
                    <a:alpha val="43137"/>
                  </a:srgbClr>
                </a:outerShdw>
              </a:effectLst>
              <a:latin typeface="+mn-lt"/>
              <a:cs typeface="Arial" panose="020B0604020202020204" pitchFamily="34" charset="0"/>
            </a:rPr>
            <a:t>ANDALUSIA</a:t>
          </a:r>
          <a:endParaRPr lang="en-GB" sz="1200" b="1" i="1" kern="1200" dirty="0">
            <a:effectLst>
              <a:outerShdw blurRad="38100" dist="38100" dir="2700000" algn="tl">
                <a:srgbClr val="000000">
                  <a:alpha val="43137"/>
                </a:srgbClr>
              </a:outerShdw>
            </a:effectLst>
            <a:latin typeface="+mn-lt"/>
            <a:cs typeface="Arial" panose="020B0604020202020204" pitchFamily="34" charset="0"/>
          </a:endParaRPr>
        </a:p>
      </dsp:txBody>
      <dsp:txXfrm>
        <a:off x="327887" y="1294563"/>
        <a:ext cx="820139" cy="631766"/>
      </dsp:txXfrm>
    </dsp:sp>
    <dsp:sp modelId="{01259FB7-E95C-4996-80E0-5E1549C538AA}">
      <dsp:nvSpPr>
        <dsp:cNvPr id="0" name=""/>
        <dsp:cNvSpPr/>
      </dsp:nvSpPr>
      <dsp:spPr>
        <a:xfrm rot="18000000">
          <a:off x="964599" y="883136"/>
          <a:ext cx="212444" cy="3015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980532" y="971041"/>
        <a:ext cx="148711" cy="180924"/>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BB0C45-BAC9-43BF-9856-606149A5C8F7}" type="datetimeFigureOut">
              <a:rPr lang="en-US" smtClean="0"/>
              <a:pPr/>
              <a:t>3/7/2018</a:t>
            </a:fld>
            <a:endParaRPr lang="en-U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BC1274-D91A-4FB4-8938-3C74F4428344}" type="slidenum">
              <a:rPr lang="en-US" smtClean="0"/>
              <a:pPr/>
              <a:t>‹#›</a:t>
            </a:fld>
            <a:endParaRPr lang="en-US"/>
          </a:p>
        </p:txBody>
      </p:sp>
    </p:spTree>
    <p:extLst>
      <p:ext uri="{BB962C8B-B14F-4D97-AF65-F5344CB8AC3E}">
        <p14:creationId xmlns:p14="http://schemas.microsoft.com/office/powerpoint/2010/main" val="118155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ACF10E62-A1BD-443C-B1B6-B06CB7188A40}" type="slidenum">
              <a:rPr lang="en-GB" smtClean="0">
                <a:solidFill>
                  <a:prstClr val="black"/>
                </a:solidFill>
              </a:rPr>
              <a:pPr/>
              <a:t>5</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9026508-95AB-41C2-BAFB-7596C3B577B5}" type="slidenum">
              <a:rPr lang="en-US" smtClean="0"/>
              <a:pPr/>
              <a:t>14</a:t>
            </a:fld>
            <a:endParaRPr lang="en-US"/>
          </a:p>
        </p:txBody>
      </p:sp>
    </p:spTree>
    <p:extLst>
      <p:ext uri="{BB962C8B-B14F-4D97-AF65-F5344CB8AC3E}">
        <p14:creationId xmlns:p14="http://schemas.microsoft.com/office/powerpoint/2010/main" val="233057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9026508-95AB-41C2-BAFB-7596C3B577B5}" type="slidenum">
              <a:rPr lang="en-US" smtClean="0"/>
              <a:pPr/>
              <a:t>15</a:t>
            </a:fld>
            <a:endParaRPr lang="en-US"/>
          </a:p>
        </p:txBody>
      </p:sp>
    </p:spTree>
    <p:extLst>
      <p:ext uri="{BB962C8B-B14F-4D97-AF65-F5344CB8AC3E}">
        <p14:creationId xmlns:p14="http://schemas.microsoft.com/office/powerpoint/2010/main" val="2024734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8A61773C-454F-4524-91F7-A6C68F37964C}" type="datetime1">
              <a:rPr lang="en-US" smtClean="0"/>
              <a:pPr/>
              <a:t>3/7/2018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pic>
        <p:nvPicPr>
          <p:cNvPr id="9" name="8 Imagen" descr="20150624   inglés portada ppt_idea_CEEC.jpg"/>
          <p:cNvPicPr>
            <a:picLocks noChangeAspect="1"/>
          </p:cNvPicPr>
          <p:nvPr userDrawn="1"/>
        </p:nvPicPr>
        <p:blipFill>
          <a:blip r:embed="rId2" cstate="print"/>
          <a:stretch>
            <a:fillRect/>
          </a:stretch>
        </p:blipFill>
        <p:spPr>
          <a:xfrm>
            <a:off x="0" y="4061"/>
            <a:ext cx="9144000" cy="68498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239CA4F-B043-42F3-9B6B-11AE2C2FC03B}" type="datetime1">
              <a:rPr lang="en-US" smtClean="0"/>
              <a:pPr/>
              <a:t>3/7/2018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0F130141-738F-4958-B331-6B3F48D13C8D}" type="datetime1">
              <a:rPr lang="en-US" smtClean="0"/>
              <a:pPr/>
              <a:t>3/7/2018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A8A3759-1714-4F8C-8102-CA9E08F9E4CC}" type="datetime1">
              <a:rPr lang="en-US" smtClean="0"/>
              <a:pPr/>
              <a:t>3/7/2018</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pic>
        <p:nvPicPr>
          <p:cNvPr id="7" name="6 Imagen" descr="A4 HORIZONTAL.jpg"/>
          <p:cNvPicPr>
            <a:picLocks noChangeAspect="1"/>
          </p:cNvPicPr>
          <p:nvPr userDrawn="1"/>
        </p:nvPicPr>
        <p:blipFill>
          <a:blip r:embed="rId2" cstate="print"/>
          <a:stretch>
            <a:fillRect/>
          </a:stretch>
        </p:blipFill>
        <p:spPr>
          <a:xfrm>
            <a:off x="0" y="-27384"/>
            <a:ext cx="9144000" cy="6885384"/>
          </a:xfrm>
          <a:prstGeom prst="rect">
            <a:avLst/>
          </a:prstGeom>
        </p:spPr>
      </p:pic>
      <p:sp>
        <p:nvSpPr>
          <p:cNvPr id="4" name="3 Marcador de fecha"/>
          <p:cNvSpPr>
            <a:spLocks noGrp="1"/>
          </p:cNvSpPr>
          <p:nvPr>
            <p:ph type="dt" sz="half" idx="10"/>
          </p:nvPr>
        </p:nvSpPr>
        <p:spPr/>
        <p:txBody>
          <a:bodyPr/>
          <a:lstStyle>
            <a:lvl1pPr>
              <a:defRPr/>
            </a:lvl1pPr>
          </a:lstStyle>
          <a:p>
            <a:pPr>
              <a:defRPr/>
            </a:pPr>
            <a:fld id="{A0F9CEBA-A7ED-4D53-9E94-09BC59CB082F}" type="datetime1">
              <a:rPr lang="es-ES" smtClean="0"/>
              <a:pPr>
                <a:defRPr/>
              </a:pPr>
              <a:t>07/03/2018</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75BBE16-BF1C-4A4C-9773-8576E8E06EA6}" type="slidenum">
              <a:rPr lang="es-ES"/>
              <a:pPr>
                <a:defRPr/>
              </a:pPr>
              <a:t>‹#›</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6 Imagen" descr="A4 HORIZONTAL.jpg"/>
          <p:cNvPicPr>
            <a:picLocks noChangeAspect="1"/>
          </p:cNvPicPr>
          <p:nvPr userDrawn="1"/>
        </p:nvPicPr>
        <p:blipFill>
          <a:blip r:embed="rId2" cstate="print"/>
          <a:stretch>
            <a:fillRect/>
          </a:stretch>
        </p:blipFill>
        <p:spPr>
          <a:xfrm>
            <a:off x="0" y="-27384"/>
            <a:ext cx="9144000" cy="6885384"/>
          </a:xfrm>
          <a:prstGeom prst="rect">
            <a:avLst/>
          </a:prstGeom>
        </p:spPr>
      </p:pic>
      <p:sp>
        <p:nvSpPr>
          <p:cNvPr id="4" name="3 Marcador de fecha"/>
          <p:cNvSpPr>
            <a:spLocks noGrp="1"/>
          </p:cNvSpPr>
          <p:nvPr>
            <p:ph type="dt" sz="half" idx="10"/>
          </p:nvPr>
        </p:nvSpPr>
        <p:spPr/>
        <p:txBody>
          <a:bodyPr/>
          <a:lstStyle>
            <a:lvl1pPr>
              <a:defRPr/>
            </a:lvl1pPr>
          </a:lstStyle>
          <a:p>
            <a:pPr>
              <a:defRPr/>
            </a:pPr>
            <a:fld id="{AB460563-CDFD-449D-B806-FFFAA41CEA69}" type="datetimeFigureOut">
              <a:rPr lang="es-ES"/>
              <a:pPr>
                <a:defRPr/>
              </a:pPr>
              <a:t>07/03/2018</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75BBE16-BF1C-4A4C-9773-8576E8E06EA6}" type="slidenum">
              <a:rPr lang="es-ES"/>
              <a:pPr>
                <a:defRPr/>
              </a:pPr>
              <a:t>‹#›</a:t>
            </a:fld>
            <a:endParaRPr lang="es-ES" dirty="0"/>
          </a:p>
        </p:txBody>
      </p:sp>
      <p:pic>
        <p:nvPicPr>
          <p:cNvPr id="8" name="7 Imagen" descr="LogoAgencia.jpg"/>
          <p:cNvPicPr>
            <a:picLocks noChangeAspect="1"/>
          </p:cNvPicPr>
          <p:nvPr userDrawn="1"/>
        </p:nvPicPr>
        <p:blipFill>
          <a:blip r:embed="rId3" cstate="print"/>
          <a:stretch>
            <a:fillRect/>
          </a:stretch>
        </p:blipFill>
        <p:spPr>
          <a:xfrm>
            <a:off x="2267744" y="6093296"/>
            <a:ext cx="2592288" cy="531509"/>
          </a:xfrm>
          <a:prstGeom prst="rect">
            <a:avLst/>
          </a:prstGeom>
        </p:spPr>
      </p:pic>
      <p:pic>
        <p:nvPicPr>
          <p:cNvPr id="9" name="1 Imagen" descr="Logo UE Feder.jpg"/>
          <p:cNvPicPr>
            <a:picLocks noChangeAspect="1" noChangeArrowheads="1"/>
          </p:cNvPicPr>
          <p:nvPr userDrawn="1"/>
        </p:nvPicPr>
        <p:blipFill>
          <a:blip r:embed="rId4" cstate="print"/>
          <a:stretch>
            <a:fillRect/>
          </a:stretch>
        </p:blipFill>
        <p:spPr bwMode="auto">
          <a:xfrm>
            <a:off x="5004048" y="6237312"/>
            <a:ext cx="1301750" cy="375010"/>
          </a:xfrm>
          <a:prstGeom prst="rect">
            <a:avLst/>
          </a:prstGeom>
          <a:noFill/>
          <a:ln w="9525">
            <a:noFill/>
            <a:miter lim="800000"/>
            <a:headEnd/>
            <a:tailEnd/>
          </a:ln>
        </p:spPr>
      </p:pic>
      <p:pic>
        <p:nvPicPr>
          <p:cNvPr id="10" name="9 Imagen" descr="logo RIS 3.jpg"/>
          <p:cNvPicPr>
            <a:picLocks noChangeAspect="1"/>
          </p:cNvPicPr>
          <p:nvPr userDrawn="1"/>
        </p:nvPicPr>
        <p:blipFill>
          <a:blip r:embed="rId5" cstate="print"/>
          <a:stretch>
            <a:fillRect/>
          </a:stretch>
        </p:blipFill>
        <p:spPr>
          <a:xfrm>
            <a:off x="1311344" y="17240"/>
            <a:ext cx="524352" cy="4594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EA3FB75-5A90-4BE1-9912-9BA7F7386673}" type="datetime1">
              <a:rPr lang="en-US" smtClean="0"/>
              <a:pPr/>
              <a:t>3/7/2018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B0D213-1B8D-4EA4-BAF4-19A85D7BC410}" type="datetime1">
              <a:rPr lang="en-US" smtClean="0"/>
              <a:pPr/>
              <a:t>3/7/2018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778EA18F-5A86-43E2-BDCE-44BAA100A0BB}" type="datetime1">
              <a:rPr lang="en-US" smtClean="0"/>
              <a:pPr/>
              <a:t>3/7/2018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C86F72F-C2E8-437C-9255-9A59C281E9FA}" type="datetime1">
              <a:rPr lang="en-US" smtClean="0"/>
              <a:pPr/>
              <a:t>3/7/2018</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78C14295-90D7-4C22-8722-D9F28C2FDDE6}" type="datetime1">
              <a:rPr lang="en-US" smtClean="0"/>
              <a:pPr/>
              <a:t>3/7/2018</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405258-7219-4AFB-B917-501FC1ABB00F}" type="datetime1">
              <a:rPr lang="en-US" smtClean="0"/>
              <a:pPr/>
              <a:t>3/7/2018</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FB96C2-90A4-47C1-9239-D6F720D783B9}" type="datetime1">
              <a:rPr lang="en-US" smtClean="0"/>
              <a:pPr/>
              <a:t>3/7/2018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05C47C-CD5F-4D4A-8057-575A6995704C}" type="datetime1">
              <a:rPr lang="en-US" smtClean="0"/>
              <a:pPr/>
              <a:t>3/7/2018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4EFCAAF-CF37-434B-A2F3-739CEA0EE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3AD78-695D-46D8-8823-0897BB08B49D}" type="datetime1">
              <a:rPr lang="en-US" smtClean="0"/>
              <a:pPr/>
              <a:t>3/7/2018</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FCAAF-CF37-434B-A2F3-739CEA0EE5BB}" type="slidenum">
              <a:rPr lang="en-US" smtClean="0"/>
              <a:pPr/>
              <a:t>‹#›</a:t>
            </a:fld>
            <a:endParaRPr lang="en-US"/>
          </a:p>
        </p:txBody>
      </p:sp>
      <p:pic>
        <p:nvPicPr>
          <p:cNvPr id="9" name="8 Imagen" descr="20150624 inglés interior ppt_idea_CEEC.jpg"/>
          <p:cNvPicPr>
            <a:picLocks noChangeAspect="1"/>
          </p:cNvPicPr>
          <p:nvPr userDrawn="1"/>
        </p:nvPicPr>
        <p:blipFill>
          <a:blip r:embed="rId16" cstate="print"/>
          <a:stretch>
            <a:fillRect/>
          </a:stretch>
        </p:blipFill>
        <p:spPr>
          <a:xfrm>
            <a:off x="0" y="4061"/>
            <a:ext cx="9144000" cy="68498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 id="2147483671"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emf"/><Relationship Id="rId2" Type="http://schemas.openxmlformats.org/officeDocument/2006/relationships/notesSlide" Target="../notesSlides/notesSlide2.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diagramLayout" Target="../diagrams/layout1.xml"/><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21.jpeg"/><Relationship Id="rId5" Type="http://schemas.openxmlformats.org/officeDocument/2006/relationships/diagramColors" Target="../diagrams/colors1.xml"/><Relationship Id="rId10" Type="http://schemas.openxmlformats.org/officeDocument/2006/relationships/image" Target="../media/image20.jpeg"/><Relationship Id="rId4" Type="http://schemas.openxmlformats.org/officeDocument/2006/relationships/diagramQuickStyle" Target="../diagrams/quickStyle1.xml"/><Relationship Id="rId9" Type="http://schemas.openxmlformats.org/officeDocument/2006/relationships/image" Target="../media/image19.pn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2.xml"/><Relationship Id="rId3" Type="http://schemas.openxmlformats.org/officeDocument/2006/relationships/image" Target="../media/image25.emf"/><Relationship Id="rId7" Type="http://schemas.openxmlformats.org/officeDocument/2006/relationships/image" Target="../media/image28.jpeg"/><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diagramLayout" Target="../diagrams/layout2.xml"/><Relationship Id="rId5" Type="http://schemas.openxmlformats.org/officeDocument/2006/relationships/image" Target="../media/image27.png"/><Relationship Id="rId10" Type="http://schemas.openxmlformats.org/officeDocument/2006/relationships/diagramData" Target="../diagrams/data2.xml"/><Relationship Id="rId4" Type="http://schemas.openxmlformats.org/officeDocument/2006/relationships/image" Target="../media/image26.png"/><Relationship Id="rId9" Type="http://schemas.openxmlformats.org/officeDocument/2006/relationships/image" Target="../media/image29.pn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36.tiff"/><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7544" y="980728"/>
            <a:ext cx="8208912" cy="1338828"/>
          </a:xfrm>
          <a:prstGeom prst="rect">
            <a:avLst/>
          </a:prstGeom>
          <a:noFill/>
          <a:ln w="9525">
            <a:noFill/>
            <a:miter lim="800000"/>
            <a:headEnd/>
            <a:tailEnd/>
          </a:ln>
        </p:spPr>
        <p:txBody>
          <a:bodyPr wrap="square">
            <a:spAutoFit/>
          </a:bodyPr>
          <a:lstStyle/>
          <a:p>
            <a:pPr algn="ctr">
              <a:spcAft>
                <a:spcPts val="600"/>
              </a:spcAft>
            </a:pPr>
            <a:r>
              <a:rPr lang="en-US" sz="2400" b="1" dirty="0" smtClean="0">
                <a:solidFill>
                  <a:srgbClr val="0070C0"/>
                </a:solidFill>
              </a:rPr>
              <a:t>REGIONAL COOPERATION WITH JOINT UNDERTAKINGS - BEST PRACTICIES EU15 VS EU13</a:t>
            </a:r>
          </a:p>
          <a:p>
            <a:pPr algn="ctr">
              <a:spcAft>
                <a:spcPts val="600"/>
              </a:spcAft>
            </a:pPr>
            <a:r>
              <a:rPr lang="en-US" sz="2800" b="1" u="sng" dirty="0" smtClean="0">
                <a:solidFill>
                  <a:srgbClr val="0070C0"/>
                </a:solidFill>
              </a:rPr>
              <a:t>Clean Sky 2 Case, ANDALUCÍA</a:t>
            </a:r>
            <a:endParaRPr lang="es-ES" sz="2800" dirty="0">
              <a:solidFill>
                <a:srgbClr val="0070C0"/>
              </a:solidFill>
            </a:endParaRPr>
          </a:p>
        </p:txBody>
      </p:sp>
      <p:sp>
        <p:nvSpPr>
          <p:cNvPr id="5" name="Text Box 7"/>
          <p:cNvSpPr txBox="1">
            <a:spLocks noChangeArrowheads="1"/>
          </p:cNvSpPr>
          <p:nvPr/>
        </p:nvSpPr>
        <p:spPr bwMode="auto">
          <a:xfrm>
            <a:off x="5868144" y="5085185"/>
            <a:ext cx="3275856" cy="1061829"/>
          </a:xfrm>
          <a:prstGeom prst="rect">
            <a:avLst/>
          </a:prstGeom>
          <a:noFill/>
          <a:ln w="9525">
            <a:noFill/>
            <a:miter lim="800000"/>
            <a:headEnd/>
            <a:tailEnd/>
          </a:ln>
        </p:spPr>
        <p:txBody>
          <a:bodyPr wrap="square">
            <a:spAutoFit/>
          </a:bodyPr>
          <a:lstStyle/>
          <a:p>
            <a:pPr algn="ctr"/>
            <a:r>
              <a:rPr lang="es-ES" b="1" dirty="0" smtClean="0">
                <a:solidFill>
                  <a:schemeClr val="accent2">
                    <a:lumMod val="75000"/>
                  </a:schemeClr>
                </a:solidFill>
                <a:latin typeface="Arial Narrow" pitchFamily="34" charset="0"/>
              </a:rPr>
              <a:t>José A. Pascual Sánchez</a:t>
            </a:r>
          </a:p>
          <a:p>
            <a:pPr algn="ctr">
              <a:spcBef>
                <a:spcPct val="50000"/>
              </a:spcBef>
            </a:pPr>
            <a:r>
              <a:rPr lang="es-ES" b="1" dirty="0" smtClean="0">
                <a:solidFill>
                  <a:schemeClr val="accent2">
                    <a:lumMod val="75000"/>
                  </a:schemeClr>
                </a:solidFill>
                <a:latin typeface="Arial Narrow" pitchFamily="34" charset="0"/>
              </a:rPr>
              <a:t>Head of </a:t>
            </a:r>
            <a:r>
              <a:rPr lang="es-ES" b="1" dirty="0" err="1" smtClean="0">
                <a:solidFill>
                  <a:schemeClr val="accent2">
                    <a:lumMod val="75000"/>
                  </a:schemeClr>
                </a:solidFill>
                <a:latin typeface="Arial Narrow" pitchFamily="34" charset="0"/>
              </a:rPr>
              <a:t>Innovation</a:t>
            </a:r>
            <a:r>
              <a:rPr lang="es-ES" b="1" dirty="0" smtClean="0">
                <a:solidFill>
                  <a:schemeClr val="accent2">
                    <a:lumMod val="75000"/>
                  </a:schemeClr>
                </a:solidFill>
                <a:latin typeface="Arial Narrow" pitchFamily="34" charset="0"/>
              </a:rPr>
              <a:t>, </a:t>
            </a:r>
            <a:r>
              <a:rPr lang="es-ES" b="1" dirty="0" err="1" smtClean="0">
                <a:solidFill>
                  <a:schemeClr val="accent2">
                    <a:lumMod val="75000"/>
                  </a:schemeClr>
                </a:solidFill>
                <a:latin typeface="Arial Narrow" pitchFamily="34" charset="0"/>
              </a:rPr>
              <a:t>Programmes</a:t>
            </a:r>
            <a:r>
              <a:rPr lang="es-ES" b="1" dirty="0" smtClean="0">
                <a:solidFill>
                  <a:schemeClr val="accent2">
                    <a:lumMod val="75000"/>
                  </a:schemeClr>
                </a:solidFill>
                <a:latin typeface="Arial Narrow" pitchFamily="34" charset="0"/>
              </a:rPr>
              <a:t> and </a:t>
            </a:r>
            <a:r>
              <a:rPr lang="es-ES" b="1" dirty="0" err="1" smtClean="0">
                <a:solidFill>
                  <a:schemeClr val="accent2">
                    <a:lumMod val="75000"/>
                  </a:schemeClr>
                </a:solidFill>
                <a:latin typeface="Arial Narrow" pitchFamily="34" charset="0"/>
              </a:rPr>
              <a:t>Advanced</a:t>
            </a:r>
            <a:r>
              <a:rPr lang="es-ES" b="1" dirty="0" smtClean="0">
                <a:solidFill>
                  <a:schemeClr val="accent2">
                    <a:lumMod val="75000"/>
                  </a:schemeClr>
                </a:solidFill>
                <a:latin typeface="Arial Narrow" pitchFamily="34" charset="0"/>
              </a:rPr>
              <a:t> </a:t>
            </a:r>
            <a:r>
              <a:rPr lang="es-ES" b="1" dirty="0" err="1" smtClean="0">
                <a:solidFill>
                  <a:schemeClr val="accent2">
                    <a:lumMod val="75000"/>
                  </a:schemeClr>
                </a:solidFill>
                <a:latin typeface="Arial Narrow" pitchFamily="34" charset="0"/>
              </a:rPr>
              <a:t>Services</a:t>
            </a:r>
            <a:r>
              <a:rPr lang="es-ES" b="1" dirty="0" smtClean="0">
                <a:solidFill>
                  <a:schemeClr val="accent2">
                    <a:lumMod val="75000"/>
                  </a:schemeClr>
                </a:solidFill>
                <a:latin typeface="Arial Narrow" pitchFamily="34" charset="0"/>
              </a:rPr>
              <a:t> </a:t>
            </a:r>
            <a:r>
              <a:rPr lang="es-ES" b="1" dirty="0" err="1" smtClean="0">
                <a:solidFill>
                  <a:schemeClr val="accent2">
                    <a:lumMod val="75000"/>
                  </a:schemeClr>
                </a:solidFill>
                <a:latin typeface="Arial Narrow" pitchFamily="34" charset="0"/>
              </a:rPr>
              <a:t>Unit</a:t>
            </a:r>
            <a:endParaRPr lang="es-ES" b="1" dirty="0">
              <a:solidFill>
                <a:schemeClr val="accent2">
                  <a:lumMod val="75000"/>
                </a:schemeClr>
              </a:solidFill>
              <a:latin typeface="Arial Narrow" pitchFamily="34" charset="0"/>
            </a:endParaRPr>
          </a:p>
        </p:txBody>
      </p:sp>
      <p:sp>
        <p:nvSpPr>
          <p:cNvPr id="6" name="5 Rectángulo"/>
          <p:cNvSpPr/>
          <p:nvPr/>
        </p:nvSpPr>
        <p:spPr>
          <a:xfrm>
            <a:off x="6156176" y="4725144"/>
            <a:ext cx="2781082" cy="400110"/>
          </a:xfrm>
          <a:prstGeom prst="rect">
            <a:avLst/>
          </a:prstGeom>
        </p:spPr>
        <p:txBody>
          <a:bodyPr wrap="none">
            <a:spAutoFit/>
          </a:bodyPr>
          <a:lstStyle/>
          <a:p>
            <a:r>
              <a:rPr lang="en-GB" sz="2000" b="1" dirty="0" smtClean="0">
                <a:solidFill>
                  <a:schemeClr val="accent1">
                    <a:lumMod val="50000"/>
                  </a:schemeClr>
                </a:solidFill>
              </a:rPr>
              <a:t>Brussels, 7</a:t>
            </a:r>
            <a:r>
              <a:rPr lang="en-GB" sz="2000" b="1" baseline="30000" dirty="0" smtClean="0">
                <a:solidFill>
                  <a:schemeClr val="accent1">
                    <a:lumMod val="50000"/>
                  </a:schemeClr>
                </a:solidFill>
              </a:rPr>
              <a:t>th</a:t>
            </a:r>
            <a:r>
              <a:rPr lang="en-GB" sz="2000" b="1" dirty="0" smtClean="0">
                <a:solidFill>
                  <a:schemeClr val="accent1">
                    <a:lumMod val="50000"/>
                  </a:schemeClr>
                </a:solidFill>
              </a:rPr>
              <a:t> March 2018</a:t>
            </a:r>
            <a:endParaRPr lang="es-ES" sz="2000" b="1" dirty="0">
              <a:solidFill>
                <a:schemeClr val="accent1">
                  <a:lumMod val="50000"/>
                </a:schemeClr>
              </a:solidFill>
            </a:endParaRPr>
          </a:p>
        </p:txBody>
      </p:sp>
      <p:sp>
        <p:nvSpPr>
          <p:cNvPr id="7" name="6 Marcador de número de diapositiva"/>
          <p:cNvSpPr>
            <a:spLocks noGrp="1"/>
          </p:cNvSpPr>
          <p:nvPr>
            <p:ph type="sldNum" sz="quarter" idx="12"/>
          </p:nvPr>
        </p:nvSpPr>
        <p:spPr/>
        <p:txBody>
          <a:bodyPr/>
          <a:lstStyle/>
          <a:p>
            <a:fld id="{14EFCAAF-CF37-434B-A2F3-739CEA0EE5BB}" type="slidenum">
              <a:rPr lang="en-US" smtClean="0"/>
              <a:pPr/>
              <a:t>1</a:t>
            </a:fld>
            <a:endParaRPr lang="en-US"/>
          </a:p>
        </p:txBody>
      </p:sp>
      <p:sp>
        <p:nvSpPr>
          <p:cNvPr id="8" name="7 Rectángulo"/>
          <p:cNvSpPr/>
          <p:nvPr/>
        </p:nvSpPr>
        <p:spPr>
          <a:xfrm>
            <a:off x="395536" y="116632"/>
            <a:ext cx="8352928" cy="707886"/>
          </a:xfrm>
          <a:prstGeom prst="rect">
            <a:avLst/>
          </a:prstGeom>
        </p:spPr>
        <p:txBody>
          <a:bodyPr wrap="square">
            <a:spAutoFit/>
          </a:bodyPr>
          <a:lstStyle/>
          <a:p>
            <a:pPr algn="ctr"/>
            <a:r>
              <a:rPr lang="en-US" sz="2000" b="1" dirty="0" smtClean="0">
                <a:solidFill>
                  <a:schemeClr val="accent1">
                    <a:lumMod val="50000"/>
                  </a:schemeClr>
                </a:solidFill>
              </a:rPr>
              <a:t>Workshop “Developing synergies between Joint Undertakings and ESIF </a:t>
            </a:r>
          </a:p>
          <a:p>
            <a:pPr algn="ctr"/>
            <a:r>
              <a:rPr lang="en-US" sz="2000" b="1" dirty="0" smtClean="0">
                <a:solidFill>
                  <a:schemeClr val="accent1">
                    <a:lumMod val="50000"/>
                  </a:schemeClr>
                </a:solidFill>
              </a:rPr>
              <a:t>for </a:t>
            </a:r>
            <a:r>
              <a:rPr lang="en-US" sz="2000" b="1" dirty="0" err="1" smtClean="0">
                <a:solidFill>
                  <a:schemeClr val="accent1">
                    <a:lumMod val="50000"/>
                  </a:schemeClr>
                </a:solidFill>
              </a:rPr>
              <a:t>optimising</a:t>
            </a:r>
            <a:r>
              <a:rPr lang="en-US" sz="2000" b="1" dirty="0" smtClean="0">
                <a:solidFill>
                  <a:schemeClr val="accent1">
                    <a:lumMod val="50000"/>
                  </a:schemeClr>
                </a:solidFill>
              </a:rPr>
              <a:t> RIS3 implementation authorities”</a:t>
            </a:r>
            <a:endParaRPr lang="es-ES" sz="2000" b="1"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0648"/>
            <a:ext cx="7560840" cy="1077218"/>
          </a:xfrm>
          <a:prstGeom prst="rect">
            <a:avLst/>
          </a:prstGeom>
          <a:noFill/>
        </p:spPr>
        <p:txBody>
          <a:bodyPr wrap="square" rtlCol="0">
            <a:spAutoFit/>
          </a:bodyPr>
          <a:lstStyle/>
          <a:p>
            <a:pPr lvl="0" algn="ctr" fontAlgn="base">
              <a:spcBef>
                <a:spcPct val="0"/>
              </a:spcBef>
              <a:spcAft>
                <a:spcPct val="0"/>
              </a:spcAft>
            </a:pPr>
            <a:r>
              <a:rPr lang="en-GB" sz="3200" b="1" smtClean="0">
                <a:solidFill>
                  <a:schemeClr val="accent2">
                    <a:lumMod val="75000"/>
                  </a:schemeClr>
                </a:solidFill>
                <a:latin typeface="Arial Narrow" pitchFamily="34" charset="0"/>
              </a:rPr>
              <a:t>Who are the </a:t>
            </a:r>
            <a:r>
              <a:rPr lang="en-GB" sz="3200" b="1" dirty="0" smtClean="0">
                <a:solidFill>
                  <a:schemeClr val="accent2">
                    <a:lumMod val="75000"/>
                  </a:schemeClr>
                </a:solidFill>
                <a:latin typeface="Arial Narrow" pitchFamily="34" charset="0"/>
              </a:rPr>
              <a:t>potential beneficiaries of this type of projects?</a:t>
            </a:r>
          </a:p>
        </p:txBody>
      </p:sp>
      <p:sp>
        <p:nvSpPr>
          <p:cNvPr id="96257" name="Rectangle 1"/>
          <p:cNvSpPr>
            <a:spLocks noChangeArrowheads="1"/>
          </p:cNvSpPr>
          <p:nvPr/>
        </p:nvSpPr>
        <p:spPr bwMode="auto">
          <a:xfrm>
            <a:off x="395536" y="1556792"/>
            <a:ext cx="806489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Projects can be submitted individually or in effective collaboration (at least one SME and no partner with more than 70% of the budget) of a maximum of two companies with operational establishment in Andalusia.</a:t>
            </a:r>
            <a:endParaRPr kumimoji="0" lang="en-GB"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One of these two companies or entities could be a Technological Centre or an Innovation and Technological Centre, provided that it does not have more than 50% of the total budget of the project.</a:t>
            </a:r>
            <a:endParaRPr kumimoji="0" lang="en-GB"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When a project is submitted by two companies being one of them a non-SME, it must fulfil the requirement of subcontracting a Research Organization for at least the 15% of the project’ total budget. </a:t>
            </a:r>
            <a:endParaRPr kumimoji="0" lang="en-GB" sz="20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10</a:t>
            </a:fld>
            <a:endParaRPr lang="en-US"/>
          </a:p>
        </p:txBody>
      </p:sp>
    </p:spTree>
    <p:extLst>
      <p:ext uri="{BB962C8B-B14F-4D97-AF65-F5344CB8AC3E}">
        <p14:creationId xmlns:p14="http://schemas.microsoft.com/office/powerpoint/2010/main" val="1511890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691680" y="260648"/>
            <a:ext cx="6048672" cy="553998"/>
          </a:xfrm>
          <a:prstGeom prst="rect">
            <a:avLst/>
          </a:prstGeom>
          <a:noFill/>
          <a:ln w="9525">
            <a:noFill/>
            <a:miter lim="800000"/>
            <a:headEnd/>
            <a:tailEnd/>
          </a:ln>
        </p:spPr>
        <p:txBody>
          <a:bodyPr wrap="square">
            <a:spAutoFit/>
          </a:bodyPr>
          <a:lstStyle/>
          <a:p>
            <a:pPr algn="ctr">
              <a:spcBef>
                <a:spcPct val="50000"/>
              </a:spcBef>
            </a:pPr>
            <a:r>
              <a:rPr lang="es-ES" sz="3000" b="1" dirty="0" smtClean="0">
                <a:solidFill>
                  <a:srgbClr val="A50021"/>
                </a:solidFill>
              </a:rPr>
              <a:t>TYPES </a:t>
            </a:r>
            <a:r>
              <a:rPr lang="es-ES" sz="3000" b="1" dirty="0">
                <a:solidFill>
                  <a:srgbClr val="A50021"/>
                </a:solidFill>
              </a:rPr>
              <a:t>OF PROJECTS </a:t>
            </a:r>
          </a:p>
        </p:txBody>
      </p:sp>
      <p:graphicFrame>
        <p:nvGraphicFramePr>
          <p:cNvPr id="13" name="12 Tabla"/>
          <p:cNvGraphicFramePr>
            <a:graphicFrameLocks noGrp="1"/>
          </p:cNvGraphicFramePr>
          <p:nvPr/>
        </p:nvGraphicFramePr>
        <p:xfrm>
          <a:off x="323528" y="980728"/>
          <a:ext cx="8424935" cy="3614839"/>
        </p:xfrm>
        <a:graphic>
          <a:graphicData uri="http://schemas.openxmlformats.org/drawingml/2006/table">
            <a:tbl>
              <a:tblPr/>
              <a:tblGrid>
                <a:gridCol w="2736304"/>
                <a:gridCol w="4032448"/>
                <a:gridCol w="1656183"/>
              </a:tblGrid>
              <a:tr h="816922">
                <a:tc>
                  <a:txBody>
                    <a:bodyPr/>
                    <a:lstStyle/>
                    <a:p>
                      <a:pPr algn="just">
                        <a:lnSpc>
                          <a:spcPct val="115000"/>
                        </a:lnSpc>
                      </a:pPr>
                      <a:r>
                        <a:rPr lang="es-ES" sz="1800" dirty="0">
                          <a:latin typeface="Arial Narrow" pitchFamily="34" charset="0"/>
                          <a:cs typeface="Calibri"/>
                        </a:rPr>
                        <a:t> </a:t>
                      </a:r>
                      <a:endParaRPr lang="es-ES" sz="1800" dirty="0">
                        <a:latin typeface="Arial Narrow" pitchFamily="34" charset="0"/>
                        <a:cs typeface="Times New Roman"/>
                      </a:endParaRPr>
                    </a:p>
                  </a:txBody>
                  <a:tcPr marL="44450" marR="44450" marT="0" marB="0">
                    <a:lnL w="57150" cap="flat" cmpd="dbl"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57150" cap="flat" cmpd="dbl"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n-GB" sz="2000" b="1" noProof="0" dirty="0" smtClean="0">
                          <a:latin typeface="Arial Narrow" pitchFamily="34" charset="0"/>
                          <a:cs typeface="Times New Roman"/>
                        </a:rPr>
                        <a:t>Beneficiary?</a:t>
                      </a:r>
                      <a:endParaRPr lang="en-GB" sz="2000" b="1" noProof="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57150" cap="flat" cmpd="dbl"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n-GB" sz="2000" b="1" dirty="0" smtClean="0">
                          <a:latin typeface="Arial Narrow" pitchFamily="34" charset="0"/>
                          <a:cs typeface="Calibri"/>
                        </a:rPr>
                        <a:t>% GRANT</a:t>
                      </a:r>
                      <a:endParaRPr lang="es-ES" sz="2000" b="1"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57150" cap="flat" cmpd="dbl"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816315">
                <a:tc>
                  <a:txBody>
                    <a:bodyPr/>
                    <a:lstStyle/>
                    <a:p>
                      <a:pPr algn="l">
                        <a:lnSpc>
                          <a:spcPct val="115000"/>
                        </a:lnSpc>
                      </a:pPr>
                      <a:r>
                        <a:rPr lang="en-GB" sz="1800" b="1" dirty="0" smtClean="0">
                          <a:latin typeface="Arial Narrow" pitchFamily="34" charset="0"/>
                          <a:cs typeface="Calibri"/>
                        </a:rPr>
                        <a:t>  No </a:t>
                      </a:r>
                      <a:r>
                        <a:rPr lang="en-GB" sz="1800" b="1" dirty="0">
                          <a:latin typeface="Arial Narrow" pitchFamily="34" charset="0"/>
                          <a:cs typeface="Calibri"/>
                        </a:rPr>
                        <a:t>SME</a:t>
                      </a:r>
                      <a:endParaRPr lang="es-ES" sz="1800" b="1" dirty="0">
                        <a:latin typeface="Arial Narrow" pitchFamily="34" charset="0"/>
                        <a:cs typeface="Times New Roman"/>
                      </a:endParaRPr>
                    </a:p>
                  </a:txBody>
                  <a:tcPr marL="44450" marR="44450" marT="0" marB="0" anchor="ctr">
                    <a:lnL w="57150" cap="flat" cmpd="dbl"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s-ES" sz="1600" kern="1200" dirty="0" smtClean="0">
                          <a:solidFill>
                            <a:schemeClr val="tx1"/>
                          </a:solidFill>
                          <a:latin typeface="Arial Narrow" pitchFamily="34" charset="0"/>
                          <a:ea typeface="+mn-ea"/>
                          <a:cs typeface="+mn-cs"/>
                        </a:rPr>
                        <a:t>SUBCONTRACTING a R&amp;D ORGANIZATION</a:t>
                      </a:r>
                    </a:p>
                    <a:p>
                      <a:pPr algn="ctr">
                        <a:lnSpc>
                          <a:spcPct val="115000"/>
                        </a:lnSpc>
                      </a:pPr>
                      <a:r>
                        <a:rPr lang="es-ES" sz="1600" kern="1200" dirty="0" smtClean="0">
                          <a:solidFill>
                            <a:schemeClr val="tx1"/>
                          </a:solidFill>
                          <a:latin typeface="Arial Narrow" pitchFamily="34" charset="0"/>
                          <a:ea typeface="+mn-ea"/>
                          <a:cs typeface="+mn-cs"/>
                        </a:rPr>
                        <a:t>(&gt;15% BUDGET)</a:t>
                      </a:r>
                      <a:endParaRPr lang="es-ES" sz="16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n-GB" sz="1800" dirty="0">
                          <a:latin typeface="Arial Narrow" pitchFamily="34" charset="0"/>
                          <a:cs typeface="Calibri"/>
                        </a:rPr>
                        <a:t>25% - 40%</a:t>
                      </a:r>
                      <a:endParaRPr lang="es-ES" sz="18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620673">
                <a:tc>
                  <a:txBody>
                    <a:bodyPr/>
                    <a:lstStyle/>
                    <a:p>
                      <a:pPr algn="l">
                        <a:lnSpc>
                          <a:spcPct val="115000"/>
                        </a:lnSpc>
                      </a:pPr>
                      <a:r>
                        <a:rPr lang="en-GB" sz="1800" b="1" dirty="0" smtClean="0">
                          <a:latin typeface="Arial Narrow" pitchFamily="34" charset="0"/>
                          <a:cs typeface="Calibri"/>
                        </a:rPr>
                        <a:t>  MEDIUM</a:t>
                      </a:r>
                      <a:r>
                        <a:rPr lang="en-GB" sz="1800" b="1" baseline="0" dirty="0" smtClean="0">
                          <a:latin typeface="Arial Narrow" pitchFamily="34" charset="0"/>
                          <a:cs typeface="Calibri"/>
                        </a:rPr>
                        <a:t> ENTERPRISES</a:t>
                      </a:r>
                      <a:endParaRPr lang="es-ES" sz="1800" b="1" dirty="0">
                        <a:latin typeface="Arial Narrow" pitchFamily="34" charset="0"/>
                        <a:cs typeface="Times New Roman"/>
                      </a:endParaRPr>
                    </a:p>
                  </a:txBody>
                  <a:tcPr marL="44450" marR="44450" marT="0" marB="0" anchor="ctr">
                    <a:lnL w="57150" cap="flat" cmpd="dbl"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s-ES" sz="1800" dirty="0" smtClean="0">
                          <a:latin typeface="Arial Narrow" pitchFamily="34" charset="0"/>
                          <a:cs typeface="Times New Roman"/>
                        </a:rPr>
                        <a:t>YES</a:t>
                      </a:r>
                      <a:endParaRPr lang="es-ES" sz="18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n-GB" sz="1800" dirty="0">
                          <a:latin typeface="Arial Narrow" pitchFamily="34" charset="0"/>
                          <a:cs typeface="Calibri"/>
                        </a:rPr>
                        <a:t>35% - 50% </a:t>
                      </a:r>
                      <a:endParaRPr lang="es-ES" sz="18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544614">
                <a:tc>
                  <a:txBody>
                    <a:bodyPr/>
                    <a:lstStyle/>
                    <a:p>
                      <a:pPr algn="l">
                        <a:lnSpc>
                          <a:spcPct val="115000"/>
                        </a:lnSpc>
                      </a:pPr>
                      <a:r>
                        <a:rPr lang="en-GB" sz="1800" b="1" dirty="0" smtClean="0">
                          <a:latin typeface="Arial Narrow" pitchFamily="34" charset="0"/>
                          <a:cs typeface="Calibri"/>
                        </a:rPr>
                        <a:t>  SMALL</a:t>
                      </a:r>
                      <a:r>
                        <a:rPr lang="en-GB" sz="1800" b="1" baseline="0" dirty="0" smtClean="0">
                          <a:latin typeface="Arial Narrow" pitchFamily="34" charset="0"/>
                          <a:cs typeface="Calibri"/>
                        </a:rPr>
                        <a:t> ENTERPRISES</a:t>
                      </a:r>
                      <a:endParaRPr lang="es-ES" sz="1800" b="1" dirty="0">
                        <a:latin typeface="Arial Narrow" pitchFamily="34" charset="0"/>
                        <a:cs typeface="Times New Roman"/>
                      </a:endParaRPr>
                    </a:p>
                  </a:txBody>
                  <a:tcPr marL="44450" marR="44450" marT="0" marB="0" anchor="ctr">
                    <a:lnL w="57150" cap="flat" cmpd="dbl"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s-ES" sz="1800" dirty="0" smtClean="0">
                          <a:latin typeface="Arial Narrow" pitchFamily="34" charset="0"/>
                          <a:cs typeface="Times New Roman"/>
                        </a:rPr>
                        <a:t>YES</a:t>
                      </a:r>
                      <a:endParaRPr lang="es-ES" sz="18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pPr>
                      <a:r>
                        <a:rPr lang="en-GB" sz="1800" dirty="0">
                          <a:latin typeface="Arial Narrow" pitchFamily="34" charset="0"/>
                          <a:cs typeface="Calibri"/>
                        </a:rPr>
                        <a:t>45% - 60%</a:t>
                      </a:r>
                      <a:endParaRPr lang="es-ES" sz="18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816315">
                <a:tc>
                  <a:txBody>
                    <a:bodyPr/>
                    <a:lstStyle/>
                    <a:p>
                      <a:pPr algn="l">
                        <a:lnSpc>
                          <a:spcPct val="115000"/>
                        </a:lnSpc>
                      </a:pPr>
                      <a:r>
                        <a:rPr lang="es-ES" sz="1800" b="1" kern="1200" dirty="0" smtClean="0">
                          <a:solidFill>
                            <a:schemeClr val="tx1"/>
                          </a:solidFill>
                          <a:latin typeface="Arial Narrow" pitchFamily="34" charset="0"/>
                          <a:ea typeface="+mn-ea"/>
                          <a:cs typeface="+mn-cs"/>
                        </a:rPr>
                        <a:t>  TECHNOLOGICAL CENTER</a:t>
                      </a:r>
                      <a:endParaRPr lang="es-ES" sz="1800" b="1" dirty="0">
                        <a:latin typeface="Arial Narrow" pitchFamily="34" charset="0"/>
                        <a:cs typeface="Times New Roman"/>
                      </a:endParaRPr>
                    </a:p>
                  </a:txBody>
                  <a:tcPr marL="44450" marR="44450" marT="0" marB="0" anchor="ctr">
                    <a:lnL w="57150" cap="flat" cmpd="dbl"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57150" cap="flat" cmpd="dbl" algn="ctr">
                      <a:solidFill>
                        <a:srgbClr val="1F497D"/>
                      </a:solidFill>
                      <a:prstDash val="solid"/>
                      <a:round/>
                      <a:headEnd type="none" w="med" len="med"/>
                      <a:tailEnd type="none" w="med" len="med"/>
                    </a:lnB>
                  </a:tcPr>
                </a:tc>
                <a:tc>
                  <a:txBody>
                    <a:bodyPr/>
                    <a:lstStyle/>
                    <a:p>
                      <a:pPr algn="ctr">
                        <a:lnSpc>
                          <a:spcPct val="115000"/>
                        </a:lnSpc>
                      </a:pPr>
                      <a:r>
                        <a:rPr lang="es-ES" sz="1600" kern="1200" dirty="0" smtClean="0">
                          <a:solidFill>
                            <a:schemeClr val="tx1"/>
                          </a:solidFill>
                          <a:latin typeface="Arial Narrow" pitchFamily="34" charset="0"/>
                          <a:ea typeface="+mn-ea"/>
                          <a:cs typeface="+mn-cs"/>
                        </a:rPr>
                        <a:t>IN COLLABORATION WITH A SME (&lt;50%  BUDGET)</a:t>
                      </a:r>
                      <a:endParaRPr lang="es-ES" sz="1600" kern="1200" dirty="0">
                        <a:solidFill>
                          <a:schemeClr val="tx1"/>
                        </a:solidFill>
                        <a:latin typeface="Arial Narrow" pitchFamily="34" charset="0"/>
                        <a:ea typeface="+mn-ea"/>
                        <a:cs typeface="+mn-cs"/>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57150" cap="flat" cmpd="dbl" algn="ctr">
                      <a:solidFill>
                        <a:srgbClr val="1F497D"/>
                      </a:solidFill>
                      <a:prstDash val="solid"/>
                      <a:round/>
                      <a:headEnd type="none" w="med" len="med"/>
                      <a:tailEnd type="none" w="med" len="med"/>
                    </a:lnB>
                  </a:tcPr>
                </a:tc>
                <a:tc>
                  <a:txBody>
                    <a:bodyPr/>
                    <a:lstStyle/>
                    <a:p>
                      <a:pPr algn="ctr">
                        <a:lnSpc>
                          <a:spcPct val="115000"/>
                        </a:lnSpc>
                      </a:pPr>
                      <a:r>
                        <a:rPr lang="es-ES" sz="1800" dirty="0" smtClean="0">
                          <a:latin typeface="Arial Narrow" pitchFamily="34" charset="0"/>
                          <a:cs typeface="Times New Roman"/>
                        </a:rPr>
                        <a:t>35%-50%</a:t>
                      </a:r>
                      <a:endParaRPr lang="es-ES" sz="1800" dirty="0">
                        <a:latin typeface="Arial Narrow" pitchFamily="34" charset="0"/>
                        <a:cs typeface="Times New Roman"/>
                      </a:endParaRPr>
                    </a:p>
                  </a:txBody>
                  <a:tcPr marL="44450" marR="4445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57150" cap="flat" cmpd="dbl" algn="ctr">
                      <a:solidFill>
                        <a:srgbClr val="1F497D"/>
                      </a:solidFill>
                      <a:prstDash val="solid"/>
                      <a:round/>
                      <a:headEnd type="none" w="med" len="med"/>
                      <a:tailEnd type="none" w="med" len="med"/>
                    </a:lnB>
                  </a:tcPr>
                </a:tc>
              </a:tr>
            </a:tbl>
          </a:graphicData>
        </a:graphic>
      </p:graphicFrame>
      <p:sp>
        <p:nvSpPr>
          <p:cNvPr id="16" name="15 CuadroTexto"/>
          <p:cNvSpPr txBox="1">
            <a:spLocks noChangeArrowheads="1"/>
          </p:cNvSpPr>
          <p:nvPr/>
        </p:nvSpPr>
        <p:spPr bwMode="auto">
          <a:xfrm>
            <a:off x="395536" y="4941168"/>
            <a:ext cx="8352928" cy="477054"/>
          </a:xfrm>
          <a:prstGeom prst="rect">
            <a:avLst/>
          </a:prstGeom>
          <a:noFill/>
          <a:ln w="28575">
            <a:solidFill>
              <a:srgbClr val="660066"/>
            </a:solidFill>
            <a:miter lim="800000"/>
            <a:headEnd/>
            <a:tailEnd/>
          </a:ln>
        </p:spPr>
        <p:txBody>
          <a:bodyPr wrap="square" anchor="ctr">
            <a:spAutoFit/>
          </a:bodyPr>
          <a:lstStyle/>
          <a:p>
            <a:pPr marL="342900" indent="-342900" algn="ctr" fontAlgn="base">
              <a:spcBef>
                <a:spcPts val="300"/>
              </a:spcBef>
              <a:spcAft>
                <a:spcPts val="300"/>
              </a:spcAft>
              <a:buClr>
                <a:srgbClr val="660066"/>
              </a:buClr>
              <a:buSzPct val="125000"/>
              <a:buFont typeface="Wingdings" pitchFamily="2" charset="2"/>
              <a:buChar char="Ä"/>
            </a:pPr>
            <a:r>
              <a:rPr lang="es-ES" sz="2500" b="1" dirty="0" err="1" smtClean="0">
                <a:latin typeface="+mn-lt"/>
              </a:rPr>
              <a:t>Direct</a:t>
            </a:r>
            <a:r>
              <a:rPr lang="es-ES" sz="2500" b="1" dirty="0" smtClean="0">
                <a:latin typeface="+mn-lt"/>
              </a:rPr>
              <a:t>, non-</a:t>
            </a:r>
            <a:r>
              <a:rPr lang="es-ES" sz="2500" b="1" dirty="0" err="1" smtClean="0">
                <a:latin typeface="+mn-lt"/>
              </a:rPr>
              <a:t>repayable</a:t>
            </a:r>
            <a:r>
              <a:rPr lang="es-ES" sz="2500" b="1" dirty="0" smtClean="0">
                <a:latin typeface="+mn-lt"/>
              </a:rPr>
              <a:t> incentives (</a:t>
            </a:r>
            <a:r>
              <a:rPr lang="es-ES" sz="2500" b="1" dirty="0" err="1" smtClean="0">
                <a:latin typeface="+mn-lt"/>
              </a:rPr>
              <a:t>Grant</a:t>
            </a:r>
            <a:r>
              <a:rPr lang="es-ES" sz="2500" b="1" dirty="0" smtClean="0">
                <a:latin typeface="+mn-lt"/>
              </a:rPr>
              <a:t>)</a:t>
            </a:r>
            <a:endParaRPr lang="en-US" sz="2500" b="1" dirty="0" smtClean="0">
              <a:solidFill>
                <a:prstClr val="black"/>
              </a:solidFill>
              <a:latin typeface="+mn-lt"/>
              <a:cs typeface="Arial" charset="0"/>
            </a:endParaRPr>
          </a:p>
        </p:txBody>
      </p:sp>
      <p:sp>
        <p:nvSpPr>
          <p:cNvPr id="6" name="5 Marcador de número de diapositiva"/>
          <p:cNvSpPr>
            <a:spLocks noGrp="1"/>
          </p:cNvSpPr>
          <p:nvPr>
            <p:ph type="sldNum" sz="quarter" idx="12"/>
          </p:nvPr>
        </p:nvSpPr>
        <p:spPr/>
        <p:txBody>
          <a:bodyPr/>
          <a:lstStyle/>
          <a:p>
            <a:fld id="{14EFCAAF-CF37-434B-A2F3-739CEA0EE5BB}" type="slidenum">
              <a:rPr lang="en-US" smtClean="0"/>
              <a:pPr/>
              <a:t>11</a:t>
            </a:fld>
            <a:endParaRPr lang="en-US"/>
          </a:p>
        </p:txBody>
      </p:sp>
    </p:spTree>
    <p:extLst>
      <p:ext uri="{BB962C8B-B14F-4D97-AF65-F5344CB8AC3E}">
        <p14:creationId xmlns:p14="http://schemas.microsoft.com/office/powerpoint/2010/main" val="1511890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539552" y="1988840"/>
            <a:ext cx="8315398" cy="2708434"/>
          </a:xfrm>
          <a:prstGeom prst="rect">
            <a:avLst/>
          </a:prstGeom>
          <a:noFill/>
          <a:ln w="9525">
            <a:noFill/>
            <a:miter lim="800000"/>
            <a:headEnd/>
            <a:tailEnd/>
          </a:ln>
        </p:spPr>
        <p:txBody>
          <a:bodyPr wrap="square">
            <a:spAutoFit/>
          </a:bodyPr>
          <a:lstStyle/>
          <a:p>
            <a:pPr marL="342900" indent="-342900" algn="just">
              <a:spcBef>
                <a:spcPct val="50000"/>
              </a:spcBef>
              <a:buFont typeface="Arial" pitchFamily="34" charset="0"/>
              <a:buChar char="•"/>
            </a:pPr>
            <a:r>
              <a:rPr lang="en-GB" sz="2600" dirty="0" smtClean="0">
                <a:latin typeface="Arial Narrow" pitchFamily="34" charset="0"/>
              </a:rPr>
              <a:t>Personal Costs (dedicated to the project)</a:t>
            </a:r>
          </a:p>
          <a:p>
            <a:pPr marL="342900" indent="-342900" algn="just">
              <a:spcBef>
                <a:spcPct val="50000"/>
              </a:spcBef>
              <a:buFont typeface="Arial" pitchFamily="34" charset="0"/>
              <a:buChar char="•"/>
            </a:pPr>
            <a:r>
              <a:rPr lang="en-GB" sz="2600" dirty="0" smtClean="0">
                <a:latin typeface="Arial Narrow" pitchFamily="34" charset="0"/>
              </a:rPr>
              <a:t>Subcontracting (TT.CC., Universities, Technical Assistance, …)</a:t>
            </a:r>
          </a:p>
          <a:p>
            <a:pPr marL="342900" indent="-342900" algn="just">
              <a:spcBef>
                <a:spcPct val="50000"/>
              </a:spcBef>
              <a:buFont typeface="Arial" pitchFamily="34" charset="0"/>
              <a:buChar char="•"/>
            </a:pPr>
            <a:r>
              <a:rPr lang="en-GB" sz="2600" dirty="0" smtClean="0">
                <a:latin typeface="Arial Narrow" pitchFamily="34" charset="0"/>
              </a:rPr>
              <a:t>Materials and depreciation of investments</a:t>
            </a:r>
          </a:p>
          <a:p>
            <a:pPr marL="342900" indent="-342900" algn="just">
              <a:spcBef>
                <a:spcPct val="50000"/>
              </a:spcBef>
              <a:buFont typeface="Arial" pitchFamily="34" charset="0"/>
              <a:buChar char="•"/>
            </a:pPr>
            <a:r>
              <a:rPr lang="en-GB" sz="2600" dirty="0" smtClean="0">
                <a:latin typeface="Arial Narrow" pitchFamily="34" charset="0"/>
              </a:rPr>
              <a:t>Indirect Costs (15% Personal Cost)</a:t>
            </a:r>
          </a:p>
          <a:p>
            <a:pPr marL="342900" indent="-342900" algn="just">
              <a:spcBef>
                <a:spcPct val="50000"/>
              </a:spcBef>
            </a:pPr>
            <a:endParaRPr lang="es-ES" dirty="0"/>
          </a:p>
        </p:txBody>
      </p:sp>
      <p:sp>
        <p:nvSpPr>
          <p:cNvPr id="8" name="Text Box 5"/>
          <p:cNvSpPr txBox="1">
            <a:spLocks noChangeArrowheads="1"/>
          </p:cNvSpPr>
          <p:nvPr/>
        </p:nvSpPr>
        <p:spPr bwMode="auto">
          <a:xfrm>
            <a:off x="251520" y="332656"/>
            <a:ext cx="8568952" cy="1154162"/>
          </a:xfrm>
          <a:prstGeom prst="rect">
            <a:avLst/>
          </a:prstGeom>
          <a:noFill/>
          <a:ln w="9525">
            <a:noFill/>
            <a:miter lim="800000"/>
            <a:headEnd/>
            <a:tailEnd/>
          </a:ln>
        </p:spPr>
        <p:txBody>
          <a:bodyPr wrap="square">
            <a:spAutoFit/>
          </a:bodyPr>
          <a:lstStyle/>
          <a:p>
            <a:pPr algn="ctr">
              <a:spcAft>
                <a:spcPts val="600"/>
              </a:spcAft>
            </a:pPr>
            <a:r>
              <a:rPr lang="es-ES" sz="3200" b="1" dirty="0" smtClean="0">
                <a:solidFill>
                  <a:schemeClr val="accent2">
                    <a:lumMod val="75000"/>
                  </a:schemeClr>
                </a:solidFill>
                <a:latin typeface="Arial Narrow" pitchFamily="34" charset="0"/>
              </a:rPr>
              <a:t>ELEGIBLE COST</a:t>
            </a:r>
          </a:p>
          <a:p>
            <a:pPr algn="ctr"/>
            <a:r>
              <a:rPr lang="es-ES" sz="3200" b="1" dirty="0" smtClean="0">
                <a:solidFill>
                  <a:schemeClr val="accent2">
                    <a:lumMod val="75000"/>
                  </a:schemeClr>
                </a:solidFill>
                <a:latin typeface="Arial Narrow" pitchFamily="34" charset="0"/>
              </a:rPr>
              <a:t>R&amp;D </a:t>
            </a:r>
            <a:r>
              <a:rPr lang="es-ES" sz="3200" b="1" dirty="0" err="1" smtClean="0">
                <a:solidFill>
                  <a:schemeClr val="accent2">
                    <a:lumMod val="75000"/>
                  </a:schemeClr>
                </a:solidFill>
                <a:latin typeface="Arial Narrow" pitchFamily="34" charset="0"/>
              </a:rPr>
              <a:t>Projects</a:t>
            </a:r>
            <a:endParaRPr lang="es-ES" sz="3500" b="1" dirty="0">
              <a:solidFill>
                <a:schemeClr val="accent2">
                  <a:lumMod val="75000"/>
                </a:schemeClr>
              </a:solidFill>
              <a:latin typeface="Arial Black" pitchFamily="34" charset="0"/>
            </a:endParaRPr>
          </a:p>
        </p:txBody>
      </p:sp>
      <p:sp>
        <p:nvSpPr>
          <p:cNvPr id="5" name="4 Marcador de número de diapositiva"/>
          <p:cNvSpPr>
            <a:spLocks noGrp="1"/>
          </p:cNvSpPr>
          <p:nvPr>
            <p:ph type="sldNum" sz="quarter" idx="12"/>
          </p:nvPr>
        </p:nvSpPr>
        <p:spPr/>
        <p:txBody>
          <a:bodyPr/>
          <a:lstStyle/>
          <a:p>
            <a:fld id="{14EFCAAF-CF37-434B-A2F3-739CEA0EE5BB}"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3200" b="1" dirty="0" smtClean="0">
                <a:solidFill>
                  <a:schemeClr val="accent2">
                    <a:lumMod val="75000"/>
                  </a:schemeClr>
                </a:solidFill>
                <a:latin typeface="Arial Narrow" pitchFamily="34" charset="0"/>
                <a:ea typeface="+mn-ea"/>
                <a:cs typeface="+mn-cs"/>
              </a:rPr>
              <a:t>Combined funding: ESIF programmes and H2020</a:t>
            </a:r>
            <a:endParaRPr lang="en-GB" sz="3200" b="1" dirty="0">
              <a:solidFill>
                <a:schemeClr val="accent2">
                  <a:lumMod val="75000"/>
                </a:schemeClr>
              </a:solidFill>
              <a:latin typeface="Arial Narrow" pitchFamily="34" charset="0"/>
              <a:ea typeface="+mn-ea"/>
              <a:cs typeface="+mn-cs"/>
            </a:endParaRPr>
          </a:p>
        </p:txBody>
      </p:sp>
      <p:sp>
        <p:nvSpPr>
          <p:cNvPr id="3" name="2 Marcador de contenido"/>
          <p:cNvSpPr>
            <a:spLocks noGrp="1"/>
          </p:cNvSpPr>
          <p:nvPr>
            <p:ph idx="1"/>
          </p:nvPr>
        </p:nvSpPr>
        <p:spPr>
          <a:xfrm>
            <a:off x="467544" y="1340768"/>
            <a:ext cx="8229600" cy="4824536"/>
          </a:xfrm>
        </p:spPr>
        <p:txBody>
          <a:bodyPr>
            <a:normAutofit/>
          </a:bodyPr>
          <a:lstStyle/>
          <a:p>
            <a:pPr lvl="0"/>
            <a:r>
              <a:rPr lang="en-GB" sz="2200" dirty="0" smtClean="0">
                <a:latin typeface="Arial Narrow" pitchFamily="34" charset="0"/>
              </a:rPr>
              <a:t>The Incentives Scheme was signed by the Regional Ministry on 5th June 2017, entering into force on </a:t>
            </a:r>
            <a:r>
              <a:rPr lang="en-GB" sz="2200" b="1" i="1" dirty="0" smtClean="0">
                <a:latin typeface="Arial Narrow" pitchFamily="34" charset="0"/>
              </a:rPr>
              <a:t>9</a:t>
            </a:r>
            <a:r>
              <a:rPr lang="en-GB" sz="2200" b="1" i="1" baseline="30000" dirty="0" smtClean="0">
                <a:latin typeface="Arial Narrow" pitchFamily="34" charset="0"/>
              </a:rPr>
              <a:t>th</a:t>
            </a:r>
            <a:r>
              <a:rPr lang="en-GB" sz="2200" b="1" i="1" dirty="0" smtClean="0">
                <a:latin typeface="Arial Narrow" pitchFamily="34" charset="0"/>
              </a:rPr>
              <a:t> June 2017</a:t>
            </a:r>
          </a:p>
          <a:p>
            <a:pPr lvl="0"/>
            <a:r>
              <a:rPr lang="en-GB" sz="2200" dirty="0" smtClean="0">
                <a:latin typeface="Arial Narrow" pitchFamily="34" charset="0"/>
              </a:rPr>
              <a:t>General Budget: 84 M€  (coming soon: 119 M€)</a:t>
            </a:r>
          </a:p>
          <a:p>
            <a:pPr lvl="0"/>
            <a:r>
              <a:rPr lang="en-GB" sz="2200" dirty="0" smtClean="0">
                <a:latin typeface="Arial Narrow" pitchFamily="34" charset="0"/>
              </a:rPr>
              <a:t>The specific call for proposal for ‘International R&amp;D&amp;I Program’ was published on 13th July 2017.</a:t>
            </a:r>
          </a:p>
          <a:p>
            <a:r>
              <a:rPr lang="en-GB" sz="2200" dirty="0" smtClean="0">
                <a:latin typeface="Arial Narrow" pitchFamily="34" charset="0"/>
              </a:rPr>
              <a:t>PERIOD FOR SUBMISSION OF PROJECTS:</a:t>
            </a:r>
          </a:p>
          <a:p>
            <a:pPr lvl="1"/>
            <a:r>
              <a:rPr lang="en-GB" sz="2200" dirty="0" smtClean="0">
                <a:latin typeface="Arial Narrow" pitchFamily="34" charset="0"/>
              </a:rPr>
              <a:t>Starting date: 17th July 2017</a:t>
            </a:r>
          </a:p>
          <a:p>
            <a:pPr lvl="1"/>
            <a:r>
              <a:rPr lang="en-GB" sz="2200" dirty="0" smtClean="0">
                <a:latin typeface="Arial Narrow" pitchFamily="34" charset="0"/>
              </a:rPr>
              <a:t>Open and permanent call for 2017, 2018, 2019 and 2020 years until 30th September 2020 and/or the total allocation budget is exhausted  </a:t>
            </a:r>
          </a:p>
          <a:p>
            <a:pPr lvl="1">
              <a:spcAft>
                <a:spcPts val="600"/>
              </a:spcAft>
            </a:pPr>
            <a:r>
              <a:rPr lang="en-GB" sz="2000" b="1" dirty="0" smtClean="0">
                <a:latin typeface="Arial Narrow" pitchFamily="34" charset="0"/>
              </a:rPr>
              <a:t> Specific Budget: 6,2 M€ (coming soon: 13M€)</a:t>
            </a:r>
          </a:p>
          <a:p>
            <a:r>
              <a:rPr lang="en-GB" sz="2400" b="1" dirty="0" smtClean="0">
                <a:solidFill>
                  <a:srgbClr val="0070C0"/>
                </a:solidFill>
                <a:latin typeface="Arial Narrow" pitchFamily="34" charset="0"/>
              </a:rPr>
              <a:t>Non Competitive call for proposal</a:t>
            </a:r>
          </a:p>
          <a:p>
            <a:endParaRPr lang="es-ES" sz="2400" b="1" dirty="0" smtClean="0"/>
          </a:p>
          <a:p>
            <a:endParaRPr lang="es-ES" sz="2400" dirty="0"/>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13</a:t>
            </a:fld>
            <a:endParaRPr lang="en-US"/>
          </a:p>
        </p:txBody>
      </p:sp>
    </p:spTree>
    <p:extLst>
      <p:ext uri="{BB962C8B-B14F-4D97-AF65-F5344CB8AC3E}">
        <p14:creationId xmlns:p14="http://schemas.microsoft.com/office/powerpoint/2010/main" val="563013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836712"/>
          </a:xfrm>
        </p:spPr>
        <p:txBody>
          <a:bodyPr>
            <a:normAutofit fontScale="90000"/>
          </a:bodyPr>
          <a:lstStyle/>
          <a:p>
            <a:r>
              <a:rPr lang="en-US" sz="3000" b="1" dirty="0" smtClean="0">
                <a:solidFill>
                  <a:srgbClr val="A50021"/>
                </a:solidFill>
                <a:latin typeface="Arial Narrow" pitchFamily="34" charset="0"/>
                <a:ea typeface="+mn-ea"/>
                <a:cs typeface="+mn-cs"/>
              </a:rPr>
              <a:t>Activities and achievements under Andalusia-</a:t>
            </a:r>
            <a:r>
              <a:rPr lang="en-US" sz="3000" b="1" dirty="0" err="1" smtClean="0">
                <a:solidFill>
                  <a:srgbClr val="A50021"/>
                </a:solidFill>
                <a:latin typeface="Arial Narrow" pitchFamily="34" charset="0"/>
                <a:ea typeface="+mn-ea"/>
                <a:cs typeface="+mn-cs"/>
              </a:rPr>
              <a:t>CleanSky</a:t>
            </a:r>
            <a:r>
              <a:rPr lang="en-US" sz="3000" b="1" dirty="0" smtClean="0">
                <a:solidFill>
                  <a:srgbClr val="A50021"/>
                </a:solidFill>
                <a:latin typeface="Arial Narrow" pitchFamily="34" charset="0"/>
                <a:ea typeface="+mn-ea"/>
                <a:cs typeface="+mn-cs"/>
              </a:rPr>
              <a:t> </a:t>
            </a:r>
            <a:r>
              <a:rPr lang="en-US" sz="3000" b="1" dirty="0" err="1" smtClean="0">
                <a:solidFill>
                  <a:srgbClr val="A50021"/>
                </a:solidFill>
                <a:latin typeface="Arial Narrow" pitchFamily="34" charset="0"/>
                <a:ea typeface="+mn-ea"/>
                <a:cs typeface="+mn-cs"/>
              </a:rPr>
              <a:t>MoU</a:t>
            </a:r>
            <a:endParaRPr lang="nl-BE" sz="3000" b="1" dirty="0">
              <a:solidFill>
                <a:srgbClr val="A50021"/>
              </a:solidFill>
              <a:latin typeface="Arial Narrow" pitchFamily="34" charset="0"/>
              <a:ea typeface="+mn-ea"/>
              <a:cs typeface="+mn-cs"/>
            </a:endParaRPr>
          </a:p>
        </p:txBody>
      </p:sp>
      <p:grpSp>
        <p:nvGrpSpPr>
          <p:cNvPr id="3" name="21 Grupo"/>
          <p:cNvGrpSpPr/>
          <p:nvPr/>
        </p:nvGrpSpPr>
        <p:grpSpPr>
          <a:xfrm>
            <a:off x="3635138" y="5085184"/>
            <a:ext cx="5412079" cy="1569660"/>
            <a:chOff x="152399" y="4206105"/>
            <a:chExt cx="5620237" cy="1637110"/>
          </a:xfrm>
        </p:grpSpPr>
        <p:sp useBgFill="1">
          <p:nvSpPr>
            <p:cNvPr id="4" name="3 Rectángulo"/>
            <p:cNvSpPr/>
            <p:nvPr/>
          </p:nvSpPr>
          <p:spPr>
            <a:xfrm>
              <a:off x="152399" y="4206105"/>
              <a:ext cx="5620237" cy="1637110"/>
            </a:xfrm>
            <a:prstGeom prst="rect">
              <a:avLst/>
            </a:prstGeom>
            <a:ln>
              <a:solidFill>
                <a:schemeClr val="accent1"/>
              </a:solidFill>
            </a:ln>
          </p:spPr>
          <p:txBody>
            <a:bodyPr wrap="square">
              <a:spAutoFit/>
            </a:bodyPr>
            <a:lstStyle/>
            <a:p>
              <a:pPr>
                <a:defRPr/>
              </a:pPr>
              <a:r>
                <a:rPr lang="en-GB" sz="1600" b="1" i="1" dirty="0" smtClean="0"/>
                <a:t>Sharing Andalusia experience </a:t>
              </a:r>
            </a:p>
            <a:p>
              <a:pPr>
                <a:defRPr/>
              </a:pPr>
              <a:r>
                <a:rPr lang="en-GB" sz="1600" i="1" dirty="0" smtClean="0"/>
                <a:t>at </a:t>
              </a:r>
              <a:r>
                <a:rPr lang="en-GB" sz="1600" b="1" i="1" dirty="0" smtClean="0"/>
                <a:t>Clean Sky Forums</a:t>
              </a:r>
            </a:p>
            <a:p>
              <a:pPr>
                <a:defRPr/>
              </a:pPr>
              <a:r>
                <a:rPr lang="en-GB" sz="1600" b="1" i="1" dirty="0" smtClean="0"/>
                <a:t>April 2016: </a:t>
              </a:r>
              <a:r>
                <a:rPr lang="en-GB" sz="1600" i="1" dirty="0" smtClean="0"/>
                <a:t>“Looking for Efficiencies:</a:t>
              </a:r>
            </a:p>
            <a:p>
              <a:pPr>
                <a:defRPr/>
              </a:pPr>
              <a:r>
                <a:rPr lang="en-GB" sz="1600" i="1" dirty="0"/>
                <a:t>Synergies with Structural Funds</a:t>
              </a:r>
              <a:r>
                <a:rPr lang="en-GB" sz="1600" i="1" dirty="0" smtClean="0"/>
                <a:t>”</a:t>
              </a:r>
            </a:p>
            <a:p>
              <a:pPr>
                <a:defRPr/>
              </a:pPr>
              <a:endParaRPr lang="en-GB" sz="1600" i="1" dirty="0"/>
            </a:p>
            <a:p>
              <a:pPr>
                <a:defRPr/>
              </a:pPr>
              <a:endParaRPr lang="en-GB" sz="1600" i="1" dirty="0" smtClean="0"/>
            </a:p>
          </p:txBody>
        </p:sp>
        <p:pic>
          <p:nvPicPr>
            <p:cNvPr id="6" name="5 Imagen" descr="25669991613_e3b4d65856_o.jpg"/>
            <p:cNvPicPr>
              <a:picLocks noChangeAspect="1"/>
            </p:cNvPicPr>
            <p:nvPr/>
          </p:nvPicPr>
          <p:blipFill>
            <a:blip r:embed="rId3" cstate="print"/>
            <a:stretch>
              <a:fillRect/>
            </a:stretch>
          </p:blipFill>
          <p:spPr>
            <a:xfrm>
              <a:off x="3373321" y="4289256"/>
              <a:ext cx="2209800" cy="1470807"/>
            </a:xfrm>
            <a:prstGeom prst="rect">
              <a:avLst/>
            </a:prstGeom>
            <a:ln>
              <a:solidFill>
                <a:schemeClr val="accent1"/>
              </a:solidFill>
            </a:ln>
          </p:spPr>
        </p:pic>
      </p:grpSp>
      <p:grpSp>
        <p:nvGrpSpPr>
          <p:cNvPr id="5" name="20 Grupo"/>
          <p:cNvGrpSpPr/>
          <p:nvPr/>
        </p:nvGrpSpPr>
        <p:grpSpPr>
          <a:xfrm>
            <a:off x="74321" y="1070370"/>
            <a:ext cx="5791585" cy="2124602"/>
            <a:chOff x="152400" y="1219200"/>
            <a:chExt cx="5085288" cy="2124602"/>
          </a:xfrm>
        </p:grpSpPr>
        <p:sp>
          <p:nvSpPr>
            <p:cNvPr id="10" name="9 Rectángulo"/>
            <p:cNvSpPr/>
            <p:nvPr/>
          </p:nvSpPr>
          <p:spPr>
            <a:xfrm>
              <a:off x="152400" y="1219200"/>
              <a:ext cx="3657600" cy="861774"/>
            </a:xfrm>
            <a:prstGeom prst="rect">
              <a:avLst/>
            </a:prstGeom>
            <a:ln>
              <a:solidFill>
                <a:schemeClr val="accent1"/>
              </a:solidFill>
            </a:ln>
          </p:spPr>
          <p:txBody>
            <a:bodyPr wrap="square">
              <a:spAutoFit/>
            </a:bodyPr>
            <a:lstStyle/>
            <a:p>
              <a:pPr>
                <a:defRPr/>
              </a:pPr>
              <a:r>
                <a:rPr lang="en-GB" b="1" i="1" dirty="0" smtClean="0"/>
                <a:t>May 2016: Clean Sky Round Table</a:t>
              </a:r>
            </a:p>
            <a:p>
              <a:pPr>
                <a:defRPr/>
              </a:pPr>
              <a:r>
                <a:rPr lang="en-GB" sz="1600" i="1" dirty="0" smtClean="0"/>
                <a:t>Boosting Innovation in Aerospace Sector</a:t>
              </a:r>
            </a:p>
            <a:p>
              <a:pPr>
                <a:defRPr/>
              </a:pPr>
              <a:r>
                <a:rPr lang="en-GB" sz="1600" i="1" dirty="0" smtClean="0"/>
                <a:t>in Andalusia</a:t>
              </a:r>
              <a:endParaRPr lang="es-ES" sz="1600" i="1" dirty="0" smtClean="0"/>
            </a:p>
          </p:txBody>
        </p:sp>
        <p:pic>
          <p:nvPicPr>
            <p:cNvPr id="7" name="1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09800"/>
              <a:ext cx="1839191" cy="685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7 Imagen" descr="20160512_103424.jpg"/>
            <p:cNvPicPr>
              <a:picLocks noChangeAspect="1"/>
            </p:cNvPicPr>
            <p:nvPr/>
          </p:nvPicPr>
          <p:blipFill>
            <a:blip r:embed="rId5" cstate="print"/>
            <a:stretch>
              <a:fillRect/>
            </a:stretch>
          </p:blipFill>
          <p:spPr>
            <a:xfrm rot="10800000">
              <a:off x="2424882" y="1761598"/>
              <a:ext cx="2812806" cy="1582204"/>
            </a:xfrm>
            <a:prstGeom prst="rect">
              <a:avLst/>
            </a:prstGeom>
            <a:ln>
              <a:solidFill>
                <a:schemeClr val="accent1"/>
              </a:solidFill>
            </a:ln>
          </p:spPr>
        </p:pic>
      </p:grpSp>
      <p:grpSp>
        <p:nvGrpSpPr>
          <p:cNvPr id="9" name="18 Grupo"/>
          <p:cNvGrpSpPr/>
          <p:nvPr/>
        </p:nvGrpSpPr>
        <p:grpSpPr>
          <a:xfrm>
            <a:off x="6012160" y="1412776"/>
            <a:ext cx="2806163" cy="3176511"/>
            <a:chOff x="173501" y="62797"/>
            <a:chExt cx="6839198" cy="5551385"/>
          </a:xfrm>
        </p:grpSpPr>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7067" y="1785921"/>
              <a:ext cx="3796095" cy="2577149"/>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1928484" y="62797"/>
              <a:ext cx="5084215" cy="645458"/>
            </a:xfrm>
            <a:prstGeom prst="rect">
              <a:avLst/>
            </a:prstGeom>
            <a:ln>
              <a:solidFill>
                <a:schemeClr val="accent1"/>
              </a:solidFill>
            </a:ln>
          </p:spPr>
          <p:style>
            <a:lnRef idx="3">
              <a:schemeClr val="lt1"/>
            </a:lnRef>
            <a:fillRef idx="1">
              <a:schemeClr val="accent5"/>
            </a:fillRef>
            <a:effectRef idx="1">
              <a:schemeClr val="accent5"/>
            </a:effectRef>
            <a:fontRef idx="minor">
              <a:schemeClr val="lt1"/>
            </a:fontRef>
          </p:style>
          <p:txBody>
            <a:bodyPr wrap="square">
              <a:spAutoFit/>
            </a:bodyPr>
            <a:lstStyle/>
            <a:p>
              <a:r>
                <a:rPr lang="en-GB" b="1" dirty="0" smtClean="0"/>
                <a:t>Seville Declaration</a:t>
              </a:r>
              <a:endParaRPr lang="en-GB" b="1" dirty="0"/>
            </a:p>
          </p:txBody>
        </p:sp>
        <p:grpSp>
          <p:nvGrpSpPr>
            <p:cNvPr id="13" name="12 Grupo"/>
            <p:cNvGrpSpPr/>
            <p:nvPr/>
          </p:nvGrpSpPr>
          <p:grpSpPr>
            <a:xfrm>
              <a:off x="800214" y="827553"/>
              <a:ext cx="5810160" cy="2250142"/>
              <a:chOff x="1068935" y="1076133"/>
              <a:chExt cx="5810160" cy="2250142"/>
            </a:xfrm>
          </p:grpSpPr>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1820" y="1076133"/>
                <a:ext cx="1402102" cy="858338"/>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8935" y="2566928"/>
                <a:ext cx="2133989" cy="759347"/>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7279" y="1076133"/>
                <a:ext cx="1381816" cy="851883"/>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8687" y="1427940"/>
                <a:ext cx="2004934" cy="958368"/>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3501" y="3276717"/>
              <a:ext cx="3496601" cy="2337465"/>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19 Rectángulo"/>
          <p:cNvSpPr/>
          <p:nvPr/>
        </p:nvSpPr>
        <p:spPr>
          <a:xfrm>
            <a:off x="6732240" y="980728"/>
            <a:ext cx="2133600" cy="400110"/>
          </a:xfrm>
          <a:prstGeom prst="rect">
            <a:avLst/>
          </a:prstGeom>
          <a:noFill/>
          <a:ln>
            <a:solidFill>
              <a:schemeClr val="accent1">
                <a:alpha val="98000"/>
              </a:schemeClr>
            </a:solidFill>
          </a:ln>
        </p:spPr>
        <p:txBody>
          <a:bodyPr wrap="square">
            <a:spAutoFit/>
          </a:bodyPr>
          <a:lstStyle/>
          <a:p>
            <a:pPr algn="r">
              <a:defRPr/>
            </a:pPr>
            <a:r>
              <a:rPr lang="en-GB" sz="2000" b="1" i="1" dirty="0" smtClean="0"/>
              <a:t>Dual Use and RIS3</a:t>
            </a:r>
            <a:endParaRPr lang="es-ES" sz="2000" i="1" dirty="0" smtClean="0"/>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20272" y="4221088"/>
            <a:ext cx="1981105" cy="6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
          <p:cNvSpPr txBox="1"/>
          <p:nvPr/>
        </p:nvSpPr>
        <p:spPr>
          <a:xfrm>
            <a:off x="2339752" y="3429000"/>
            <a:ext cx="1787222" cy="1569660"/>
          </a:xfrm>
          <a:prstGeom prst="rect">
            <a:avLst/>
          </a:prstGeom>
          <a:noFill/>
          <a:ln>
            <a:solidFill>
              <a:schemeClr val="accent1"/>
            </a:solidFill>
          </a:ln>
        </p:spPr>
        <p:txBody>
          <a:bodyPr wrap="square" rtlCol="0">
            <a:spAutoFit/>
          </a:bodyPr>
          <a:lstStyle/>
          <a:p>
            <a:pPr algn="r"/>
            <a:r>
              <a:rPr lang="fr-FR" sz="1600" b="1" i="1" dirty="0" smtClean="0"/>
              <a:t> 2 Workshops on Calls for </a:t>
            </a:r>
            <a:r>
              <a:rPr lang="fr-FR" sz="1600" b="1" i="1" dirty="0" err="1" smtClean="0"/>
              <a:t>Proposal</a:t>
            </a:r>
            <a:r>
              <a:rPr lang="fr-FR" sz="1600" b="1" i="1" dirty="0" smtClean="0"/>
              <a:t> Clean </a:t>
            </a:r>
            <a:r>
              <a:rPr lang="fr-FR" sz="1600" b="1" i="1" dirty="0" err="1" smtClean="0"/>
              <a:t>Sky</a:t>
            </a:r>
            <a:r>
              <a:rPr lang="fr-FR" sz="1600" b="1" i="1" dirty="0" smtClean="0"/>
              <a:t> 2</a:t>
            </a:r>
            <a:r>
              <a:rPr lang="fr-FR" sz="1600" i="1" dirty="0" smtClean="0"/>
              <a:t>, </a:t>
            </a:r>
            <a:r>
              <a:rPr lang="fr-FR" sz="1600" i="1" dirty="0" err="1" smtClean="0"/>
              <a:t>Seville</a:t>
            </a:r>
            <a:r>
              <a:rPr lang="fr-FR" sz="1600" i="1" dirty="0" smtClean="0"/>
              <a:t> – </a:t>
            </a:r>
            <a:r>
              <a:rPr lang="fr-FR" sz="1600" i="1" dirty="0" err="1" smtClean="0"/>
              <a:t>Aerópolis</a:t>
            </a:r>
            <a:r>
              <a:rPr lang="fr-FR" sz="1600" i="1" dirty="0" smtClean="0"/>
              <a:t>:  </a:t>
            </a:r>
            <a:r>
              <a:rPr lang="fr-FR" sz="1600" b="1" i="1" dirty="0" err="1" smtClean="0"/>
              <a:t>September</a:t>
            </a:r>
            <a:r>
              <a:rPr lang="fr-FR" sz="1600" b="1" i="1" dirty="0" smtClean="0"/>
              <a:t> 2015</a:t>
            </a:r>
          </a:p>
          <a:p>
            <a:pPr algn="r"/>
            <a:r>
              <a:rPr lang="fr-FR" sz="1600" b="1" i="1" dirty="0" err="1" smtClean="0"/>
              <a:t>June</a:t>
            </a:r>
            <a:r>
              <a:rPr lang="fr-FR" sz="1600" b="1" i="1" dirty="0" smtClean="0"/>
              <a:t> 2017</a:t>
            </a:r>
            <a:endParaRPr lang="en-GB" sz="1600" b="1" i="1" dirty="0"/>
          </a:p>
        </p:txBody>
      </p:sp>
      <p:pic>
        <p:nvPicPr>
          <p:cNvPr id="25" name="24 Imagen" descr="20170602_114242.jpg"/>
          <p:cNvPicPr>
            <a:picLocks noChangeAspect="1"/>
          </p:cNvPicPr>
          <p:nvPr/>
        </p:nvPicPr>
        <p:blipFill>
          <a:blip r:embed="rId13" cstate="print"/>
          <a:stretch>
            <a:fillRect/>
          </a:stretch>
        </p:blipFill>
        <p:spPr>
          <a:xfrm rot="5400000">
            <a:off x="332849" y="3175418"/>
            <a:ext cx="2098279" cy="1753690"/>
          </a:xfrm>
          <a:prstGeom prst="rect">
            <a:avLst/>
          </a:prstGeom>
          <a:ln>
            <a:solidFill>
              <a:schemeClr val="accent1"/>
            </a:solidFill>
          </a:ln>
        </p:spPr>
      </p:pic>
      <p:grpSp>
        <p:nvGrpSpPr>
          <p:cNvPr id="19" name="25 Grupo"/>
          <p:cNvGrpSpPr/>
          <p:nvPr/>
        </p:nvGrpSpPr>
        <p:grpSpPr>
          <a:xfrm>
            <a:off x="2555776" y="4725144"/>
            <a:ext cx="1008112" cy="1152128"/>
            <a:chOff x="497016" y="893320"/>
            <a:chExt cx="990286" cy="1101082"/>
          </a:xfrm>
        </p:grpSpPr>
        <p:pic>
          <p:nvPicPr>
            <p:cNvPr id="27" name="26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3887" y="1202314"/>
              <a:ext cx="733415" cy="792088"/>
            </a:xfrm>
            <a:prstGeom prst="rect">
              <a:avLst/>
            </a:prstGeom>
          </p:spPr>
        </p:pic>
        <p:pic>
          <p:nvPicPr>
            <p:cNvPr id="28" name="27 Imagen" descr="http://www.ceseand.cica.es/themes/citandalucia/images/03_Logo_Cesean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016" y="893320"/>
              <a:ext cx="537946" cy="39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9470" y="5388362"/>
            <a:ext cx="1579838" cy="102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29 CuadroTexto"/>
          <p:cNvSpPr txBox="1"/>
          <p:nvPr/>
        </p:nvSpPr>
        <p:spPr>
          <a:xfrm>
            <a:off x="74321" y="6229699"/>
            <a:ext cx="162644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b="1" i="1" dirty="0" err="1" smtClean="0"/>
              <a:t>FoF</a:t>
            </a:r>
            <a:r>
              <a:rPr lang="es-ES" sz="1600" b="1" i="1" dirty="0" smtClean="0"/>
              <a:t> –CFA CÁDIZ</a:t>
            </a:r>
            <a:endParaRPr lang="es-ES" sz="1600" b="1" i="1" dirty="0"/>
          </a:p>
        </p:txBody>
      </p:sp>
      <p:sp>
        <p:nvSpPr>
          <p:cNvPr id="31" name="TextBox 2"/>
          <p:cNvSpPr txBox="1"/>
          <p:nvPr/>
        </p:nvSpPr>
        <p:spPr>
          <a:xfrm>
            <a:off x="4067944" y="3429000"/>
            <a:ext cx="1787222" cy="1077218"/>
          </a:xfrm>
          <a:prstGeom prst="rect">
            <a:avLst/>
          </a:prstGeom>
          <a:noFill/>
          <a:ln>
            <a:solidFill>
              <a:schemeClr val="accent1"/>
            </a:solidFill>
          </a:ln>
        </p:spPr>
        <p:txBody>
          <a:bodyPr wrap="square" rtlCol="0">
            <a:spAutoFit/>
          </a:bodyPr>
          <a:lstStyle/>
          <a:p>
            <a:pPr algn="r"/>
            <a:r>
              <a:rPr lang="fr-FR" sz="1600" b="1" i="1" dirty="0" smtClean="0"/>
              <a:t> Info Day Iberia Clean </a:t>
            </a:r>
            <a:r>
              <a:rPr lang="fr-FR" sz="1600" b="1" i="1" dirty="0" err="1" smtClean="0"/>
              <a:t>Sky</a:t>
            </a:r>
            <a:endParaRPr lang="fr-FR" sz="1600" b="1" i="1" dirty="0" smtClean="0"/>
          </a:p>
          <a:p>
            <a:pPr algn="r"/>
            <a:r>
              <a:rPr lang="fr-FR" sz="1600" b="1" i="1" dirty="0" err="1" smtClean="0"/>
              <a:t>Seville</a:t>
            </a:r>
            <a:r>
              <a:rPr lang="fr-FR" sz="1600" b="1" i="1" dirty="0" smtClean="0"/>
              <a:t>, </a:t>
            </a:r>
            <a:r>
              <a:rPr lang="fr-FR" sz="1600" b="1" i="1" dirty="0" err="1" smtClean="0"/>
              <a:t>November</a:t>
            </a:r>
            <a:r>
              <a:rPr lang="fr-FR" sz="1600" b="1" i="1" dirty="0" smtClean="0"/>
              <a:t> 2017</a:t>
            </a:r>
            <a:endParaRPr lang="en-GB" sz="1600" b="1" i="1" dirty="0"/>
          </a:p>
        </p:txBody>
      </p:sp>
      <p:sp>
        <p:nvSpPr>
          <p:cNvPr id="32" name="31 Marcador de número de diapositiva"/>
          <p:cNvSpPr>
            <a:spLocks noGrp="1"/>
          </p:cNvSpPr>
          <p:nvPr>
            <p:ph type="sldNum" sz="quarter" idx="12"/>
          </p:nvPr>
        </p:nvSpPr>
        <p:spPr/>
        <p:txBody>
          <a:bodyPr/>
          <a:lstStyle/>
          <a:p>
            <a:fld id="{14EFCAAF-CF37-434B-A2F3-739CEA0EE5BB}" type="slidenum">
              <a:rPr lang="en-US" smtClean="0"/>
              <a:pPr/>
              <a:t>14</a:t>
            </a:fld>
            <a:endParaRPr lang="en-US"/>
          </a:p>
        </p:txBody>
      </p:sp>
    </p:spTree>
    <p:extLst>
      <p:ext uri="{BB962C8B-B14F-4D97-AF65-F5344CB8AC3E}">
        <p14:creationId xmlns:p14="http://schemas.microsoft.com/office/powerpoint/2010/main" val="2886935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5 Grupo"/>
          <p:cNvGrpSpPr/>
          <p:nvPr/>
        </p:nvGrpSpPr>
        <p:grpSpPr>
          <a:xfrm>
            <a:off x="4604072" y="4057063"/>
            <a:ext cx="4293214" cy="2325782"/>
            <a:chOff x="741111" y="1158506"/>
            <a:chExt cx="3785098" cy="2081436"/>
          </a:xfrm>
        </p:grpSpPr>
        <p:sp>
          <p:nvSpPr>
            <p:cNvPr id="8" name="7 Rectángulo"/>
            <p:cNvSpPr/>
            <p:nvPr/>
          </p:nvSpPr>
          <p:spPr>
            <a:xfrm>
              <a:off x="1448410" y="1158506"/>
              <a:ext cx="3077799" cy="1077218"/>
            </a:xfrm>
            <a:prstGeom prst="rect">
              <a:avLst/>
            </a:prstGeom>
            <a:ln>
              <a:solidFill>
                <a:schemeClr val="accent1">
                  <a:alpha val="72000"/>
                </a:schemeClr>
              </a:solidFill>
            </a:ln>
          </p:spPr>
          <p:txBody>
            <a:bodyPr wrap="square">
              <a:spAutoFit/>
            </a:bodyPr>
            <a:lstStyle/>
            <a:p>
              <a:pPr algn="r"/>
              <a:r>
                <a:rPr lang="en-US" sz="1600" b="1" i="1" dirty="0" smtClean="0"/>
                <a:t>June 2017: Andalusian new Incentives Scheme</a:t>
              </a:r>
              <a:endParaRPr lang="en-US" sz="1600" i="1" dirty="0" smtClean="0"/>
            </a:p>
            <a:p>
              <a:pPr algn="r"/>
              <a:r>
                <a:rPr lang="en-US" sz="1600" i="1" dirty="0" smtClean="0"/>
                <a:t>Specific line </a:t>
              </a:r>
              <a:r>
                <a:rPr lang="en-US" sz="1600" i="1" dirty="0"/>
                <a:t>“Promotion of International </a:t>
              </a:r>
              <a:r>
                <a:rPr lang="en-US" sz="1600" i="1" dirty="0" err="1"/>
                <a:t>R&amp;D&amp;I</a:t>
              </a:r>
              <a:r>
                <a:rPr lang="en-US" sz="1600" i="1" dirty="0"/>
                <a:t>. </a:t>
              </a:r>
              <a:endParaRPr lang="es-ES" sz="1600" i="1" dirty="0" smtClean="0"/>
            </a:p>
          </p:txBody>
        </p:sp>
        <p:pic>
          <p:nvPicPr>
            <p:cNvPr id="1028" name="Picture 4"/>
            <p:cNvPicPr>
              <a:picLocks noChangeAspect="1" noChangeArrowheads="1"/>
            </p:cNvPicPr>
            <p:nvPr/>
          </p:nvPicPr>
          <p:blipFill>
            <a:blip r:embed="rId3" cstate="print"/>
            <a:srcRect/>
            <a:stretch>
              <a:fillRect/>
            </a:stretch>
          </p:blipFill>
          <p:spPr bwMode="auto">
            <a:xfrm>
              <a:off x="2137299" y="2135833"/>
              <a:ext cx="2336727" cy="994844"/>
            </a:xfrm>
            <a:prstGeom prst="rect">
              <a:avLst/>
            </a:prstGeom>
            <a:noFill/>
            <a:ln w="9525">
              <a:solidFill>
                <a:schemeClr val="accent1">
                  <a:alpha val="72000"/>
                </a:schemeClr>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741111" y="1997494"/>
              <a:ext cx="1521128" cy="1242448"/>
            </a:xfrm>
            <a:prstGeom prst="rect">
              <a:avLst/>
            </a:prstGeom>
            <a:noFill/>
            <a:ln w="9525">
              <a:solidFill>
                <a:schemeClr val="accent1">
                  <a:alpha val="72000"/>
                </a:schemeClr>
              </a:solidFill>
              <a:miter lim="800000"/>
              <a:headEnd/>
              <a:tailEnd/>
            </a:ln>
          </p:spPr>
        </p:pic>
      </p:grpSp>
      <p:grpSp>
        <p:nvGrpSpPr>
          <p:cNvPr id="4" name="29 Grupo"/>
          <p:cNvGrpSpPr/>
          <p:nvPr/>
        </p:nvGrpSpPr>
        <p:grpSpPr>
          <a:xfrm>
            <a:off x="107504" y="980728"/>
            <a:ext cx="4248472" cy="5402117"/>
            <a:chOff x="152400" y="1143000"/>
            <a:chExt cx="3777396" cy="2917666"/>
          </a:xfrm>
        </p:grpSpPr>
        <p:pic>
          <p:nvPicPr>
            <p:cNvPr id="1026" name="Picture 2"/>
            <p:cNvPicPr>
              <a:picLocks noChangeAspect="1" noChangeArrowheads="1"/>
            </p:cNvPicPr>
            <p:nvPr/>
          </p:nvPicPr>
          <p:blipFill>
            <a:blip r:embed="rId5" cstate="print"/>
            <a:srcRect/>
            <a:stretch>
              <a:fillRect/>
            </a:stretch>
          </p:blipFill>
          <p:spPr bwMode="auto">
            <a:xfrm>
              <a:off x="152400" y="1143000"/>
              <a:ext cx="3581400" cy="2917666"/>
            </a:xfrm>
            <a:prstGeom prst="rect">
              <a:avLst/>
            </a:prstGeom>
            <a:noFill/>
            <a:ln w="9525">
              <a:solidFill>
                <a:schemeClr val="accent1"/>
              </a:solidFill>
              <a:miter lim="800000"/>
              <a:headEnd/>
              <a:tailEnd/>
            </a:ln>
          </p:spPr>
        </p:pic>
        <p:pic>
          <p:nvPicPr>
            <p:cNvPr id="26" name="Picture 2"/>
            <p:cNvPicPr>
              <a:picLocks noChangeAspect="1" noChangeArrowheads="1"/>
            </p:cNvPicPr>
            <p:nvPr/>
          </p:nvPicPr>
          <p:blipFill>
            <a:blip r:embed="rId6" cstate="print"/>
            <a:srcRect/>
            <a:stretch>
              <a:fillRect/>
            </a:stretch>
          </p:blipFill>
          <p:spPr bwMode="auto">
            <a:xfrm>
              <a:off x="1823975" y="3200400"/>
              <a:ext cx="2105821" cy="334700"/>
            </a:xfrm>
            <a:prstGeom prst="rect">
              <a:avLst/>
            </a:prstGeom>
            <a:noFill/>
            <a:ln w="9525">
              <a:solidFill>
                <a:schemeClr val="accent2"/>
              </a:solidFill>
              <a:miter lim="800000"/>
              <a:headEnd/>
              <a:tailEnd/>
            </a:ln>
          </p:spPr>
        </p:pic>
        <p:cxnSp>
          <p:nvCxnSpPr>
            <p:cNvPr id="28" name="27 Conector recto de flecha"/>
            <p:cNvCxnSpPr/>
            <p:nvPr/>
          </p:nvCxnSpPr>
          <p:spPr>
            <a:xfrm flipH="1">
              <a:off x="1424650" y="3429000"/>
              <a:ext cx="381000" cy="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pic>
        <p:nvPicPr>
          <p:cNvPr id="31" name="30 Imagen" descr="lupa-psd-468x468.png"/>
          <p:cNvPicPr>
            <a:picLocks noChangeAspect="1"/>
          </p:cNvPicPr>
          <p:nvPr/>
        </p:nvPicPr>
        <p:blipFill>
          <a:blip r:embed="rId7" cstate="print"/>
          <a:stretch>
            <a:fillRect/>
          </a:stretch>
        </p:blipFill>
        <p:spPr>
          <a:xfrm rot="16200000">
            <a:off x="343370" y="4724358"/>
            <a:ext cx="1072762" cy="1072762"/>
          </a:xfrm>
          <a:prstGeom prst="rect">
            <a:avLst/>
          </a:prstGeom>
        </p:spPr>
      </p:pic>
      <p:pic>
        <p:nvPicPr>
          <p:cNvPr id="1032" name="Picture 8"/>
          <p:cNvPicPr>
            <a:picLocks noChangeAspect="1" noChangeArrowheads="1"/>
          </p:cNvPicPr>
          <p:nvPr/>
        </p:nvPicPr>
        <p:blipFill>
          <a:blip r:embed="rId8" cstate="print"/>
          <a:srcRect/>
          <a:stretch>
            <a:fillRect/>
          </a:stretch>
        </p:blipFill>
        <p:spPr bwMode="auto">
          <a:xfrm>
            <a:off x="6470137" y="1264860"/>
            <a:ext cx="2381816" cy="1676400"/>
          </a:xfrm>
          <a:prstGeom prst="rect">
            <a:avLst/>
          </a:prstGeom>
          <a:noFill/>
          <a:ln w="9525">
            <a:noFill/>
            <a:miter lim="800000"/>
            <a:headEnd/>
            <a:tailEnd/>
          </a:ln>
        </p:spPr>
      </p:pic>
      <p:sp>
        <p:nvSpPr>
          <p:cNvPr id="6" name="5 Rectángulo"/>
          <p:cNvSpPr/>
          <p:nvPr/>
        </p:nvSpPr>
        <p:spPr>
          <a:xfrm>
            <a:off x="4509592" y="1258922"/>
            <a:ext cx="1653354" cy="1569660"/>
          </a:xfrm>
          <a:prstGeom prst="rect">
            <a:avLst/>
          </a:prstGeom>
          <a:ln>
            <a:solidFill>
              <a:schemeClr val="accent1">
                <a:lumMod val="75000"/>
              </a:schemeClr>
            </a:solidFill>
          </a:ln>
        </p:spPr>
        <p:txBody>
          <a:bodyPr wrap="square">
            <a:spAutoFit/>
          </a:bodyPr>
          <a:lstStyle/>
          <a:p>
            <a:r>
              <a:rPr lang="es-ES" sz="1600" b="1" i="1" dirty="0" err="1" smtClean="0"/>
              <a:t>April</a:t>
            </a:r>
            <a:r>
              <a:rPr lang="es-ES" sz="1600" b="1" i="1" dirty="0" smtClean="0"/>
              <a:t> 2017, Agencia IDEA </a:t>
            </a:r>
            <a:r>
              <a:rPr lang="es-ES" sz="1600" b="1" i="1" dirty="0" err="1" smtClean="0"/>
              <a:t>is</a:t>
            </a:r>
            <a:r>
              <a:rPr lang="es-ES" sz="1600" b="1" i="1" dirty="0" smtClean="0"/>
              <a:t> </a:t>
            </a:r>
            <a:r>
              <a:rPr lang="es-ES" sz="1600" b="1" i="1" dirty="0" err="1" smtClean="0"/>
              <a:t>designated</a:t>
            </a:r>
            <a:r>
              <a:rPr lang="es-ES" sz="1600" b="1" i="1" dirty="0" smtClean="0"/>
              <a:t> </a:t>
            </a:r>
            <a:r>
              <a:rPr lang="es-ES" sz="1600" b="1" i="1" dirty="0" err="1" smtClean="0"/>
              <a:t>ERDF</a:t>
            </a:r>
            <a:r>
              <a:rPr lang="es-ES" sz="1600" b="1" i="1" dirty="0" smtClean="0"/>
              <a:t>  </a:t>
            </a:r>
            <a:r>
              <a:rPr lang="es-ES" sz="1600" b="1" i="1" dirty="0" err="1" smtClean="0"/>
              <a:t>Intermediary</a:t>
            </a:r>
            <a:r>
              <a:rPr lang="es-ES" sz="1600" b="1" i="1" dirty="0" smtClean="0"/>
              <a:t> </a:t>
            </a:r>
            <a:r>
              <a:rPr lang="es-ES" sz="1600" b="1" i="1" dirty="0" err="1" smtClean="0"/>
              <a:t>body</a:t>
            </a:r>
            <a:r>
              <a:rPr lang="es-ES" sz="1600" b="1" i="1" dirty="0" smtClean="0"/>
              <a:t>. </a:t>
            </a:r>
            <a:r>
              <a:rPr lang="es-ES" sz="1600" b="1" i="1" dirty="0" err="1" smtClean="0"/>
              <a:t>Andalusia</a:t>
            </a:r>
            <a:r>
              <a:rPr lang="es-ES" sz="1600" b="1" i="1" dirty="0" smtClean="0"/>
              <a:t> Global </a:t>
            </a:r>
            <a:r>
              <a:rPr lang="es-ES" sz="1600" b="1" i="1" dirty="0" err="1" smtClean="0"/>
              <a:t>Grant</a:t>
            </a:r>
            <a:r>
              <a:rPr lang="es-ES" sz="1600" b="1" i="1" dirty="0" smtClean="0"/>
              <a:t>  </a:t>
            </a:r>
            <a:endParaRPr lang="es-ES" sz="1600" i="1" dirty="0"/>
          </a:p>
        </p:txBody>
      </p:sp>
      <p:sp>
        <p:nvSpPr>
          <p:cNvPr id="16" name="15 Marcador de número de diapositiva"/>
          <p:cNvSpPr>
            <a:spLocks noGrp="1"/>
          </p:cNvSpPr>
          <p:nvPr>
            <p:ph type="sldNum" sz="quarter" idx="12"/>
          </p:nvPr>
        </p:nvSpPr>
        <p:spPr/>
        <p:txBody>
          <a:bodyPr/>
          <a:lstStyle/>
          <a:p>
            <a:fld id="{14EFCAAF-CF37-434B-A2F3-739CEA0EE5BB}" type="slidenum">
              <a:rPr lang="en-US" smtClean="0"/>
              <a:pPr/>
              <a:t>15</a:t>
            </a:fld>
            <a:endParaRPr lang="en-US"/>
          </a:p>
        </p:txBody>
      </p:sp>
      <p:sp>
        <p:nvSpPr>
          <p:cNvPr id="18" name="17 Rectángulo"/>
          <p:cNvSpPr/>
          <p:nvPr/>
        </p:nvSpPr>
        <p:spPr>
          <a:xfrm>
            <a:off x="2483768" y="3068960"/>
            <a:ext cx="6378039" cy="861774"/>
          </a:xfrm>
          <a:prstGeom prst="rect">
            <a:avLst/>
          </a:prstGeom>
          <a:solidFill>
            <a:schemeClr val="bg1"/>
          </a:solidFill>
          <a:ln>
            <a:noFill/>
          </a:ln>
        </p:spPr>
        <p:txBody>
          <a:bodyPr wrap="square">
            <a:spAutoFit/>
          </a:bodyPr>
          <a:lstStyle/>
          <a:p>
            <a:r>
              <a:rPr lang="es-ES" sz="1600" b="1" i="1" dirty="0" err="1" smtClean="0"/>
              <a:t>December</a:t>
            </a:r>
            <a:r>
              <a:rPr lang="es-ES" sz="1600" b="1" i="1" dirty="0" smtClean="0"/>
              <a:t> 2018: </a:t>
            </a:r>
            <a:r>
              <a:rPr lang="es-ES" sz="1600" b="1" i="1" dirty="0" err="1" smtClean="0"/>
              <a:t>Intensive</a:t>
            </a:r>
            <a:r>
              <a:rPr lang="es-ES" sz="1600" b="1" i="1" dirty="0" smtClean="0"/>
              <a:t> and active </a:t>
            </a:r>
            <a:r>
              <a:rPr lang="es-ES" sz="1600" b="1" i="1" dirty="0" err="1" smtClean="0"/>
              <a:t>work</a:t>
            </a:r>
            <a:r>
              <a:rPr lang="es-ES" sz="1600" b="1" i="1" dirty="0" smtClean="0"/>
              <a:t> </a:t>
            </a:r>
            <a:r>
              <a:rPr lang="es-ES" sz="1600" b="1" i="1" dirty="0" err="1" smtClean="0"/>
              <a:t>with</a:t>
            </a:r>
            <a:r>
              <a:rPr lang="es-ES" sz="1600" b="1" i="1" dirty="0" smtClean="0"/>
              <a:t> </a:t>
            </a:r>
            <a:r>
              <a:rPr lang="es-ES" sz="1600" b="1" i="1" dirty="0" err="1" smtClean="0"/>
              <a:t>Clean</a:t>
            </a:r>
            <a:r>
              <a:rPr lang="es-ES" sz="1600" b="1" i="1" dirty="0" smtClean="0"/>
              <a:t> </a:t>
            </a:r>
            <a:r>
              <a:rPr lang="es-ES" sz="1600" b="1" i="1" dirty="0" err="1" smtClean="0"/>
              <a:t>Sky</a:t>
            </a:r>
            <a:endParaRPr lang="es-ES" sz="1600" i="1" dirty="0" smtClean="0"/>
          </a:p>
          <a:p>
            <a:r>
              <a:rPr lang="es-ES" sz="1600" i="1" dirty="0" err="1" smtClean="0"/>
              <a:t>Andalusia</a:t>
            </a:r>
            <a:r>
              <a:rPr lang="es-ES" sz="1600" i="1" dirty="0" smtClean="0"/>
              <a:t> </a:t>
            </a:r>
            <a:r>
              <a:rPr lang="es-ES" sz="1600" i="1" dirty="0" err="1" smtClean="0"/>
              <a:t>reached</a:t>
            </a:r>
            <a:r>
              <a:rPr lang="es-ES" sz="1600" i="1" dirty="0" smtClean="0"/>
              <a:t> </a:t>
            </a:r>
            <a:r>
              <a:rPr lang="es-ES" sz="1600" b="1" i="1" dirty="0" smtClean="0"/>
              <a:t>12 </a:t>
            </a:r>
            <a:r>
              <a:rPr lang="es-ES" sz="1600" b="1" i="1" dirty="0" err="1" smtClean="0"/>
              <a:t>Winning</a:t>
            </a:r>
            <a:r>
              <a:rPr lang="es-ES" sz="1600" b="1" i="1" dirty="0" smtClean="0"/>
              <a:t> </a:t>
            </a:r>
            <a:r>
              <a:rPr lang="es-ES" sz="1600" b="1" i="1" dirty="0" err="1" smtClean="0"/>
              <a:t>Participations</a:t>
            </a:r>
            <a:r>
              <a:rPr lang="es-ES" sz="1600" b="1" i="1" dirty="0" smtClean="0"/>
              <a:t> </a:t>
            </a:r>
            <a:r>
              <a:rPr lang="es-ES" sz="1600" i="1" dirty="0" smtClean="0"/>
              <a:t>in </a:t>
            </a:r>
            <a:r>
              <a:rPr lang="es-ES" sz="1600" i="1" dirty="0" err="1" smtClean="0"/>
              <a:t>succesful</a:t>
            </a:r>
            <a:r>
              <a:rPr lang="es-ES" sz="1600" i="1" dirty="0" smtClean="0"/>
              <a:t> </a:t>
            </a:r>
            <a:r>
              <a:rPr lang="es-ES" sz="1600" i="1" dirty="0" err="1" smtClean="0"/>
              <a:t>proposals</a:t>
            </a:r>
            <a:r>
              <a:rPr lang="es-ES" sz="1600" i="1" dirty="0" smtClean="0"/>
              <a:t> in C</a:t>
            </a:r>
            <a:r>
              <a:rPr lang="en-US" sz="1600" i="1" dirty="0" smtClean="0"/>
              <a:t>S 2 calls = Funds attracted: </a:t>
            </a:r>
            <a:r>
              <a:rPr lang="es-ES" sz="1600" dirty="0" smtClean="0"/>
              <a:t>8.168.521 €</a:t>
            </a:r>
            <a:endParaRPr lang="es-ES" sz="1600" i="1" dirty="0" smtClean="0">
              <a:solidFill>
                <a:srgbClr val="C00000"/>
              </a:solidFill>
            </a:endParaRPr>
          </a:p>
        </p:txBody>
      </p:sp>
      <p:sp>
        <p:nvSpPr>
          <p:cNvPr id="20" name="Title 1"/>
          <p:cNvSpPr>
            <a:spLocks noGrp="1"/>
          </p:cNvSpPr>
          <p:nvPr>
            <p:ph type="title"/>
          </p:nvPr>
        </p:nvSpPr>
        <p:spPr>
          <a:xfrm>
            <a:off x="251520" y="0"/>
            <a:ext cx="8892480" cy="1143000"/>
          </a:xfrm>
        </p:spPr>
        <p:txBody>
          <a:bodyPr>
            <a:normAutofit/>
          </a:bodyPr>
          <a:lstStyle/>
          <a:p>
            <a:r>
              <a:rPr lang="en-US" sz="2800" b="1" dirty="0" smtClean="0">
                <a:solidFill>
                  <a:srgbClr val="A50021"/>
                </a:solidFill>
                <a:latin typeface="Arial Narrow" pitchFamily="34" charset="0"/>
                <a:ea typeface="+mn-ea"/>
                <a:cs typeface="+mn-cs"/>
              </a:rPr>
              <a:t>Activities and achievements under Andalusia-</a:t>
            </a:r>
            <a:r>
              <a:rPr lang="en-US" sz="2800" b="1" dirty="0" err="1" smtClean="0">
                <a:solidFill>
                  <a:srgbClr val="A50021"/>
                </a:solidFill>
                <a:latin typeface="Arial Narrow" pitchFamily="34" charset="0"/>
                <a:ea typeface="+mn-ea"/>
                <a:cs typeface="+mn-cs"/>
              </a:rPr>
              <a:t>CleanSky</a:t>
            </a:r>
            <a:r>
              <a:rPr lang="en-US" sz="2800" b="1" dirty="0" smtClean="0">
                <a:solidFill>
                  <a:srgbClr val="A50021"/>
                </a:solidFill>
                <a:latin typeface="Arial Narrow" pitchFamily="34" charset="0"/>
                <a:ea typeface="+mn-ea"/>
                <a:cs typeface="+mn-cs"/>
              </a:rPr>
              <a:t> </a:t>
            </a:r>
            <a:r>
              <a:rPr lang="en-US" sz="2800" b="1" dirty="0" err="1" smtClean="0">
                <a:solidFill>
                  <a:srgbClr val="A50021"/>
                </a:solidFill>
                <a:latin typeface="Arial Narrow" pitchFamily="34" charset="0"/>
                <a:ea typeface="+mn-ea"/>
                <a:cs typeface="+mn-cs"/>
              </a:rPr>
              <a:t>MoU</a:t>
            </a:r>
            <a:endParaRPr lang="nl-BE" sz="2800" b="1" dirty="0">
              <a:solidFill>
                <a:srgbClr val="A50021"/>
              </a:solidFill>
              <a:latin typeface="Arial Narrow" pitchFamily="34" charset="0"/>
              <a:ea typeface="+mn-ea"/>
              <a:cs typeface="+mn-cs"/>
            </a:endParaRPr>
          </a:p>
        </p:txBody>
      </p:sp>
    </p:spTree>
    <p:extLst>
      <p:ext uri="{BB962C8B-B14F-4D97-AF65-F5344CB8AC3E}">
        <p14:creationId xmlns:p14="http://schemas.microsoft.com/office/powerpoint/2010/main" val="2886935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CC398702-A149-4742-B0B4-C0260AFE9C05}" type="slidenum">
              <a:rPr lang="en-US" smtClean="0">
                <a:solidFill>
                  <a:prstClr val="black">
                    <a:tint val="75000"/>
                  </a:prstClr>
                </a:solidFill>
              </a:rPr>
              <a:pPr>
                <a:defRPr/>
              </a:pPr>
              <a:t>16</a:t>
            </a:fld>
            <a:endParaRPr lang="en-US" dirty="0">
              <a:solidFill>
                <a:prstClr val="black">
                  <a:tint val="75000"/>
                </a:prstClr>
              </a:solidFill>
            </a:endParaRPr>
          </a:p>
        </p:txBody>
      </p:sp>
      <p:graphicFrame>
        <p:nvGraphicFramePr>
          <p:cNvPr id="7" name="7 Gráfico"/>
          <p:cNvGraphicFramePr/>
          <p:nvPr/>
        </p:nvGraphicFramePr>
        <p:xfrm>
          <a:off x="251520" y="1196752"/>
          <a:ext cx="856895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p:cNvSpPr txBox="1">
            <a:spLocks noChangeArrowheads="1"/>
          </p:cNvSpPr>
          <p:nvPr/>
        </p:nvSpPr>
        <p:spPr bwMode="auto">
          <a:xfrm>
            <a:off x="1403648" y="0"/>
            <a:ext cx="6048672" cy="1092607"/>
          </a:xfrm>
          <a:prstGeom prst="rect">
            <a:avLst/>
          </a:prstGeom>
          <a:noFill/>
          <a:ln w="9525">
            <a:noFill/>
            <a:miter lim="800000"/>
            <a:headEnd/>
            <a:tailEnd/>
          </a:ln>
        </p:spPr>
        <p:txBody>
          <a:bodyPr wrap="square">
            <a:spAutoFit/>
          </a:bodyPr>
          <a:lstStyle/>
          <a:p>
            <a:pPr algn="ctr">
              <a:spcBef>
                <a:spcPts val="600"/>
              </a:spcBef>
            </a:pPr>
            <a:r>
              <a:rPr lang="es-ES" sz="3000" b="1" dirty="0" err="1" smtClean="0">
                <a:solidFill>
                  <a:srgbClr val="A50021"/>
                </a:solidFill>
              </a:rPr>
              <a:t>Goals</a:t>
            </a:r>
            <a:r>
              <a:rPr lang="es-ES" sz="3000" b="1" dirty="0" smtClean="0">
                <a:solidFill>
                  <a:srgbClr val="A50021"/>
                </a:solidFill>
              </a:rPr>
              <a:t> (i)</a:t>
            </a:r>
          </a:p>
          <a:p>
            <a:pPr algn="ctr">
              <a:spcBef>
                <a:spcPts val="600"/>
              </a:spcBef>
            </a:pPr>
            <a:r>
              <a:rPr lang="es-ES" sz="3000" b="1" dirty="0" err="1" smtClean="0">
                <a:solidFill>
                  <a:srgbClr val="A50021"/>
                </a:solidFill>
              </a:rPr>
              <a:t>Andalusian</a:t>
            </a:r>
            <a:r>
              <a:rPr lang="es-ES" sz="3000" b="1" dirty="0" smtClean="0">
                <a:solidFill>
                  <a:srgbClr val="A50021"/>
                </a:solidFill>
              </a:rPr>
              <a:t> </a:t>
            </a:r>
            <a:r>
              <a:rPr lang="es-ES" sz="3000" b="1" dirty="0" err="1" smtClean="0">
                <a:solidFill>
                  <a:srgbClr val="A50021"/>
                </a:solidFill>
              </a:rPr>
              <a:t>Projects</a:t>
            </a:r>
            <a:r>
              <a:rPr lang="es-ES" sz="3000" b="1" dirty="0" smtClean="0">
                <a:solidFill>
                  <a:srgbClr val="A50021"/>
                </a:solidFill>
              </a:rPr>
              <a:t> </a:t>
            </a:r>
            <a:r>
              <a:rPr lang="es-ES" sz="3000" b="1" dirty="0" err="1" smtClean="0">
                <a:solidFill>
                  <a:srgbClr val="A50021"/>
                </a:solidFill>
              </a:rPr>
              <a:t>Clean</a:t>
            </a:r>
            <a:r>
              <a:rPr lang="es-ES" sz="3000" b="1" dirty="0" smtClean="0">
                <a:solidFill>
                  <a:srgbClr val="A50021"/>
                </a:solidFill>
              </a:rPr>
              <a:t> SKY CFP</a:t>
            </a:r>
            <a:endParaRPr lang="es-ES" sz="3000" b="1" dirty="0">
              <a:solidFill>
                <a:srgbClr val="A5002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CC398702-A149-4742-B0B4-C0260AFE9C05}" type="slidenum">
              <a:rPr lang="en-US" smtClean="0">
                <a:solidFill>
                  <a:prstClr val="black">
                    <a:tint val="75000"/>
                  </a:prstClr>
                </a:solidFill>
              </a:rPr>
              <a:pPr>
                <a:defRPr/>
              </a:pPr>
              <a:t>17</a:t>
            </a:fld>
            <a:endParaRPr lang="en-US">
              <a:solidFill>
                <a:prstClr val="black">
                  <a:tint val="75000"/>
                </a:prstClr>
              </a:solidFill>
            </a:endParaRPr>
          </a:p>
        </p:txBody>
      </p:sp>
      <p:sp>
        <p:nvSpPr>
          <p:cNvPr id="5" name="Text Box 6"/>
          <p:cNvSpPr txBox="1">
            <a:spLocks noChangeArrowheads="1"/>
          </p:cNvSpPr>
          <p:nvPr/>
        </p:nvSpPr>
        <p:spPr bwMode="auto">
          <a:xfrm>
            <a:off x="1331640" y="0"/>
            <a:ext cx="6048672" cy="1092607"/>
          </a:xfrm>
          <a:prstGeom prst="rect">
            <a:avLst/>
          </a:prstGeom>
          <a:noFill/>
          <a:ln w="9525">
            <a:noFill/>
            <a:miter lim="800000"/>
            <a:headEnd/>
            <a:tailEnd/>
          </a:ln>
        </p:spPr>
        <p:txBody>
          <a:bodyPr wrap="square">
            <a:spAutoFit/>
          </a:bodyPr>
          <a:lstStyle/>
          <a:p>
            <a:pPr algn="ctr">
              <a:spcBef>
                <a:spcPts val="600"/>
              </a:spcBef>
            </a:pPr>
            <a:r>
              <a:rPr lang="es-ES" sz="3000" b="1" dirty="0" err="1" smtClean="0">
                <a:solidFill>
                  <a:srgbClr val="A50021"/>
                </a:solidFill>
              </a:rPr>
              <a:t>Goals</a:t>
            </a:r>
            <a:r>
              <a:rPr lang="es-ES" sz="3000" b="1" dirty="0" smtClean="0">
                <a:solidFill>
                  <a:srgbClr val="A50021"/>
                </a:solidFill>
              </a:rPr>
              <a:t> (</a:t>
            </a:r>
            <a:r>
              <a:rPr lang="es-ES" sz="3000" b="1" dirty="0" err="1" smtClean="0">
                <a:solidFill>
                  <a:srgbClr val="A50021"/>
                </a:solidFill>
              </a:rPr>
              <a:t>ii</a:t>
            </a:r>
            <a:r>
              <a:rPr lang="es-ES" sz="3000" b="1" dirty="0" smtClean="0">
                <a:solidFill>
                  <a:srgbClr val="A50021"/>
                </a:solidFill>
              </a:rPr>
              <a:t>)</a:t>
            </a:r>
          </a:p>
          <a:p>
            <a:pPr algn="ctr">
              <a:spcBef>
                <a:spcPts val="600"/>
              </a:spcBef>
            </a:pPr>
            <a:r>
              <a:rPr lang="es-ES" sz="3000" b="1" dirty="0" err="1" smtClean="0">
                <a:solidFill>
                  <a:srgbClr val="A50021"/>
                </a:solidFill>
              </a:rPr>
              <a:t>Andalusian</a:t>
            </a:r>
            <a:r>
              <a:rPr lang="es-ES" sz="3000" b="1" dirty="0" smtClean="0">
                <a:solidFill>
                  <a:srgbClr val="A50021"/>
                </a:solidFill>
              </a:rPr>
              <a:t> </a:t>
            </a:r>
            <a:r>
              <a:rPr lang="es-ES" sz="3000" b="1" dirty="0" err="1" smtClean="0">
                <a:solidFill>
                  <a:srgbClr val="A50021"/>
                </a:solidFill>
              </a:rPr>
              <a:t>Projects</a:t>
            </a:r>
            <a:r>
              <a:rPr lang="es-ES" sz="3000" b="1" dirty="0" smtClean="0">
                <a:solidFill>
                  <a:srgbClr val="A50021"/>
                </a:solidFill>
              </a:rPr>
              <a:t> </a:t>
            </a:r>
            <a:r>
              <a:rPr lang="es-ES" sz="3000" b="1" dirty="0" err="1" smtClean="0">
                <a:solidFill>
                  <a:srgbClr val="A50021"/>
                </a:solidFill>
              </a:rPr>
              <a:t>Clean</a:t>
            </a:r>
            <a:r>
              <a:rPr lang="es-ES" sz="3000" b="1" dirty="0" smtClean="0">
                <a:solidFill>
                  <a:srgbClr val="A50021"/>
                </a:solidFill>
              </a:rPr>
              <a:t> SKY CFP</a:t>
            </a:r>
          </a:p>
        </p:txBody>
      </p:sp>
      <p:pic>
        <p:nvPicPr>
          <p:cNvPr id="100353" name="Picture 1"/>
          <p:cNvPicPr>
            <a:picLocks noChangeAspect="1" noChangeArrowheads="1"/>
          </p:cNvPicPr>
          <p:nvPr/>
        </p:nvPicPr>
        <p:blipFill>
          <a:blip r:embed="rId2" cstate="print"/>
          <a:srcRect/>
          <a:stretch>
            <a:fillRect/>
          </a:stretch>
        </p:blipFill>
        <p:spPr bwMode="auto">
          <a:xfrm>
            <a:off x="539552" y="1124744"/>
            <a:ext cx="8422170" cy="439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CC398702-A149-4742-B0B4-C0260AFE9C05}" type="slidenum">
              <a:rPr lang="en-US" smtClean="0">
                <a:solidFill>
                  <a:prstClr val="black">
                    <a:tint val="75000"/>
                  </a:prstClr>
                </a:solidFill>
              </a:rPr>
              <a:pPr>
                <a:defRPr/>
              </a:pPr>
              <a:t>18</a:t>
            </a:fld>
            <a:endParaRPr lang="en-US">
              <a:solidFill>
                <a:prstClr val="black">
                  <a:tint val="75000"/>
                </a:prstClr>
              </a:solidFill>
            </a:endParaRPr>
          </a:p>
        </p:txBody>
      </p:sp>
      <p:graphicFrame>
        <p:nvGraphicFramePr>
          <p:cNvPr id="4" name="3 Tabla"/>
          <p:cNvGraphicFramePr>
            <a:graphicFrameLocks noGrp="1"/>
          </p:cNvGraphicFramePr>
          <p:nvPr/>
        </p:nvGraphicFramePr>
        <p:xfrm>
          <a:off x="107504" y="1484784"/>
          <a:ext cx="8784977" cy="3937592"/>
        </p:xfrm>
        <a:graphic>
          <a:graphicData uri="http://schemas.openxmlformats.org/drawingml/2006/table">
            <a:tbl>
              <a:tblPr/>
              <a:tblGrid>
                <a:gridCol w="2870154"/>
                <a:gridCol w="1330071"/>
                <a:gridCol w="1610086"/>
                <a:gridCol w="1470079"/>
                <a:gridCol w="1504587"/>
              </a:tblGrid>
              <a:tr h="720080">
                <a:tc>
                  <a:txBody>
                    <a:bodyPr/>
                    <a:lstStyle/>
                    <a:p>
                      <a:pPr marL="285750" indent="-285750">
                        <a:buFont typeface="Wingdings" panose="05000000000000000000" pitchFamily="2" charset="2"/>
                        <a:buChar char="q"/>
                      </a:pPr>
                      <a:r>
                        <a:rPr lang="en-GB" sz="2000" b="1" i="1" noProof="0" dirty="0" smtClean="0">
                          <a:latin typeface="Arial Narrow" pitchFamily="34" charset="0"/>
                        </a:rPr>
                        <a:t>International R&amp;D&amp;I Projects</a:t>
                      </a:r>
                      <a:endParaRPr lang="en-GB" sz="2000" b="1" noProof="0" dirty="0">
                        <a:solidFill>
                          <a:srgbClr val="FF0000"/>
                        </a:solidFill>
                        <a:latin typeface="Arial Narrow" pitchFamily="34" charset="0"/>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b="1" noProof="0" smtClean="0">
                          <a:solidFill>
                            <a:srgbClr val="FFFFFF"/>
                          </a:solidFill>
                          <a:latin typeface="Arial Narrow" pitchFamily="34" charset="0"/>
                          <a:ea typeface="Calibri"/>
                          <a:cs typeface="Times New Roman"/>
                        </a:rPr>
                        <a:t>Projects</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b="1" noProof="0" dirty="0" smtClean="0">
                          <a:solidFill>
                            <a:srgbClr val="FFFFFF"/>
                          </a:solidFill>
                          <a:latin typeface="Arial Narrow" pitchFamily="34" charset="0"/>
                          <a:ea typeface="Calibri"/>
                          <a:cs typeface="Times New Roman"/>
                        </a:rPr>
                        <a:t>Global</a:t>
                      </a:r>
                      <a:r>
                        <a:rPr lang="en-GB" sz="1600" b="1" baseline="0" noProof="0" dirty="0" smtClean="0">
                          <a:solidFill>
                            <a:srgbClr val="FFFFFF"/>
                          </a:solidFill>
                          <a:latin typeface="Arial Narrow" pitchFamily="34" charset="0"/>
                          <a:ea typeface="Calibri"/>
                          <a:cs typeface="Times New Roman"/>
                        </a:rPr>
                        <a:t> Budget Submitted (€)</a:t>
                      </a:r>
                      <a:endParaRPr lang="en-GB" sz="1600" noProof="0" dirty="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b="1" noProof="0" dirty="0" smtClean="0">
                          <a:solidFill>
                            <a:srgbClr val="FFFFFF"/>
                          </a:solidFill>
                          <a:latin typeface="Arial Narrow" pitchFamily="34" charset="0"/>
                          <a:ea typeface="Calibri"/>
                          <a:cs typeface="Times New Roman"/>
                        </a:rPr>
                        <a:t>Call for Proposal Budget (€)</a:t>
                      </a:r>
                      <a:endParaRPr lang="en-GB" sz="1600" noProof="0" dirty="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b="1" noProof="0" dirty="0" smtClean="0">
                          <a:solidFill>
                            <a:srgbClr val="FFFFFF"/>
                          </a:solidFill>
                          <a:latin typeface="Arial Narrow" pitchFamily="34" charset="0"/>
                          <a:ea typeface="Calibri"/>
                          <a:cs typeface="Times New Roman"/>
                        </a:rPr>
                        <a:t>Estimated</a:t>
                      </a:r>
                    </a:p>
                    <a:p>
                      <a:pPr algn="ctr">
                        <a:lnSpc>
                          <a:spcPct val="115000"/>
                        </a:lnSpc>
                        <a:spcAft>
                          <a:spcPts val="0"/>
                        </a:spcAft>
                      </a:pPr>
                      <a:r>
                        <a:rPr lang="en-GB" sz="1600" b="1" i="0" noProof="0" dirty="0" smtClean="0">
                          <a:solidFill>
                            <a:srgbClr val="FFFFFF"/>
                          </a:solidFill>
                          <a:latin typeface="Arial Narrow" pitchFamily="34" charset="0"/>
                          <a:ea typeface="Calibri"/>
                          <a:cs typeface="Times New Roman"/>
                        </a:rPr>
                        <a:t>Grant</a:t>
                      </a:r>
                      <a:r>
                        <a:rPr lang="en-GB" sz="1600" b="1" i="0" kern="1200" noProof="0" dirty="0" smtClean="0">
                          <a:solidFill>
                            <a:schemeClr val="bg1"/>
                          </a:solidFill>
                          <a:latin typeface="Arial Narrow" pitchFamily="34" charset="0"/>
                          <a:ea typeface="+mn-ea"/>
                          <a:cs typeface="+mn-cs"/>
                        </a:rPr>
                        <a:t> (€)</a:t>
                      </a:r>
                      <a:endParaRPr lang="en-GB" sz="1600" i="0" noProof="0" dirty="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816667">
                <a:tc>
                  <a:txBody>
                    <a:bodyPr/>
                    <a:lstStyle/>
                    <a:p>
                      <a:pPr marL="176213" indent="0">
                        <a:lnSpc>
                          <a:spcPct val="115000"/>
                        </a:lnSpc>
                        <a:spcAft>
                          <a:spcPts val="0"/>
                        </a:spcAft>
                      </a:pPr>
                      <a:r>
                        <a:rPr lang="en-GB" sz="1800" b="1" i="1" kern="1200" noProof="0" dirty="0" smtClean="0">
                          <a:solidFill>
                            <a:schemeClr val="bg1"/>
                          </a:solidFill>
                          <a:latin typeface="Arial Narrow" pitchFamily="34" charset="0"/>
                          <a:ea typeface="+mn-ea"/>
                          <a:cs typeface="+mn-cs"/>
                        </a:rPr>
                        <a:t>Technical Assistance to submit R&amp;D&amp;I projects to international calls</a:t>
                      </a:r>
                      <a:endParaRPr lang="en-GB" sz="1600" b="1" noProof="0" dirty="0">
                        <a:solidFill>
                          <a:schemeClr val="bg1"/>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noProof="0" smtClean="0">
                          <a:latin typeface="Arial Narrow" pitchFamily="34" charset="0"/>
                          <a:ea typeface="Calibri"/>
                          <a:cs typeface="Times New Roman"/>
                        </a:rPr>
                        <a:t>18</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111125" algn="r">
                        <a:lnSpc>
                          <a:spcPct val="115000"/>
                        </a:lnSpc>
                        <a:spcAft>
                          <a:spcPts val="0"/>
                        </a:spcAft>
                      </a:pPr>
                      <a:r>
                        <a:rPr lang="en-GB" sz="1600" noProof="0" smtClean="0">
                          <a:latin typeface="Arial Narrow" pitchFamily="34" charset="0"/>
                          <a:ea typeface="Calibri"/>
                          <a:cs typeface="Times New Roman"/>
                        </a:rPr>
                        <a:t>242.999</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201930" algn="r">
                        <a:lnSpc>
                          <a:spcPct val="115000"/>
                        </a:lnSpc>
                        <a:spcAft>
                          <a:spcPts val="0"/>
                        </a:spcAft>
                      </a:pPr>
                      <a:r>
                        <a:rPr lang="en-GB" sz="1600" noProof="0" smtClean="0">
                          <a:latin typeface="Arial Narrow" pitchFamily="34" charset="0"/>
                          <a:ea typeface="Calibri"/>
                          <a:cs typeface="Times New Roman"/>
                        </a:rPr>
                        <a:t>185.003</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21590" algn="r">
                        <a:lnSpc>
                          <a:spcPct val="115000"/>
                        </a:lnSpc>
                        <a:spcAft>
                          <a:spcPts val="0"/>
                        </a:spcAft>
                      </a:pPr>
                      <a:r>
                        <a:rPr lang="en-GB" sz="1600" noProof="0" smtClean="0">
                          <a:latin typeface="Arial Narrow" pitchFamily="34" charset="0"/>
                          <a:ea typeface="Calibri"/>
                          <a:cs typeface="Times New Roman"/>
                        </a:rPr>
                        <a:t>150.199</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767509">
                <a:tc>
                  <a:txBody>
                    <a:bodyPr/>
                    <a:lstStyle/>
                    <a:p>
                      <a:pPr marL="176213" indent="0">
                        <a:lnSpc>
                          <a:spcPct val="115000"/>
                        </a:lnSpc>
                        <a:spcAft>
                          <a:spcPts val="0"/>
                        </a:spcAft>
                      </a:pPr>
                      <a:r>
                        <a:rPr lang="en-GB" sz="2000" b="1" i="1" kern="1200" noProof="0" dirty="0" smtClean="0">
                          <a:solidFill>
                            <a:schemeClr val="accent2">
                              <a:lumMod val="50000"/>
                            </a:schemeClr>
                          </a:solidFill>
                          <a:latin typeface="Arial Narrow" pitchFamily="34" charset="0"/>
                          <a:ea typeface="+mn-ea"/>
                          <a:cs typeface="+mn-cs"/>
                        </a:rPr>
                        <a:t>International R&amp;D&amp;I Projects</a:t>
                      </a:r>
                      <a:endParaRPr lang="en-GB" sz="2000" b="1" noProof="0" dirty="0">
                        <a:solidFill>
                          <a:schemeClr val="accent2">
                            <a:lumMod val="50000"/>
                          </a:schemeClr>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b="1" noProof="0" smtClean="0">
                          <a:solidFill>
                            <a:srgbClr val="C00000"/>
                          </a:solidFill>
                          <a:latin typeface="Arial Narrow" pitchFamily="34" charset="0"/>
                          <a:ea typeface="Calibri"/>
                          <a:cs typeface="Times New Roman"/>
                        </a:rPr>
                        <a:t>6</a:t>
                      </a:r>
                      <a:endParaRPr lang="en-GB" sz="1600" b="1" noProof="0">
                        <a:solidFill>
                          <a:srgbClr val="C00000"/>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BFDE"/>
                    </a:solidFill>
                  </a:tcPr>
                </a:tc>
                <a:tc>
                  <a:txBody>
                    <a:bodyPr/>
                    <a:lstStyle/>
                    <a:p>
                      <a:pPr algn="r">
                        <a:lnSpc>
                          <a:spcPct val="115000"/>
                        </a:lnSpc>
                        <a:spcAft>
                          <a:spcPts val="0"/>
                        </a:spcAft>
                      </a:pPr>
                      <a:r>
                        <a:rPr lang="en-GB" sz="1600" b="1" noProof="0" smtClean="0">
                          <a:solidFill>
                            <a:srgbClr val="C00000"/>
                          </a:solidFill>
                          <a:latin typeface="Arial Narrow" pitchFamily="34" charset="0"/>
                          <a:ea typeface="Calibri"/>
                          <a:cs typeface="Times New Roman"/>
                        </a:rPr>
                        <a:t>3.609.980,30</a:t>
                      </a:r>
                      <a:endParaRPr lang="en-GB" sz="1600" b="1" noProof="0">
                        <a:solidFill>
                          <a:srgbClr val="C00000"/>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BFDE"/>
                    </a:solidFill>
                  </a:tcPr>
                </a:tc>
                <a:tc>
                  <a:txBody>
                    <a:bodyPr/>
                    <a:lstStyle/>
                    <a:p>
                      <a:pPr marR="201930" algn="r">
                        <a:lnSpc>
                          <a:spcPct val="115000"/>
                        </a:lnSpc>
                        <a:spcAft>
                          <a:spcPts val="0"/>
                        </a:spcAft>
                      </a:pPr>
                      <a:r>
                        <a:rPr lang="en-GB" sz="1600" b="1" noProof="0" smtClean="0">
                          <a:solidFill>
                            <a:srgbClr val="C00000"/>
                          </a:solidFill>
                          <a:latin typeface="Arial Narrow" pitchFamily="34" charset="0"/>
                          <a:ea typeface="Calibri"/>
                          <a:cs typeface="Times New Roman"/>
                        </a:rPr>
                        <a:t>2.550.000</a:t>
                      </a:r>
                      <a:endParaRPr lang="en-GB" sz="1600" b="1" noProof="0">
                        <a:solidFill>
                          <a:srgbClr val="C00000"/>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BFDE"/>
                    </a:solidFill>
                  </a:tcPr>
                </a:tc>
                <a:tc>
                  <a:txBody>
                    <a:bodyPr/>
                    <a:lstStyle/>
                    <a:p>
                      <a:pPr marR="21590" algn="r">
                        <a:lnSpc>
                          <a:spcPct val="115000"/>
                        </a:lnSpc>
                        <a:spcAft>
                          <a:spcPts val="0"/>
                        </a:spcAft>
                      </a:pPr>
                      <a:r>
                        <a:rPr lang="en-GB" sz="1600" b="1" noProof="0" smtClean="0">
                          <a:solidFill>
                            <a:srgbClr val="C00000"/>
                          </a:solidFill>
                          <a:latin typeface="Arial Narrow" pitchFamily="34" charset="0"/>
                          <a:ea typeface="Calibri"/>
                          <a:cs typeface="Times New Roman"/>
                        </a:rPr>
                        <a:t>1.767.416</a:t>
                      </a:r>
                      <a:endParaRPr lang="en-GB" sz="1600" b="1" noProof="0">
                        <a:solidFill>
                          <a:srgbClr val="C00000"/>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BFDE"/>
                    </a:solidFill>
                  </a:tcPr>
                </a:tc>
              </a:tr>
              <a:tr h="767509">
                <a:tc>
                  <a:txBody>
                    <a:bodyPr/>
                    <a:lstStyle/>
                    <a:p>
                      <a:pPr marL="176213" indent="0">
                        <a:lnSpc>
                          <a:spcPct val="115000"/>
                        </a:lnSpc>
                        <a:spcAft>
                          <a:spcPts val="0"/>
                        </a:spcAft>
                      </a:pPr>
                      <a:r>
                        <a:rPr lang="en-GB" sz="1800" b="1" i="1" kern="1200" noProof="0" smtClean="0">
                          <a:solidFill>
                            <a:schemeClr val="bg1"/>
                          </a:solidFill>
                          <a:latin typeface="Arial Narrow" pitchFamily="34" charset="0"/>
                          <a:ea typeface="+mn-ea"/>
                          <a:cs typeface="+mn-cs"/>
                        </a:rPr>
                        <a:t>Innovative Enterprise International Launch Projects</a:t>
                      </a:r>
                      <a:endParaRPr lang="en-GB" sz="1600" b="1" noProof="0">
                        <a:solidFill>
                          <a:schemeClr val="bg1"/>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600" noProof="0" smtClean="0">
                          <a:latin typeface="Arial Narrow" pitchFamily="34" charset="0"/>
                          <a:ea typeface="Calibri"/>
                          <a:cs typeface="Times New Roman"/>
                        </a:rPr>
                        <a:t>3</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111125" algn="r">
                        <a:lnSpc>
                          <a:spcPct val="115000"/>
                        </a:lnSpc>
                        <a:spcAft>
                          <a:spcPts val="0"/>
                        </a:spcAft>
                      </a:pPr>
                      <a:r>
                        <a:rPr lang="en-GB" sz="1600" noProof="0" smtClean="0">
                          <a:latin typeface="Arial Narrow" pitchFamily="34" charset="0"/>
                          <a:ea typeface="Calibri"/>
                          <a:cs typeface="Times New Roman"/>
                        </a:rPr>
                        <a:t>6.223.980</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201930" algn="r">
                        <a:lnSpc>
                          <a:spcPct val="115000"/>
                        </a:lnSpc>
                        <a:spcAft>
                          <a:spcPts val="0"/>
                        </a:spcAft>
                      </a:pPr>
                      <a:r>
                        <a:rPr lang="en-GB" sz="1600" noProof="0" smtClean="0">
                          <a:latin typeface="Arial Narrow" pitchFamily="34" charset="0"/>
                          <a:ea typeface="Calibri"/>
                          <a:cs typeface="Times New Roman"/>
                        </a:rPr>
                        <a:t>3.375.000</a:t>
                      </a:r>
                      <a:endParaRPr lang="en-GB" sz="1600"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21590" algn="r">
                        <a:lnSpc>
                          <a:spcPct val="115000"/>
                        </a:lnSpc>
                        <a:spcAft>
                          <a:spcPts val="0"/>
                        </a:spcAft>
                      </a:pPr>
                      <a:r>
                        <a:rPr lang="en-GB" sz="1600" noProof="0" dirty="0" smtClean="0">
                          <a:latin typeface="Arial Narrow" pitchFamily="34" charset="0"/>
                          <a:ea typeface="Calibri"/>
                          <a:cs typeface="Times New Roman"/>
                        </a:rPr>
                        <a:t>3.111.990</a:t>
                      </a:r>
                      <a:endParaRPr lang="en-GB" sz="1600" noProof="0" dirty="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557195">
                <a:tc>
                  <a:txBody>
                    <a:bodyPr/>
                    <a:lstStyle/>
                    <a:p>
                      <a:pPr marL="273050" indent="-273050">
                        <a:lnSpc>
                          <a:spcPct val="115000"/>
                        </a:lnSpc>
                        <a:spcAft>
                          <a:spcPts val="0"/>
                        </a:spcAft>
                      </a:pPr>
                      <a:r>
                        <a:rPr lang="en-GB" sz="1800" b="1" noProof="0" dirty="0" smtClean="0">
                          <a:solidFill>
                            <a:srgbClr val="FFFFFF"/>
                          </a:solidFill>
                          <a:latin typeface="Arial Narrow" pitchFamily="34" charset="0"/>
                          <a:ea typeface="Calibri"/>
                          <a:cs typeface="Times New Roman"/>
                        </a:rPr>
                        <a:t>   TOTAL</a:t>
                      </a:r>
                      <a:endParaRPr lang="en-GB" sz="1800" noProof="0" dirty="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800" b="1" noProof="0" smtClean="0">
                          <a:latin typeface="Arial Narrow" pitchFamily="34" charset="0"/>
                          <a:ea typeface="Calibri"/>
                          <a:cs typeface="Times New Roman"/>
                        </a:rPr>
                        <a:t>26</a:t>
                      </a:r>
                      <a:endParaRPr lang="en-GB" sz="1800" b="1"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n-GB" sz="1800" b="1" noProof="0" smtClean="0">
                          <a:latin typeface="Arial Narrow" pitchFamily="34" charset="0"/>
                          <a:ea typeface="Calibri"/>
                          <a:cs typeface="Times New Roman"/>
                        </a:rPr>
                        <a:t>11.214.216</a:t>
                      </a:r>
                      <a:endParaRPr lang="en-GB" sz="1800" b="1" noProof="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r">
                        <a:lnSpc>
                          <a:spcPct val="115000"/>
                        </a:lnSpc>
                        <a:spcAft>
                          <a:spcPts val="0"/>
                        </a:spcAft>
                      </a:pPr>
                      <a:r>
                        <a:rPr lang="en-GB" sz="1800" b="1" noProof="0" smtClean="0">
                          <a:solidFill>
                            <a:srgbClr val="C00000"/>
                          </a:solidFill>
                          <a:latin typeface="Arial Narrow" pitchFamily="34" charset="0"/>
                          <a:ea typeface="Calibri"/>
                          <a:cs typeface="Times New Roman"/>
                        </a:rPr>
                        <a:t>6.110.003</a:t>
                      </a:r>
                      <a:endParaRPr lang="en-GB" sz="1800" b="1" noProof="0">
                        <a:solidFill>
                          <a:srgbClr val="C00000"/>
                        </a:solidFill>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R="291465" algn="r">
                        <a:lnSpc>
                          <a:spcPct val="115000"/>
                        </a:lnSpc>
                        <a:spcAft>
                          <a:spcPts val="0"/>
                        </a:spcAft>
                        <a:tabLst>
                          <a:tab pos="1341438" algn="l"/>
                        </a:tabLst>
                      </a:pPr>
                      <a:r>
                        <a:rPr lang="en-GB" sz="1800" b="1" noProof="0" dirty="0" smtClean="0">
                          <a:latin typeface="Arial Narrow" pitchFamily="34" charset="0"/>
                          <a:ea typeface="Calibri"/>
                          <a:cs typeface="Times New Roman"/>
                        </a:rPr>
                        <a:t>   5.029.605</a:t>
                      </a:r>
                      <a:endParaRPr lang="en-GB" sz="1800" b="1" noProof="0" dirty="0">
                        <a:latin typeface="Arial Narrow" pitchFamily="34" charset="0"/>
                        <a:ea typeface="Calibri"/>
                        <a:cs typeface="Times New Roman"/>
                      </a:endParaRPr>
                    </a:p>
                  </a:txBody>
                  <a:tcPr marL="64698" marR="64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bl>
          </a:graphicData>
        </a:graphic>
      </p:graphicFrame>
      <p:sp>
        <p:nvSpPr>
          <p:cNvPr id="5" name="Text Box 6"/>
          <p:cNvSpPr txBox="1">
            <a:spLocks noChangeArrowheads="1"/>
          </p:cNvSpPr>
          <p:nvPr/>
        </p:nvSpPr>
        <p:spPr bwMode="auto">
          <a:xfrm>
            <a:off x="1331640" y="260648"/>
            <a:ext cx="6048672" cy="1092607"/>
          </a:xfrm>
          <a:prstGeom prst="rect">
            <a:avLst/>
          </a:prstGeom>
          <a:noFill/>
          <a:ln w="9525">
            <a:noFill/>
            <a:miter lim="800000"/>
            <a:headEnd/>
            <a:tailEnd/>
          </a:ln>
        </p:spPr>
        <p:txBody>
          <a:bodyPr wrap="square">
            <a:spAutoFit/>
          </a:bodyPr>
          <a:lstStyle/>
          <a:p>
            <a:pPr algn="ctr">
              <a:spcBef>
                <a:spcPts val="600"/>
              </a:spcBef>
            </a:pPr>
            <a:r>
              <a:rPr lang="es-ES" sz="3000" b="1" dirty="0" err="1" smtClean="0">
                <a:solidFill>
                  <a:srgbClr val="A50021"/>
                </a:solidFill>
              </a:rPr>
              <a:t>Goals</a:t>
            </a:r>
            <a:r>
              <a:rPr lang="es-ES" sz="3000" b="1" dirty="0" smtClean="0">
                <a:solidFill>
                  <a:srgbClr val="A50021"/>
                </a:solidFill>
              </a:rPr>
              <a:t> (</a:t>
            </a:r>
            <a:r>
              <a:rPr lang="es-ES" sz="3000" b="1" dirty="0" err="1" smtClean="0">
                <a:solidFill>
                  <a:srgbClr val="A50021"/>
                </a:solidFill>
              </a:rPr>
              <a:t>iii</a:t>
            </a:r>
            <a:r>
              <a:rPr lang="es-ES" sz="3000" b="1" dirty="0" smtClean="0">
                <a:solidFill>
                  <a:srgbClr val="A50021"/>
                </a:solidFill>
              </a:rPr>
              <a:t>)</a:t>
            </a:r>
          </a:p>
          <a:p>
            <a:pPr algn="ctr">
              <a:spcBef>
                <a:spcPts val="600"/>
              </a:spcBef>
            </a:pPr>
            <a:r>
              <a:rPr lang="es-ES" sz="3000" b="1" dirty="0" smtClean="0">
                <a:solidFill>
                  <a:srgbClr val="A50021"/>
                </a:solidFill>
              </a:rPr>
              <a:t>IDEA CFP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r>
              <a:rPr lang="en-US" sz="3000" b="1" dirty="0" smtClean="0">
                <a:solidFill>
                  <a:srgbClr val="A50021"/>
                </a:solidFill>
                <a:latin typeface="+mn-lt"/>
                <a:ea typeface="+mn-ea"/>
                <a:cs typeface="+mn-cs"/>
              </a:rPr>
              <a:t>KEY MESSAGES (</a:t>
            </a:r>
            <a:r>
              <a:rPr lang="en-US" sz="3000" b="1" dirty="0" err="1" smtClean="0">
                <a:solidFill>
                  <a:srgbClr val="A50021"/>
                </a:solidFill>
                <a:latin typeface="+mn-lt"/>
                <a:ea typeface="+mn-ea"/>
                <a:cs typeface="+mn-cs"/>
              </a:rPr>
              <a:t>i</a:t>
            </a:r>
            <a:r>
              <a:rPr lang="en-US" sz="3000" b="1" dirty="0" smtClean="0">
                <a:solidFill>
                  <a:srgbClr val="A50021"/>
                </a:solidFill>
                <a:latin typeface="+mn-lt"/>
                <a:ea typeface="+mn-ea"/>
                <a:cs typeface="+mn-cs"/>
              </a:rPr>
              <a:t>)</a:t>
            </a:r>
            <a:br>
              <a:rPr lang="en-US" sz="3000" b="1" dirty="0" smtClean="0">
                <a:solidFill>
                  <a:srgbClr val="A50021"/>
                </a:solidFill>
                <a:latin typeface="+mn-lt"/>
                <a:ea typeface="+mn-ea"/>
                <a:cs typeface="+mn-cs"/>
              </a:rPr>
            </a:br>
            <a:r>
              <a:rPr lang="en-US" sz="3000" b="1" dirty="0" smtClean="0">
                <a:solidFill>
                  <a:srgbClr val="A50021"/>
                </a:solidFill>
              </a:rPr>
              <a:t>Andalusian experience</a:t>
            </a:r>
            <a:endParaRPr lang="es-ES" sz="3000" b="1" dirty="0">
              <a:solidFill>
                <a:srgbClr val="A50021"/>
              </a:solidFill>
              <a:latin typeface="+mn-lt"/>
              <a:ea typeface="+mn-ea"/>
              <a:cs typeface="+mn-cs"/>
            </a:endParaRPr>
          </a:p>
        </p:txBody>
      </p:sp>
      <p:sp>
        <p:nvSpPr>
          <p:cNvPr id="3" name="2 Marcador de contenido"/>
          <p:cNvSpPr>
            <a:spLocks noGrp="1"/>
          </p:cNvSpPr>
          <p:nvPr>
            <p:ph idx="1"/>
          </p:nvPr>
        </p:nvSpPr>
        <p:spPr>
          <a:xfrm>
            <a:off x="467544" y="1412776"/>
            <a:ext cx="8229600" cy="4133056"/>
          </a:xfrm>
        </p:spPr>
        <p:txBody>
          <a:bodyPr>
            <a:noAutofit/>
          </a:bodyPr>
          <a:lstStyle/>
          <a:p>
            <a:pPr lvl="0" algn="just" fontAlgn="base">
              <a:spcBef>
                <a:spcPct val="0"/>
              </a:spcBef>
              <a:spcAft>
                <a:spcPts val="1200"/>
              </a:spcAft>
              <a:buFont typeface="Wingdings" pitchFamily="2" charset="2"/>
              <a:buChar char="ü"/>
            </a:pPr>
            <a:r>
              <a:rPr lang="en-GB" sz="2100" dirty="0" smtClean="0">
                <a:latin typeface="Arial Narrow" pitchFamily="34" charset="0"/>
                <a:ea typeface="Calibri" pitchFamily="34" charset="0"/>
                <a:cs typeface="Arial" pitchFamily="34" charset="0"/>
              </a:rPr>
              <a:t>H2020 and ESIF have </a:t>
            </a:r>
            <a:r>
              <a:rPr lang="en-GB" sz="2100" b="1" dirty="0" smtClean="0">
                <a:latin typeface="Arial Narrow" pitchFamily="34" charset="0"/>
                <a:ea typeface="Calibri" pitchFamily="34" charset="0"/>
                <a:cs typeface="Arial" pitchFamily="34" charset="0"/>
              </a:rPr>
              <a:t>different timing and structure</a:t>
            </a:r>
            <a:r>
              <a:rPr lang="en-GB" sz="2100" dirty="0" smtClean="0">
                <a:latin typeface="Arial Narrow" pitchFamily="34" charset="0"/>
                <a:ea typeface="Calibri" pitchFamily="34" charset="0"/>
                <a:cs typeface="Arial" pitchFamily="34" charset="0"/>
              </a:rPr>
              <a:t>, harmonisation of calls is not simple or easy. </a:t>
            </a:r>
            <a:r>
              <a:rPr lang="en-GB" sz="2100" dirty="0" smtClean="0">
                <a:solidFill>
                  <a:srgbClr val="0070C0"/>
                </a:solidFill>
                <a:latin typeface="Arial Narrow" pitchFamily="34" charset="0"/>
                <a:ea typeface="Calibri" pitchFamily="34" charset="0"/>
                <a:cs typeface="Arial" pitchFamily="34" charset="0"/>
              </a:rPr>
              <a:t>A better timing coordination is “mandatory”</a:t>
            </a:r>
            <a:r>
              <a:rPr lang="en-GB" sz="2100" dirty="0" smtClean="0">
                <a:latin typeface="Arial Narrow" pitchFamily="34" charset="0"/>
                <a:ea typeface="Calibri" pitchFamily="34" charset="0"/>
                <a:cs typeface="Arial" pitchFamily="34" charset="0"/>
              </a:rPr>
              <a:t>: time, for business, is a serious thing. </a:t>
            </a:r>
          </a:p>
          <a:p>
            <a:pPr algn="just" fontAlgn="base">
              <a:spcBef>
                <a:spcPct val="0"/>
              </a:spcBef>
              <a:spcAft>
                <a:spcPts val="1200"/>
              </a:spcAft>
              <a:buFont typeface="Wingdings" pitchFamily="2" charset="2"/>
              <a:buChar char="ü"/>
            </a:pPr>
            <a:r>
              <a:rPr lang="en-GB" sz="2100" dirty="0" smtClean="0">
                <a:latin typeface="Arial Narrow" pitchFamily="34" charset="0"/>
                <a:ea typeface="Calibri" pitchFamily="34" charset="0"/>
                <a:cs typeface="Arial" pitchFamily="34" charset="0"/>
              </a:rPr>
              <a:t>Sometimes (most of them) ‘synergy’ means a double procedure.</a:t>
            </a:r>
          </a:p>
          <a:p>
            <a:pPr algn="just" eaLnBrk="0" fontAlgn="base" hangingPunct="0">
              <a:spcBef>
                <a:spcPct val="0"/>
              </a:spcBef>
              <a:spcAft>
                <a:spcPts val="1200"/>
              </a:spcAft>
              <a:buFont typeface="Wingdings" pitchFamily="2" charset="2"/>
              <a:buChar char="ü"/>
            </a:pPr>
            <a:r>
              <a:rPr lang="en-GB" sz="2100" dirty="0" smtClean="0">
                <a:latin typeface="Arial Narrow" pitchFamily="34" charset="0"/>
                <a:ea typeface="Calibri" pitchFamily="34" charset="0"/>
                <a:cs typeface="Arial" pitchFamily="34" charset="0"/>
              </a:rPr>
              <a:t>Impact of the mismatching on the rules governing the application of H2020 and ERDF: </a:t>
            </a:r>
            <a:r>
              <a:rPr lang="en-GB" sz="2100" b="1" dirty="0" smtClean="0">
                <a:solidFill>
                  <a:srgbClr val="0070C0"/>
                </a:solidFill>
                <a:latin typeface="Arial Narrow" pitchFamily="34" charset="0"/>
                <a:ea typeface="Calibri" pitchFamily="34" charset="0"/>
                <a:cs typeface="Arial" pitchFamily="34" charset="0"/>
              </a:rPr>
              <a:t>State Aid </a:t>
            </a:r>
            <a:r>
              <a:rPr lang="en-GB" sz="2100" dirty="0" smtClean="0">
                <a:latin typeface="Arial Narrow" pitchFamily="34" charset="0"/>
                <a:ea typeface="Calibri" pitchFamily="34" charset="0"/>
                <a:cs typeface="Arial" pitchFamily="34" charset="0"/>
              </a:rPr>
              <a:t>and </a:t>
            </a:r>
            <a:r>
              <a:rPr lang="en-GB" sz="2100" b="1" dirty="0" smtClean="0">
                <a:solidFill>
                  <a:srgbClr val="0070C0"/>
                </a:solidFill>
                <a:latin typeface="Arial Narrow" pitchFamily="34" charset="0"/>
                <a:ea typeface="Calibri" pitchFamily="34" charset="0"/>
                <a:cs typeface="Arial" pitchFamily="34" charset="0"/>
              </a:rPr>
              <a:t>Eligible Expenditures</a:t>
            </a:r>
            <a:r>
              <a:rPr lang="en-GB" sz="2100" dirty="0" smtClean="0">
                <a:latin typeface="Arial Narrow" pitchFamily="34" charset="0"/>
                <a:ea typeface="Calibri" pitchFamily="34" charset="0"/>
                <a:cs typeface="Arial" pitchFamily="34" charset="0"/>
              </a:rPr>
              <a:t>. </a:t>
            </a:r>
            <a:r>
              <a:rPr lang="en-GB" sz="2100" dirty="0">
                <a:latin typeface="Arial Narrow" pitchFamily="34" charset="0"/>
                <a:ea typeface="Calibri" pitchFamily="34" charset="0"/>
                <a:cs typeface="Arial" pitchFamily="34" charset="0"/>
              </a:rPr>
              <a:t>Similar </a:t>
            </a:r>
            <a:r>
              <a:rPr lang="en-GB" sz="2100" dirty="0" smtClean="0">
                <a:latin typeface="Arial Narrow" pitchFamily="34" charset="0"/>
                <a:ea typeface="Calibri" pitchFamily="34" charset="0"/>
                <a:cs typeface="Arial" pitchFamily="34" charset="0"/>
              </a:rPr>
              <a:t>projects (even </a:t>
            </a:r>
            <a:r>
              <a:rPr lang="en-GB" sz="2100" dirty="0">
                <a:latin typeface="Arial Narrow" pitchFamily="34" charset="0"/>
                <a:ea typeface="Calibri" pitchFamily="34" charset="0"/>
                <a:cs typeface="Arial" pitchFamily="34" charset="0"/>
              </a:rPr>
              <a:t>the same) should </a:t>
            </a:r>
            <a:r>
              <a:rPr lang="en-GB" sz="2100" dirty="0" smtClean="0">
                <a:latin typeface="Arial Narrow" pitchFamily="34" charset="0"/>
                <a:ea typeface="Calibri" pitchFamily="34" charset="0"/>
                <a:cs typeface="Arial" pitchFamily="34" charset="0"/>
              </a:rPr>
              <a:t>be analyzed </a:t>
            </a:r>
            <a:r>
              <a:rPr lang="en-GB" sz="2100" dirty="0">
                <a:latin typeface="Arial Narrow" pitchFamily="34" charset="0"/>
                <a:ea typeface="Calibri" pitchFamily="34" charset="0"/>
                <a:cs typeface="Arial" pitchFamily="34" charset="0"/>
              </a:rPr>
              <a:t>using the same rules</a:t>
            </a:r>
            <a:r>
              <a:rPr lang="en-GB" sz="2100" dirty="0" smtClean="0">
                <a:latin typeface="Arial Narrow" pitchFamily="34" charset="0"/>
                <a:ea typeface="Calibri" pitchFamily="34" charset="0"/>
                <a:cs typeface="Arial" pitchFamily="34" charset="0"/>
              </a:rPr>
              <a:t>.</a:t>
            </a:r>
          </a:p>
          <a:p>
            <a:pPr algn="just" eaLnBrk="0" fontAlgn="base" hangingPunct="0">
              <a:spcBef>
                <a:spcPct val="0"/>
              </a:spcBef>
              <a:spcAft>
                <a:spcPts val="1200"/>
              </a:spcAft>
              <a:buFont typeface="Wingdings" pitchFamily="2" charset="2"/>
              <a:buChar char="ü"/>
            </a:pPr>
            <a:r>
              <a:rPr lang="en-US" sz="2100" b="1" dirty="0" smtClean="0">
                <a:latin typeface="Arial Narrow" pitchFamily="34" charset="0"/>
              </a:rPr>
              <a:t>Incentive </a:t>
            </a:r>
            <a:r>
              <a:rPr lang="en-US" sz="2100" b="1" dirty="0">
                <a:latin typeface="Arial Narrow" pitchFamily="34" charset="0"/>
              </a:rPr>
              <a:t>effect </a:t>
            </a:r>
            <a:r>
              <a:rPr lang="en-US" sz="2100" dirty="0">
                <a:latin typeface="Arial Narrow" pitchFamily="34" charset="0"/>
              </a:rPr>
              <a:t>of the aid. Can we take into account the date of the first </a:t>
            </a:r>
            <a:r>
              <a:rPr lang="en-GB" sz="2100" dirty="0" smtClean="0">
                <a:latin typeface="Arial Narrow" pitchFamily="34" charset="0"/>
              </a:rPr>
              <a:t>submission?</a:t>
            </a:r>
          </a:p>
          <a:p>
            <a:pPr lvl="0" algn="just" eaLnBrk="0" fontAlgn="base" hangingPunct="0">
              <a:spcBef>
                <a:spcPct val="0"/>
              </a:spcBef>
              <a:spcAft>
                <a:spcPts val="1200"/>
              </a:spcAft>
              <a:buFont typeface="Wingdings" pitchFamily="2" charset="2"/>
              <a:buChar char="ü"/>
            </a:pPr>
            <a:r>
              <a:rPr lang="en-GB" sz="2100" dirty="0" smtClean="0">
                <a:latin typeface="Arial Narrow" pitchFamily="34" charset="0"/>
                <a:cs typeface="Arial" pitchFamily="34" charset="0"/>
              </a:rPr>
              <a:t>Concerns of uncertainty for regional (or national) auditing authority regarding the fully application of compatibility between ESIF and H2020.</a:t>
            </a:r>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19</a:t>
            </a:fld>
            <a:endParaRPr lang="en-US"/>
          </a:p>
        </p:txBody>
      </p:sp>
    </p:spTree>
    <p:extLst>
      <p:ext uri="{BB962C8B-B14F-4D97-AF65-F5344CB8AC3E}">
        <p14:creationId xmlns:p14="http://schemas.microsoft.com/office/powerpoint/2010/main" val="563013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ctángulo"/>
          <p:cNvSpPr/>
          <p:nvPr/>
        </p:nvSpPr>
        <p:spPr>
          <a:xfrm>
            <a:off x="1331640" y="260648"/>
            <a:ext cx="6487482" cy="553998"/>
          </a:xfrm>
          <a:prstGeom prst="rect">
            <a:avLst/>
          </a:prstGeom>
        </p:spPr>
        <p:txBody>
          <a:bodyPr wrap="none">
            <a:spAutoFit/>
          </a:bodyPr>
          <a:lstStyle/>
          <a:p>
            <a:pPr algn="ctr">
              <a:spcBef>
                <a:spcPct val="50000"/>
              </a:spcBef>
            </a:pPr>
            <a:r>
              <a:rPr lang="es-ES" sz="3000" b="1" dirty="0" smtClean="0">
                <a:solidFill>
                  <a:srgbClr val="A50021"/>
                </a:solidFill>
              </a:rPr>
              <a:t>ANDALUSIAN REGIONAL GOVERNMENT</a:t>
            </a:r>
            <a:endParaRPr lang="es-ES" sz="3000" b="1" dirty="0">
              <a:solidFill>
                <a:srgbClr val="A50021"/>
              </a:solidFill>
            </a:endParaRPr>
          </a:p>
        </p:txBody>
      </p:sp>
      <p:sp>
        <p:nvSpPr>
          <p:cNvPr id="14" name="AutoShape 1"/>
          <p:cNvSpPr>
            <a:spLocks noChangeArrowheads="1"/>
          </p:cNvSpPr>
          <p:nvPr/>
        </p:nvSpPr>
        <p:spPr bwMode="auto">
          <a:xfrm>
            <a:off x="179512" y="2276872"/>
            <a:ext cx="2880320" cy="362966"/>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a:solidFill>
                  <a:srgbClr val="FFFFFF"/>
                </a:solidFill>
                <a:ea typeface="MS Gothic" pitchFamily="49" charset="-128"/>
              </a:rPr>
              <a:t>PRESIDENCY AND </a:t>
            </a:r>
            <a:r>
              <a:rPr lang="es-ES" sz="1200" b="1" dirty="0" smtClean="0">
                <a:solidFill>
                  <a:srgbClr val="FFFFFF"/>
                </a:solidFill>
                <a:ea typeface="MS Gothic" pitchFamily="49" charset="-128"/>
              </a:rPr>
              <a:t>LOCAL ADMINISTRATION</a:t>
            </a:r>
            <a:endParaRPr lang="es-ES" sz="1200" b="1" dirty="0">
              <a:solidFill>
                <a:srgbClr val="FFFFFF"/>
              </a:solidFill>
              <a:ea typeface="MS Gothic" pitchFamily="49" charset="-128"/>
            </a:endParaRPr>
          </a:p>
        </p:txBody>
      </p:sp>
      <p:sp>
        <p:nvSpPr>
          <p:cNvPr id="15" name="AutoShape 2"/>
          <p:cNvSpPr>
            <a:spLocks noChangeArrowheads="1"/>
          </p:cNvSpPr>
          <p:nvPr/>
        </p:nvSpPr>
        <p:spPr bwMode="auto">
          <a:xfrm>
            <a:off x="6156176" y="3789040"/>
            <a:ext cx="2808287" cy="504056"/>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smtClean="0">
                <a:solidFill>
                  <a:srgbClr val="FFFFFF"/>
                </a:solidFill>
                <a:ea typeface="MS Gothic" pitchFamily="49" charset="-128"/>
              </a:rPr>
              <a:t>ENVIRONMENT AND  LAND PLANNING</a:t>
            </a:r>
            <a:endParaRPr lang="es-ES" sz="1200" b="1" dirty="0">
              <a:solidFill>
                <a:srgbClr val="FFFFFF"/>
              </a:solidFill>
              <a:ea typeface="MS Gothic" pitchFamily="49" charset="-128"/>
            </a:endParaRPr>
          </a:p>
        </p:txBody>
      </p:sp>
      <p:sp>
        <p:nvSpPr>
          <p:cNvPr id="16" name="AutoShape 3"/>
          <p:cNvSpPr>
            <a:spLocks noChangeArrowheads="1"/>
          </p:cNvSpPr>
          <p:nvPr/>
        </p:nvSpPr>
        <p:spPr bwMode="auto">
          <a:xfrm>
            <a:off x="3148012" y="2276449"/>
            <a:ext cx="2808288" cy="404555"/>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a:solidFill>
                  <a:srgbClr val="FFFFFF"/>
                </a:solidFill>
                <a:ea typeface="MS Gothic" pitchFamily="49" charset="-128"/>
              </a:rPr>
              <a:t>JUSTICE AND INTERIOR</a:t>
            </a:r>
          </a:p>
        </p:txBody>
      </p:sp>
      <p:sp>
        <p:nvSpPr>
          <p:cNvPr id="17" name="AutoShape 4"/>
          <p:cNvSpPr>
            <a:spLocks noChangeArrowheads="1"/>
          </p:cNvSpPr>
          <p:nvPr/>
        </p:nvSpPr>
        <p:spPr bwMode="auto">
          <a:xfrm>
            <a:off x="6156176" y="3284984"/>
            <a:ext cx="2808287" cy="372152"/>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smtClean="0">
                <a:solidFill>
                  <a:srgbClr val="FFFFFF"/>
                </a:solidFill>
                <a:ea typeface="MS Gothic" pitchFamily="49" charset="-128"/>
              </a:rPr>
              <a:t>CULTURE</a:t>
            </a:r>
            <a:endParaRPr lang="es-ES" sz="1200" b="1" dirty="0">
              <a:solidFill>
                <a:srgbClr val="FFFFFF"/>
              </a:solidFill>
              <a:ea typeface="MS Gothic" pitchFamily="49" charset="-128"/>
            </a:endParaRPr>
          </a:p>
        </p:txBody>
      </p:sp>
      <p:sp>
        <p:nvSpPr>
          <p:cNvPr id="18" name="AutoShape 5"/>
          <p:cNvSpPr>
            <a:spLocks noChangeArrowheads="1"/>
          </p:cNvSpPr>
          <p:nvPr/>
        </p:nvSpPr>
        <p:spPr bwMode="auto">
          <a:xfrm>
            <a:off x="3148013" y="4093964"/>
            <a:ext cx="2808287" cy="639908"/>
          </a:xfrm>
          <a:prstGeom prst="roundRect">
            <a:avLst>
              <a:gd name="adj" fmla="val 16667"/>
            </a:avLst>
          </a:prstGeom>
          <a:solidFill>
            <a:srgbClr val="0099FF"/>
          </a:solidFill>
          <a:ln w="57240">
            <a:solidFill>
              <a:srgbClr val="558ED5"/>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1300" b="1" dirty="0" smtClean="0">
                <a:solidFill>
                  <a:srgbClr val="FFFFFF"/>
                </a:solidFill>
                <a:ea typeface="MS Gothic" charset="-128"/>
              </a:rPr>
              <a:t>EMPLOYMENT, ENTERPRISE AND COMMERCE</a:t>
            </a:r>
            <a:endParaRPr lang="es-ES" sz="1300" b="1" dirty="0">
              <a:solidFill>
                <a:srgbClr val="FFFFFF"/>
              </a:solidFill>
              <a:ea typeface="MS Gothic" charset="-128"/>
            </a:endParaRPr>
          </a:p>
        </p:txBody>
      </p:sp>
      <p:sp>
        <p:nvSpPr>
          <p:cNvPr id="19" name="AutoShape 6"/>
          <p:cNvSpPr>
            <a:spLocks noChangeArrowheads="1"/>
          </p:cNvSpPr>
          <p:nvPr/>
        </p:nvSpPr>
        <p:spPr bwMode="auto">
          <a:xfrm>
            <a:off x="6156176" y="2276872"/>
            <a:ext cx="2808287" cy="518855"/>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a:solidFill>
                  <a:srgbClr val="FFFFFF"/>
                </a:solidFill>
                <a:ea typeface="MS Gothic" pitchFamily="49" charset="-128"/>
              </a:rPr>
              <a:t>TREASURY AND PUBLIC ADMINISTRATION</a:t>
            </a:r>
          </a:p>
        </p:txBody>
      </p:sp>
      <p:sp>
        <p:nvSpPr>
          <p:cNvPr id="20" name="AutoShape 7"/>
          <p:cNvSpPr>
            <a:spLocks noChangeArrowheads="1"/>
          </p:cNvSpPr>
          <p:nvPr/>
        </p:nvSpPr>
        <p:spPr bwMode="auto">
          <a:xfrm>
            <a:off x="3148012" y="2984007"/>
            <a:ext cx="2808288" cy="476974"/>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a:solidFill>
                  <a:srgbClr val="FFFFFF"/>
                </a:solidFill>
                <a:ea typeface="MS Gothic" pitchFamily="49" charset="-128"/>
              </a:rPr>
              <a:t>PROMOTION AND HOUSING</a:t>
            </a:r>
          </a:p>
        </p:txBody>
      </p:sp>
      <p:sp>
        <p:nvSpPr>
          <p:cNvPr id="21" name="AutoShape 8"/>
          <p:cNvSpPr>
            <a:spLocks noChangeArrowheads="1"/>
          </p:cNvSpPr>
          <p:nvPr/>
        </p:nvSpPr>
        <p:spPr bwMode="auto">
          <a:xfrm>
            <a:off x="179512" y="3284984"/>
            <a:ext cx="2880320" cy="526999"/>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a:solidFill>
                  <a:srgbClr val="FFFFFF"/>
                </a:solidFill>
                <a:ea typeface="MS Gothic" pitchFamily="49" charset="-128"/>
              </a:rPr>
              <a:t>AGRICULTURE, FISHING AND </a:t>
            </a:r>
            <a:r>
              <a:rPr lang="es-ES" sz="1200" b="1" dirty="0" smtClean="0">
                <a:solidFill>
                  <a:srgbClr val="FFFFFF"/>
                </a:solidFill>
                <a:ea typeface="MS Gothic" pitchFamily="49" charset="-128"/>
              </a:rPr>
              <a:t>RURAL DEVELOPMENT</a:t>
            </a:r>
            <a:endParaRPr lang="es-ES" sz="1200" b="1" dirty="0">
              <a:solidFill>
                <a:srgbClr val="FFFFFF"/>
              </a:solidFill>
              <a:ea typeface="MS Gothic" pitchFamily="49" charset="-128"/>
            </a:endParaRPr>
          </a:p>
        </p:txBody>
      </p:sp>
      <p:sp>
        <p:nvSpPr>
          <p:cNvPr id="22" name="AutoShape 9"/>
          <p:cNvSpPr>
            <a:spLocks noChangeArrowheads="1"/>
          </p:cNvSpPr>
          <p:nvPr/>
        </p:nvSpPr>
        <p:spPr bwMode="auto">
          <a:xfrm>
            <a:off x="179512" y="4509120"/>
            <a:ext cx="2863999" cy="422297"/>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smtClean="0">
                <a:solidFill>
                  <a:srgbClr val="FFFFFF"/>
                </a:solidFill>
                <a:ea typeface="MS Gothic" pitchFamily="49" charset="-128"/>
              </a:rPr>
              <a:t>HEALTH</a:t>
            </a:r>
            <a:endParaRPr lang="es-ES" sz="1200" b="1" dirty="0">
              <a:solidFill>
                <a:srgbClr val="FFFFFF"/>
              </a:solidFill>
              <a:ea typeface="MS Gothic" pitchFamily="49" charset="-128"/>
            </a:endParaRPr>
          </a:p>
        </p:txBody>
      </p:sp>
      <p:sp>
        <p:nvSpPr>
          <p:cNvPr id="23" name="AutoShape 10"/>
          <p:cNvSpPr>
            <a:spLocks noChangeArrowheads="1"/>
          </p:cNvSpPr>
          <p:nvPr/>
        </p:nvSpPr>
        <p:spPr bwMode="auto">
          <a:xfrm>
            <a:off x="6156176" y="4437112"/>
            <a:ext cx="2808287" cy="444160"/>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a:solidFill>
                  <a:srgbClr val="FFFFFF"/>
                </a:solidFill>
                <a:ea typeface="MS Gothic" pitchFamily="49" charset="-128"/>
              </a:rPr>
              <a:t>TOURISM AND </a:t>
            </a:r>
            <a:r>
              <a:rPr lang="es-ES" sz="1200" b="1" dirty="0" smtClean="0">
                <a:solidFill>
                  <a:srgbClr val="FFFFFF"/>
                </a:solidFill>
                <a:ea typeface="MS Gothic" pitchFamily="49" charset="-128"/>
              </a:rPr>
              <a:t>SPORT</a:t>
            </a:r>
            <a:endParaRPr lang="es-ES" sz="1200" b="1" dirty="0">
              <a:solidFill>
                <a:srgbClr val="FFFFFF"/>
              </a:solidFill>
              <a:ea typeface="MS Gothic" pitchFamily="49" charset="-128"/>
            </a:endParaRPr>
          </a:p>
        </p:txBody>
      </p:sp>
      <p:pic>
        <p:nvPicPr>
          <p:cNvPr id="24" name="Picture 12"/>
          <p:cNvPicPr>
            <a:picLocks noChangeAspect="1" noChangeArrowheads="1"/>
          </p:cNvPicPr>
          <p:nvPr/>
        </p:nvPicPr>
        <p:blipFill>
          <a:blip r:embed="rId2" cstate="print"/>
          <a:srcRect/>
          <a:stretch>
            <a:fillRect/>
          </a:stretch>
        </p:blipFill>
        <p:spPr bwMode="auto">
          <a:xfrm>
            <a:off x="3917031" y="980728"/>
            <a:ext cx="1152202" cy="914558"/>
          </a:xfrm>
          <a:prstGeom prst="rect">
            <a:avLst/>
          </a:prstGeom>
          <a:noFill/>
          <a:ln w="9525">
            <a:noFill/>
            <a:round/>
            <a:headEnd/>
            <a:tailEnd/>
          </a:ln>
        </p:spPr>
      </p:pic>
      <p:sp>
        <p:nvSpPr>
          <p:cNvPr id="25" name="AutoShape 13"/>
          <p:cNvSpPr>
            <a:spLocks noChangeArrowheads="1"/>
          </p:cNvSpPr>
          <p:nvPr/>
        </p:nvSpPr>
        <p:spPr bwMode="auto">
          <a:xfrm>
            <a:off x="251520" y="5301208"/>
            <a:ext cx="8640762" cy="445088"/>
          </a:xfrm>
          <a:prstGeom prst="roundRect">
            <a:avLst>
              <a:gd name="adj" fmla="val 16667"/>
            </a:avLst>
          </a:prstGeom>
          <a:solidFill>
            <a:srgbClr val="0099FF"/>
          </a:solidFill>
          <a:ln w="57240">
            <a:solidFill>
              <a:srgbClr val="4F81BD"/>
            </a:solidFill>
            <a:miter lim="800000"/>
            <a:headEnd/>
            <a:tailEnd/>
          </a:ln>
        </p:spPr>
        <p:txBody>
          <a:bodyPr wrap="squar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1" dirty="0">
                <a:solidFill>
                  <a:schemeClr val="bg1"/>
                </a:solidFill>
                <a:ea typeface="MS Gothic" charset="-128"/>
              </a:rPr>
              <a:t>AGENCY OF INNOVATION AND DEVELOPMENT OF ANDALUSIA IDEA</a:t>
            </a:r>
          </a:p>
        </p:txBody>
      </p:sp>
      <p:sp>
        <p:nvSpPr>
          <p:cNvPr id="26" name="AutoShape 14"/>
          <p:cNvSpPr>
            <a:spLocks noChangeArrowheads="1"/>
          </p:cNvSpPr>
          <p:nvPr/>
        </p:nvSpPr>
        <p:spPr bwMode="auto">
          <a:xfrm>
            <a:off x="4432391" y="4772900"/>
            <a:ext cx="198607" cy="492702"/>
          </a:xfrm>
          <a:prstGeom prst="downArrow">
            <a:avLst>
              <a:gd name="adj1" fmla="val 50000"/>
              <a:gd name="adj2" fmla="val 50034"/>
            </a:avLst>
          </a:prstGeom>
          <a:solidFill>
            <a:srgbClr val="4F81BD"/>
          </a:solidFill>
          <a:ln w="25560">
            <a:solidFill>
              <a:srgbClr val="385D8A"/>
            </a:solidFill>
            <a:miter lim="800000"/>
            <a:headEnd/>
            <a:tailEnd/>
          </a:ln>
        </p:spPr>
        <p:txBody>
          <a:bodyPr wrap="none" anchor="ctr"/>
          <a:lstStyle/>
          <a:p>
            <a:endParaRPr lang="es-ES"/>
          </a:p>
        </p:txBody>
      </p:sp>
      <p:sp>
        <p:nvSpPr>
          <p:cNvPr id="27" name="AutoShape 1"/>
          <p:cNvSpPr>
            <a:spLocks noChangeArrowheads="1"/>
          </p:cNvSpPr>
          <p:nvPr/>
        </p:nvSpPr>
        <p:spPr bwMode="auto">
          <a:xfrm>
            <a:off x="179512" y="2780928"/>
            <a:ext cx="2880320" cy="362966"/>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smtClean="0">
                <a:solidFill>
                  <a:srgbClr val="FFFFFF"/>
                </a:solidFill>
                <a:ea typeface="MS Gothic" pitchFamily="49" charset="-128"/>
              </a:rPr>
              <a:t>ECONOMY AND KNOWLEDGE</a:t>
            </a:r>
            <a:endParaRPr lang="es-ES" sz="1200" b="1" dirty="0">
              <a:solidFill>
                <a:srgbClr val="FFFFFF"/>
              </a:solidFill>
              <a:ea typeface="MS Gothic" pitchFamily="49" charset="-128"/>
            </a:endParaRPr>
          </a:p>
        </p:txBody>
      </p:sp>
      <p:sp>
        <p:nvSpPr>
          <p:cNvPr id="29" name="AutoShape 4"/>
          <p:cNvSpPr>
            <a:spLocks noChangeArrowheads="1"/>
          </p:cNvSpPr>
          <p:nvPr/>
        </p:nvSpPr>
        <p:spPr bwMode="auto">
          <a:xfrm>
            <a:off x="6156176" y="2852936"/>
            <a:ext cx="2808287" cy="360040"/>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a:solidFill>
                  <a:srgbClr val="FFFFFF"/>
                </a:solidFill>
                <a:ea typeface="MS Gothic" pitchFamily="49" charset="-128"/>
              </a:rPr>
              <a:t>EDUCATION</a:t>
            </a:r>
          </a:p>
        </p:txBody>
      </p:sp>
      <p:sp>
        <p:nvSpPr>
          <p:cNvPr id="30" name="AutoShape 2"/>
          <p:cNvSpPr>
            <a:spLocks noChangeArrowheads="1"/>
          </p:cNvSpPr>
          <p:nvPr/>
        </p:nvSpPr>
        <p:spPr bwMode="auto">
          <a:xfrm>
            <a:off x="179512" y="3861048"/>
            <a:ext cx="2880320" cy="504056"/>
          </a:xfrm>
          <a:prstGeom prst="roundRect">
            <a:avLst>
              <a:gd name="adj" fmla="val 16667"/>
            </a:avLst>
          </a:prstGeom>
          <a:solidFill>
            <a:srgbClr val="00B050"/>
          </a:solidFill>
          <a:ln w="25560">
            <a:solidFill>
              <a:srgbClr val="FFFFFF"/>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200" b="1" dirty="0" smtClean="0">
                <a:solidFill>
                  <a:srgbClr val="FFFFFF"/>
                </a:solidFill>
                <a:ea typeface="MS Gothic" pitchFamily="49" charset="-128"/>
              </a:rPr>
              <a:t>EQUALITY AND SOCIAL POLICY </a:t>
            </a:r>
            <a:endParaRPr lang="es-ES" sz="1200" b="1" dirty="0">
              <a:solidFill>
                <a:srgbClr val="FFFFFF"/>
              </a:solidFill>
              <a:ea typeface="MS Gothic" pitchFamily="49" charset="-128"/>
            </a:endParaRPr>
          </a:p>
        </p:txBody>
      </p:sp>
      <p:sp>
        <p:nvSpPr>
          <p:cNvPr id="28" name="27 Marcador de número de diapositiva"/>
          <p:cNvSpPr>
            <a:spLocks noGrp="1"/>
          </p:cNvSpPr>
          <p:nvPr>
            <p:ph type="sldNum" sz="quarter" idx="12"/>
          </p:nvPr>
        </p:nvSpPr>
        <p:spPr/>
        <p:txBody>
          <a:bodyPr/>
          <a:lstStyle/>
          <a:p>
            <a:fld id="{14EFCAAF-CF37-434B-A2F3-739CEA0EE5B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000" b="1" dirty="0" smtClean="0">
                <a:solidFill>
                  <a:srgbClr val="A50021"/>
                </a:solidFill>
                <a:latin typeface="+mn-lt"/>
                <a:ea typeface="+mn-ea"/>
                <a:cs typeface="+mn-cs"/>
              </a:rPr>
              <a:t>KEY MESSAGES (ii)</a:t>
            </a:r>
            <a:br>
              <a:rPr lang="en-US" sz="3000" b="1" dirty="0" smtClean="0">
                <a:solidFill>
                  <a:srgbClr val="A50021"/>
                </a:solidFill>
                <a:latin typeface="+mn-lt"/>
                <a:ea typeface="+mn-ea"/>
                <a:cs typeface="+mn-cs"/>
              </a:rPr>
            </a:br>
            <a:r>
              <a:rPr lang="en-US" sz="3000" b="1" dirty="0" smtClean="0">
                <a:solidFill>
                  <a:srgbClr val="A50021"/>
                </a:solidFill>
                <a:latin typeface="+mn-lt"/>
                <a:ea typeface="+mn-ea"/>
                <a:cs typeface="+mn-cs"/>
              </a:rPr>
              <a:t>Andalusian experience</a:t>
            </a:r>
            <a:endParaRPr lang="es-ES" sz="3000" b="1" dirty="0">
              <a:solidFill>
                <a:srgbClr val="A50021"/>
              </a:solidFill>
              <a:latin typeface="+mn-lt"/>
              <a:ea typeface="+mn-ea"/>
              <a:cs typeface="+mn-cs"/>
            </a:endParaRPr>
          </a:p>
        </p:txBody>
      </p:sp>
      <p:sp>
        <p:nvSpPr>
          <p:cNvPr id="3" name="2 Marcador de contenido"/>
          <p:cNvSpPr>
            <a:spLocks noGrp="1"/>
          </p:cNvSpPr>
          <p:nvPr>
            <p:ph idx="1"/>
          </p:nvPr>
        </p:nvSpPr>
        <p:spPr>
          <a:xfrm>
            <a:off x="467544" y="1412776"/>
            <a:ext cx="8229600" cy="3989039"/>
          </a:xfrm>
        </p:spPr>
        <p:txBody>
          <a:bodyPr>
            <a:normAutofit lnSpcReduction="10000"/>
          </a:bodyPr>
          <a:lstStyle/>
          <a:p>
            <a:pPr algn="just">
              <a:buFont typeface="Wingdings" pitchFamily="2" charset="2"/>
              <a:buChar char="ü"/>
            </a:pPr>
            <a:r>
              <a:rPr lang="en-GB" sz="2200" dirty="0" smtClean="0">
                <a:latin typeface="Arial Narrow" pitchFamily="34" charset="0"/>
              </a:rPr>
              <a:t>Difficulties in joining the appropriate international partners. Synergies need a previous activity.</a:t>
            </a:r>
            <a:r>
              <a:rPr lang="en-GB" sz="2000" dirty="0" smtClean="0">
                <a:latin typeface="Arial Narrow" pitchFamily="34" charset="0"/>
              </a:rPr>
              <a:t> </a:t>
            </a:r>
          </a:p>
          <a:p>
            <a:pPr algn="just">
              <a:buFont typeface="Wingdings" pitchFamily="2" charset="2"/>
              <a:buChar char="ü"/>
            </a:pPr>
            <a:r>
              <a:rPr lang="en-GB" sz="2000" dirty="0" smtClean="0">
                <a:latin typeface="Arial Narrow" pitchFamily="34" charset="0"/>
              </a:rPr>
              <a:t>The combination of funds is not the solution to all kind of problems, it's only an option.</a:t>
            </a:r>
          </a:p>
          <a:p>
            <a:pPr algn="just">
              <a:spcAft>
                <a:spcPts val="1200"/>
              </a:spcAft>
              <a:buFont typeface="Wingdings" pitchFamily="2" charset="2"/>
              <a:buChar char="ü"/>
            </a:pPr>
            <a:r>
              <a:rPr lang="en-GB" sz="2000" dirty="0" smtClean="0">
                <a:latin typeface="Arial Narrow" pitchFamily="34" charset="0"/>
              </a:rPr>
              <a:t>Make it easier. The easier (because simple) you make, the most efficient you are.</a:t>
            </a:r>
          </a:p>
          <a:p>
            <a:pPr algn="just" fontAlgn="base">
              <a:spcBef>
                <a:spcPct val="0"/>
              </a:spcBef>
              <a:spcAft>
                <a:spcPts val="1200"/>
              </a:spcAft>
              <a:buFont typeface="Wingdings" pitchFamily="2" charset="2"/>
              <a:buChar char="ü"/>
            </a:pPr>
            <a:r>
              <a:rPr lang="en-GB" sz="2200" dirty="0" smtClean="0">
                <a:latin typeface="Arial Narrow" pitchFamily="34" charset="0"/>
              </a:rPr>
              <a:t>Convenience of aligning regional programs (and RIS3) with CS calls.</a:t>
            </a:r>
          </a:p>
          <a:p>
            <a:pPr>
              <a:buNone/>
            </a:pPr>
            <a:r>
              <a:rPr lang="en-GB" sz="2400" b="1" i="1" dirty="0" smtClean="0">
                <a:solidFill>
                  <a:srgbClr val="0070C0"/>
                </a:solidFill>
                <a:latin typeface="Arial Narrow" pitchFamily="34" charset="0"/>
                <a:ea typeface="Calibri" pitchFamily="34" charset="0"/>
                <a:cs typeface="Arial" pitchFamily="34" charset="0"/>
              </a:rPr>
              <a:t>SYNERGIES ARE NOT ONLY A COMBINATION OF FUNDS</a:t>
            </a:r>
          </a:p>
          <a:p>
            <a:pPr marL="0" indent="0">
              <a:lnSpc>
                <a:spcPct val="120000"/>
              </a:lnSpc>
              <a:buFont typeface="Wingdings" pitchFamily="2" charset="2"/>
              <a:buChar char="ü"/>
              <a:tabLst>
                <a:tab pos="355600" algn="l"/>
              </a:tabLst>
            </a:pPr>
            <a:r>
              <a:rPr lang="en-GB" sz="2400" b="1" i="1" dirty="0" smtClean="0">
                <a:solidFill>
                  <a:srgbClr val="0070C0"/>
                </a:solidFill>
                <a:latin typeface="Arial Narrow" pitchFamily="34" charset="0"/>
                <a:ea typeface="Calibri" pitchFamily="34" charset="0"/>
                <a:cs typeface="Arial" pitchFamily="34" charset="0"/>
              </a:rPr>
              <a:t>	What is really important is the strategic planning of relevant actions to 	complement each other in order to achieve goals which would be not 	possible without the synergies</a:t>
            </a:r>
          </a:p>
          <a:p>
            <a:pPr algn="just" fontAlgn="base">
              <a:spcBef>
                <a:spcPct val="0"/>
              </a:spcBef>
              <a:spcAft>
                <a:spcPts val="1200"/>
              </a:spcAft>
              <a:buFont typeface="Wingdings" pitchFamily="2" charset="2"/>
              <a:buChar char="ü"/>
            </a:pPr>
            <a:endParaRPr lang="en-GB" sz="2200" dirty="0" smtClean="0">
              <a:latin typeface="Arial Narrow" pitchFamily="34" charset="0"/>
            </a:endParaRPr>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20</a:t>
            </a:fld>
            <a:endParaRPr lang="en-US"/>
          </a:p>
        </p:txBody>
      </p:sp>
    </p:spTree>
    <p:extLst>
      <p:ext uri="{BB962C8B-B14F-4D97-AF65-F5344CB8AC3E}">
        <p14:creationId xmlns:p14="http://schemas.microsoft.com/office/powerpoint/2010/main" val="563013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a:bodyPr>
          <a:lstStyle/>
          <a:p>
            <a:r>
              <a:rPr lang="en-US" sz="3000" b="1" dirty="0" smtClean="0">
                <a:solidFill>
                  <a:srgbClr val="A50021"/>
                </a:solidFill>
                <a:latin typeface="+mn-lt"/>
                <a:ea typeface="+mn-ea"/>
                <a:cs typeface="+mn-cs"/>
              </a:rPr>
              <a:t>KEY MESSAGES (iii)</a:t>
            </a:r>
            <a:br>
              <a:rPr lang="en-US" sz="3000" b="1" dirty="0" smtClean="0">
                <a:solidFill>
                  <a:srgbClr val="A50021"/>
                </a:solidFill>
                <a:latin typeface="+mn-lt"/>
                <a:ea typeface="+mn-ea"/>
                <a:cs typeface="+mn-cs"/>
              </a:rPr>
            </a:br>
            <a:r>
              <a:rPr lang="en-US" sz="3000" b="1" dirty="0" smtClean="0">
                <a:solidFill>
                  <a:srgbClr val="A50021"/>
                </a:solidFill>
              </a:rPr>
              <a:t>Andalusian experience</a:t>
            </a:r>
            <a:endParaRPr lang="es-ES" sz="3000" b="1" dirty="0">
              <a:solidFill>
                <a:srgbClr val="A50021"/>
              </a:solidFill>
              <a:latin typeface="+mn-lt"/>
              <a:ea typeface="+mn-ea"/>
              <a:cs typeface="+mn-cs"/>
            </a:endParaRPr>
          </a:p>
        </p:txBody>
      </p:sp>
      <p:sp>
        <p:nvSpPr>
          <p:cNvPr id="3" name="2 Marcador de contenido"/>
          <p:cNvSpPr>
            <a:spLocks noGrp="1"/>
          </p:cNvSpPr>
          <p:nvPr>
            <p:ph idx="1"/>
          </p:nvPr>
        </p:nvSpPr>
        <p:spPr>
          <a:xfrm>
            <a:off x="395536" y="1340768"/>
            <a:ext cx="8496944" cy="4824536"/>
          </a:xfrm>
        </p:spPr>
        <p:txBody>
          <a:bodyPr>
            <a:noAutofit/>
          </a:bodyPr>
          <a:lstStyle/>
          <a:p>
            <a:pPr marL="0" indent="0">
              <a:lnSpc>
                <a:spcPct val="120000"/>
              </a:lnSpc>
              <a:spcBef>
                <a:spcPts val="0"/>
              </a:spcBef>
              <a:spcAft>
                <a:spcPts val="1200"/>
              </a:spcAft>
              <a:buNone/>
            </a:pPr>
            <a:r>
              <a:rPr lang="en-US" sz="2400" b="1" i="1" dirty="0" smtClean="0">
                <a:latin typeface="Arial Narrow" pitchFamily="34" charset="0"/>
                <a:ea typeface="Calibri" pitchFamily="34" charset="0"/>
                <a:cs typeface="Arial" pitchFamily="34" charset="0"/>
              </a:rPr>
              <a:t>This practice is be-coming a very interesting experience </a:t>
            </a:r>
          </a:p>
          <a:p>
            <a:pPr marL="0" indent="0">
              <a:lnSpc>
                <a:spcPct val="120000"/>
              </a:lnSpc>
              <a:spcBef>
                <a:spcPts val="0"/>
              </a:spcBef>
              <a:spcAft>
                <a:spcPts val="1200"/>
              </a:spcAft>
              <a:buNone/>
            </a:pPr>
            <a:r>
              <a:rPr lang="en-US" sz="2400" b="1" i="1" dirty="0" smtClean="0">
                <a:latin typeface="Arial Narrow" pitchFamily="34" charset="0"/>
                <a:ea typeface="Calibri" pitchFamily="34" charset="0"/>
                <a:cs typeface="Arial" pitchFamily="34" charset="0"/>
              </a:rPr>
              <a:t>We consider we are working on the right track pointing the way ahead to continue working in the coming years</a:t>
            </a:r>
          </a:p>
          <a:p>
            <a:pPr marL="355600" indent="0">
              <a:lnSpc>
                <a:spcPct val="120000"/>
              </a:lnSpc>
              <a:spcBef>
                <a:spcPts val="0"/>
              </a:spcBef>
              <a:spcAft>
                <a:spcPts val="1200"/>
              </a:spcAft>
              <a:buFont typeface="Segoe UI Symbol" pitchFamily="34" charset="0"/>
              <a:buChar char=""/>
              <a:tabLst>
                <a:tab pos="534988" algn="l"/>
              </a:tabLst>
            </a:pPr>
            <a:r>
              <a:rPr lang="en-US" sz="2400" b="1" i="1" dirty="0" smtClean="0">
                <a:solidFill>
                  <a:srgbClr val="0070C0"/>
                </a:solidFill>
                <a:latin typeface="Arial Narrow" pitchFamily="34" charset="0"/>
              </a:rPr>
              <a:t> Thanks to synergies, we (and the enterprises) can reach further and higher</a:t>
            </a:r>
          </a:p>
          <a:p>
            <a:pPr marL="355600" indent="0">
              <a:lnSpc>
                <a:spcPct val="120000"/>
              </a:lnSpc>
              <a:spcBef>
                <a:spcPts val="0"/>
              </a:spcBef>
              <a:spcAft>
                <a:spcPts val="1200"/>
              </a:spcAft>
              <a:buFont typeface="Segoe UI Symbol" pitchFamily="34" charset="0"/>
              <a:buChar char=""/>
            </a:pPr>
            <a:r>
              <a:rPr lang="en-US" sz="2400" b="1" i="1" dirty="0" smtClean="0">
                <a:solidFill>
                  <a:srgbClr val="0070C0"/>
                </a:solidFill>
                <a:latin typeface="Arial Narrow" pitchFamily="34" charset="0"/>
              </a:rPr>
              <a:t> No one said this was going to be an easy undertaking </a:t>
            </a:r>
          </a:p>
          <a:p>
            <a:pPr marL="355600" indent="0">
              <a:lnSpc>
                <a:spcPct val="120000"/>
              </a:lnSpc>
              <a:spcBef>
                <a:spcPts val="0"/>
              </a:spcBef>
              <a:spcAft>
                <a:spcPts val="1200"/>
              </a:spcAft>
              <a:buFont typeface="Segoe UI Symbol" pitchFamily="34" charset="0"/>
              <a:buChar char=""/>
            </a:pPr>
            <a:r>
              <a:rPr lang="en-US" sz="2400" b="1" i="1" dirty="0" smtClean="0">
                <a:solidFill>
                  <a:srgbClr val="0070C0"/>
                </a:solidFill>
                <a:latin typeface="Arial Narrow" pitchFamily="34" charset="0"/>
              </a:rPr>
              <a:t> This is our challenge</a:t>
            </a:r>
          </a:p>
          <a:p>
            <a:pPr marL="0" indent="0" algn="ctr">
              <a:lnSpc>
                <a:spcPct val="120000"/>
              </a:lnSpc>
              <a:spcBef>
                <a:spcPts val="0"/>
              </a:spcBef>
              <a:spcAft>
                <a:spcPts val="1200"/>
              </a:spcAft>
              <a:buNone/>
            </a:pPr>
            <a:r>
              <a:rPr lang="en-US" sz="2800" b="1" i="1" dirty="0" smtClean="0">
                <a:latin typeface="Arial Narrow" pitchFamily="34" charset="0"/>
              </a:rPr>
              <a:t>THERE IS NO OTHER ROUTE</a:t>
            </a:r>
            <a:endParaRPr lang="es-ES" sz="2800" dirty="0"/>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21</a:t>
            </a:fld>
            <a:endParaRPr lang="en-US"/>
          </a:p>
        </p:txBody>
      </p:sp>
    </p:spTree>
    <p:extLst>
      <p:ext uri="{BB962C8B-B14F-4D97-AF65-F5344CB8AC3E}">
        <p14:creationId xmlns:p14="http://schemas.microsoft.com/office/powerpoint/2010/main" val="563013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57200" y="274638"/>
            <a:ext cx="8229600" cy="7780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
            </a:r>
            <a:br>
              <a:rPr lang="es-ES" dirty="0" smtClean="0"/>
            </a:br>
            <a:r>
              <a:rPr lang="es-ES" sz="2600" b="1" dirty="0" smtClean="0">
                <a:solidFill>
                  <a:schemeClr val="accent2">
                    <a:lumMod val="75000"/>
                  </a:schemeClr>
                </a:solidFill>
                <a:latin typeface="Arial Narrow" pitchFamily="34" charset="0"/>
                <a:ea typeface="+mn-ea"/>
                <a:cs typeface="+mn-cs"/>
              </a:rPr>
              <a:t>jpascual@agenciaidea.es</a:t>
            </a:r>
            <a:endParaRPr lang="es-ES" sz="2600" b="1" dirty="0">
              <a:solidFill>
                <a:schemeClr val="accent2">
                  <a:lumMod val="75000"/>
                </a:schemeClr>
              </a:solidFill>
              <a:latin typeface="Arial Narrow" pitchFamily="34" charset="0"/>
              <a:ea typeface="+mn-ea"/>
              <a:cs typeface="+mn-cs"/>
            </a:endParaRPr>
          </a:p>
        </p:txBody>
      </p:sp>
      <p:sp>
        <p:nvSpPr>
          <p:cNvPr id="8" name="2 Marcador de texto"/>
          <p:cNvSpPr txBox="1">
            <a:spLocks/>
          </p:cNvSpPr>
          <p:nvPr/>
        </p:nvSpPr>
        <p:spPr>
          <a:xfrm>
            <a:off x="685800" y="1417638"/>
            <a:ext cx="777240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dirty="0" smtClean="0">
                <a:solidFill>
                  <a:schemeClr val="bg2">
                    <a:lumMod val="25000"/>
                  </a:schemeClr>
                </a:solidFill>
              </a:rPr>
              <a:t>Thank you for your attention</a:t>
            </a:r>
            <a:endParaRPr lang="en-GB" sz="4000" dirty="0">
              <a:solidFill>
                <a:schemeClr val="bg2">
                  <a:lumMod val="25000"/>
                </a:schemeClr>
              </a:solidFill>
            </a:endParaRPr>
          </a:p>
        </p:txBody>
      </p:sp>
      <p:sp>
        <p:nvSpPr>
          <p:cNvPr id="5" name="4 Marcador de número de diapositiva"/>
          <p:cNvSpPr>
            <a:spLocks noGrp="1"/>
          </p:cNvSpPr>
          <p:nvPr>
            <p:ph type="sldNum" sz="quarter" idx="12"/>
          </p:nvPr>
        </p:nvSpPr>
        <p:spPr/>
        <p:txBody>
          <a:bodyPr/>
          <a:lstStyle/>
          <a:p>
            <a:fld id="{14EFCAAF-CF37-434B-A2F3-739CEA0EE5BB}" type="slidenum">
              <a:rPr lang="en-US" smtClean="0"/>
              <a:pPr/>
              <a:t>22</a:t>
            </a:fld>
            <a:endParaRPr lang="en-US"/>
          </a:p>
        </p:txBody>
      </p:sp>
      <p:sp>
        <p:nvSpPr>
          <p:cNvPr id="9" name="Text Box 7"/>
          <p:cNvSpPr txBox="1">
            <a:spLocks noChangeArrowheads="1"/>
          </p:cNvSpPr>
          <p:nvPr/>
        </p:nvSpPr>
        <p:spPr bwMode="auto">
          <a:xfrm>
            <a:off x="5329221" y="5108934"/>
            <a:ext cx="3888432" cy="1092607"/>
          </a:xfrm>
          <a:prstGeom prst="rect">
            <a:avLst/>
          </a:prstGeom>
          <a:noFill/>
          <a:ln w="9525">
            <a:noFill/>
            <a:miter lim="800000"/>
            <a:headEnd/>
            <a:tailEnd/>
          </a:ln>
        </p:spPr>
        <p:txBody>
          <a:bodyPr wrap="square">
            <a:spAutoFit/>
          </a:bodyPr>
          <a:lstStyle/>
          <a:p>
            <a:pPr algn="ctr"/>
            <a:r>
              <a:rPr lang="es-ES" b="1" dirty="0" smtClean="0">
                <a:solidFill>
                  <a:schemeClr val="accent2">
                    <a:lumMod val="75000"/>
                  </a:schemeClr>
                </a:solidFill>
                <a:latin typeface="Arial Narrow" pitchFamily="34" charset="0"/>
              </a:rPr>
              <a:t>José A. Pascual Sánchez</a:t>
            </a:r>
          </a:p>
          <a:p>
            <a:pPr algn="ctr">
              <a:spcBef>
                <a:spcPct val="50000"/>
              </a:spcBef>
            </a:pPr>
            <a:r>
              <a:rPr lang="es-ES" b="1" dirty="0" smtClean="0">
                <a:solidFill>
                  <a:schemeClr val="accent2">
                    <a:lumMod val="75000"/>
                  </a:schemeClr>
                </a:solidFill>
                <a:latin typeface="Arial Narrow" pitchFamily="34" charset="0"/>
              </a:rPr>
              <a:t>Head of </a:t>
            </a:r>
            <a:r>
              <a:rPr lang="es-ES" b="1" dirty="0" err="1" smtClean="0">
                <a:solidFill>
                  <a:schemeClr val="accent2">
                    <a:lumMod val="75000"/>
                  </a:schemeClr>
                </a:solidFill>
                <a:latin typeface="Arial Narrow" pitchFamily="34" charset="0"/>
              </a:rPr>
              <a:t>Innovation</a:t>
            </a:r>
            <a:r>
              <a:rPr lang="es-ES" b="1" dirty="0" smtClean="0">
                <a:solidFill>
                  <a:schemeClr val="accent2">
                    <a:lumMod val="75000"/>
                  </a:schemeClr>
                </a:solidFill>
                <a:latin typeface="Arial Narrow" pitchFamily="34" charset="0"/>
              </a:rPr>
              <a:t>, </a:t>
            </a:r>
            <a:r>
              <a:rPr lang="es-ES" b="1" dirty="0" err="1" smtClean="0">
                <a:solidFill>
                  <a:schemeClr val="accent2">
                    <a:lumMod val="75000"/>
                  </a:schemeClr>
                </a:solidFill>
                <a:latin typeface="Arial Narrow" pitchFamily="34" charset="0"/>
              </a:rPr>
              <a:t>Programmes</a:t>
            </a:r>
            <a:r>
              <a:rPr lang="es-ES" b="1" dirty="0" smtClean="0">
                <a:solidFill>
                  <a:schemeClr val="accent2">
                    <a:lumMod val="75000"/>
                  </a:schemeClr>
                </a:solidFill>
                <a:latin typeface="Arial Narrow" pitchFamily="34" charset="0"/>
              </a:rPr>
              <a:t> and </a:t>
            </a:r>
            <a:r>
              <a:rPr lang="es-ES" b="1" dirty="0" err="1" smtClean="0">
                <a:solidFill>
                  <a:schemeClr val="accent2">
                    <a:lumMod val="75000"/>
                  </a:schemeClr>
                </a:solidFill>
                <a:latin typeface="Arial Narrow" pitchFamily="34" charset="0"/>
              </a:rPr>
              <a:t>Advanced</a:t>
            </a:r>
            <a:r>
              <a:rPr lang="es-ES" b="1" dirty="0" smtClean="0">
                <a:solidFill>
                  <a:schemeClr val="accent2">
                    <a:lumMod val="75000"/>
                  </a:schemeClr>
                </a:solidFill>
                <a:latin typeface="Arial Narrow" pitchFamily="34" charset="0"/>
              </a:rPr>
              <a:t> </a:t>
            </a:r>
            <a:r>
              <a:rPr lang="es-ES" b="1" dirty="0" err="1" smtClean="0">
                <a:solidFill>
                  <a:schemeClr val="accent2">
                    <a:lumMod val="75000"/>
                  </a:schemeClr>
                </a:solidFill>
                <a:latin typeface="Arial Narrow" pitchFamily="34" charset="0"/>
              </a:rPr>
              <a:t>Services</a:t>
            </a:r>
            <a:r>
              <a:rPr lang="es-ES" b="1" dirty="0" smtClean="0">
                <a:solidFill>
                  <a:schemeClr val="accent2">
                    <a:lumMod val="75000"/>
                  </a:schemeClr>
                </a:solidFill>
                <a:latin typeface="Arial Narrow" pitchFamily="34" charset="0"/>
              </a:rPr>
              <a:t> </a:t>
            </a:r>
            <a:r>
              <a:rPr lang="es-ES" b="1" dirty="0" err="1" smtClean="0">
                <a:solidFill>
                  <a:schemeClr val="accent2">
                    <a:lumMod val="75000"/>
                  </a:schemeClr>
                </a:solidFill>
                <a:latin typeface="Arial Narrow" pitchFamily="34" charset="0"/>
              </a:rPr>
              <a:t>Unit</a:t>
            </a:r>
            <a:endParaRPr lang="es-ES" b="1" dirty="0">
              <a:solidFill>
                <a:schemeClr val="accent2">
                  <a:lumMod val="75000"/>
                </a:schemeClr>
              </a:solidFill>
              <a:latin typeface="Arial Narrow" pitchFamily="34" charset="0"/>
            </a:endParaRPr>
          </a:p>
        </p:txBody>
      </p:sp>
    </p:spTree>
    <p:extLst>
      <p:ext uri="{BB962C8B-B14F-4D97-AF65-F5344CB8AC3E}">
        <p14:creationId xmlns:p14="http://schemas.microsoft.com/office/powerpoint/2010/main" val="19437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ctángulo"/>
          <p:cNvSpPr/>
          <p:nvPr/>
        </p:nvSpPr>
        <p:spPr>
          <a:xfrm>
            <a:off x="3322809" y="260648"/>
            <a:ext cx="2316788" cy="553998"/>
          </a:xfrm>
          <a:prstGeom prst="rect">
            <a:avLst/>
          </a:prstGeom>
        </p:spPr>
        <p:txBody>
          <a:bodyPr wrap="none">
            <a:spAutoFit/>
          </a:bodyPr>
          <a:lstStyle/>
          <a:p>
            <a:pPr algn="ctr">
              <a:spcBef>
                <a:spcPct val="50000"/>
              </a:spcBef>
            </a:pPr>
            <a:r>
              <a:rPr lang="es-ES" sz="3000" b="1" dirty="0" smtClean="0">
                <a:solidFill>
                  <a:srgbClr val="A50021"/>
                </a:solidFill>
              </a:rPr>
              <a:t>OUR AGENCY</a:t>
            </a:r>
            <a:endParaRPr lang="es-ES" sz="3000" b="1" dirty="0">
              <a:solidFill>
                <a:srgbClr val="A50021"/>
              </a:solidFill>
            </a:endParaRPr>
          </a:p>
        </p:txBody>
      </p:sp>
      <p:sp>
        <p:nvSpPr>
          <p:cNvPr id="4" name="3 CuadroTexto"/>
          <p:cNvSpPr txBox="1"/>
          <p:nvPr/>
        </p:nvSpPr>
        <p:spPr>
          <a:xfrm>
            <a:off x="539552" y="2060848"/>
            <a:ext cx="4608512" cy="1477328"/>
          </a:xfrm>
          <a:prstGeom prst="rect">
            <a:avLst/>
          </a:prstGeom>
          <a:noFill/>
          <a:ln w="28575" cap="rnd">
            <a:solidFill>
              <a:schemeClr val="tx2">
                <a:lumMod val="40000"/>
                <a:lumOff val="60000"/>
              </a:schemeClr>
            </a:solidFill>
            <a:prstDash val="sysDash"/>
          </a:ln>
        </p:spPr>
        <p:txBody>
          <a:bodyPr wrap="square" rtlCol="0">
            <a:spAutoFit/>
          </a:bodyPr>
          <a:lstStyle/>
          <a:p>
            <a:pPr algn="ctr" eaLnBrk="1" fontAlgn="auto" hangingPunct="1">
              <a:spcBef>
                <a:spcPts val="0"/>
              </a:spcBef>
              <a:spcAft>
                <a:spcPts val="0"/>
              </a:spcAft>
            </a:pPr>
            <a:r>
              <a:rPr lang="es-ES" b="1" dirty="0" smtClean="0">
                <a:solidFill>
                  <a:prstClr val="black"/>
                </a:solidFill>
                <a:latin typeface="Arial Narrow" pitchFamily="34" charset="0"/>
                <a:cs typeface="Courier New" panose="02070309020205020404" pitchFamily="49" charset="0"/>
              </a:rPr>
              <a:t>AGG 2007-2015: Incentives </a:t>
            </a:r>
          </a:p>
          <a:p>
            <a:pPr algn="ctr" eaLnBrk="1" fontAlgn="auto" hangingPunct="1">
              <a:spcBef>
                <a:spcPts val="0"/>
              </a:spcBef>
              <a:spcAft>
                <a:spcPts val="0"/>
              </a:spcAft>
            </a:pPr>
            <a:r>
              <a:rPr lang="es-ES" dirty="0" smtClean="0">
                <a:solidFill>
                  <a:prstClr val="black"/>
                </a:solidFill>
                <a:latin typeface="Arial Narrow" pitchFamily="34" charset="0"/>
                <a:cs typeface="Courier New" panose="02070309020205020404" pitchFamily="49" charset="0"/>
              </a:rPr>
              <a:t>16.837 </a:t>
            </a:r>
            <a:r>
              <a:rPr lang="es-ES" dirty="0" err="1" smtClean="0">
                <a:solidFill>
                  <a:prstClr val="black"/>
                </a:solidFill>
                <a:latin typeface="Arial Narrow" pitchFamily="34" charset="0"/>
                <a:cs typeface="Courier New" panose="02070309020205020404" pitchFamily="49" charset="0"/>
              </a:rPr>
              <a:t>Projects</a:t>
            </a:r>
            <a:r>
              <a:rPr lang="es-ES" dirty="0" smtClean="0">
                <a:solidFill>
                  <a:prstClr val="black"/>
                </a:solidFill>
                <a:latin typeface="Arial Narrow" pitchFamily="34" charset="0"/>
                <a:cs typeface="Courier New" panose="02070309020205020404" pitchFamily="49" charset="0"/>
              </a:rPr>
              <a:t> </a:t>
            </a:r>
            <a:r>
              <a:rPr lang="es-ES" dirty="0" err="1" smtClean="0">
                <a:solidFill>
                  <a:prstClr val="black"/>
                </a:solidFill>
                <a:latin typeface="Arial Narrow" pitchFamily="34" charset="0"/>
                <a:cs typeface="Courier New" panose="02070309020205020404" pitchFamily="49" charset="0"/>
              </a:rPr>
              <a:t>received</a:t>
            </a:r>
            <a:endParaRPr lang="es-ES" dirty="0" smtClean="0">
              <a:solidFill>
                <a:prstClr val="black"/>
              </a:solidFill>
              <a:latin typeface="Arial Narrow" pitchFamily="34" charset="0"/>
              <a:cs typeface="Courier New" panose="02070309020205020404" pitchFamily="49" charset="0"/>
            </a:endParaRPr>
          </a:p>
          <a:p>
            <a:pPr algn="ctr" eaLnBrk="1" fontAlgn="auto" hangingPunct="1">
              <a:spcBef>
                <a:spcPts val="0"/>
              </a:spcBef>
              <a:spcAft>
                <a:spcPts val="0"/>
              </a:spcAft>
            </a:pPr>
            <a:r>
              <a:rPr lang="es-ES" dirty="0" smtClean="0">
                <a:solidFill>
                  <a:prstClr val="black"/>
                </a:solidFill>
                <a:latin typeface="Arial Narrow" pitchFamily="34" charset="0"/>
                <a:cs typeface="Courier New" panose="02070309020205020404" pitchFamily="49" charset="0"/>
              </a:rPr>
              <a:t>1.124 M€ </a:t>
            </a:r>
            <a:r>
              <a:rPr lang="es-ES" dirty="0" err="1" smtClean="0">
                <a:solidFill>
                  <a:prstClr val="black"/>
                </a:solidFill>
                <a:latin typeface="Arial Narrow" pitchFamily="34" charset="0"/>
                <a:cs typeface="Courier New" panose="02070309020205020404" pitchFamily="49" charset="0"/>
              </a:rPr>
              <a:t>Public</a:t>
            </a:r>
            <a:r>
              <a:rPr lang="es-ES" dirty="0" smtClean="0">
                <a:solidFill>
                  <a:prstClr val="black"/>
                </a:solidFill>
                <a:latin typeface="Arial Narrow" pitchFamily="34" charset="0"/>
                <a:cs typeface="Courier New" panose="02070309020205020404" pitchFamily="49" charset="0"/>
              </a:rPr>
              <a:t> incentives</a:t>
            </a:r>
          </a:p>
          <a:p>
            <a:pPr algn="ctr" eaLnBrk="1" fontAlgn="auto" hangingPunct="1">
              <a:spcBef>
                <a:spcPts val="0"/>
              </a:spcBef>
              <a:spcAft>
                <a:spcPts val="0"/>
              </a:spcAft>
            </a:pPr>
            <a:r>
              <a:rPr lang="es-ES" dirty="0" smtClean="0">
                <a:solidFill>
                  <a:prstClr val="black"/>
                </a:solidFill>
                <a:latin typeface="Arial Narrow" pitchFamily="34" charset="0"/>
                <a:cs typeface="Courier New" panose="02070309020205020404" pitchFamily="49" charset="0"/>
              </a:rPr>
              <a:t>5.764 M€ Business </a:t>
            </a:r>
            <a:r>
              <a:rPr lang="es-ES" dirty="0" err="1" smtClean="0">
                <a:solidFill>
                  <a:prstClr val="black"/>
                </a:solidFill>
                <a:latin typeface="Arial Narrow" pitchFamily="34" charset="0"/>
                <a:cs typeface="Courier New" panose="02070309020205020404" pitchFamily="49" charset="0"/>
              </a:rPr>
              <a:t>Investment</a:t>
            </a:r>
            <a:r>
              <a:rPr lang="es-ES" dirty="0" smtClean="0">
                <a:solidFill>
                  <a:prstClr val="black"/>
                </a:solidFill>
                <a:latin typeface="Arial Narrow" pitchFamily="34" charset="0"/>
                <a:cs typeface="Courier New" panose="02070309020205020404" pitchFamily="49" charset="0"/>
              </a:rPr>
              <a:t> </a:t>
            </a:r>
          </a:p>
          <a:p>
            <a:pPr algn="ctr" eaLnBrk="1" fontAlgn="auto" hangingPunct="1">
              <a:spcBef>
                <a:spcPts val="0"/>
              </a:spcBef>
              <a:spcAft>
                <a:spcPts val="0"/>
              </a:spcAft>
            </a:pPr>
            <a:r>
              <a:rPr lang="es-ES" dirty="0" smtClean="0">
                <a:solidFill>
                  <a:prstClr val="black"/>
                </a:solidFill>
                <a:latin typeface="Arial Narrow" pitchFamily="34" charset="0"/>
                <a:cs typeface="Courier New" panose="02070309020205020404" pitchFamily="49" charset="0"/>
              </a:rPr>
              <a:t>25.823 </a:t>
            </a:r>
            <a:r>
              <a:rPr lang="es-ES" dirty="0" err="1" smtClean="0">
                <a:solidFill>
                  <a:prstClr val="black"/>
                </a:solidFill>
                <a:latin typeface="Arial Narrow" pitchFamily="34" charset="0"/>
                <a:cs typeface="Courier New" panose="02070309020205020404" pitchFamily="49" charset="0"/>
              </a:rPr>
              <a:t>Employment</a:t>
            </a:r>
            <a:r>
              <a:rPr lang="es-ES" dirty="0" smtClean="0">
                <a:solidFill>
                  <a:prstClr val="black"/>
                </a:solidFill>
                <a:latin typeface="Arial Narrow" pitchFamily="34" charset="0"/>
                <a:cs typeface="Courier New" panose="02070309020205020404" pitchFamily="49" charset="0"/>
              </a:rPr>
              <a:t> </a:t>
            </a:r>
            <a:endParaRPr lang="en-GB" dirty="0">
              <a:solidFill>
                <a:prstClr val="black"/>
              </a:solidFill>
              <a:latin typeface="Arial Narrow" pitchFamily="34" charset="0"/>
              <a:cs typeface="Courier New" panose="02070309020205020404" pitchFamily="49" charset="0"/>
            </a:endParaRPr>
          </a:p>
        </p:txBody>
      </p:sp>
      <p:sp>
        <p:nvSpPr>
          <p:cNvPr id="5" name="4 CuadroTexto"/>
          <p:cNvSpPr txBox="1"/>
          <p:nvPr/>
        </p:nvSpPr>
        <p:spPr>
          <a:xfrm>
            <a:off x="4716016" y="1052736"/>
            <a:ext cx="3941306" cy="923330"/>
          </a:xfrm>
          <a:prstGeom prst="rect">
            <a:avLst/>
          </a:prstGeom>
          <a:noFill/>
          <a:ln w="28575" cap="rnd">
            <a:solidFill>
              <a:schemeClr val="tx2">
                <a:lumMod val="40000"/>
                <a:lumOff val="60000"/>
              </a:schemeClr>
            </a:solidFill>
            <a:prstDash val="sysDash"/>
          </a:ln>
        </p:spPr>
        <p:txBody>
          <a:bodyPr wrap="square" rtlCol="0">
            <a:spAutoFit/>
          </a:bodyPr>
          <a:lstStyle/>
          <a:p>
            <a:pPr eaLnBrk="1" fontAlgn="auto" hangingPunct="1">
              <a:spcBef>
                <a:spcPts val="0"/>
              </a:spcBef>
              <a:spcAft>
                <a:spcPts val="0"/>
              </a:spcAft>
            </a:pPr>
            <a:r>
              <a:rPr lang="es-ES" b="1" dirty="0" err="1" smtClean="0">
                <a:solidFill>
                  <a:prstClr val="black"/>
                </a:solidFill>
                <a:latin typeface="Arial Narrow" pitchFamily="34" charset="0"/>
                <a:cs typeface="Courier New" panose="02070309020205020404" pitchFamily="49" charset="0"/>
              </a:rPr>
              <a:t>Reimbursable</a:t>
            </a:r>
            <a:r>
              <a:rPr lang="es-ES" b="1" dirty="0" smtClean="0">
                <a:solidFill>
                  <a:prstClr val="black"/>
                </a:solidFill>
                <a:latin typeface="Arial Narrow" pitchFamily="34" charset="0"/>
                <a:cs typeface="Courier New" panose="02070309020205020404" pitchFamily="49" charset="0"/>
              </a:rPr>
              <a:t> </a:t>
            </a:r>
            <a:r>
              <a:rPr lang="es-ES" b="1" dirty="0" err="1" smtClean="0">
                <a:solidFill>
                  <a:prstClr val="black"/>
                </a:solidFill>
                <a:latin typeface="Arial Narrow" pitchFamily="34" charset="0"/>
                <a:cs typeface="Courier New" panose="02070309020205020404" pitchFamily="49" charset="0"/>
              </a:rPr>
              <a:t>Funds</a:t>
            </a:r>
            <a:endParaRPr lang="es-ES" b="1" dirty="0" smtClean="0">
              <a:solidFill>
                <a:prstClr val="black"/>
              </a:solidFill>
              <a:latin typeface="Arial Narrow" pitchFamily="34" charset="0"/>
              <a:cs typeface="Courier New" panose="02070309020205020404" pitchFamily="49" charset="0"/>
            </a:endParaRPr>
          </a:p>
          <a:p>
            <a:pPr lvl="0">
              <a:buFont typeface="Wingdings" pitchFamily="2" charset="2"/>
              <a:buChar char="ü"/>
            </a:pPr>
            <a:r>
              <a:rPr lang="es-ES" dirty="0" smtClean="0">
                <a:solidFill>
                  <a:prstClr val="black"/>
                </a:solidFill>
                <a:latin typeface="Arial Narrow" pitchFamily="34" charset="0"/>
                <a:cs typeface="Courier New" panose="02070309020205020404" pitchFamily="49" charset="0"/>
              </a:rPr>
              <a:t> Total: 1.195 M€ </a:t>
            </a:r>
          </a:p>
          <a:p>
            <a:pPr lvl="1">
              <a:buFont typeface="Arial" pitchFamily="34" charset="0"/>
              <a:buChar char="•"/>
            </a:pPr>
            <a:r>
              <a:rPr lang="es-ES" dirty="0" smtClean="0">
                <a:solidFill>
                  <a:prstClr val="black"/>
                </a:solidFill>
                <a:latin typeface="Arial Narrow" pitchFamily="34" charset="0"/>
                <a:cs typeface="Courier New" panose="02070309020205020404" pitchFamily="49" charset="0"/>
              </a:rPr>
              <a:t> </a:t>
            </a:r>
            <a:r>
              <a:rPr lang="es-ES" dirty="0" err="1" smtClean="0">
                <a:solidFill>
                  <a:prstClr val="black"/>
                </a:solidFill>
                <a:latin typeface="Arial Narrow" pitchFamily="34" charset="0"/>
                <a:cs typeface="Courier New" panose="02070309020205020404" pitchFamily="49" charset="0"/>
              </a:rPr>
              <a:t>Jeremie</a:t>
            </a:r>
            <a:r>
              <a:rPr lang="es-ES" dirty="0" smtClean="0">
                <a:solidFill>
                  <a:prstClr val="black"/>
                </a:solidFill>
                <a:latin typeface="Arial Narrow" pitchFamily="34" charset="0"/>
                <a:cs typeface="Courier New" panose="02070309020205020404" pitchFamily="49" charset="0"/>
              </a:rPr>
              <a:t>:  361 M€ </a:t>
            </a:r>
            <a:endParaRPr lang="en-GB" dirty="0">
              <a:solidFill>
                <a:prstClr val="black"/>
              </a:solidFill>
              <a:latin typeface="Arial Narrow" pitchFamily="34" charset="0"/>
              <a:cs typeface="Courier New" panose="02070309020205020404" pitchFamily="49" charset="0"/>
            </a:endParaRPr>
          </a:p>
        </p:txBody>
      </p:sp>
      <p:sp>
        <p:nvSpPr>
          <p:cNvPr id="7" name="6 CuadroTexto"/>
          <p:cNvSpPr txBox="1"/>
          <p:nvPr/>
        </p:nvSpPr>
        <p:spPr>
          <a:xfrm>
            <a:off x="251520" y="3717032"/>
            <a:ext cx="5328592" cy="923330"/>
          </a:xfrm>
          <a:prstGeom prst="rect">
            <a:avLst/>
          </a:prstGeom>
          <a:noFill/>
          <a:ln w="28575" cap="rnd">
            <a:solidFill>
              <a:schemeClr val="tx2">
                <a:lumMod val="40000"/>
                <a:lumOff val="60000"/>
              </a:schemeClr>
            </a:solidFill>
            <a:prstDash val="sysDash"/>
          </a:ln>
        </p:spPr>
        <p:txBody>
          <a:bodyPr wrap="square" rtlCol="0">
            <a:spAutoFit/>
          </a:bodyPr>
          <a:lstStyle>
            <a:defPPr>
              <a:defRPr lang="es-ES_tradnl"/>
            </a:defPPr>
          </a:lstStyle>
          <a:p>
            <a:pPr eaLnBrk="1" fontAlgn="auto" hangingPunct="1">
              <a:spcBef>
                <a:spcPts val="0"/>
              </a:spcBef>
              <a:spcAft>
                <a:spcPts val="0"/>
              </a:spcAft>
            </a:pPr>
            <a:r>
              <a:rPr lang="es-ES" dirty="0" smtClean="0">
                <a:solidFill>
                  <a:prstClr val="black"/>
                </a:solidFill>
                <a:latin typeface="Arial Narrow" pitchFamily="34" charset="0"/>
                <a:cs typeface="Courier New" panose="02070309020205020404" pitchFamily="49" charset="0"/>
              </a:rPr>
              <a:t>COSME- ENTERPRISE </a:t>
            </a:r>
            <a:r>
              <a:rPr lang="es-ES" dirty="0" err="1" smtClean="0">
                <a:solidFill>
                  <a:prstClr val="black"/>
                </a:solidFill>
                <a:latin typeface="Arial Narrow" pitchFamily="34" charset="0"/>
                <a:cs typeface="Courier New" panose="02070309020205020404" pitchFamily="49" charset="0"/>
              </a:rPr>
              <a:t>EUROPE</a:t>
            </a:r>
            <a:r>
              <a:rPr lang="es-ES" dirty="0" smtClean="0">
                <a:solidFill>
                  <a:prstClr val="black"/>
                </a:solidFill>
                <a:latin typeface="Arial Narrow" pitchFamily="34" charset="0"/>
                <a:cs typeface="Courier New" panose="02070309020205020404" pitchFamily="49" charset="0"/>
              </a:rPr>
              <a:t> NETWORK-</a:t>
            </a:r>
            <a:r>
              <a:rPr lang="es-ES" dirty="0" err="1" smtClean="0">
                <a:solidFill>
                  <a:prstClr val="black"/>
                </a:solidFill>
                <a:latin typeface="Arial Narrow" pitchFamily="34" charset="0"/>
                <a:cs typeface="Courier New" panose="02070309020205020404" pitchFamily="49" charset="0"/>
              </a:rPr>
              <a:t>CESEAND</a:t>
            </a:r>
            <a:endParaRPr lang="es-ES" dirty="0" smtClean="0">
              <a:solidFill>
                <a:prstClr val="black"/>
              </a:solidFill>
              <a:latin typeface="Arial Narrow" pitchFamily="34" charset="0"/>
              <a:cs typeface="Courier New" panose="02070309020205020404" pitchFamily="49" charset="0"/>
            </a:endParaRPr>
          </a:p>
          <a:p>
            <a:pPr eaLnBrk="1" fontAlgn="auto" hangingPunct="1">
              <a:spcBef>
                <a:spcPts val="0"/>
              </a:spcBef>
              <a:spcAft>
                <a:spcPts val="0"/>
              </a:spcAft>
            </a:pPr>
            <a:r>
              <a:rPr lang="es-ES" dirty="0" err="1" smtClean="0">
                <a:solidFill>
                  <a:prstClr val="black"/>
                </a:solidFill>
                <a:latin typeface="Arial Narrow" pitchFamily="34" charset="0"/>
                <a:cs typeface="Courier New" panose="02070309020205020404" pitchFamily="49" charset="0"/>
              </a:rPr>
              <a:t>H2020</a:t>
            </a:r>
            <a:r>
              <a:rPr lang="es-ES" dirty="0" smtClean="0">
                <a:solidFill>
                  <a:prstClr val="black"/>
                </a:solidFill>
                <a:latin typeface="Arial Narrow" pitchFamily="34" charset="0"/>
                <a:cs typeface="Courier New" panose="02070309020205020404" pitchFamily="49" charset="0"/>
              </a:rPr>
              <a:t>  </a:t>
            </a:r>
            <a:r>
              <a:rPr lang="es-ES" dirty="0" err="1" smtClean="0">
                <a:solidFill>
                  <a:prstClr val="black"/>
                </a:solidFill>
                <a:latin typeface="Arial Narrow" pitchFamily="34" charset="0"/>
                <a:cs typeface="Courier New" panose="02070309020205020404" pitchFamily="49" charset="0"/>
              </a:rPr>
              <a:t>ERANETS</a:t>
            </a:r>
            <a:r>
              <a:rPr lang="es-ES" dirty="0" smtClean="0">
                <a:solidFill>
                  <a:prstClr val="black"/>
                </a:solidFill>
                <a:latin typeface="Arial Narrow" pitchFamily="34" charset="0"/>
                <a:cs typeface="Courier New" panose="02070309020205020404" pitchFamily="49" charset="0"/>
              </a:rPr>
              <a:t>.</a:t>
            </a:r>
          </a:p>
          <a:p>
            <a:pPr eaLnBrk="1" fontAlgn="auto" hangingPunct="1">
              <a:spcBef>
                <a:spcPts val="0"/>
              </a:spcBef>
              <a:spcAft>
                <a:spcPts val="0"/>
              </a:spcAft>
            </a:pPr>
            <a:r>
              <a:rPr lang="es-ES" dirty="0" smtClean="0">
                <a:solidFill>
                  <a:prstClr val="black"/>
                </a:solidFill>
                <a:latin typeface="Arial Narrow" pitchFamily="34" charset="0"/>
                <a:cs typeface="Courier New" panose="02070309020205020404" pitchFamily="49" charset="0"/>
              </a:rPr>
              <a:t>TERRITORIAL COOPERATION</a:t>
            </a:r>
            <a:endParaRPr lang="en-GB" dirty="0">
              <a:solidFill>
                <a:prstClr val="black"/>
              </a:solidFill>
              <a:latin typeface="Arial Narrow" pitchFamily="34" charset="0"/>
              <a:cs typeface="Courier New" panose="02070309020205020404" pitchFamily="49" charset="0"/>
            </a:endParaRPr>
          </a:p>
        </p:txBody>
      </p:sp>
      <p:sp>
        <p:nvSpPr>
          <p:cNvPr id="10" name="9 Rectángulo"/>
          <p:cNvSpPr/>
          <p:nvPr/>
        </p:nvSpPr>
        <p:spPr>
          <a:xfrm>
            <a:off x="179512" y="4797152"/>
            <a:ext cx="8784976" cy="1015663"/>
          </a:xfrm>
          <a:prstGeom prst="rect">
            <a:avLst/>
          </a:prstGeom>
          <a:noFill/>
          <a:ln w="28575" cap="rnd">
            <a:solidFill>
              <a:schemeClr val="tx2">
                <a:lumMod val="40000"/>
                <a:lumOff val="60000"/>
              </a:schemeClr>
            </a:solidFill>
            <a:prstDash val="sysDash"/>
          </a:ln>
        </p:spPr>
        <p:txBody>
          <a:bodyPr wrap="square" rtlCol="0">
            <a:spAutoFit/>
          </a:bodyPr>
          <a:lstStyle/>
          <a:p>
            <a:pPr algn="ctr"/>
            <a:r>
              <a:rPr lang="en-US" sz="2000" b="1" dirty="0" smtClean="0">
                <a:solidFill>
                  <a:srgbClr val="4D4D4D"/>
                </a:solidFill>
                <a:latin typeface="Arial Narrow" pitchFamily="34" charset="0"/>
              </a:rPr>
              <a:t>IDEA provides different assets to economic and social regional strategies focused to achieve the transformation of the Andalusian productive model.  The Agency has an advanced services portfolio available to support innovation and development</a:t>
            </a:r>
            <a:endParaRPr lang="en-US" sz="2000" b="1" dirty="0">
              <a:solidFill>
                <a:prstClr val="black"/>
              </a:solidFill>
              <a:latin typeface="Arial Narrow" pitchFamily="34" charset="0"/>
              <a:cs typeface="Courier New" panose="02070309020205020404" pitchFamily="49" charset="0"/>
            </a:endParaRPr>
          </a:p>
        </p:txBody>
      </p:sp>
      <p:sp>
        <p:nvSpPr>
          <p:cNvPr id="9" name="8 CuadroTexto"/>
          <p:cNvSpPr txBox="1"/>
          <p:nvPr/>
        </p:nvSpPr>
        <p:spPr>
          <a:xfrm>
            <a:off x="539552" y="1065002"/>
            <a:ext cx="3981424" cy="923330"/>
          </a:xfrm>
          <a:prstGeom prst="rect">
            <a:avLst/>
          </a:prstGeom>
          <a:noFill/>
          <a:ln w="28575" cap="rnd">
            <a:solidFill>
              <a:schemeClr val="tx2">
                <a:lumMod val="40000"/>
                <a:lumOff val="60000"/>
              </a:schemeClr>
            </a:solidFill>
            <a:prstDash val="sysDash"/>
          </a:ln>
        </p:spPr>
        <p:txBody>
          <a:bodyPr wrap="square" rtlCol="0">
            <a:spAutoFit/>
          </a:bodyPr>
          <a:lstStyle/>
          <a:p>
            <a:pPr eaLnBrk="1" fontAlgn="auto" hangingPunct="1">
              <a:spcBef>
                <a:spcPts val="0"/>
              </a:spcBef>
              <a:spcAft>
                <a:spcPts val="0"/>
              </a:spcAft>
            </a:pPr>
            <a:r>
              <a:rPr lang="es-ES" b="1" dirty="0" err="1" smtClean="0">
                <a:solidFill>
                  <a:prstClr val="black"/>
                </a:solidFill>
                <a:latin typeface="Arial Narrow" pitchFamily="34" charset="0"/>
                <a:cs typeface="Courier New" panose="02070309020205020404" pitchFamily="49" charset="0"/>
              </a:rPr>
              <a:t>Intermediary</a:t>
            </a:r>
            <a:r>
              <a:rPr lang="es-ES" b="1" dirty="0" smtClean="0">
                <a:solidFill>
                  <a:prstClr val="black"/>
                </a:solidFill>
                <a:latin typeface="Arial Narrow" pitchFamily="34" charset="0"/>
                <a:cs typeface="Courier New" panose="02070309020205020404" pitchFamily="49" charset="0"/>
              </a:rPr>
              <a:t> </a:t>
            </a:r>
            <a:r>
              <a:rPr lang="es-ES" b="1" dirty="0" err="1" smtClean="0">
                <a:solidFill>
                  <a:prstClr val="black"/>
                </a:solidFill>
                <a:latin typeface="Arial Narrow" pitchFamily="34" charset="0"/>
                <a:cs typeface="Courier New" panose="02070309020205020404" pitchFamily="49" charset="0"/>
              </a:rPr>
              <a:t>body</a:t>
            </a:r>
            <a:r>
              <a:rPr lang="es-ES" b="1" dirty="0" smtClean="0">
                <a:solidFill>
                  <a:prstClr val="black"/>
                </a:solidFill>
                <a:latin typeface="Arial Narrow" pitchFamily="34" charset="0"/>
                <a:cs typeface="Courier New" panose="02070309020205020404" pitchFamily="49" charset="0"/>
              </a:rPr>
              <a:t> </a:t>
            </a:r>
            <a:r>
              <a:rPr lang="es-ES" b="1" dirty="0" err="1" smtClean="0">
                <a:solidFill>
                  <a:prstClr val="black"/>
                </a:solidFill>
                <a:latin typeface="Arial Narrow" pitchFamily="34" charset="0"/>
                <a:cs typeface="Courier New" panose="02070309020205020404" pitchFamily="49" charset="0"/>
              </a:rPr>
              <a:t>for</a:t>
            </a:r>
            <a:r>
              <a:rPr lang="es-ES" b="1" dirty="0" smtClean="0">
                <a:solidFill>
                  <a:prstClr val="black"/>
                </a:solidFill>
                <a:latin typeface="Arial Narrow" pitchFamily="34" charset="0"/>
                <a:cs typeface="Courier New" panose="02070309020205020404" pitchFamily="49" charset="0"/>
              </a:rPr>
              <a:t> ERDF </a:t>
            </a:r>
            <a:r>
              <a:rPr lang="es-ES" b="1" dirty="0" err="1" smtClean="0">
                <a:solidFill>
                  <a:prstClr val="black"/>
                </a:solidFill>
                <a:latin typeface="Arial Narrow" pitchFamily="34" charset="0"/>
                <a:cs typeface="Courier New" panose="02070309020205020404" pitchFamily="49" charset="0"/>
              </a:rPr>
              <a:t>Andalusia</a:t>
            </a:r>
            <a:r>
              <a:rPr lang="es-ES" b="1" dirty="0" smtClean="0">
                <a:solidFill>
                  <a:prstClr val="black"/>
                </a:solidFill>
                <a:latin typeface="Arial Narrow" pitchFamily="34" charset="0"/>
                <a:cs typeface="Courier New" panose="02070309020205020404" pitchFamily="49" charset="0"/>
              </a:rPr>
              <a:t> Global </a:t>
            </a:r>
            <a:r>
              <a:rPr lang="es-ES" b="1" dirty="0" err="1" smtClean="0">
                <a:solidFill>
                  <a:prstClr val="black"/>
                </a:solidFill>
                <a:latin typeface="Arial Narrow" pitchFamily="34" charset="0"/>
                <a:cs typeface="Courier New" panose="02070309020205020404" pitchFamily="49" charset="0"/>
              </a:rPr>
              <a:t>Grant</a:t>
            </a:r>
            <a:r>
              <a:rPr lang="es-ES" b="1" dirty="0" smtClean="0">
                <a:solidFill>
                  <a:prstClr val="black"/>
                </a:solidFill>
                <a:latin typeface="Arial Narrow" pitchFamily="34" charset="0"/>
                <a:cs typeface="Courier New" panose="02070309020205020404" pitchFamily="49" charset="0"/>
              </a:rPr>
              <a:t> (AGG)  </a:t>
            </a:r>
            <a:r>
              <a:rPr lang="en-GB" dirty="0" smtClean="0">
                <a:solidFill>
                  <a:prstClr val="black"/>
                </a:solidFill>
                <a:latin typeface="Arial Narrow" pitchFamily="34" charset="0"/>
                <a:cs typeface="Courier New" panose="02070309020205020404" pitchFamily="49" charset="0"/>
              </a:rPr>
              <a:t>since 1991 </a:t>
            </a:r>
          </a:p>
          <a:p>
            <a:pPr eaLnBrk="1" fontAlgn="auto" hangingPunct="1">
              <a:spcBef>
                <a:spcPts val="0"/>
              </a:spcBef>
              <a:spcAft>
                <a:spcPts val="0"/>
              </a:spcAft>
              <a:buFont typeface="Wingdings" pitchFamily="2" charset="2"/>
              <a:buChar char="ü"/>
            </a:pPr>
            <a:r>
              <a:rPr lang="en-GB" dirty="0" smtClean="0">
                <a:solidFill>
                  <a:prstClr val="black"/>
                </a:solidFill>
                <a:latin typeface="Arial Narrow" pitchFamily="34" charset="0"/>
                <a:cs typeface="Courier New" panose="02070309020205020404" pitchFamily="49" charset="0"/>
              </a:rPr>
              <a:t>AAG 2014-2020: 615 M€ </a:t>
            </a:r>
          </a:p>
        </p:txBody>
      </p:sp>
      <p:sp>
        <p:nvSpPr>
          <p:cNvPr id="8" name="7 Marcador de número de diapositiva"/>
          <p:cNvSpPr>
            <a:spLocks noGrp="1"/>
          </p:cNvSpPr>
          <p:nvPr>
            <p:ph type="sldNum" sz="quarter" idx="12"/>
          </p:nvPr>
        </p:nvSpPr>
        <p:spPr/>
        <p:txBody>
          <a:bodyPr/>
          <a:lstStyle/>
          <a:p>
            <a:fld id="{14EFCAAF-CF37-434B-A2F3-739CEA0EE5BB}" type="slidenum">
              <a:rPr lang="en-US" smtClean="0"/>
              <a:pPr/>
              <a:t>3</a:t>
            </a:fld>
            <a:endParaRPr lang="en-US"/>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060848"/>
            <a:ext cx="3043000" cy="2324531"/>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
          <p:cNvSpPr txBox="1">
            <a:spLocks noChangeArrowheads="1"/>
          </p:cNvSpPr>
          <p:nvPr/>
        </p:nvSpPr>
        <p:spPr bwMode="auto">
          <a:xfrm>
            <a:off x="16587289" y="2394996"/>
            <a:ext cx="1524613" cy="203798"/>
          </a:xfrm>
          <a:prstGeom prst="rect">
            <a:avLst/>
          </a:prstGeom>
          <a:solidFill>
            <a:schemeClr val="accent3"/>
          </a:solidFill>
          <a:ln w="12700">
            <a:noFill/>
            <a:miter lim="800000"/>
            <a:headEnd/>
            <a:tailEnd type="none" w="sm"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0118" tIns="72000" rIns="40118" bIns="40118" anchor="ctr" anchorCtr="1"/>
          <a:lstStyle>
            <a:lvl1pPr defTabSz="957263" eaLnBrk="0" hangingPunct="0">
              <a:defRPr sz="1000">
                <a:solidFill>
                  <a:schemeClr val="tx1"/>
                </a:solidFill>
                <a:latin typeface="Arial" pitchFamily="34" charset="0"/>
                <a:ea typeface="ＭＳ Ｐゴシック" pitchFamily="34" charset="-128"/>
              </a:defRPr>
            </a:lvl1pPr>
            <a:lvl2pPr marL="742950" indent="-285750" defTabSz="957263" eaLnBrk="0" hangingPunct="0">
              <a:defRPr sz="1000">
                <a:solidFill>
                  <a:schemeClr val="tx1"/>
                </a:solidFill>
                <a:latin typeface="Arial" pitchFamily="34" charset="0"/>
                <a:ea typeface="ＭＳ Ｐゴシック" pitchFamily="34" charset="-128"/>
              </a:defRPr>
            </a:lvl2pPr>
            <a:lvl3pPr marL="1143000" indent="-228600" defTabSz="957263" eaLnBrk="0" hangingPunct="0">
              <a:defRPr sz="1000">
                <a:solidFill>
                  <a:schemeClr val="tx1"/>
                </a:solidFill>
                <a:latin typeface="Arial" pitchFamily="34" charset="0"/>
                <a:ea typeface="ＭＳ Ｐゴシック" pitchFamily="34" charset="-128"/>
              </a:defRPr>
            </a:lvl3pPr>
            <a:lvl4pPr marL="1600200" indent="-228600" defTabSz="957263" eaLnBrk="0" hangingPunct="0">
              <a:defRPr sz="1000">
                <a:solidFill>
                  <a:schemeClr val="tx1"/>
                </a:solidFill>
                <a:latin typeface="Arial" pitchFamily="34" charset="0"/>
                <a:ea typeface="ＭＳ Ｐゴシック" pitchFamily="34" charset="-128"/>
              </a:defRPr>
            </a:lvl4pPr>
            <a:lvl5pPr marL="2057400" indent="-228600" defTabSz="957263" eaLnBrk="0" hangingPunct="0">
              <a:defRPr sz="1000">
                <a:solidFill>
                  <a:schemeClr val="tx1"/>
                </a:solidFill>
                <a:latin typeface="Arial" pitchFamily="34" charset="0"/>
                <a:ea typeface="ＭＳ Ｐゴシック" pitchFamily="34" charset="-128"/>
              </a:defRPr>
            </a:lvl5pPr>
            <a:lvl6pPr marL="2514600" indent="-228600" defTabSz="957263"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defTabSz="957263"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defTabSz="957263"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defTabSz="957263"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s-ES" b="1" dirty="0" smtClean="0">
                <a:solidFill>
                  <a:srgbClr val="FFFFFF"/>
                </a:solidFill>
              </a:rPr>
              <a:t>Dominio tecnológico</a:t>
            </a:r>
            <a:endParaRPr lang="es-ES" b="1" dirty="0">
              <a:solidFill>
                <a:srgbClr val="FFFFFF"/>
              </a:solidFill>
            </a:endParaRPr>
          </a:p>
        </p:txBody>
      </p:sp>
      <p:grpSp>
        <p:nvGrpSpPr>
          <p:cNvPr id="2" name="10 Grupo"/>
          <p:cNvGrpSpPr/>
          <p:nvPr/>
        </p:nvGrpSpPr>
        <p:grpSpPr>
          <a:xfrm>
            <a:off x="467544" y="4437112"/>
            <a:ext cx="8496944" cy="360040"/>
            <a:chOff x="2713908" y="2153448"/>
            <a:chExt cx="1730235" cy="542062"/>
          </a:xfrm>
          <a:solidFill>
            <a:schemeClr val="bg1"/>
          </a:solidFill>
        </p:grpSpPr>
        <p:sp>
          <p:nvSpPr>
            <p:cNvPr id="12" name="11 Rectángulo redondeado"/>
            <p:cNvSpPr/>
            <p:nvPr/>
          </p:nvSpPr>
          <p:spPr>
            <a:xfrm>
              <a:off x="2713908" y="2153448"/>
              <a:ext cx="1730235" cy="542062"/>
            </a:xfrm>
            <a:prstGeom prst="roundRect">
              <a:avLst/>
            </a:prstGeom>
            <a:grpFill/>
            <a:ln>
              <a:solidFill>
                <a:schemeClr val="tx2">
                  <a:lumMod val="75000"/>
                </a:schemeClr>
              </a:solidFill>
            </a:ln>
          </p:spPr>
          <p:style>
            <a:lnRef idx="3">
              <a:schemeClr val="lt1">
                <a:hueOff val="0"/>
                <a:satOff val="0"/>
                <a:lumOff val="0"/>
                <a:alphaOff val="0"/>
              </a:schemeClr>
            </a:lnRef>
            <a:fillRef idx="1">
              <a:scrgbClr r="0" g="0" b="0"/>
            </a:fillRef>
            <a:effectRef idx="1">
              <a:schemeClr val="accent1">
                <a:shade val="50000"/>
                <a:hueOff val="240958"/>
                <a:satOff val="-5040"/>
                <a:lumOff val="28042"/>
                <a:alphaOff val="0"/>
              </a:schemeClr>
            </a:effectRef>
            <a:fontRef idx="minor">
              <a:schemeClr val="lt1"/>
            </a:fontRef>
          </p:style>
        </p:sp>
        <p:sp>
          <p:nvSpPr>
            <p:cNvPr id="13" name="12 Rectángulo"/>
            <p:cNvSpPr/>
            <p:nvPr/>
          </p:nvSpPr>
          <p:spPr>
            <a:xfrm>
              <a:off x="2735810" y="2308323"/>
              <a:ext cx="1677313" cy="28328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b="1" kern="1200" dirty="0" smtClean="0">
                  <a:solidFill>
                    <a:schemeClr val="tx2">
                      <a:lumMod val="75000"/>
                    </a:schemeClr>
                  </a:solidFill>
                </a:rPr>
                <a:t>Dimensions</a:t>
              </a:r>
            </a:p>
          </p:txBody>
        </p:sp>
      </p:grpSp>
      <p:graphicFrame>
        <p:nvGraphicFramePr>
          <p:cNvPr id="14" name="13 Diagrama"/>
          <p:cNvGraphicFramePr/>
          <p:nvPr/>
        </p:nvGraphicFramePr>
        <p:xfrm>
          <a:off x="251520" y="1772816"/>
          <a:ext cx="8784976"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Rectángulo redondeado"/>
          <p:cNvSpPr/>
          <p:nvPr/>
        </p:nvSpPr>
        <p:spPr>
          <a:xfrm>
            <a:off x="611560" y="4957718"/>
            <a:ext cx="518457" cy="284537"/>
          </a:xfrm>
          <a:prstGeom prst="roundRect">
            <a:avLst>
              <a:gd name="adj" fmla="val 10000"/>
            </a:avLst>
          </a:prstGeom>
          <a:blipFill rotWithShape="0">
            <a:blip r:embed="rId7"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6" name="15 Rectángulo"/>
          <p:cNvSpPr/>
          <p:nvPr/>
        </p:nvSpPr>
        <p:spPr>
          <a:xfrm>
            <a:off x="1115616" y="4941168"/>
            <a:ext cx="1152128" cy="461665"/>
          </a:xfrm>
          <a:prstGeom prst="rect">
            <a:avLst/>
          </a:prstGeom>
          <a:ln>
            <a:noFill/>
          </a:ln>
        </p:spPr>
        <p:txBody>
          <a:bodyPr wrap="square">
            <a:spAutoFit/>
          </a:bodyPr>
          <a:lstStyle/>
          <a:p>
            <a:pPr lvl="0"/>
            <a:r>
              <a:rPr lang="es-ES" sz="800" b="1" dirty="0" smtClean="0">
                <a:solidFill>
                  <a:schemeClr val="accent1">
                    <a:lumMod val="75000"/>
                  </a:schemeClr>
                </a:solidFill>
              </a:rPr>
              <a:t>EFFICIENT AND COMPETITIVE INDUSTRY </a:t>
            </a:r>
            <a:endParaRPr lang="en-US" sz="800" dirty="0">
              <a:solidFill>
                <a:schemeClr val="accent1">
                  <a:lumMod val="75000"/>
                </a:schemeClr>
              </a:solidFill>
            </a:endParaRPr>
          </a:p>
        </p:txBody>
      </p:sp>
      <p:sp>
        <p:nvSpPr>
          <p:cNvPr id="17" name="16 Rectángulo redondeado"/>
          <p:cNvSpPr/>
          <p:nvPr/>
        </p:nvSpPr>
        <p:spPr>
          <a:xfrm>
            <a:off x="2195736" y="5013176"/>
            <a:ext cx="518457" cy="284537"/>
          </a:xfrm>
          <a:prstGeom prst="roundRect">
            <a:avLst>
              <a:gd name="adj" fmla="val 10000"/>
            </a:avLst>
          </a:prstGeom>
          <a:blipFill rotWithShape="0">
            <a:blip r:embed="rId8"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8" name="17 Rectángulo"/>
          <p:cNvSpPr/>
          <p:nvPr/>
        </p:nvSpPr>
        <p:spPr>
          <a:xfrm>
            <a:off x="2771800" y="5013176"/>
            <a:ext cx="936104" cy="307777"/>
          </a:xfrm>
          <a:prstGeom prst="rect">
            <a:avLst/>
          </a:prstGeom>
          <a:ln>
            <a:noFill/>
          </a:ln>
        </p:spPr>
        <p:txBody>
          <a:bodyPr wrap="square">
            <a:spAutoFit/>
          </a:bodyPr>
          <a:lstStyle/>
          <a:p>
            <a:r>
              <a:rPr lang="en-US" sz="700" b="1" dirty="0" smtClean="0">
                <a:solidFill>
                  <a:schemeClr val="accent1">
                    <a:lumMod val="75000"/>
                  </a:schemeClr>
                </a:solidFill>
              </a:rPr>
              <a:t>KEY ENABLE TECHNOLOGIES</a:t>
            </a:r>
          </a:p>
        </p:txBody>
      </p:sp>
      <p:sp>
        <p:nvSpPr>
          <p:cNvPr id="19" name="18 Rectángulo redondeado"/>
          <p:cNvSpPr/>
          <p:nvPr/>
        </p:nvSpPr>
        <p:spPr>
          <a:xfrm>
            <a:off x="3635896" y="5016671"/>
            <a:ext cx="518457" cy="284537"/>
          </a:xfrm>
          <a:prstGeom prst="roundRect">
            <a:avLst>
              <a:gd name="adj" fmla="val 10000"/>
            </a:avLst>
          </a:prstGeom>
          <a:blipFill rotWithShape="0">
            <a:blip r:embed="rId9"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0" name="19 Rectángulo"/>
          <p:cNvSpPr/>
          <p:nvPr/>
        </p:nvSpPr>
        <p:spPr>
          <a:xfrm>
            <a:off x="4139952" y="4941168"/>
            <a:ext cx="1152128" cy="461665"/>
          </a:xfrm>
          <a:prstGeom prst="rect">
            <a:avLst/>
          </a:prstGeom>
          <a:ln>
            <a:noFill/>
          </a:ln>
        </p:spPr>
        <p:txBody>
          <a:bodyPr wrap="square">
            <a:spAutoFit/>
          </a:bodyPr>
          <a:lstStyle/>
          <a:p>
            <a:r>
              <a:rPr lang="es-ES" sz="800" b="1" dirty="0" smtClean="0">
                <a:solidFill>
                  <a:schemeClr val="accent1">
                    <a:lumMod val="75000"/>
                  </a:schemeClr>
                </a:solidFill>
              </a:rPr>
              <a:t>INNOVATIVE SMES SOURCE OF EMPLOYMENT</a:t>
            </a:r>
            <a:endParaRPr lang="en-US" sz="800" b="1" dirty="0" smtClean="0">
              <a:solidFill>
                <a:schemeClr val="accent1">
                  <a:lumMod val="75000"/>
                </a:schemeClr>
              </a:solidFill>
            </a:endParaRPr>
          </a:p>
        </p:txBody>
      </p:sp>
      <p:sp>
        <p:nvSpPr>
          <p:cNvPr id="21" name="20 Rectángulo redondeado"/>
          <p:cNvSpPr/>
          <p:nvPr/>
        </p:nvSpPr>
        <p:spPr>
          <a:xfrm>
            <a:off x="5292080" y="4979204"/>
            <a:ext cx="518457" cy="284537"/>
          </a:xfrm>
          <a:prstGeom prst="roundRect">
            <a:avLst>
              <a:gd name="adj" fmla="val 10000"/>
            </a:avLst>
          </a:prstGeom>
          <a:blipFill rotWithShape="0">
            <a:blip r:embed="rId10"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2" name="21 Rectángulo"/>
          <p:cNvSpPr/>
          <p:nvPr/>
        </p:nvSpPr>
        <p:spPr>
          <a:xfrm>
            <a:off x="5796136" y="4962654"/>
            <a:ext cx="864096" cy="338554"/>
          </a:xfrm>
          <a:prstGeom prst="rect">
            <a:avLst/>
          </a:prstGeom>
          <a:ln>
            <a:noFill/>
          </a:ln>
        </p:spPr>
        <p:txBody>
          <a:bodyPr wrap="square">
            <a:spAutoFit/>
          </a:bodyPr>
          <a:lstStyle/>
          <a:p>
            <a:r>
              <a:rPr lang="es-ES" sz="800" b="1" dirty="0" smtClean="0">
                <a:solidFill>
                  <a:schemeClr val="accent1">
                    <a:lumMod val="75000"/>
                  </a:schemeClr>
                </a:solidFill>
              </a:rPr>
              <a:t>OVERSEAS PROJECTION</a:t>
            </a:r>
          </a:p>
        </p:txBody>
      </p:sp>
      <p:sp>
        <p:nvSpPr>
          <p:cNvPr id="23" name="22 Rectángulo redondeado"/>
          <p:cNvSpPr/>
          <p:nvPr/>
        </p:nvSpPr>
        <p:spPr>
          <a:xfrm>
            <a:off x="6588224" y="4960332"/>
            <a:ext cx="518457" cy="284537"/>
          </a:xfrm>
          <a:prstGeom prst="roundRect">
            <a:avLst>
              <a:gd name="adj" fmla="val 10000"/>
            </a:avLst>
          </a:prstGeom>
          <a:blipFill rotWithShape="0">
            <a:blip r:embed="rId11"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4" name="23 Rectángulo"/>
          <p:cNvSpPr/>
          <p:nvPr/>
        </p:nvSpPr>
        <p:spPr>
          <a:xfrm>
            <a:off x="7092280" y="4869160"/>
            <a:ext cx="1800200" cy="338554"/>
          </a:xfrm>
          <a:prstGeom prst="rect">
            <a:avLst/>
          </a:prstGeom>
          <a:ln>
            <a:noFill/>
          </a:ln>
        </p:spPr>
        <p:txBody>
          <a:bodyPr wrap="square">
            <a:spAutoFit/>
          </a:bodyPr>
          <a:lstStyle/>
          <a:p>
            <a:r>
              <a:rPr lang="es-ES" sz="800" b="1" dirty="0" smtClean="0">
                <a:solidFill>
                  <a:schemeClr val="accent1">
                    <a:lumMod val="75000"/>
                  </a:schemeClr>
                </a:solidFill>
              </a:rPr>
              <a:t>EDUCATION, TALENT AND CREATIVE ENVIRONMENTS</a:t>
            </a:r>
            <a:endParaRPr lang="en-US" sz="800" b="1" dirty="0" smtClean="0">
              <a:solidFill>
                <a:schemeClr val="accent1">
                  <a:lumMod val="75000"/>
                </a:schemeClr>
              </a:solidFill>
            </a:endParaRPr>
          </a:p>
        </p:txBody>
      </p:sp>
      <p:sp>
        <p:nvSpPr>
          <p:cNvPr id="25" name="24 Rectángulo"/>
          <p:cNvSpPr/>
          <p:nvPr/>
        </p:nvSpPr>
        <p:spPr>
          <a:xfrm>
            <a:off x="6588224" y="5589240"/>
            <a:ext cx="1440160" cy="461665"/>
          </a:xfrm>
          <a:prstGeom prst="rect">
            <a:avLst/>
          </a:prstGeom>
          <a:ln>
            <a:noFill/>
          </a:ln>
        </p:spPr>
        <p:txBody>
          <a:bodyPr wrap="square">
            <a:spAutoFit/>
          </a:bodyPr>
          <a:lstStyle/>
          <a:p>
            <a:r>
              <a:rPr lang="es-ES" sz="800" b="1" dirty="0" smtClean="0">
                <a:solidFill>
                  <a:schemeClr val="accent1">
                    <a:lumMod val="75000"/>
                  </a:schemeClr>
                </a:solidFill>
              </a:rPr>
              <a:t>INFRASTRUCTURE FOR COMPETITIVENESS AND EXCELLENCE</a:t>
            </a:r>
            <a:endParaRPr lang="en-US" sz="800" b="1" dirty="0" smtClean="0">
              <a:solidFill>
                <a:schemeClr val="accent1">
                  <a:lumMod val="75000"/>
                </a:schemeClr>
              </a:solidFill>
            </a:endParaRPr>
          </a:p>
        </p:txBody>
      </p:sp>
      <p:sp>
        <p:nvSpPr>
          <p:cNvPr id="26" name="25 Rectángulo"/>
          <p:cNvSpPr/>
          <p:nvPr/>
        </p:nvSpPr>
        <p:spPr>
          <a:xfrm>
            <a:off x="4355976" y="5589240"/>
            <a:ext cx="1008112" cy="215444"/>
          </a:xfrm>
          <a:prstGeom prst="rect">
            <a:avLst/>
          </a:prstGeom>
          <a:ln>
            <a:noFill/>
          </a:ln>
        </p:spPr>
        <p:txBody>
          <a:bodyPr wrap="square">
            <a:spAutoFit/>
          </a:bodyPr>
          <a:lstStyle/>
          <a:p>
            <a:r>
              <a:rPr lang="es-ES" sz="800" b="1" dirty="0" smtClean="0">
                <a:solidFill>
                  <a:schemeClr val="accent1">
                    <a:lumMod val="75000"/>
                  </a:schemeClr>
                </a:solidFill>
              </a:rPr>
              <a:t>NETWORKING </a:t>
            </a:r>
            <a:endParaRPr lang="en-US" sz="800" b="1" dirty="0" smtClean="0">
              <a:solidFill>
                <a:schemeClr val="accent1">
                  <a:lumMod val="75000"/>
                </a:schemeClr>
              </a:solidFill>
            </a:endParaRPr>
          </a:p>
        </p:txBody>
      </p:sp>
      <p:sp>
        <p:nvSpPr>
          <p:cNvPr id="27" name="26 Rectángulo"/>
          <p:cNvSpPr/>
          <p:nvPr/>
        </p:nvSpPr>
        <p:spPr>
          <a:xfrm>
            <a:off x="2051720" y="5517232"/>
            <a:ext cx="936104" cy="338554"/>
          </a:xfrm>
          <a:prstGeom prst="rect">
            <a:avLst/>
          </a:prstGeom>
          <a:ln>
            <a:noFill/>
          </a:ln>
        </p:spPr>
        <p:txBody>
          <a:bodyPr wrap="square">
            <a:spAutoFit/>
          </a:bodyPr>
          <a:lstStyle/>
          <a:p>
            <a:r>
              <a:rPr lang="es-ES" sz="800" b="1" dirty="0" smtClean="0">
                <a:solidFill>
                  <a:schemeClr val="accent1">
                    <a:lumMod val="75000"/>
                  </a:schemeClr>
                </a:solidFill>
              </a:rPr>
              <a:t>SOCIAL INNOVATION</a:t>
            </a:r>
            <a:endParaRPr lang="en-US" sz="800" b="1" dirty="0" smtClean="0">
              <a:solidFill>
                <a:schemeClr val="accent1">
                  <a:lumMod val="75000"/>
                </a:schemeClr>
              </a:solidFill>
            </a:endParaRPr>
          </a:p>
        </p:txBody>
      </p:sp>
      <p:sp>
        <p:nvSpPr>
          <p:cNvPr id="28" name="27 Rectángulo redondeado"/>
          <p:cNvSpPr/>
          <p:nvPr/>
        </p:nvSpPr>
        <p:spPr>
          <a:xfrm>
            <a:off x="1547664" y="5589240"/>
            <a:ext cx="518457" cy="284537"/>
          </a:xfrm>
          <a:prstGeom prst="roundRect">
            <a:avLst>
              <a:gd name="adj" fmla="val 10000"/>
            </a:avLst>
          </a:prstGeom>
          <a:blipFill rotWithShape="0">
            <a:blip r:embed="rId12"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9" name="28 Rectángulo redondeado"/>
          <p:cNvSpPr/>
          <p:nvPr/>
        </p:nvSpPr>
        <p:spPr>
          <a:xfrm>
            <a:off x="3779912" y="5589240"/>
            <a:ext cx="518457" cy="284537"/>
          </a:xfrm>
          <a:prstGeom prst="roundRect">
            <a:avLst>
              <a:gd name="adj" fmla="val 10000"/>
            </a:avLst>
          </a:prstGeom>
          <a:blipFill rotWithShape="0">
            <a:blip r:embed="rId13"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30" name="29 Rectángulo redondeado"/>
          <p:cNvSpPr/>
          <p:nvPr/>
        </p:nvSpPr>
        <p:spPr>
          <a:xfrm>
            <a:off x="6012160" y="5589240"/>
            <a:ext cx="518457" cy="284537"/>
          </a:xfrm>
          <a:prstGeom prst="roundRect">
            <a:avLst>
              <a:gd name="adj" fmla="val 10000"/>
            </a:avLst>
          </a:prstGeom>
          <a:blipFill rotWithShape="0">
            <a:blip r:embed="rId14"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36" name="35 Rectángulo redondeado"/>
          <p:cNvSpPr/>
          <p:nvPr/>
        </p:nvSpPr>
        <p:spPr>
          <a:xfrm>
            <a:off x="467544" y="4869160"/>
            <a:ext cx="8496944"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30 Rectángulo"/>
          <p:cNvSpPr/>
          <p:nvPr/>
        </p:nvSpPr>
        <p:spPr>
          <a:xfrm>
            <a:off x="2771800" y="188640"/>
            <a:ext cx="6192688" cy="2431435"/>
          </a:xfrm>
          <a:prstGeom prst="rect">
            <a:avLst/>
          </a:prstGeom>
        </p:spPr>
        <p:txBody>
          <a:bodyPr wrap="square">
            <a:spAutoFit/>
          </a:bodyPr>
          <a:lstStyle/>
          <a:p>
            <a:pPr algn="r"/>
            <a:r>
              <a:rPr lang="es-ES" sz="3000" b="1" dirty="0" smtClean="0">
                <a:solidFill>
                  <a:srgbClr val="A50021"/>
                </a:solidFill>
              </a:rPr>
              <a:t>RIS3 ANDALUSIA</a:t>
            </a:r>
          </a:p>
          <a:p>
            <a:pPr algn="r"/>
            <a:r>
              <a:rPr lang="es-ES" sz="3000" b="1" dirty="0" smtClean="0">
                <a:solidFill>
                  <a:srgbClr val="A50021"/>
                </a:solidFill>
              </a:rPr>
              <a:t>Andalusian </a:t>
            </a:r>
            <a:r>
              <a:rPr lang="es-ES" sz="3000" b="1" dirty="0" err="1" smtClean="0">
                <a:solidFill>
                  <a:srgbClr val="A50021"/>
                </a:solidFill>
              </a:rPr>
              <a:t>Innovation</a:t>
            </a:r>
            <a:r>
              <a:rPr lang="es-ES" sz="3000" b="1" dirty="0" smtClean="0">
                <a:solidFill>
                  <a:srgbClr val="A50021"/>
                </a:solidFill>
              </a:rPr>
              <a:t> </a:t>
            </a:r>
            <a:r>
              <a:rPr lang="es-ES" sz="3000" b="1" dirty="0" err="1" smtClean="0">
                <a:solidFill>
                  <a:srgbClr val="A50021"/>
                </a:solidFill>
              </a:rPr>
              <a:t>Strategy</a:t>
            </a:r>
            <a:endParaRPr lang="es-ES" sz="3000" b="1" dirty="0" smtClean="0">
              <a:solidFill>
                <a:srgbClr val="A50021"/>
              </a:solidFill>
            </a:endParaRPr>
          </a:p>
          <a:p>
            <a:pPr algn="r"/>
            <a:r>
              <a:rPr lang="es-ES" sz="3200" b="1" dirty="0" err="1" smtClean="0">
                <a:solidFill>
                  <a:schemeClr val="tx2">
                    <a:lumMod val="60000"/>
                    <a:lumOff val="40000"/>
                  </a:schemeClr>
                </a:solidFill>
                <a:latin typeface="Arial Narrow" pitchFamily="34" charset="0"/>
              </a:rPr>
              <a:t>Priorities</a:t>
            </a:r>
            <a:r>
              <a:rPr lang="es-ES" sz="3200" b="1" dirty="0" smtClean="0">
                <a:solidFill>
                  <a:schemeClr val="tx2">
                    <a:lumMod val="60000"/>
                    <a:lumOff val="40000"/>
                  </a:schemeClr>
                </a:solidFill>
                <a:latin typeface="Arial Narrow" pitchFamily="34" charset="0"/>
              </a:rPr>
              <a:t> and </a:t>
            </a:r>
            <a:r>
              <a:rPr lang="es-ES" sz="3200" b="1" dirty="0" err="1" smtClean="0">
                <a:solidFill>
                  <a:schemeClr val="tx2">
                    <a:lumMod val="60000"/>
                    <a:lumOff val="40000"/>
                  </a:schemeClr>
                </a:solidFill>
                <a:latin typeface="Arial Narrow" pitchFamily="34" charset="0"/>
              </a:rPr>
              <a:t>Dimensions</a:t>
            </a:r>
            <a:endParaRPr lang="es-ES" sz="3200" b="1" dirty="0" smtClean="0">
              <a:solidFill>
                <a:schemeClr val="tx2">
                  <a:lumMod val="60000"/>
                  <a:lumOff val="40000"/>
                </a:schemeClr>
              </a:solidFill>
              <a:latin typeface="Arial Narrow" pitchFamily="34" charset="0"/>
            </a:endParaRPr>
          </a:p>
          <a:p>
            <a:endParaRPr lang="es-ES" sz="3000" b="1" dirty="0" smtClean="0">
              <a:solidFill>
                <a:srgbClr val="A50021"/>
              </a:solidFill>
            </a:endParaRPr>
          </a:p>
          <a:p>
            <a:endParaRPr lang="es-ES" sz="3000" b="1" dirty="0" smtClean="0">
              <a:solidFill>
                <a:srgbClr val="A50021"/>
              </a:solidFill>
            </a:endParaRPr>
          </a:p>
        </p:txBody>
      </p:sp>
    </p:spTree>
    <p:extLst>
      <p:ext uri="{BB962C8B-B14F-4D97-AF65-F5344CB8AC3E}">
        <p14:creationId xmlns:p14="http://schemas.microsoft.com/office/powerpoint/2010/main" val="150002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674100" cy="646331"/>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defPPr>
              <a:defRPr lang="nl-BE"/>
            </a:defPPr>
            <a:lvl1pPr algn="ctr">
              <a:spcBef>
                <a:spcPct val="0"/>
              </a:spcBef>
              <a:buNone/>
              <a:defRPr sz="3600" i="1">
                <a:solidFill>
                  <a:srgbClr val="CCFF66"/>
                </a:solidFill>
                <a:latin typeface="+mj-lt"/>
                <a:ea typeface="ＭＳ Ｐゴシック" pitchFamily="-107" charset="-128"/>
                <a:cs typeface="+mj-cs"/>
              </a:defRPr>
            </a:lvl1pPr>
          </a:lstStyle>
          <a:p>
            <a:r>
              <a:rPr lang="en-GB" sz="3000" b="1" dirty="0" smtClean="0">
                <a:solidFill>
                  <a:srgbClr val="FFC000"/>
                </a:solidFill>
                <a:effectLst>
                  <a:outerShdw blurRad="38100" dist="38100" dir="2700000" algn="tl">
                    <a:srgbClr val="000000">
                      <a:alpha val="43137"/>
                    </a:srgbClr>
                  </a:outerShdw>
                </a:effectLst>
              </a:rPr>
              <a:t>The dimension of </a:t>
            </a:r>
          </a:p>
          <a:p>
            <a:r>
              <a:rPr lang="en-GB" sz="3000" b="1" dirty="0" smtClean="0">
                <a:solidFill>
                  <a:srgbClr val="FFC000"/>
                </a:solidFill>
                <a:effectLst>
                  <a:outerShdw blurRad="38100" dist="38100" dir="2700000" algn="tl">
                    <a:srgbClr val="000000">
                      <a:alpha val="43137"/>
                    </a:srgbClr>
                  </a:outerShdw>
                </a:effectLst>
              </a:rPr>
              <a:t>Aviation/Aeronautics in Andalusia </a:t>
            </a:r>
          </a:p>
        </p:txBody>
      </p:sp>
      <p:grpSp>
        <p:nvGrpSpPr>
          <p:cNvPr id="2" name="54 Grupo"/>
          <p:cNvGrpSpPr/>
          <p:nvPr/>
        </p:nvGrpSpPr>
        <p:grpSpPr>
          <a:xfrm>
            <a:off x="2286000" y="1295400"/>
            <a:ext cx="6648451" cy="5306025"/>
            <a:chOff x="2343150" y="1447800"/>
            <a:chExt cx="6648451" cy="5306025"/>
          </a:xfrm>
        </p:grpSpPr>
        <p:pic>
          <p:nvPicPr>
            <p:cNvPr id="46" name="Picture 5" descr="C:\TRABAJOS\RIS3_arenal_oct2014\europa.emf"/>
            <p:cNvPicPr>
              <a:picLocks noChangeAspect="1" noChangeArrowheads="1"/>
            </p:cNvPicPr>
            <p:nvPr/>
          </p:nvPicPr>
          <p:blipFill>
            <a:blip r:embed="rId3" cstate="print"/>
            <a:srcRect/>
            <a:stretch>
              <a:fillRect/>
            </a:stretch>
          </p:blipFill>
          <p:spPr bwMode="auto">
            <a:xfrm>
              <a:off x="2343150" y="2381250"/>
              <a:ext cx="3819783" cy="3040806"/>
            </a:xfrm>
            <a:prstGeom prst="rect">
              <a:avLst/>
            </a:prstGeom>
            <a:noFill/>
            <a:effectLst>
              <a:outerShdw blurRad="50800" dist="25400" dir="5400000" algn="t" rotWithShape="0">
                <a:prstClr val="black">
                  <a:alpha val="40000"/>
                </a:prstClr>
              </a:outerShdw>
            </a:effectLst>
            <a:extLst/>
          </p:spPr>
        </p:pic>
        <p:sp>
          <p:nvSpPr>
            <p:cNvPr id="45" name="44 Rectángulo"/>
            <p:cNvSpPr/>
            <p:nvPr/>
          </p:nvSpPr>
          <p:spPr>
            <a:xfrm>
              <a:off x="4572000" y="4648200"/>
              <a:ext cx="4419600" cy="2105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40 Grupo"/>
            <p:cNvGrpSpPr/>
            <p:nvPr/>
          </p:nvGrpSpPr>
          <p:grpSpPr>
            <a:xfrm>
              <a:off x="4572000" y="4664052"/>
              <a:ext cx="4419601" cy="2059490"/>
              <a:chOff x="4495800" y="4587852"/>
              <a:chExt cx="4419601" cy="2059490"/>
            </a:xfrm>
          </p:grpSpPr>
          <p:grpSp>
            <p:nvGrpSpPr>
              <p:cNvPr id="5" name="9 Grupo"/>
              <p:cNvGrpSpPr/>
              <p:nvPr/>
            </p:nvGrpSpPr>
            <p:grpSpPr>
              <a:xfrm>
                <a:off x="4495800" y="4953000"/>
                <a:ext cx="4419601" cy="701652"/>
                <a:chOff x="4492750" y="1880340"/>
                <a:chExt cx="4242726" cy="495300"/>
              </a:xfrm>
            </p:grpSpPr>
            <p:pic>
              <p:nvPicPr>
                <p:cNvPr id="12" name="Picture 5"/>
                <p:cNvPicPr>
                  <a:picLocks noChangeAspect="1" noChangeArrowheads="1"/>
                </p:cNvPicPr>
                <p:nvPr/>
              </p:nvPicPr>
              <p:blipFill>
                <a:blip r:embed="rId4" cstate="print"/>
                <a:srcRect/>
                <a:stretch>
                  <a:fillRect/>
                </a:stretch>
              </p:blipFill>
              <p:spPr bwMode="auto">
                <a:xfrm>
                  <a:off x="4515900" y="2108940"/>
                  <a:ext cx="4219576" cy="266700"/>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4492750" y="1880340"/>
                  <a:ext cx="4229100" cy="228600"/>
                </a:xfrm>
                <a:prstGeom prst="rect">
                  <a:avLst/>
                </a:prstGeom>
                <a:noFill/>
                <a:ln w="9525">
                  <a:noFill/>
                  <a:miter lim="800000"/>
                  <a:headEnd/>
                  <a:tailEnd/>
                </a:ln>
              </p:spPr>
            </p:pic>
          </p:grpSp>
          <p:grpSp>
            <p:nvGrpSpPr>
              <p:cNvPr id="6" name="39 Grupo"/>
              <p:cNvGrpSpPr/>
              <p:nvPr/>
            </p:nvGrpSpPr>
            <p:grpSpPr>
              <a:xfrm>
                <a:off x="4576741" y="5705313"/>
                <a:ext cx="2895599" cy="914404"/>
                <a:chOff x="3555034" y="5704017"/>
                <a:chExt cx="3643123" cy="910398"/>
              </a:xfrm>
            </p:grpSpPr>
            <p:grpSp>
              <p:nvGrpSpPr>
                <p:cNvPr id="7" name="32 Grupo"/>
                <p:cNvGrpSpPr/>
                <p:nvPr/>
              </p:nvGrpSpPr>
              <p:grpSpPr>
                <a:xfrm>
                  <a:off x="5597956" y="5704017"/>
                  <a:ext cx="1600201" cy="910398"/>
                  <a:chOff x="-1261824" y="4487890"/>
                  <a:chExt cx="1984749" cy="1392155"/>
                </a:xfrm>
              </p:grpSpPr>
              <p:grpSp>
                <p:nvGrpSpPr>
                  <p:cNvPr id="8" name="10 Grupo"/>
                  <p:cNvGrpSpPr/>
                  <p:nvPr/>
                </p:nvGrpSpPr>
                <p:grpSpPr>
                  <a:xfrm>
                    <a:off x="-1261824" y="4487890"/>
                    <a:ext cx="1984749" cy="349570"/>
                    <a:chOff x="814146" y="2899354"/>
                    <a:chExt cx="2275033" cy="580355"/>
                  </a:xfrm>
                  <a:solidFill>
                    <a:schemeClr val="bg1"/>
                  </a:solidFill>
                </p:grpSpPr>
                <p:sp>
                  <p:nvSpPr>
                    <p:cNvPr id="28" name="27 Rectángulo redondeado"/>
                    <p:cNvSpPr/>
                    <p:nvPr/>
                  </p:nvSpPr>
                  <p:spPr>
                    <a:xfrm>
                      <a:off x="814146" y="2899354"/>
                      <a:ext cx="2275033" cy="580355"/>
                    </a:xfrm>
                    <a:prstGeom prst="roundRect">
                      <a:avLst/>
                    </a:prstGeom>
                    <a:grpFill/>
                    <a:ln>
                      <a:solidFill>
                        <a:schemeClr val="tx2">
                          <a:lumMod val="75000"/>
                        </a:schemeClr>
                      </a:solidFill>
                    </a:ln>
                  </p:spPr>
                  <p:style>
                    <a:lnRef idx="3">
                      <a:schemeClr val="lt1">
                        <a:hueOff val="0"/>
                        <a:satOff val="0"/>
                        <a:lumOff val="0"/>
                        <a:alphaOff val="0"/>
                      </a:schemeClr>
                    </a:lnRef>
                    <a:fillRef idx="1">
                      <a:scrgbClr r="0" g="0" b="0"/>
                    </a:fillRef>
                    <a:effectRef idx="1">
                      <a:schemeClr val="accent1">
                        <a:shade val="50000"/>
                        <a:hueOff val="240958"/>
                        <a:satOff val="-5040"/>
                        <a:lumOff val="28042"/>
                        <a:alphaOff val="0"/>
                      </a:schemeClr>
                    </a:effectRef>
                    <a:fontRef idx="minor">
                      <a:schemeClr val="lt1"/>
                    </a:fontRef>
                  </p:style>
                </p:sp>
                <p:sp>
                  <p:nvSpPr>
                    <p:cNvPr id="29" name="28 Rectángulo"/>
                    <p:cNvSpPr/>
                    <p:nvPr/>
                  </p:nvSpPr>
                  <p:spPr>
                    <a:xfrm>
                      <a:off x="847063" y="3092805"/>
                      <a:ext cx="2133785" cy="19345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2">
                              <a:lumMod val="75000"/>
                            </a:schemeClr>
                          </a:solidFill>
                        </a:rPr>
                        <a:t>Dimensions</a:t>
                      </a:r>
                    </a:p>
                  </p:txBody>
                </p:sp>
              </p:grpSp>
              <p:sp>
                <p:nvSpPr>
                  <p:cNvPr id="30" name="29 Rectángulo redondeado"/>
                  <p:cNvSpPr/>
                  <p:nvPr/>
                </p:nvSpPr>
                <p:spPr>
                  <a:xfrm>
                    <a:off x="-945226" y="4974965"/>
                    <a:ext cx="518457" cy="557043"/>
                  </a:xfrm>
                  <a:prstGeom prst="roundRect">
                    <a:avLst>
                      <a:gd name="adj" fmla="val 10000"/>
                    </a:avLst>
                  </a:prstGeom>
                  <a:blipFill rotWithShape="0">
                    <a:blip r:embed="rId6" cstate="prin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31" name="30 Rectángulo"/>
                  <p:cNvSpPr/>
                  <p:nvPr/>
                </p:nvSpPr>
                <p:spPr>
                  <a:xfrm>
                    <a:off x="-441172" y="4958415"/>
                    <a:ext cx="1152127" cy="921630"/>
                  </a:xfrm>
                  <a:prstGeom prst="rect">
                    <a:avLst/>
                  </a:prstGeom>
                  <a:ln>
                    <a:noFill/>
                  </a:ln>
                </p:spPr>
                <p:txBody>
                  <a:bodyPr wrap="square">
                    <a:spAutoFit/>
                  </a:bodyPr>
                  <a:lstStyle/>
                  <a:p>
                    <a:pPr lvl="0"/>
                    <a:r>
                      <a:rPr lang="es-ES" sz="700" b="1" dirty="0" smtClean="0">
                        <a:solidFill>
                          <a:schemeClr val="accent1">
                            <a:lumMod val="75000"/>
                          </a:schemeClr>
                        </a:solidFill>
                      </a:rPr>
                      <a:t>EFFICIENT AND COMPETITIVE INDUSTRY </a:t>
                    </a:r>
                    <a:endParaRPr lang="en-US" sz="700" dirty="0">
                      <a:solidFill>
                        <a:schemeClr val="accent1">
                          <a:lumMod val="75000"/>
                        </a:schemeClr>
                      </a:solidFill>
                    </a:endParaRPr>
                  </a:p>
                </p:txBody>
              </p:sp>
            </p:grpSp>
            <p:grpSp>
              <p:nvGrpSpPr>
                <p:cNvPr id="9" name="36 Grupo"/>
                <p:cNvGrpSpPr/>
                <p:nvPr/>
              </p:nvGrpSpPr>
              <p:grpSpPr>
                <a:xfrm>
                  <a:off x="3555034" y="5713663"/>
                  <a:ext cx="2209800" cy="868104"/>
                  <a:chOff x="3311959" y="5978913"/>
                  <a:chExt cx="2209800" cy="868104"/>
                </a:xfrm>
              </p:grpSpPr>
              <p:grpSp>
                <p:nvGrpSpPr>
                  <p:cNvPr id="10" name="25 Grupo"/>
                  <p:cNvGrpSpPr/>
                  <p:nvPr/>
                </p:nvGrpSpPr>
                <p:grpSpPr>
                  <a:xfrm>
                    <a:off x="3311959" y="6237418"/>
                    <a:ext cx="2209800" cy="609599"/>
                    <a:chOff x="3468287" y="2276810"/>
                    <a:chExt cx="1069167" cy="2962606"/>
                  </a:xfrm>
                </p:grpSpPr>
                <p:grpSp>
                  <p:nvGrpSpPr>
                    <p:cNvPr id="11" name="21 Grupo"/>
                    <p:cNvGrpSpPr/>
                    <p:nvPr/>
                  </p:nvGrpSpPr>
                  <p:grpSpPr>
                    <a:xfrm>
                      <a:off x="3468287" y="2276810"/>
                      <a:ext cx="1069167" cy="2962606"/>
                      <a:chOff x="458284" y="1057610"/>
                      <a:chExt cx="1069167" cy="2962606"/>
                    </a:xfrm>
                  </p:grpSpPr>
                  <p:sp>
                    <p:nvSpPr>
                      <p:cNvPr id="24" name="23 Rectángulo redondeado"/>
                      <p:cNvSpPr/>
                      <p:nvPr/>
                    </p:nvSpPr>
                    <p:spPr>
                      <a:xfrm>
                        <a:off x="458284" y="1057610"/>
                        <a:ext cx="1069167" cy="296260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24 Rectángulo"/>
                      <p:cNvSpPr/>
                      <p:nvPr/>
                    </p:nvSpPr>
                    <p:spPr>
                      <a:xfrm>
                        <a:off x="814673" y="1798275"/>
                        <a:ext cx="677139" cy="1407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900" b="1" u="none" kern="1200" dirty="0" smtClean="0"/>
                          <a:t>TRANSPORT-RELATED ADVANCED INDUSTRY</a:t>
                        </a:r>
                        <a:endParaRPr lang="en-US" sz="900" u="none" kern="1200" dirty="0"/>
                      </a:p>
                    </p:txBody>
                  </p:sp>
                </p:grpSp>
                <p:sp>
                  <p:nvSpPr>
                    <p:cNvPr id="23" name="22 Elipse"/>
                    <p:cNvSpPr/>
                    <p:nvPr/>
                  </p:nvSpPr>
                  <p:spPr>
                    <a:xfrm>
                      <a:off x="3539565" y="2647135"/>
                      <a:ext cx="299806" cy="2221951"/>
                    </a:xfrm>
                    <a:prstGeom prst="ellipse">
                      <a:avLst/>
                    </a:prstGeom>
                    <a:blipFill rotWithShape="0">
                      <a:blip r:embed="rId7"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grpSp>
                <p:nvGrpSpPr>
                  <p:cNvPr id="14" name="35 Grupo"/>
                  <p:cNvGrpSpPr/>
                  <p:nvPr/>
                </p:nvGrpSpPr>
                <p:grpSpPr>
                  <a:xfrm>
                    <a:off x="3593609" y="5978913"/>
                    <a:ext cx="1600201" cy="228600"/>
                    <a:chOff x="1254559" y="5551613"/>
                    <a:chExt cx="1600201" cy="228600"/>
                  </a:xfrm>
                </p:grpSpPr>
                <p:sp>
                  <p:nvSpPr>
                    <p:cNvPr id="34" name="33 Rectángulo redondeado"/>
                    <p:cNvSpPr/>
                    <p:nvPr/>
                  </p:nvSpPr>
                  <p:spPr>
                    <a:xfrm>
                      <a:off x="1254559" y="5551613"/>
                      <a:ext cx="1600201" cy="228600"/>
                    </a:xfrm>
                    <a:prstGeom prst="roundRect">
                      <a:avLst/>
                    </a:prstGeom>
                    <a:solidFill>
                      <a:schemeClr val="bg1"/>
                    </a:solidFill>
                    <a:ln>
                      <a:solidFill>
                        <a:schemeClr val="tx2">
                          <a:lumMod val="75000"/>
                        </a:schemeClr>
                      </a:solidFill>
                    </a:ln>
                  </p:spPr>
                  <p:style>
                    <a:lnRef idx="3">
                      <a:schemeClr val="lt1">
                        <a:hueOff val="0"/>
                        <a:satOff val="0"/>
                        <a:lumOff val="0"/>
                        <a:alphaOff val="0"/>
                      </a:schemeClr>
                    </a:lnRef>
                    <a:fillRef idx="1">
                      <a:scrgbClr r="0" g="0" b="0"/>
                    </a:fillRef>
                    <a:effectRef idx="1">
                      <a:schemeClr val="accent1">
                        <a:shade val="50000"/>
                        <a:hueOff val="240958"/>
                        <a:satOff val="-5040"/>
                        <a:lumOff val="28042"/>
                        <a:alphaOff val="0"/>
                      </a:schemeClr>
                    </a:effectRef>
                    <a:fontRef idx="minor">
                      <a:schemeClr val="lt1"/>
                    </a:fontRef>
                  </p:style>
                  <p:txBody>
                    <a:bodyPr/>
                    <a:lstStyle/>
                    <a:p>
                      <a:pPr algn="ctr"/>
                      <a:endParaRPr lang="es-ES" sz="1400" b="1" dirty="0" smtClean="0">
                        <a:solidFill>
                          <a:schemeClr val="tx1"/>
                        </a:solidFill>
                      </a:endParaRPr>
                    </a:p>
                    <a:p>
                      <a:pPr algn="ctr"/>
                      <a:endParaRPr lang="es-ES" sz="1400" b="1" dirty="0" smtClean="0">
                        <a:solidFill>
                          <a:schemeClr val="tx1"/>
                        </a:solidFill>
                      </a:endParaRPr>
                    </a:p>
                    <a:p>
                      <a:pPr algn="ctr"/>
                      <a:endParaRPr lang="es-ES" sz="1400" b="1" dirty="0" smtClean="0">
                        <a:solidFill>
                          <a:schemeClr val="tx1"/>
                        </a:solidFill>
                      </a:endParaRPr>
                    </a:p>
                    <a:p>
                      <a:pPr algn="ctr"/>
                      <a:endParaRPr lang="es-ES" sz="1400" b="1" dirty="0">
                        <a:solidFill>
                          <a:schemeClr val="tx1"/>
                        </a:solidFill>
                      </a:endParaRPr>
                    </a:p>
                  </p:txBody>
                </p:sp>
                <p:sp>
                  <p:nvSpPr>
                    <p:cNvPr id="35" name="34 Rectángulo"/>
                    <p:cNvSpPr/>
                    <p:nvPr/>
                  </p:nvSpPr>
                  <p:spPr>
                    <a:xfrm>
                      <a:off x="1289284" y="5627812"/>
                      <a:ext cx="1512426" cy="9139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dirty="0" smtClean="0">
                          <a:solidFill>
                            <a:schemeClr val="tx2">
                              <a:lumMod val="75000"/>
                            </a:schemeClr>
                          </a:solidFill>
                        </a:rPr>
                        <a:t>Priorities</a:t>
                      </a:r>
                      <a:endParaRPr lang="en-GB" sz="1400" b="1" kern="1200" dirty="0" smtClean="0">
                        <a:solidFill>
                          <a:schemeClr val="tx2">
                            <a:lumMod val="75000"/>
                          </a:schemeClr>
                        </a:solidFill>
                      </a:endParaRPr>
                    </a:p>
                  </p:txBody>
                </p:sp>
              </p:grpSp>
            </p:grpSp>
          </p:grpSp>
          <p:pic>
            <p:nvPicPr>
              <p:cNvPr id="38" name="37 Imagen" descr="logo RIS 3.jpg"/>
              <p:cNvPicPr>
                <a:picLocks noChangeAspect="1"/>
              </p:cNvPicPr>
              <p:nvPr/>
            </p:nvPicPr>
            <p:blipFill>
              <a:blip r:embed="rId8" cstate="print"/>
              <a:stretch>
                <a:fillRect/>
              </a:stretch>
            </p:blipFill>
            <p:spPr>
              <a:xfrm>
                <a:off x="7724609" y="5830061"/>
                <a:ext cx="1143000" cy="817281"/>
              </a:xfrm>
              <a:prstGeom prst="rect">
                <a:avLst/>
              </a:prstGeom>
            </p:spPr>
          </p:pic>
          <p:pic>
            <p:nvPicPr>
              <p:cNvPr id="39" name="Picture 3"/>
              <p:cNvPicPr>
                <a:picLocks noChangeAspect="1" noChangeArrowheads="1"/>
              </p:cNvPicPr>
              <p:nvPr/>
            </p:nvPicPr>
            <p:blipFill>
              <a:blip r:embed="rId9" cstate="print"/>
              <a:srcRect/>
              <a:stretch>
                <a:fillRect/>
              </a:stretch>
            </p:blipFill>
            <p:spPr bwMode="auto">
              <a:xfrm>
                <a:off x="4572000" y="4587852"/>
                <a:ext cx="4267200" cy="323839"/>
              </a:xfrm>
              <a:prstGeom prst="rect">
                <a:avLst/>
              </a:prstGeom>
              <a:noFill/>
              <a:ln w="9525">
                <a:noFill/>
                <a:miter lim="800000"/>
                <a:headEnd/>
                <a:tailEnd/>
              </a:ln>
            </p:spPr>
          </p:pic>
        </p:grpSp>
        <p:grpSp>
          <p:nvGrpSpPr>
            <p:cNvPr id="15" name="46 Grupo"/>
            <p:cNvGrpSpPr/>
            <p:nvPr/>
          </p:nvGrpSpPr>
          <p:grpSpPr>
            <a:xfrm>
              <a:off x="6172200" y="1447800"/>
              <a:ext cx="2819400" cy="3000375"/>
              <a:chOff x="6096000" y="1495425"/>
              <a:chExt cx="2819400" cy="3000375"/>
            </a:xfrm>
          </p:grpSpPr>
          <p:sp>
            <p:nvSpPr>
              <p:cNvPr id="32" name="31 Rectángulo"/>
              <p:cNvSpPr/>
              <p:nvPr/>
            </p:nvSpPr>
            <p:spPr>
              <a:xfrm>
                <a:off x="6096000" y="1495425"/>
                <a:ext cx="2819400" cy="923330"/>
              </a:xfrm>
              <a:prstGeom prst="rect">
                <a:avLst/>
              </a:prstGeom>
              <a:ln>
                <a:solidFill>
                  <a:schemeClr val="accent1"/>
                </a:solidFill>
              </a:ln>
            </p:spPr>
            <p:txBody>
              <a:bodyPr wrap="square">
                <a:spAutoFit/>
              </a:bodyPr>
              <a:lstStyle/>
              <a:p>
                <a:pPr algn="ctr">
                  <a:spcBef>
                    <a:spcPct val="0"/>
                  </a:spcBef>
                </a:pPr>
                <a:r>
                  <a:rPr lang="es-ES" altLang="en-US" b="1" i="1" dirty="0" smtClean="0">
                    <a:solidFill>
                      <a:schemeClr val="accent1">
                        <a:lumMod val="75000"/>
                      </a:schemeClr>
                    </a:solidFill>
                  </a:rPr>
                  <a:t>2014-2020</a:t>
                </a:r>
              </a:p>
              <a:p>
                <a:pPr algn="ctr">
                  <a:spcBef>
                    <a:spcPct val="0"/>
                  </a:spcBef>
                </a:pPr>
                <a:r>
                  <a:rPr lang="es-ES" altLang="en-US" b="1" i="1" dirty="0" smtClean="0">
                    <a:solidFill>
                      <a:schemeClr val="accent1">
                        <a:lumMod val="75000"/>
                      </a:schemeClr>
                    </a:solidFill>
                  </a:rPr>
                  <a:t>Andalusian </a:t>
                </a:r>
                <a:r>
                  <a:rPr lang="es-ES" altLang="en-US" b="1" i="1" dirty="0" err="1" smtClean="0">
                    <a:solidFill>
                      <a:schemeClr val="accent1">
                        <a:lumMod val="75000"/>
                      </a:schemeClr>
                    </a:solidFill>
                  </a:rPr>
                  <a:t>Government</a:t>
                </a:r>
                <a:r>
                  <a:rPr lang="es-ES" altLang="en-US" b="1" i="1" dirty="0" smtClean="0">
                    <a:solidFill>
                      <a:schemeClr val="accent1">
                        <a:lumMod val="75000"/>
                      </a:schemeClr>
                    </a:solidFill>
                  </a:rPr>
                  <a:t> full </a:t>
                </a:r>
                <a:r>
                  <a:rPr lang="es-ES" altLang="en-US" b="1" i="1" dirty="0" err="1" smtClean="0">
                    <a:solidFill>
                      <a:schemeClr val="accent1">
                        <a:lumMod val="75000"/>
                      </a:schemeClr>
                    </a:solidFill>
                  </a:rPr>
                  <a:t>Commitment</a:t>
                </a:r>
                <a:endParaRPr lang="en-GB" altLang="en-US" b="1" i="1" dirty="0" err="1" smtClean="0">
                  <a:solidFill>
                    <a:schemeClr val="accent1">
                      <a:lumMod val="75000"/>
                    </a:schemeClr>
                  </a:solidFill>
                </a:endParaRPr>
              </a:p>
            </p:txBody>
          </p:sp>
          <p:graphicFrame>
            <p:nvGraphicFramePr>
              <p:cNvPr id="44" name="43 Diagrama"/>
              <p:cNvGraphicFramePr/>
              <p:nvPr/>
            </p:nvGraphicFramePr>
            <p:xfrm>
              <a:off x="6096000" y="2438400"/>
              <a:ext cx="2819400" cy="2057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sp>
        <p:nvSpPr>
          <p:cNvPr id="56" name="55 Rectángulo"/>
          <p:cNvSpPr/>
          <p:nvPr/>
        </p:nvSpPr>
        <p:spPr>
          <a:xfrm>
            <a:off x="7696200" y="6618767"/>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CuadroTexto 4"/>
          <p:cNvSpPr txBox="1"/>
          <p:nvPr/>
        </p:nvSpPr>
        <p:spPr>
          <a:xfrm>
            <a:off x="152400" y="1066800"/>
            <a:ext cx="3810000" cy="553998"/>
          </a:xfrm>
          <a:prstGeom prst="rect">
            <a:avLst/>
          </a:prstGeom>
          <a:noFill/>
        </p:spPr>
        <p:txBody>
          <a:bodyPr wrap="square">
            <a:spAutoFit/>
          </a:bodyPr>
          <a:lstStyle/>
          <a:p>
            <a:pPr marL="171450" indent="-171450">
              <a:spcBef>
                <a:spcPct val="0"/>
              </a:spcBef>
              <a:defRPr/>
            </a:pPr>
            <a:r>
              <a:rPr lang="es-ES" altLang="en-US" sz="1600" b="1" i="1" dirty="0" smtClean="0">
                <a:solidFill>
                  <a:schemeClr val="accent1">
                    <a:lumMod val="75000"/>
                  </a:schemeClr>
                </a:solidFill>
              </a:rPr>
              <a:t>Andalusian </a:t>
            </a:r>
            <a:r>
              <a:rPr lang="es-ES" altLang="en-US" sz="1600" b="1" i="1" dirty="0" err="1" smtClean="0">
                <a:solidFill>
                  <a:schemeClr val="accent1">
                    <a:lumMod val="75000"/>
                  </a:schemeClr>
                </a:solidFill>
              </a:rPr>
              <a:t>Aerospace</a:t>
            </a:r>
            <a:r>
              <a:rPr lang="es-ES" altLang="en-US" sz="1600" b="1" i="1" dirty="0" smtClean="0">
                <a:solidFill>
                  <a:schemeClr val="accent1">
                    <a:lumMod val="75000"/>
                  </a:schemeClr>
                </a:solidFill>
              </a:rPr>
              <a:t> Sector </a:t>
            </a:r>
            <a:r>
              <a:rPr lang="es-ES" altLang="en-US" sz="1600" b="1" i="1" dirty="0" err="1" smtClean="0">
                <a:solidFill>
                  <a:schemeClr val="accent1">
                    <a:lumMod val="75000"/>
                  </a:schemeClr>
                </a:solidFill>
              </a:rPr>
              <a:t>Report</a:t>
            </a:r>
            <a:r>
              <a:rPr lang="es-ES" altLang="en-US" sz="1600" b="1" i="1" dirty="0" smtClean="0">
                <a:solidFill>
                  <a:schemeClr val="accent1">
                    <a:lumMod val="75000"/>
                  </a:schemeClr>
                </a:solidFill>
              </a:rPr>
              <a:t> 2016 </a:t>
            </a:r>
            <a:r>
              <a:rPr lang="es-ES" altLang="en-US" sz="1400" i="1" dirty="0" smtClean="0">
                <a:solidFill>
                  <a:schemeClr val="accent1">
                    <a:lumMod val="75000"/>
                  </a:schemeClr>
                </a:solidFill>
              </a:rPr>
              <a:t>(</a:t>
            </a:r>
            <a:r>
              <a:rPr lang="es-ES" altLang="en-US" sz="1400" i="1" dirty="0" err="1" smtClean="0">
                <a:solidFill>
                  <a:schemeClr val="accent1">
                    <a:lumMod val="75000"/>
                  </a:schemeClr>
                </a:solidFill>
              </a:rPr>
              <a:t>presented</a:t>
            </a:r>
            <a:r>
              <a:rPr lang="es-ES" altLang="en-US" sz="1400" i="1" dirty="0" smtClean="0">
                <a:solidFill>
                  <a:schemeClr val="accent1">
                    <a:lumMod val="75000"/>
                  </a:schemeClr>
                </a:solidFill>
              </a:rPr>
              <a:t> at Le </a:t>
            </a:r>
            <a:r>
              <a:rPr lang="es-ES" altLang="en-US" sz="1400" i="1" dirty="0" err="1" smtClean="0">
                <a:solidFill>
                  <a:schemeClr val="accent1">
                    <a:lumMod val="75000"/>
                  </a:schemeClr>
                </a:solidFill>
              </a:rPr>
              <a:t>Bourget</a:t>
            </a:r>
            <a:r>
              <a:rPr lang="es-ES" altLang="en-US" sz="1400" i="1" dirty="0" smtClean="0">
                <a:solidFill>
                  <a:schemeClr val="accent1">
                    <a:lumMod val="75000"/>
                  </a:schemeClr>
                </a:solidFill>
              </a:rPr>
              <a:t>, June 2017)</a:t>
            </a:r>
            <a:endParaRPr lang="es-ES" altLang="en-US" sz="1400" i="1" dirty="0">
              <a:solidFill>
                <a:schemeClr val="accent1">
                  <a:lumMod val="75000"/>
                </a:schemeClr>
              </a:solidFill>
            </a:endParaRPr>
          </a:p>
        </p:txBody>
      </p:sp>
      <p:sp>
        <p:nvSpPr>
          <p:cNvPr id="8195" name="Rectangle 3"/>
          <p:cNvSpPr>
            <a:spLocks noChangeArrowheads="1"/>
          </p:cNvSpPr>
          <p:nvPr/>
        </p:nvSpPr>
        <p:spPr bwMode="auto">
          <a:xfrm>
            <a:off x="0" y="-9927"/>
            <a:ext cx="216726"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endParaRPr kumimoji="0" lang="es-E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Rectangle 1"/>
          <p:cNvSpPr>
            <a:spLocks noChangeArrowheads="1"/>
          </p:cNvSpPr>
          <p:nvPr/>
        </p:nvSpPr>
        <p:spPr bwMode="auto">
          <a:xfrm>
            <a:off x="152400" y="1676400"/>
            <a:ext cx="3653564" cy="3493264"/>
          </a:xfrm>
          <a:prstGeom prst="rect">
            <a:avLst/>
          </a:prstGeom>
          <a:noFill/>
          <a:ln w="9525">
            <a:solidFill>
              <a:schemeClr val="accent1">
                <a:shade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tab pos="914400" algn="l"/>
              </a:tabLst>
            </a:pPr>
            <a:r>
              <a:rPr lang="en-GB" altLang="en-US" sz="1600" i="1" dirty="0" smtClean="0">
                <a:solidFill>
                  <a:schemeClr val="accent1">
                    <a:lumMod val="75000"/>
                  </a:schemeClr>
                </a:solidFill>
              </a:rPr>
              <a:t> </a:t>
            </a:r>
            <a:r>
              <a:rPr lang="en-GB" altLang="en-US" sz="1600" i="1" dirty="0" smtClean="0"/>
              <a:t>117 aeronautical companies operate in Andalusia </a:t>
            </a:r>
          </a:p>
          <a:p>
            <a:pPr marL="457200" marR="0" lvl="1" indent="0" algn="l" defTabSz="914400" rtl="0" eaLnBrk="0" fontAlgn="base" latinLnBrk="0" hangingPunct="0">
              <a:lnSpc>
                <a:spcPct val="100000"/>
              </a:lnSpc>
              <a:spcBef>
                <a:spcPct val="0"/>
              </a:spcBef>
              <a:spcAft>
                <a:spcPts val="60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1,61% Andalusian GDP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914400" algn="l"/>
              </a:tabLst>
            </a:pPr>
            <a:r>
              <a:rPr lang="en-GB" altLang="en-US" sz="1600" i="1" dirty="0" smtClean="0">
                <a:solidFill>
                  <a:schemeClr val="accent1">
                    <a:lumMod val="75000"/>
                  </a:schemeClr>
                </a:solidFill>
              </a:rPr>
              <a:t> </a:t>
            </a:r>
            <a:r>
              <a:rPr lang="en-GB" altLang="en-US" sz="1600" i="1" dirty="0" smtClean="0"/>
              <a:t>2.400 turnover million </a:t>
            </a: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increase 55 millions €</a:t>
            </a:r>
          </a:p>
          <a:p>
            <a:pPr marL="457200" marR="0" lvl="1" indent="0" algn="l" defTabSz="914400" rtl="0" eaLnBrk="0" fontAlgn="base" latinLnBrk="0" hangingPunct="0">
              <a:lnSpc>
                <a:spcPct val="100000"/>
              </a:lnSpc>
              <a:spcBef>
                <a:spcPct val="0"/>
              </a:spcBef>
              <a:spcAft>
                <a:spcPts val="60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2,37% higher than in 2015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914400" algn="l"/>
              </a:tabLst>
            </a:pPr>
            <a:r>
              <a:rPr lang="en-GB" altLang="en-US" sz="1600" i="1" dirty="0" smtClean="0"/>
              <a:t> Employing 14.463 specialists </a:t>
            </a: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750 more in last year</a:t>
            </a:r>
          </a:p>
          <a:p>
            <a:pPr marL="457200" marR="0" lvl="1" indent="0" algn="l" defTabSz="914400" rtl="0" eaLnBrk="0" fontAlgn="base" latinLnBrk="0" hangingPunct="0">
              <a:lnSpc>
                <a:spcPct val="100000"/>
              </a:lnSpc>
              <a:spcBef>
                <a:spcPct val="0"/>
              </a:spcBef>
              <a:spcAft>
                <a:spcPts val="60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5,26% higher than in 2015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tab pos="914400" algn="l"/>
              </a:tabLst>
            </a:pPr>
            <a:r>
              <a:rPr lang="en-GB" altLang="en-US" sz="1600" i="1" dirty="0" smtClean="0">
                <a:solidFill>
                  <a:schemeClr val="accent1">
                    <a:lumMod val="75000"/>
                  </a:schemeClr>
                </a:solidFill>
              </a:rPr>
              <a:t> </a:t>
            </a:r>
            <a:r>
              <a:rPr lang="en-GB" altLang="en-US" sz="1500" i="1" dirty="0" smtClean="0"/>
              <a:t>Relevant Growth of Auxiliary Enterprises </a:t>
            </a: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employment:  increase of 5,8%</a:t>
            </a: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Ø"/>
              <a:tabLst>
                <a:tab pos="914400" algn="l"/>
              </a:tabLst>
            </a:pPr>
            <a:r>
              <a:rPr lang="en-GB" altLang="en-US" sz="1600" i="1" dirty="0" smtClean="0">
                <a:solidFill>
                  <a:schemeClr val="accent1">
                    <a:lumMod val="75000"/>
                  </a:schemeClr>
                </a:solidFill>
              </a:rPr>
              <a:t> </a:t>
            </a:r>
            <a:r>
              <a:rPr lang="en-GB" altLang="en-US" sz="1600" i="1" dirty="0" smtClean="0"/>
              <a:t>turnover: 11,8% </a:t>
            </a:r>
            <a:r>
              <a:rPr lang="en-GB" altLang="en-US" sz="1400" i="1" dirty="0" smtClean="0"/>
              <a:t>higher than in 2015</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s-ES" sz="1400" b="0" i="1" u="none" strike="noStrike" cap="none" normalizeH="0" baseline="0" dirty="0" smtClean="0">
              <a:ln>
                <a:noFill/>
              </a:ln>
              <a:solidFill>
                <a:schemeClr val="tx1"/>
              </a:solidFill>
              <a:effectLst/>
              <a:cs typeface="Arial" pitchFamily="34" charset="0"/>
            </a:endParaRPr>
          </a:p>
        </p:txBody>
      </p:sp>
      <p:sp>
        <p:nvSpPr>
          <p:cNvPr id="91" name="90 Rectángulo"/>
          <p:cNvSpPr/>
          <p:nvPr/>
        </p:nvSpPr>
        <p:spPr>
          <a:xfrm>
            <a:off x="228600" y="5257800"/>
            <a:ext cx="3886200" cy="738664"/>
          </a:xfrm>
          <a:prstGeom prst="rect">
            <a:avLst/>
          </a:prstGeom>
          <a:solidFill>
            <a:schemeClr val="accent1">
              <a:alpha val="97000"/>
            </a:schemeClr>
          </a:solidFill>
          <a:ln>
            <a:solidFill>
              <a:schemeClr val="accent1">
                <a:shade val="50000"/>
              </a:schemeClr>
            </a:solidFill>
          </a:ln>
        </p:spPr>
        <p:txBody>
          <a:bodyPr wrap="square">
            <a:spAutoFit/>
          </a:bodyPr>
          <a:lstStyle/>
          <a:p>
            <a:pPr lvl="0" algn="ctr" eaLnBrk="0" fontAlgn="base" hangingPunct="0">
              <a:spcBef>
                <a:spcPct val="0"/>
              </a:spcBef>
              <a:spcAft>
                <a:spcPct val="0"/>
              </a:spcAft>
              <a:tabLst>
                <a:tab pos="914400" algn="l"/>
              </a:tabLst>
            </a:pPr>
            <a:r>
              <a:rPr lang="es-ES" sz="1400" b="1" i="1" dirty="0" smtClean="0">
                <a:solidFill>
                  <a:schemeClr val="bg1"/>
                </a:solidFill>
                <a:ea typeface="Calibri" pitchFamily="34" charset="0"/>
                <a:cs typeface="Arial" pitchFamily="34" charset="0"/>
              </a:rPr>
              <a:t>New </a:t>
            </a:r>
            <a:r>
              <a:rPr lang="es-ES" sz="1400" b="1" i="1" dirty="0" err="1" smtClean="0">
                <a:solidFill>
                  <a:schemeClr val="bg1"/>
                </a:solidFill>
                <a:ea typeface="Calibri" pitchFamily="34" charset="0"/>
                <a:cs typeface="Arial" pitchFamily="34" charset="0"/>
              </a:rPr>
              <a:t>Agreement</a:t>
            </a:r>
            <a:r>
              <a:rPr lang="es-ES" sz="1400" b="1" i="1" dirty="0" smtClean="0">
                <a:solidFill>
                  <a:schemeClr val="bg1"/>
                </a:solidFill>
                <a:ea typeface="Calibri" pitchFamily="34" charset="0"/>
                <a:cs typeface="Arial" pitchFamily="34" charset="0"/>
              </a:rPr>
              <a:t> </a:t>
            </a:r>
            <a:r>
              <a:rPr lang="es-ES" sz="1400" b="1" i="1" dirty="0" err="1" smtClean="0">
                <a:solidFill>
                  <a:schemeClr val="bg1"/>
                </a:solidFill>
                <a:ea typeface="Calibri" pitchFamily="34" charset="0"/>
                <a:cs typeface="Arial" pitchFamily="34" charset="0"/>
              </a:rPr>
              <a:t>with</a:t>
            </a:r>
            <a:r>
              <a:rPr lang="es-ES" sz="1400" b="1" i="1" dirty="0" smtClean="0">
                <a:solidFill>
                  <a:schemeClr val="bg1"/>
                </a:solidFill>
                <a:ea typeface="Calibri" pitchFamily="34" charset="0"/>
                <a:cs typeface="Arial" pitchFamily="34" charset="0"/>
              </a:rPr>
              <a:t> </a:t>
            </a:r>
            <a:r>
              <a:rPr lang="es-ES" sz="1400" b="1" i="1" dirty="0" err="1" smtClean="0">
                <a:solidFill>
                  <a:schemeClr val="bg1"/>
                </a:solidFill>
                <a:ea typeface="Calibri" pitchFamily="34" charset="0"/>
                <a:cs typeface="Arial" pitchFamily="34" charset="0"/>
              </a:rPr>
              <a:t>Tier</a:t>
            </a:r>
            <a:r>
              <a:rPr lang="es-ES" sz="1400" b="1" i="1" dirty="0" smtClean="0">
                <a:solidFill>
                  <a:schemeClr val="bg1"/>
                </a:solidFill>
                <a:ea typeface="Calibri" pitchFamily="34" charset="0"/>
                <a:cs typeface="Arial" pitchFamily="34" charset="0"/>
              </a:rPr>
              <a:t> </a:t>
            </a:r>
            <a:r>
              <a:rPr lang="es-ES" sz="1400" b="1" i="1" dirty="0" err="1" smtClean="0">
                <a:solidFill>
                  <a:schemeClr val="bg1"/>
                </a:solidFill>
                <a:ea typeface="Calibri" pitchFamily="34" charset="0"/>
                <a:cs typeface="Arial" pitchFamily="34" charset="0"/>
              </a:rPr>
              <a:t>One</a:t>
            </a:r>
            <a:r>
              <a:rPr lang="es-ES" sz="1400" b="1" i="1" dirty="0" smtClean="0">
                <a:solidFill>
                  <a:schemeClr val="bg1"/>
                </a:solidFill>
                <a:ea typeface="Calibri" pitchFamily="34" charset="0"/>
                <a:cs typeface="Arial" pitchFamily="34" charset="0"/>
              </a:rPr>
              <a:t>: Airbus </a:t>
            </a:r>
          </a:p>
          <a:p>
            <a:pPr lvl="0" algn="ctr" eaLnBrk="0" fontAlgn="base" hangingPunct="0">
              <a:spcBef>
                <a:spcPct val="0"/>
              </a:spcBef>
              <a:spcAft>
                <a:spcPct val="0"/>
              </a:spcAft>
              <a:tabLst>
                <a:tab pos="914400" algn="l"/>
              </a:tabLst>
            </a:pPr>
            <a:r>
              <a:rPr lang="es-ES" sz="1400" i="1" dirty="0" err="1" smtClean="0">
                <a:solidFill>
                  <a:schemeClr val="bg1"/>
                </a:solidFill>
                <a:ea typeface="Calibri" pitchFamily="34" charset="0"/>
                <a:cs typeface="Arial" pitchFamily="34" charset="0"/>
              </a:rPr>
              <a:t>to</a:t>
            </a:r>
            <a:r>
              <a:rPr lang="es-ES" sz="1400" i="1" dirty="0" smtClean="0">
                <a:solidFill>
                  <a:schemeClr val="bg1"/>
                </a:solidFill>
                <a:ea typeface="Calibri" pitchFamily="34" charset="0"/>
                <a:cs typeface="Arial" pitchFamily="34" charset="0"/>
              </a:rPr>
              <a:t> </a:t>
            </a:r>
            <a:r>
              <a:rPr lang="es-ES" sz="1400" i="1" dirty="0" err="1" smtClean="0">
                <a:solidFill>
                  <a:schemeClr val="bg1"/>
                </a:solidFill>
                <a:ea typeface="Calibri" pitchFamily="34" charset="0"/>
                <a:cs typeface="Arial" pitchFamily="34" charset="0"/>
              </a:rPr>
              <a:t>work</a:t>
            </a:r>
            <a:r>
              <a:rPr lang="es-ES" sz="1400" i="1" dirty="0" smtClean="0">
                <a:solidFill>
                  <a:schemeClr val="bg1"/>
                </a:solidFill>
                <a:ea typeface="Calibri" pitchFamily="34" charset="0"/>
                <a:cs typeface="Arial" pitchFamily="34" charset="0"/>
              </a:rPr>
              <a:t> </a:t>
            </a:r>
            <a:r>
              <a:rPr lang="es-ES" sz="1400" i="1" dirty="0" err="1" smtClean="0">
                <a:solidFill>
                  <a:schemeClr val="bg1"/>
                </a:solidFill>
                <a:ea typeface="Calibri" pitchFamily="34" charset="0"/>
                <a:cs typeface="Arial" pitchFamily="34" charset="0"/>
              </a:rPr>
              <a:t>together</a:t>
            </a:r>
            <a:r>
              <a:rPr lang="es-ES" sz="1400" i="1" dirty="0" smtClean="0">
                <a:solidFill>
                  <a:schemeClr val="bg1"/>
                </a:solidFill>
                <a:ea typeface="Calibri" pitchFamily="34" charset="0"/>
                <a:cs typeface="Arial" pitchFamily="34" charset="0"/>
              </a:rPr>
              <a:t> in new </a:t>
            </a:r>
            <a:r>
              <a:rPr lang="es-ES" sz="1400" i="1" dirty="0" err="1" smtClean="0">
                <a:solidFill>
                  <a:schemeClr val="bg1"/>
                </a:solidFill>
                <a:ea typeface="Calibri" pitchFamily="34" charset="0"/>
                <a:cs typeface="Arial" pitchFamily="34" charset="0"/>
              </a:rPr>
              <a:t>areas</a:t>
            </a:r>
            <a:r>
              <a:rPr lang="es-ES" sz="1400" i="1" dirty="0" smtClean="0">
                <a:solidFill>
                  <a:schemeClr val="bg1"/>
                </a:solidFill>
                <a:ea typeface="Calibri" pitchFamily="34" charset="0"/>
                <a:cs typeface="Arial" pitchFamily="34" charset="0"/>
              </a:rPr>
              <a:t>: </a:t>
            </a:r>
            <a:r>
              <a:rPr lang="es-ES" sz="1400" i="1" dirty="0" err="1" smtClean="0">
                <a:solidFill>
                  <a:schemeClr val="bg1"/>
                </a:solidFill>
                <a:ea typeface="Calibri" pitchFamily="34" charset="0"/>
                <a:cs typeface="Arial" pitchFamily="34" charset="0"/>
              </a:rPr>
              <a:t>FoF</a:t>
            </a:r>
            <a:r>
              <a:rPr lang="es-ES" sz="1400" i="1" dirty="0" smtClean="0">
                <a:solidFill>
                  <a:schemeClr val="bg1"/>
                </a:solidFill>
                <a:ea typeface="Calibri" pitchFamily="34" charset="0"/>
                <a:cs typeface="Arial" pitchFamily="34" charset="0"/>
              </a:rPr>
              <a:t>; Big Data; </a:t>
            </a:r>
            <a:r>
              <a:rPr lang="es-ES" sz="1400" i="1" dirty="0" err="1" smtClean="0">
                <a:solidFill>
                  <a:schemeClr val="bg1"/>
                </a:solidFill>
                <a:ea typeface="Calibri" pitchFamily="34" charset="0"/>
                <a:cs typeface="Arial" pitchFamily="34" charset="0"/>
              </a:rPr>
              <a:t>IoT</a:t>
            </a:r>
            <a:r>
              <a:rPr lang="es-ES" sz="1400" i="1" dirty="0" smtClean="0">
                <a:solidFill>
                  <a:schemeClr val="bg1"/>
                </a:solidFill>
                <a:ea typeface="Calibri" pitchFamily="34" charset="0"/>
                <a:cs typeface="Arial" pitchFamily="34" charset="0"/>
              </a:rPr>
              <a:t>; ALM; 3D </a:t>
            </a:r>
            <a:r>
              <a:rPr lang="es-ES" sz="1400" i="1" dirty="0" err="1" smtClean="0">
                <a:solidFill>
                  <a:schemeClr val="bg1"/>
                </a:solidFill>
                <a:ea typeface="Calibri" pitchFamily="34" charset="0"/>
                <a:cs typeface="Arial" pitchFamily="34" charset="0"/>
              </a:rPr>
              <a:t>printing</a:t>
            </a:r>
            <a:r>
              <a:rPr lang="es-ES" sz="1400" i="1" dirty="0" smtClean="0">
                <a:solidFill>
                  <a:schemeClr val="bg1"/>
                </a:solidFill>
                <a:ea typeface="Calibri" pitchFamily="34" charset="0"/>
                <a:cs typeface="Arial" pitchFamily="34" charset="0"/>
              </a:rPr>
              <a:t>;  </a:t>
            </a:r>
            <a:r>
              <a:rPr lang="es-ES" sz="1400" i="1" dirty="0" err="1" smtClean="0">
                <a:solidFill>
                  <a:schemeClr val="bg1"/>
                </a:solidFill>
                <a:ea typeface="Calibri" pitchFamily="34" charset="0"/>
                <a:cs typeface="Arial" pitchFamily="34" charset="0"/>
              </a:rPr>
              <a:t>advanced</a:t>
            </a:r>
            <a:r>
              <a:rPr lang="es-ES" sz="1400" i="1" dirty="0" smtClean="0">
                <a:solidFill>
                  <a:schemeClr val="bg1"/>
                </a:solidFill>
                <a:ea typeface="Calibri" pitchFamily="34" charset="0"/>
                <a:cs typeface="Arial" pitchFamily="34" charset="0"/>
              </a:rPr>
              <a:t> </a:t>
            </a:r>
            <a:r>
              <a:rPr lang="es-ES" sz="1400" i="1" dirty="0" err="1" smtClean="0">
                <a:solidFill>
                  <a:schemeClr val="bg1"/>
                </a:solidFill>
                <a:ea typeface="Calibri" pitchFamily="34" charset="0"/>
                <a:cs typeface="Arial" pitchFamily="34" charset="0"/>
              </a:rPr>
              <a:t>manufacturing</a:t>
            </a:r>
            <a:r>
              <a:rPr lang="es-ES" sz="1400" i="1" dirty="0" smtClean="0">
                <a:solidFill>
                  <a:schemeClr val="bg1"/>
                </a:solidFill>
                <a:ea typeface="Calibri" pitchFamily="34" charset="0"/>
                <a:cs typeface="Arial" pitchFamily="34" charset="0"/>
              </a:rPr>
              <a:t>, </a:t>
            </a:r>
            <a:endParaRPr lang="es-ES" sz="1400" i="1" dirty="0" smtClean="0">
              <a:solidFill>
                <a:schemeClr val="bg1"/>
              </a:solidFill>
              <a:cs typeface="Arial" pitchFamily="34" charset="0"/>
            </a:endParaRPr>
          </a:p>
        </p:txBody>
      </p:sp>
      <p:sp>
        <p:nvSpPr>
          <p:cNvPr id="97" name="96 Elipse"/>
          <p:cNvSpPr/>
          <p:nvPr/>
        </p:nvSpPr>
        <p:spPr>
          <a:xfrm>
            <a:off x="152400" y="6019800"/>
            <a:ext cx="3048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99 Grupo"/>
          <p:cNvGrpSpPr/>
          <p:nvPr/>
        </p:nvGrpSpPr>
        <p:grpSpPr>
          <a:xfrm>
            <a:off x="152400" y="6019799"/>
            <a:ext cx="4386263" cy="685801"/>
            <a:chOff x="152400" y="6019799"/>
            <a:chExt cx="4386263" cy="685801"/>
          </a:xfrm>
        </p:grpSpPr>
        <p:grpSp>
          <p:nvGrpSpPr>
            <p:cNvPr id="17" name="92 Grupo"/>
            <p:cNvGrpSpPr/>
            <p:nvPr/>
          </p:nvGrpSpPr>
          <p:grpSpPr>
            <a:xfrm>
              <a:off x="152400" y="6019799"/>
              <a:ext cx="4386263" cy="646331"/>
              <a:chOff x="4144108" y="5126049"/>
              <a:chExt cx="5398478" cy="856018"/>
            </a:xfrm>
          </p:grpSpPr>
          <p:sp>
            <p:nvSpPr>
              <p:cNvPr id="95" name="3 Rectángulo"/>
              <p:cNvSpPr>
                <a:spLocks noChangeArrowheads="1"/>
              </p:cNvSpPr>
              <p:nvPr/>
            </p:nvSpPr>
            <p:spPr bwMode="auto">
              <a:xfrm>
                <a:off x="4144108" y="5226970"/>
                <a:ext cx="3657601" cy="61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en-US" sz="1200" b="1" i="1" dirty="0" smtClean="0">
                    <a:solidFill>
                      <a:schemeClr val="accent1">
                        <a:lumMod val="75000"/>
                      </a:schemeClr>
                    </a:solidFill>
                    <a:latin typeface="+mn-lt"/>
                  </a:rPr>
                  <a:t>Airbus Group's Final Assembly Line of all military aircrafts are in Seville</a:t>
                </a:r>
              </a:p>
            </p:txBody>
          </p:sp>
          <p:sp>
            <p:nvSpPr>
              <p:cNvPr id="96" name="1 CuadroTexto"/>
              <p:cNvSpPr txBox="1">
                <a:spLocks noChangeArrowheads="1"/>
              </p:cNvSpPr>
              <p:nvPr/>
            </p:nvSpPr>
            <p:spPr bwMode="auto">
              <a:xfrm>
                <a:off x="8083062" y="5126049"/>
                <a:ext cx="1459524" cy="8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es-ES" altLang="en-US" sz="1200" i="1" dirty="0" err="1" smtClean="0">
                    <a:solidFill>
                      <a:schemeClr val="accent1">
                        <a:lumMod val="75000"/>
                      </a:schemeClr>
                    </a:solidFill>
                    <a:latin typeface="+mn-lt"/>
                  </a:rPr>
                  <a:t>Aerópolis</a:t>
                </a:r>
                <a:endParaRPr lang="es-ES" altLang="en-US" sz="1200" i="1" dirty="0" smtClean="0">
                  <a:solidFill>
                    <a:schemeClr val="accent1">
                      <a:lumMod val="75000"/>
                    </a:schemeClr>
                  </a:solidFill>
                  <a:latin typeface="+mn-lt"/>
                </a:endParaRPr>
              </a:p>
              <a:p>
                <a:pPr algn="ctr" eaLnBrk="1" hangingPunct="1">
                  <a:spcBef>
                    <a:spcPct val="0"/>
                  </a:spcBef>
                  <a:buNone/>
                  <a:defRPr/>
                </a:pPr>
                <a:r>
                  <a:rPr lang="es-ES" altLang="en-US" sz="1200" i="1" dirty="0" err="1" smtClean="0">
                    <a:solidFill>
                      <a:schemeClr val="accent1">
                        <a:lumMod val="75000"/>
                      </a:schemeClr>
                    </a:solidFill>
                    <a:latin typeface="+mn-lt"/>
                  </a:rPr>
                  <a:t>Tecnobahía</a:t>
                </a:r>
                <a:endParaRPr lang="es-ES" altLang="en-US" sz="1200" i="1" dirty="0" smtClean="0">
                  <a:solidFill>
                    <a:schemeClr val="accent1">
                      <a:lumMod val="75000"/>
                    </a:schemeClr>
                  </a:solidFill>
                  <a:latin typeface="+mn-lt"/>
                </a:endParaRPr>
              </a:p>
              <a:p>
                <a:pPr algn="ctr" eaLnBrk="1" hangingPunct="1">
                  <a:spcBef>
                    <a:spcPct val="0"/>
                  </a:spcBef>
                  <a:buNone/>
                  <a:defRPr/>
                </a:pPr>
                <a:r>
                  <a:rPr lang="es-ES" altLang="en-US" sz="1200" i="1" dirty="0" smtClean="0">
                    <a:solidFill>
                      <a:schemeClr val="accent1">
                        <a:lumMod val="75000"/>
                      </a:schemeClr>
                    </a:solidFill>
                    <a:latin typeface="+mn-lt"/>
                  </a:rPr>
                  <a:t>FABLAB</a:t>
                </a:r>
                <a:endParaRPr lang="en-GB" altLang="en-US" sz="1200" i="1" dirty="0" smtClean="0">
                  <a:solidFill>
                    <a:schemeClr val="accent1">
                      <a:lumMod val="75000"/>
                    </a:schemeClr>
                  </a:solidFill>
                  <a:latin typeface="+mn-lt"/>
                </a:endParaRPr>
              </a:p>
            </p:txBody>
          </p:sp>
        </p:grpSp>
        <p:sp>
          <p:nvSpPr>
            <p:cNvPr id="99" name="98 Elipse"/>
            <p:cNvSpPr/>
            <p:nvPr/>
          </p:nvSpPr>
          <p:spPr>
            <a:xfrm>
              <a:off x="3429000" y="6019800"/>
              <a:ext cx="9906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8220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6 CuadroTexto"/>
          <p:cNvSpPr txBox="1">
            <a:spLocks noChangeArrowheads="1"/>
          </p:cNvSpPr>
          <p:nvPr/>
        </p:nvSpPr>
        <p:spPr bwMode="auto">
          <a:xfrm>
            <a:off x="899592" y="3356992"/>
            <a:ext cx="5129668" cy="892552"/>
          </a:xfrm>
          <a:prstGeom prst="rect">
            <a:avLst/>
          </a:prstGeom>
          <a:noFill/>
          <a:ln w="9525">
            <a:noFill/>
            <a:miter lim="800000"/>
            <a:headEnd/>
            <a:tailEnd/>
          </a:ln>
        </p:spPr>
        <p:txBody>
          <a:bodyPr wrap="square">
            <a:spAutoFit/>
          </a:bodyPr>
          <a:lstStyle/>
          <a:p>
            <a:pPr algn="ctr"/>
            <a:r>
              <a:rPr lang="es-ES" altLang="es-ES" sz="2600" dirty="0" smtClean="0">
                <a:solidFill>
                  <a:schemeClr val="tx2"/>
                </a:solidFill>
                <a:effectLst>
                  <a:outerShdw blurRad="38100" dist="38100" dir="2700000" algn="tl">
                    <a:srgbClr val="000000">
                      <a:alpha val="43137"/>
                    </a:srgbClr>
                  </a:outerShdw>
                </a:effectLst>
                <a:latin typeface="Arial Narrow" pitchFamily="34" charset="0"/>
              </a:rPr>
              <a:t>ERDF SYNERGIES – H2020 – COSME</a:t>
            </a:r>
          </a:p>
          <a:p>
            <a:pPr algn="ctr"/>
            <a:r>
              <a:rPr lang="es-ES" altLang="es-ES" sz="2400" dirty="0" smtClean="0">
                <a:solidFill>
                  <a:schemeClr val="tx2"/>
                </a:solidFill>
                <a:effectLst>
                  <a:outerShdw blurRad="38100" dist="38100" dir="2700000" algn="tl">
                    <a:srgbClr val="000000">
                      <a:alpha val="43137"/>
                    </a:srgbClr>
                  </a:outerShdw>
                </a:effectLst>
                <a:latin typeface="Arial Narrow" pitchFamily="34" charset="0"/>
              </a:rPr>
              <a:t>RIS3 ANDALUCÍA IMPLEMENTATION</a:t>
            </a:r>
            <a:endParaRPr lang="es-ES" altLang="es-ES" sz="2400" dirty="0">
              <a:solidFill>
                <a:schemeClr val="tx2"/>
              </a:solidFill>
              <a:effectLst>
                <a:outerShdw blurRad="38100" dist="38100" dir="2700000" algn="tl">
                  <a:srgbClr val="000000">
                    <a:alpha val="43137"/>
                  </a:srgbClr>
                </a:outerShdw>
              </a:effectLst>
              <a:latin typeface="Arial Narrow" pitchFamily="34" charset="0"/>
            </a:endParaRPr>
          </a:p>
        </p:txBody>
      </p:sp>
      <p:pic>
        <p:nvPicPr>
          <p:cNvPr id="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052736"/>
            <a:ext cx="2448272" cy="1701907"/>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30" name="29 Marcador de número de diapositiva"/>
          <p:cNvSpPr>
            <a:spLocks noGrp="1"/>
          </p:cNvSpPr>
          <p:nvPr>
            <p:ph type="sldNum" sz="quarter" idx="12"/>
          </p:nvPr>
        </p:nvSpPr>
        <p:spPr/>
        <p:txBody>
          <a:bodyPr/>
          <a:lstStyle/>
          <a:p>
            <a:pPr>
              <a:defRPr/>
            </a:pPr>
            <a:fld id="{FC40A6B2-C91F-40B7-B448-A6FF943A4FFE}" type="slidenum">
              <a:rPr lang="en-US" smtClean="0"/>
              <a:pPr>
                <a:defRPr/>
              </a:pPr>
              <a:t>6</a:t>
            </a:fld>
            <a:endParaRPr lang="en-US"/>
          </a:p>
        </p:txBody>
      </p:sp>
      <p:sp>
        <p:nvSpPr>
          <p:cNvPr id="4" name="3 CuadroTexto"/>
          <p:cNvSpPr txBox="1"/>
          <p:nvPr/>
        </p:nvSpPr>
        <p:spPr>
          <a:xfrm>
            <a:off x="251520" y="4941168"/>
            <a:ext cx="7056784" cy="1492716"/>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defPPr>
              <a:defRPr lang="en-US"/>
            </a:defPPr>
            <a:lvl1pPr algn="ctr"/>
          </a:lstStyle>
          <a:p>
            <a:pPr>
              <a:spcAft>
                <a:spcPts val="600"/>
              </a:spcAft>
            </a:pPr>
            <a:r>
              <a:rPr lang="es-ES" sz="1500" dirty="0" smtClean="0">
                <a:latin typeface="Arial Narrow" pitchFamily="34" charset="0"/>
              </a:rPr>
              <a:t>REGULATORY BASIS </a:t>
            </a:r>
            <a:r>
              <a:rPr lang="en-US" sz="1500" dirty="0" smtClean="0">
                <a:latin typeface="Arial Narrow" pitchFamily="34" charset="0"/>
              </a:rPr>
              <a:t>FOR GRANTS ADDRESSED TO PROMOTION OF INDUSTRIAL RESEARCH, EXPERIMENTAL DEVELOPMENT AND BUSINESS INNOVATION IN ANDALUCIA </a:t>
            </a:r>
          </a:p>
          <a:p>
            <a:r>
              <a:rPr lang="en-US" sz="2800" b="1" dirty="0" smtClean="0">
                <a:solidFill>
                  <a:srgbClr val="FFC000"/>
                </a:solidFill>
                <a:latin typeface="Arial Narrow" pitchFamily="34" charset="0"/>
              </a:rPr>
              <a:t>INCENTIVE PROGRAM FOR THE PROMOTION OF INTERNATIONAL R&amp;D&amp;I</a:t>
            </a:r>
            <a:endParaRPr lang="es-ES" sz="2800" b="1" dirty="0">
              <a:solidFill>
                <a:srgbClr val="FFC000"/>
              </a:solidFill>
            </a:endParaRPr>
          </a:p>
        </p:txBody>
      </p:sp>
      <p:sp>
        <p:nvSpPr>
          <p:cNvPr id="17" name="16 Triángulo isósceles"/>
          <p:cNvSpPr/>
          <p:nvPr/>
        </p:nvSpPr>
        <p:spPr>
          <a:xfrm>
            <a:off x="3131840" y="4509120"/>
            <a:ext cx="288032"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3995936" y="332656"/>
            <a:ext cx="4824536" cy="584775"/>
          </a:xfrm>
          <a:prstGeom prst="rect">
            <a:avLst/>
          </a:prstGeom>
          <a:noFill/>
        </p:spPr>
        <p:txBody>
          <a:bodyPr wrap="square" rtlCol="0">
            <a:spAutoFit/>
          </a:bodyPr>
          <a:lstStyle/>
          <a:p>
            <a:r>
              <a:rPr lang="es-ES" altLang="es-ES" sz="3200" b="1" dirty="0" smtClean="0">
                <a:solidFill>
                  <a:schemeClr val="accent2">
                    <a:lumMod val="75000"/>
                  </a:schemeClr>
                </a:solidFill>
                <a:latin typeface="Arial Narrow" pitchFamily="34" charset="0"/>
              </a:rPr>
              <a:t>RIS3 Instruments: Incentives</a:t>
            </a:r>
            <a:endParaRPr lang="es-ES" altLang="es-ES" sz="3200" b="1" dirty="0">
              <a:solidFill>
                <a:schemeClr val="accent2">
                  <a:lumMod val="75000"/>
                </a:schemeClr>
              </a:solidFill>
              <a:latin typeface="Arial Narrow" pitchFamily="34" charset="0"/>
            </a:endParaRPr>
          </a:p>
        </p:txBody>
      </p:sp>
      <p:grpSp>
        <p:nvGrpSpPr>
          <p:cNvPr id="21" name="20 Grupo"/>
          <p:cNvGrpSpPr/>
          <p:nvPr/>
        </p:nvGrpSpPr>
        <p:grpSpPr>
          <a:xfrm>
            <a:off x="6948264" y="1412776"/>
            <a:ext cx="1819221" cy="1152128"/>
            <a:chOff x="7020272" y="1412776"/>
            <a:chExt cx="1819221" cy="1152128"/>
          </a:xfrm>
        </p:grpSpPr>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412776"/>
              <a:ext cx="1467764" cy="336129"/>
            </a:xfrm>
            <a:prstGeom prst="rect">
              <a:avLst/>
            </a:prstGeom>
            <a:ln>
              <a:solidFill>
                <a:schemeClr val="accent1"/>
              </a:solidFill>
            </a:ln>
          </p:spPr>
        </p:pic>
        <p:pic>
          <p:nvPicPr>
            <p:cNvPr id="18" name="17 Imagen" descr="logo_incomera_eu-01.png"/>
            <p:cNvPicPr>
              <a:picLocks noChangeAspect="1"/>
            </p:cNvPicPr>
            <p:nvPr/>
          </p:nvPicPr>
          <p:blipFill>
            <a:blip r:embed="rId4" cstate="print"/>
            <a:stretch>
              <a:fillRect/>
            </a:stretch>
          </p:blipFill>
          <p:spPr>
            <a:xfrm>
              <a:off x="7956376" y="1844824"/>
              <a:ext cx="883117" cy="720080"/>
            </a:xfrm>
            <a:prstGeom prst="rect">
              <a:avLst/>
            </a:prstGeom>
            <a:ln>
              <a:solidFill>
                <a:schemeClr val="accent1"/>
              </a:solidFill>
            </a:ln>
          </p:spPr>
        </p:pic>
        <p:pic>
          <p:nvPicPr>
            <p:cNvPr id="19" name="Image 8" descr="Description : Description : new logo chistera"/>
            <p:cNvPicPr>
              <a:picLocks noChangeAspect="1" noChangeArrowheads="1"/>
            </p:cNvPicPr>
            <p:nvPr/>
          </p:nvPicPr>
          <p:blipFill>
            <a:blip r:embed="rId5" cstate="print"/>
            <a:srcRect/>
            <a:stretch>
              <a:fillRect/>
            </a:stretch>
          </p:blipFill>
          <p:spPr bwMode="auto">
            <a:xfrm>
              <a:off x="7020272" y="1844824"/>
              <a:ext cx="790569" cy="675487"/>
            </a:xfrm>
            <a:prstGeom prst="rect">
              <a:avLst/>
            </a:prstGeom>
            <a:noFill/>
            <a:ln w="9525">
              <a:solidFill>
                <a:schemeClr val="accent1"/>
              </a:solidFill>
              <a:miter lim="800000"/>
              <a:headEnd/>
              <a:tailEnd/>
            </a:ln>
          </p:spPr>
        </p:pic>
      </p:grpSp>
      <p:grpSp>
        <p:nvGrpSpPr>
          <p:cNvPr id="22" name="21 Grupo"/>
          <p:cNvGrpSpPr/>
          <p:nvPr/>
        </p:nvGrpSpPr>
        <p:grpSpPr>
          <a:xfrm>
            <a:off x="7668344" y="3212976"/>
            <a:ext cx="998046" cy="2042829"/>
            <a:chOff x="7668344" y="3212976"/>
            <a:chExt cx="998046" cy="2042829"/>
          </a:xfrm>
        </p:grpSpPr>
        <p:grpSp>
          <p:nvGrpSpPr>
            <p:cNvPr id="3" name="25 Grupo"/>
            <p:cNvGrpSpPr/>
            <p:nvPr/>
          </p:nvGrpSpPr>
          <p:grpSpPr>
            <a:xfrm>
              <a:off x="7740352" y="3212976"/>
              <a:ext cx="826789" cy="936103"/>
              <a:chOff x="251520" y="2060848"/>
              <a:chExt cx="949439" cy="1008112"/>
            </a:xfrm>
          </p:grpSpPr>
          <p:pic>
            <p:nvPicPr>
              <p:cNvPr id="12" name="11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2276872"/>
                <a:ext cx="733415" cy="792088"/>
              </a:xfrm>
              <a:prstGeom prst="rect">
                <a:avLst/>
              </a:prstGeom>
              <a:ln>
                <a:solidFill>
                  <a:schemeClr val="accent1"/>
                </a:solidFill>
              </a:ln>
            </p:spPr>
          </p:pic>
          <p:pic>
            <p:nvPicPr>
              <p:cNvPr id="13" name="12 Imagen" descr="http://www.ceseand.cica.es/themes/citandalucia/images/03_Logo_Cesean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060848"/>
                <a:ext cx="504056" cy="3698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pic>
          <p:nvPicPr>
            <p:cNvPr id="20" name="19 Imagen" descr="logo een.tif"/>
            <p:cNvPicPr>
              <a:picLocks noChangeAspect="1"/>
            </p:cNvPicPr>
            <p:nvPr/>
          </p:nvPicPr>
          <p:blipFill>
            <a:blip r:embed="rId8" cstate="print"/>
            <a:stretch>
              <a:fillRect/>
            </a:stretch>
          </p:blipFill>
          <p:spPr>
            <a:xfrm>
              <a:off x="7668344" y="4293096"/>
              <a:ext cx="998046" cy="962709"/>
            </a:xfrm>
            <a:prstGeom prst="rect">
              <a:avLst/>
            </a:prstGeom>
            <a:ln>
              <a:solidFill>
                <a:schemeClr val="accent1"/>
              </a:solidFill>
            </a:ln>
          </p:spPr>
        </p:pic>
      </p:grpSp>
    </p:spTree>
    <p:extLst>
      <p:ext uri="{BB962C8B-B14F-4D97-AF65-F5344CB8AC3E}">
        <p14:creationId xmlns:p14="http://schemas.microsoft.com/office/powerpoint/2010/main" val="276107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638944"/>
          </a:xfrm>
        </p:spPr>
        <p:txBody>
          <a:bodyPr>
            <a:normAutofit/>
          </a:bodyPr>
          <a:lstStyle/>
          <a:p>
            <a:pPr indent="-285750"/>
            <a:r>
              <a:rPr lang="es-ES" sz="2800" b="1" dirty="0" smtClean="0">
                <a:solidFill>
                  <a:srgbClr val="A50021"/>
                </a:solidFill>
                <a:latin typeface="+mn-lt"/>
                <a:ea typeface="+mn-ea"/>
                <a:cs typeface="+mn-cs"/>
              </a:rPr>
              <a:t>PROMOTION PROGRAM FOR INTERNATIONAL R&amp;D&amp;I</a:t>
            </a:r>
          </a:p>
        </p:txBody>
      </p:sp>
      <p:sp>
        <p:nvSpPr>
          <p:cNvPr id="3" name="2 Marcador de contenido"/>
          <p:cNvSpPr>
            <a:spLocks noGrp="1"/>
          </p:cNvSpPr>
          <p:nvPr>
            <p:ph idx="1"/>
          </p:nvPr>
        </p:nvSpPr>
        <p:spPr>
          <a:xfrm>
            <a:off x="251520" y="2780928"/>
            <a:ext cx="8640960" cy="3240360"/>
          </a:xfrm>
        </p:spPr>
        <p:txBody>
          <a:bodyPr>
            <a:normAutofit/>
          </a:bodyPr>
          <a:lstStyle/>
          <a:p>
            <a:pPr algn="just">
              <a:buNone/>
            </a:pPr>
            <a:r>
              <a:rPr lang="es-ES" sz="2400" b="1" dirty="0" smtClean="0">
                <a:solidFill>
                  <a:schemeClr val="tx2">
                    <a:lumMod val="60000"/>
                    <a:lumOff val="40000"/>
                  </a:schemeClr>
                </a:solidFill>
                <a:latin typeface="Arial Narrow" pitchFamily="34" charset="0"/>
              </a:rPr>
              <a:t>GOALS </a:t>
            </a:r>
            <a:r>
              <a:rPr lang="es-ES" sz="2400" b="1" dirty="0" smtClean="0">
                <a:latin typeface="Arial Narrow" pitchFamily="34" charset="0"/>
              </a:rPr>
              <a:t>TO ACHIEVE:</a:t>
            </a:r>
          </a:p>
          <a:p>
            <a:pPr lvl="0" algn="just"/>
            <a:r>
              <a:rPr lang="en-GB" sz="2200" dirty="0" smtClean="0">
                <a:latin typeface="Arial Narrow" pitchFamily="34" charset="0"/>
              </a:rPr>
              <a:t>to increase </a:t>
            </a:r>
            <a:r>
              <a:rPr lang="en-GB" sz="2200" b="1" dirty="0" smtClean="0">
                <a:solidFill>
                  <a:schemeClr val="tx2">
                    <a:lumMod val="60000"/>
                    <a:lumOff val="40000"/>
                  </a:schemeClr>
                </a:solidFill>
                <a:latin typeface="Arial Narrow" pitchFamily="34" charset="0"/>
              </a:rPr>
              <a:t>international dimension of innovators companies </a:t>
            </a:r>
            <a:r>
              <a:rPr lang="en-GB" sz="2200" dirty="0" smtClean="0">
                <a:latin typeface="Arial Narrow" pitchFamily="34" charset="0"/>
              </a:rPr>
              <a:t>in Andalusia</a:t>
            </a:r>
            <a:endParaRPr lang="es-ES" sz="2200" dirty="0" smtClean="0">
              <a:latin typeface="Arial Narrow" pitchFamily="34" charset="0"/>
            </a:endParaRPr>
          </a:p>
          <a:p>
            <a:pPr lvl="0" algn="just"/>
            <a:r>
              <a:rPr lang="en-GB" sz="2200" dirty="0" smtClean="0">
                <a:latin typeface="Arial Narrow" pitchFamily="34" charset="0"/>
              </a:rPr>
              <a:t>to increase the </a:t>
            </a:r>
            <a:r>
              <a:rPr lang="en-GB" sz="2200" b="1" dirty="0" smtClean="0">
                <a:solidFill>
                  <a:schemeClr val="tx2">
                    <a:lumMod val="60000"/>
                    <a:lumOff val="40000"/>
                  </a:schemeClr>
                </a:solidFill>
                <a:latin typeface="Arial Narrow" pitchFamily="34" charset="0"/>
              </a:rPr>
              <a:t>number of </a:t>
            </a:r>
            <a:r>
              <a:rPr lang="en-GB" sz="2200" b="1" dirty="0" err="1" smtClean="0">
                <a:solidFill>
                  <a:schemeClr val="tx2">
                    <a:lumMod val="60000"/>
                    <a:lumOff val="40000"/>
                  </a:schemeClr>
                </a:solidFill>
                <a:latin typeface="Arial Narrow" pitchFamily="34" charset="0"/>
              </a:rPr>
              <a:t>Andalusian</a:t>
            </a:r>
            <a:r>
              <a:rPr lang="en-GB" sz="2200" b="1" dirty="0" smtClean="0">
                <a:solidFill>
                  <a:schemeClr val="tx2">
                    <a:lumMod val="60000"/>
                    <a:lumOff val="40000"/>
                  </a:schemeClr>
                </a:solidFill>
                <a:latin typeface="Arial Narrow" pitchFamily="34" charset="0"/>
              </a:rPr>
              <a:t> SMEs involved in international R&amp;D&amp;I projects</a:t>
            </a:r>
            <a:endParaRPr lang="es-ES" sz="2200" b="1" dirty="0" smtClean="0">
              <a:solidFill>
                <a:schemeClr val="tx2">
                  <a:lumMod val="60000"/>
                  <a:lumOff val="40000"/>
                </a:schemeClr>
              </a:solidFill>
              <a:latin typeface="Arial Narrow" pitchFamily="34" charset="0"/>
            </a:endParaRPr>
          </a:p>
          <a:p>
            <a:pPr lvl="0" algn="just"/>
            <a:r>
              <a:rPr lang="en-GB" sz="2200" dirty="0" smtClean="0">
                <a:latin typeface="Arial Narrow" pitchFamily="34" charset="0"/>
              </a:rPr>
              <a:t>to increase </a:t>
            </a:r>
            <a:r>
              <a:rPr lang="en-GB" sz="2200" b="1" dirty="0" smtClean="0">
                <a:solidFill>
                  <a:schemeClr val="tx2">
                    <a:lumMod val="60000"/>
                    <a:lumOff val="40000"/>
                  </a:schemeClr>
                </a:solidFill>
                <a:latin typeface="Arial Narrow" pitchFamily="34" charset="0"/>
              </a:rPr>
              <a:t>synergies between Structural Funds, Horizon 2020 and other European programs </a:t>
            </a:r>
            <a:r>
              <a:rPr lang="en-GB" sz="2200" dirty="0" smtClean="0">
                <a:latin typeface="Arial Narrow" pitchFamily="34" charset="0"/>
              </a:rPr>
              <a:t>to promote research and business innovation, as well as the integration of Andalusian companies into European collaborative innovation initiatives</a:t>
            </a:r>
            <a:endParaRPr lang="es-ES" sz="2200" dirty="0"/>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7</a:t>
            </a:fld>
            <a:endParaRPr lang="en-US"/>
          </a:p>
        </p:txBody>
      </p:sp>
      <p:sp>
        <p:nvSpPr>
          <p:cNvPr id="5" name="4 CuadroTexto"/>
          <p:cNvSpPr txBox="1"/>
          <p:nvPr/>
        </p:nvSpPr>
        <p:spPr>
          <a:xfrm>
            <a:off x="395536" y="908720"/>
            <a:ext cx="8317432" cy="1077218"/>
          </a:xfrm>
          <a:prstGeom prst="rect">
            <a:avLst/>
          </a:prstGeom>
          <a:noFill/>
        </p:spPr>
        <p:txBody>
          <a:bodyPr wrap="square" rtlCol="0">
            <a:spAutoFit/>
          </a:bodyPr>
          <a:lstStyle/>
          <a:p>
            <a:pPr marL="285750" indent="-285750" algn="ctr"/>
            <a:r>
              <a:rPr lang="es-ES" sz="2000" dirty="0" err="1">
                <a:latin typeface="Arial Narrow" pitchFamily="34" charset="0"/>
              </a:rPr>
              <a:t>Supporting</a:t>
            </a:r>
            <a:r>
              <a:rPr lang="es-ES" sz="2000" dirty="0">
                <a:latin typeface="Arial Narrow" pitchFamily="34" charset="0"/>
              </a:rPr>
              <a:t> to Business R&amp;D&amp;I </a:t>
            </a:r>
          </a:p>
          <a:p>
            <a:pPr marL="285750" indent="-285750" algn="ctr"/>
            <a:r>
              <a:rPr lang="es-ES" sz="2400" b="1" i="1" dirty="0" err="1" smtClean="0">
                <a:solidFill>
                  <a:srgbClr val="0070C0"/>
                </a:solidFill>
                <a:latin typeface="Arial Narrow" pitchFamily="34" charset="0"/>
              </a:rPr>
              <a:t>Promotion</a:t>
            </a:r>
            <a:r>
              <a:rPr lang="es-ES" sz="2400" b="1" i="1" dirty="0" smtClean="0">
                <a:solidFill>
                  <a:srgbClr val="0070C0"/>
                </a:solidFill>
                <a:latin typeface="Arial Narrow" pitchFamily="34" charset="0"/>
              </a:rPr>
              <a:t> </a:t>
            </a:r>
            <a:r>
              <a:rPr lang="es-ES" sz="2400" b="1" i="1" dirty="0" err="1" smtClean="0">
                <a:solidFill>
                  <a:srgbClr val="0070C0"/>
                </a:solidFill>
                <a:latin typeface="Arial Narrow" pitchFamily="34" charset="0"/>
              </a:rPr>
              <a:t>Program</a:t>
            </a:r>
            <a:r>
              <a:rPr lang="es-ES" sz="2400" b="1" i="1" dirty="0" smtClean="0">
                <a:solidFill>
                  <a:srgbClr val="0070C0"/>
                </a:solidFill>
                <a:latin typeface="Arial Narrow" pitchFamily="34" charset="0"/>
              </a:rPr>
              <a:t> </a:t>
            </a:r>
            <a:r>
              <a:rPr lang="es-ES" sz="2400" b="1" i="1" dirty="0" err="1" smtClean="0">
                <a:solidFill>
                  <a:srgbClr val="0070C0"/>
                </a:solidFill>
                <a:latin typeface="Arial Narrow" pitchFamily="34" charset="0"/>
              </a:rPr>
              <a:t>for</a:t>
            </a:r>
            <a:r>
              <a:rPr lang="es-ES" sz="2400" b="1" i="1" dirty="0" smtClean="0">
                <a:solidFill>
                  <a:srgbClr val="0070C0"/>
                </a:solidFill>
                <a:latin typeface="Arial Narrow" pitchFamily="34" charset="0"/>
              </a:rPr>
              <a:t> International R&amp;D&amp;I</a:t>
            </a:r>
            <a:endParaRPr lang="es-ES" sz="2400" b="1" i="1" dirty="0">
              <a:solidFill>
                <a:srgbClr val="0070C0"/>
              </a:solidFill>
              <a:latin typeface="Arial Narrow" pitchFamily="34" charset="0"/>
            </a:endParaRPr>
          </a:p>
          <a:p>
            <a:pPr marL="285750" indent="-285750" algn="ctr"/>
            <a:r>
              <a:rPr lang="es-ES" sz="2000" dirty="0" err="1">
                <a:latin typeface="Arial Narrow" pitchFamily="34" charset="0"/>
              </a:rPr>
              <a:t>Leading</a:t>
            </a:r>
            <a:r>
              <a:rPr lang="es-ES" sz="2000" dirty="0">
                <a:latin typeface="Arial Narrow" pitchFamily="34" charset="0"/>
              </a:rPr>
              <a:t> Open, </a:t>
            </a:r>
            <a:r>
              <a:rPr lang="es-ES" sz="2000" dirty="0" err="1">
                <a:latin typeface="Arial Narrow" pitchFamily="34" charset="0"/>
              </a:rPr>
              <a:t>Strategic</a:t>
            </a:r>
            <a:r>
              <a:rPr lang="es-ES" sz="2000" dirty="0">
                <a:latin typeface="Arial Narrow" pitchFamily="34" charset="0"/>
              </a:rPr>
              <a:t> and </a:t>
            </a:r>
            <a:r>
              <a:rPr lang="es-ES" sz="2000" dirty="0" smtClean="0">
                <a:latin typeface="Arial Narrow" pitchFamily="34" charset="0"/>
              </a:rPr>
              <a:t>Singular </a:t>
            </a:r>
            <a:r>
              <a:rPr lang="es-ES" sz="2000" dirty="0" err="1" smtClean="0">
                <a:latin typeface="Arial Narrow" pitchFamily="34" charset="0"/>
              </a:rPr>
              <a:t>Innovation</a:t>
            </a:r>
            <a:endParaRPr lang="es-ES" sz="2000" dirty="0">
              <a:latin typeface="Arial Narrow" pitchFamily="34" charset="0"/>
            </a:endParaRPr>
          </a:p>
        </p:txBody>
      </p:sp>
      <p:sp>
        <p:nvSpPr>
          <p:cNvPr id="6" name="15 CuadroTexto"/>
          <p:cNvSpPr txBox="1">
            <a:spLocks noChangeArrowheads="1"/>
          </p:cNvSpPr>
          <p:nvPr/>
        </p:nvSpPr>
        <p:spPr bwMode="auto">
          <a:xfrm>
            <a:off x="323528" y="2132856"/>
            <a:ext cx="8568952" cy="477054"/>
          </a:xfrm>
          <a:prstGeom prst="rect">
            <a:avLst/>
          </a:prstGeom>
          <a:noFill/>
          <a:ln w="28575">
            <a:solidFill>
              <a:srgbClr val="660066"/>
            </a:solidFill>
            <a:miter lim="800000"/>
            <a:headEnd/>
            <a:tailEnd/>
          </a:ln>
        </p:spPr>
        <p:txBody>
          <a:bodyPr wrap="square" anchor="ctr">
            <a:spAutoFit/>
          </a:bodyPr>
          <a:lstStyle/>
          <a:p>
            <a:pPr marL="800100" lvl="1" indent="-342900" algn="ctr" fontAlgn="base">
              <a:spcBef>
                <a:spcPts val="300"/>
              </a:spcBef>
              <a:spcAft>
                <a:spcPts val="300"/>
              </a:spcAft>
              <a:buClr>
                <a:srgbClr val="660066"/>
              </a:buClr>
              <a:buSzPct val="125000"/>
              <a:buFont typeface="Wingdings" pitchFamily="2" charset="2"/>
              <a:buChar char="Ä"/>
            </a:pPr>
            <a:r>
              <a:rPr lang="es-ES" sz="2500" b="1" dirty="0" err="1" smtClean="0">
                <a:latin typeface="+mn-lt"/>
              </a:rPr>
              <a:t>Direct</a:t>
            </a:r>
            <a:r>
              <a:rPr lang="es-ES" sz="2500" b="1" dirty="0" smtClean="0">
                <a:latin typeface="+mn-lt"/>
              </a:rPr>
              <a:t>, non-</a:t>
            </a:r>
            <a:r>
              <a:rPr lang="es-ES" sz="2500" b="1" dirty="0" err="1" smtClean="0">
                <a:latin typeface="+mn-lt"/>
              </a:rPr>
              <a:t>repayable</a:t>
            </a:r>
            <a:r>
              <a:rPr lang="es-ES" sz="2500" b="1" dirty="0" smtClean="0">
                <a:latin typeface="+mn-lt"/>
              </a:rPr>
              <a:t> incentives. GRANTS</a:t>
            </a:r>
            <a:endParaRPr lang="en-US" sz="2500" b="1" dirty="0" smtClean="0">
              <a:solidFill>
                <a:prstClr val="black"/>
              </a:solidFill>
              <a:latin typeface="+mn-lt"/>
              <a:cs typeface="Arial" charset="0"/>
            </a:endParaRPr>
          </a:p>
        </p:txBody>
      </p:sp>
    </p:spTree>
    <p:extLst>
      <p:ext uri="{BB962C8B-B14F-4D97-AF65-F5344CB8AC3E}">
        <p14:creationId xmlns:p14="http://schemas.microsoft.com/office/powerpoint/2010/main" val="563013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60648"/>
            <a:ext cx="8208912" cy="1077218"/>
          </a:xfrm>
          <a:prstGeom prst="rect">
            <a:avLst/>
          </a:prstGeom>
          <a:noFill/>
        </p:spPr>
        <p:txBody>
          <a:bodyPr wrap="square" rtlCol="0">
            <a:spAutoFit/>
          </a:bodyPr>
          <a:lstStyle/>
          <a:p>
            <a:pPr lvl="0" algn="ctr" fontAlgn="base">
              <a:spcBef>
                <a:spcPct val="0"/>
              </a:spcBef>
              <a:spcAft>
                <a:spcPct val="0"/>
              </a:spcAft>
            </a:pPr>
            <a:r>
              <a:rPr lang="en-GB" sz="3200" b="1" dirty="0" smtClean="0">
                <a:solidFill>
                  <a:schemeClr val="accent2">
                    <a:lumMod val="75000"/>
                  </a:schemeClr>
                </a:solidFill>
                <a:latin typeface="Arial Narrow" pitchFamily="34" charset="0"/>
              </a:rPr>
              <a:t>What projects can be financed under</a:t>
            </a:r>
          </a:p>
          <a:p>
            <a:pPr lvl="0" algn="ctr" fontAlgn="base">
              <a:spcBef>
                <a:spcPct val="0"/>
              </a:spcBef>
              <a:spcAft>
                <a:spcPct val="0"/>
              </a:spcAft>
            </a:pPr>
            <a:r>
              <a:rPr lang="en-GB" sz="3200" b="1" dirty="0" smtClean="0">
                <a:solidFill>
                  <a:schemeClr val="accent2">
                    <a:lumMod val="75000"/>
                  </a:schemeClr>
                </a:solidFill>
                <a:latin typeface="Arial Narrow" pitchFamily="34" charset="0"/>
              </a:rPr>
              <a:t>IDEA-CLEAN-SKY synergies call for proposal?</a:t>
            </a:r>
          </a:p>
        </p:txBody>
      </p:sp>
      <p:sp>
        <p:nvSpPr>
          <p:cNvPr id="95233" name="Rectangle 1"/>
          <p:cNvSpPr>
            <a:spLocks noChangeArrowheads="1"/>
          </p:cNvSpPr>
          <p:nvPr/>
        </p:nvSpPr>
        <p:spPr bwMode="auto">
          <a:xfrm>
            <a:off x="467544" y="1392451"/>
            <a:ext cx="8352928"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GB" sz="2000" b="1"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Complementary Actions </a:t>
            </a:r>
            <a:r>
              <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presented linked to Clean SKY2 calls ‘winner</a:t>
            </a:r>
            <a:r>
              <a:rPr kumimoji="0" lang="en-GB" sz="2000" b="0" i="0" u="none" strike="noStrike" cap="none" normalizeH="0" dirty="0" smtClean="0">
                <a:ln>
                  <a:noFill/>
                </a:ln>
                <a:solidFill>
                  <a:schemeClr val="tx1"/>
                </a:solidFill>
                <a:effectLst/>
                <a:latin typeface="Arial Narrow" pitchFamily="34" charset="0"/>
                <a:ea typeface="Calibri" pitchFamily="34" charset="0"/>
                <a:cs typeface="Arial" pitchFamily="34" charset="0"/>
              </a:rPr>
              <a:t> </a:t>
            </a:r>
            <a:r>
              <a:rPr kumimoji="0" lang="en-GB" sz="2000"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projects’.</a:t>
            </a:r>
            <a:endParaRPr kumimoji="0" lang="en-GB"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en-GB" b="1"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‘Winner projects’ shall mean </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those obtaining maximum score within the correspondent "topic" and receiving funds. </a:t>
            </a:r>
          </a:p>
          <a:p>
            <a:pPr marL="0" marR="0" lvl="0" indent="0" algn="just" defTabSz="914400" rtl="0" eaLnBrk="0" fontAlgn="base" latinLnBrk="0" hangingPunct="0">
              <a:lnSpc>
                <a:spcPct val="100000"/>
              </a:lnSpc>
              <a:spcBef>
                <a:spcPct val="0"/>
              </a:spcBef>
              <a:spcAft>
                <a:spcPts val="1200"/>
              </a:spcAft>
              <a:buClrTx/>
              <a:buSzTx/>
              <a:buFontTx/>
              <a:buNone/>
              <a:tabLst/>
            </a:pPr>
            <a:r>
              <a:rPr kumimoji="0" lang="en-GB"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A </a:t>
            </a:r>
            <a:r>
              <a:rPr kumimoji="0" lang="en-GB" b="1"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Complementary Action</a:t>
            </a:r>
            <a:r>
              <a:rPr kumimoji="0" lang="en-GB" b="0"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 </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must have received a favourable assessment from Clean SKY2 Evaluation Committee, without having received any funds from this program.</a:t>
            </a:r>
            <a:endParaRPr kumimoji="0" lang="en-GB"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lang="en-GB" i="1" dirty="0" smtClean="0">
                <a:latin typeface="Arial Narrow" pitchFamily="34" charset="0"/>
                <a:ea typeface="Calibri" pitchFamily="34" charset="0"/>
                <a:cs typeface="Arial" pitchFamily="34" charset="0"/>
              </a:rPr>
              <a:t>A </a:t>
            </a:r>
            <a:r>
              <a:rPr kumimoji="0" lang="en-GB" b="1"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Complementary Action </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must count with the participation of an Andalusian company winner of a Clean SKY2 call for proposals project (alone or in consortium).  </a:t>
            </a:r>
          </a:p>
          <a:p>
            <a:pPr marL="0" marR="0" lvl="0" indent="0" algn="just" defTabSz="914400" rtl="0" eaLnBrk="0" fontAlgn="base" latinLnBrk="0" hangingPunct="0">
              <a:lnSpc>
                <a:spcPct val="100000"/>
              </a:lnSpc>
              <a:spcBef>
                <a:spcPct val="0"/>
              </a:spcBef>
              <a:spcAft>
                <a:spcPts val="1200"/>
              </a:spcAft>
              <a:buClrTx/>
              <a:buSzTx/>
              <a:buFontTx/>
              <a:buNone/>
              <a:tabLst/>
            </a:pPr>
            <a:r>
              <a:rPr lang="en-GB" i="1" dirty="0" smtClean="0">
                <a:latin typeface="Arial Narrow" pitchFamily="34" charset="0"/>
                <a:ea typeface="Calibri" pitchFamily="34" charset="0"/>
                <a:cs typeface="Arial" pitchFamily="34" charset="0"/>
              </a:rPr>
              <a:t>A </a:t>
            </a:r>
            <a:r>
              <a:rPr kumimoji="0" lang="en-GB" b="1" i="1" u="none" strike="noStrike" cap="none" normalizeH="0" baseline="0" dirty="0" smtClean="0">
                <a:ln>
                  <a:noFill/>
                </a:ln>
                <a:solidFill>
                  <a:schemeClr val="tx1"/>
                </a:solidFill>
                <a:effectLst/>
                <a:latin typeface="Arial Narrow" pitchFamily="34" charset="0"/>
                <a:ea typeface="Calibri" pitchFamily="34" charset="0"/>
                <a:cs typeface="Arial" pitchFamily="34" charset="0"/>
              </a:rPr>
              <a:t>Complementary Action </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may also involve an Andalusian SME that have</a:t>
            </a:r>
            <a:r>
              <a:rPr kumimoji="0" lang="en-GB" b="0" i="0" u="none" strike="noStrike" cap="none" normalizeH="0" dirty="0" smtClean="0">
                <a:ln>
                  <a:noFill/>
                </a:ln>
                <a:solidFill>
                  <a:schemeClr val="tx1"/>
                </a:solidFill>
                <a:effectLst/>
                <a:latin typeface="Arial Narrow" pitchFamily="34" charset="0"/>
                <a:ea typeface="Calibri" pitchFamily="34" charset="0"/>
                <a:cs typeface="Arial" pitchFamily="34" charset="0"/>
              </a:rPr>
              <a:t> not </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participated at the initial project, as long as the Complementary Action (and therefore the participation of this SME) receives a favourable assessment from Clean Sky 2 Evaluation Committee.</a:t>
            </a:r>
            <a:endParaRPr kumimoji="0" lang="en-GB"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As a matter</a:t>
            </a:r>
            <a:r>
              <a:rPr kumimoji="0" lang="en-GB" b="0" i="0" u="none" strike="noStrike" cap="none" normalizeH="0" dirty="0" smtClean="0">
                <a:ln>
                  <a:noFill/>
                </a:ln>
                <a:solidFill>
                  <a:schemeClr val="tx1"/>
                </a:solidFill>
                <a:effectLst/>
                <a:latin typeface="Arial Narrow" pitchFamily="34" charset="0"/>
                <a:ea typeface="Calibri" pitchFamily="34" charset="0"/>
                <a:cs typeface="Arial" pitchFamily="34" charset="0"/>
              </a:rPr>
              <a:t> o principle,</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 the projects being at the reserve list of main CleanSky2 calls (that is, 2</a:t>
            </a:r>
            <a:r>
              <a:rPr kumimoji="0" lang="en-GB" b="0" i="0" u="none" strike="noStrike" cap="none" normalizeH="0" baseline="30000" dirty="0" smtClean="0">
                <a:ln>
                  <a:noFill/>
                </a:ln>
                <a:solidFill>
                  <a:schemeClr val="tx1"/>
                </a:solidFill>
                <a:effectLst/>
                <a:latin typeface="Arial Narrow" pitchFamily="34" charset="0"/>
                <a:ea typeface="Calibri" pitchFamily="34" charset="0"/>
                <a:cs typeface="Arial" pitchFamily="34" charset="0"/>
              </a:rPr>
              <a:t>nd </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or 3</a:t>
            </a:r>
            <a:r>
              <a:rPr kumimoji="0" lang="en-GB" b="0" i="0" u="none" strike="noStrike" cap="none" normalizeH="0" baseline="30000" dirty="0" smtClean="0">
                <a:ln>
                  <a:noFill/>
                </a:ln>
                <a:solidFill>
                  <a:schemeClr val="tx1"/>
                </a:solidFill>
                <a:effectLst/>
                <a:latin typeface="Arial Narrow" pitchFamily="34" charset="0"/>
                <a:ea typeface="Calibri" pitchFamily="34" charset="0"/>
                <a:cs typeface="Arial" pitchFamily="34" charset="0"/>
              </a:rPr>
              <a:t>rd</a:t>
            </a:r>
            <a:r>
              <a:rPr kumimoji="0" lang="en-GB" b="0" i="0" u="none" strike="noStrike" cap="none" normalizeH="0" baseline="0" dirty="0" smtClean="0">
                <a:ln>
                  <a:noFill/>
                </a:ln>
                <a:solidFill>
                  <a:schemeClr val="tx1"/>
                </a:solidFill>
                <a:effectLst/>
                <a:latin typeface="Arial Narrow" pitchFamily="34" charset="0"/>
                <a:ea typeface="Calibri" pitchFamily="34" charset="0"/>
                <a:cs typeface="Arial" pitchFamily="34" charset="0"/>
              </a:rPr>
              <a:t> position projects for each "topic“) will not be funded. However exceptional cases could be analyzed.</a:t>
            </a:r>
            <a:endParaRPr kumimoji="0" lang="en-GB"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8</a:t>
            </a:fld>
            <a:endParaRPr lang="en-US"/>
          </a:p>
        </p:txBody>
      </p:sp>
    </p:spTree>
    <p:extLst>
      <p:ext uri="{BB962C8B-B14F-4D97-AF65-F5344CB8AC3E}">
        <p14:creationId xmlns:p14="http://schemas.microsoft.com/office/powerpoint/2010/main" val="1511890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772816"/>
            <a:ext cx="7704856" cy="792088"/>
          </a:xfrm>
        </p:spPr>
        <p:txBody>
          <a:bodyPr>
            <a:noAutofit/>
          </a:bodyPr>
          <a:lstStyle/>
          <a:p>
            <a:pPr marL="0" indent="0" algn="ctr">
              <a:buNone/>
            </a:pPr>
            <a:r>
              <a:rPr lang="es-ES" b="1" dirty="0" smtClean="0">
                <a:solidFill>
                  <a:schemeClr val="accent2">
                    <a:lumMod val="50000"/>
                  </a:schemeClr>
                </a:solidFill>
                <a:latin typeface="Arial Narrow" pitchFamily="34" charset="0"/>
              </a:rPr>
              <a:t>‘COMPLEMENTARY ACTION’</a:t>
            </a:r>
          </a:p>
          <a:p>
            <a:pPr marL="0" indent="0" algn="ctr">
              <a:buNone/>
            </a:pPr>
            <a:endParaRPr lang="es-ES" sz="2600" b="1" i="1" dirty="0" smtClean="0"/>
          </a:p>
          <a:p>
            <a:pPr marL="355600" indent="0">
              <a:lnSpc>
                <a:spcPct val="150000"/>
              </a:lnSpc>
              <a:buFont typeface="Wingdings" pitchFamily="2" charset="2"/>
              <a:buChar char="ü"/>
              <a:tabLst>
                <a:tab pos="534988" algn="l"/>
              </a:tabLst>
            </a:pPr>
            <a:r>
              <a:rPr lang="es-ES" sz="2600" b="1" dirty="0" smtClean="0">
                <a:solidFill>
                  <a:srgbClr val="0070C0"/>
                </a:solidFill>
              </a:rPr>
              <a:t>  </a:t>
            </a:r>
            <a:r>
              <a:rPr lang="en-GB" sz="2600" b="1" dirty="0" smtClean="0">
                <a:solidFill>
                  <a:srgbClr val="0070C0"/>
                </a:solidFill>
                <a:latin typeface="Arial Narrow" pitchFamily="34" charset="0"/>
              </a:rPr>
              <a:t>It is ANOTHER PROJECT </a:t>
            </a:r>
            <a:r>
              <a:rPr lang="en-GB" sz="2600" i="1" dirty="0" smtClean="0">
                <a:latin typeface="Arial Narrow" pitchFamily="34" charset="0"/>
              </a:rPr>
              <a:t>(but always a R&amp;D one)</a:t>
            </a:r>
          </a:p>
          <a:p>
            <a:pPr marL="355600" indent="0">
              <a:lnSpc>
                <a:spcPct val="150000"/>
              </a:lnSpc>
              <a:buFont typeface="Wingdings" pitchFamily="2" charset="2"/>
              <a:buChar char="ü"/>
              <a:tabLst>
                <a:tab pos="534988" algn="l"/>
              </a:tabLst>
            </a:pPr>
            <a:r>
              <a:rPr lang="en-GB" sz="2600" i="1" dirty="0" smtClean="0">
                <a:latin typeface="Arial Narrow" pitchFamily="34" charset="0"/>
              </a:rPr>
              <a:t>  a </a:t>
            </a:r>
            <a:r>
              <a:rPr lang="en-GB" sz="2600" b="1" dirty="0" smtClean="0">
                <a:solidFill>
                  <a:srgbClr val="0070C0"/>
                </a:solidFill>
                <a:latin typeface="Arial Narrow" pitchFamily="34" charset="0"/>
              </a:rPr>
              <a:t>successive project </a:t>
            </a:r>
            <a:r>
              <a:rPr lang="en-GB" sz="2600" dirty="0" smtClean="0">
                <a:latin typeface="Arial Narrow" pitchFamily="34" charset="0"/>
              </a:rPr>
              <a:t>that build on each other, or </a:t>
            </a:r>
          </a:p>
          <a:p>
            <a:pPr marL="355600" indent="0">
              <a:lnSpc>
                <a:spcPct val="150000"/>
              </a:lnSpc>
              <a:buFont typeface="Wingdings" pitchFamily="2" charset="2"/>
              <a:buChar char="ü"/>
              <a:tabLst>
                <a:tab pos="534988" algn="l"/>
              </a:tabLst>
            </a:pPr>
            <a:r>
              <a:rPr lang="en-GB" sz="2600" dirty="0" smtClean="0">
                <a:latin typeface="Arial Narrow" pitchFamily="34" charset="0"/>
              </a:rPr>
              <a:t>  a </a:t>
            </a:r>
            <a:r>
              <a:rPr lang="en-GB" sz="2600" b="1" dirty="0" smtClean="0">
                <a:solidFill>
                  <a:srgbClr val="0070C0"/>
                </a:solidFill>
                <a:latin typeface="Arial Narrow" pitchFamily="34" charset="0"/>
              </a:rPr>
              <a:t>parallel project</a:t>
            </a:r>
            <a:r>
              <a:rPr lang="en-GB" sz="2600" dirty="0" smtClean="0">
                <a:latin typeface="Arial Narrow" pitchFamily="34" charset="0"/>
              </a:rPr>
              <a:t> complementing the main one </a:t>
            </a:r>
          </a:p>
          <a:p>
            <a:pPr algn="ctr">
              <a:buNone/>
            </a:pPr>
            <a:endParaRPr lang="es-ES" sz="2600" dirty="0">
              <a:solidFill>
                <a:srgbClr val="FF0000"/>
              </a:solidFill>
              <a:latin typeface="Arial Narrow" pitchFamily="34" charset="0"/>
            </a:endParaRPr>
          </a:p>
        </p:txBody>
      </p:sp>
      <p:sp>
        <p:nvSpPr>
          <p:cNvPr id="4" name="3 Marcador de número de diapositiva"/>
          <p:cNvSpPr>
            <a:spLocks noGrp="1"/>
          </p:cNvSpPr>
          <p:nvPr>
            <p:ph type="sldNum" sz="quarter" idx="12"/>
          </p:nvPr>
        </p:nvSpPr>
        <p:spPr/>
        <p:txBody>
          <a:bodyPr/>
          <a:lstStyle/>
          <a:p>
            <a:fld id="{14EFCAAF-CF37-434B-A2F3-739CEA0EE5BB}" type="slidenum">
              <a:rPr lang="en-US" smtClean="0"/>
              <a:pPr/>
              <a:t>9</a:t>
            </a:fld>
            <a:endParaRPr lang="en-US"/>
          </a:p>
        </p:txBody>
      </p:sp>
      <p:sp>
        <p:nvSpPr>
          <p:cNvPr id="5" name="4 CuadroTexto"/>
          <p:cNvSpPr txBox="1"/>
          <p:nvPr/>
        </p:nvSpPr>
        <p:spPr>
          <a:xfrm>
            <a:off x="539552" y="260648"/>
            <a:ext cx="8208912" cy="1077218"/>
          </a:xfrm>
          <a:prstGeom prst="rect">
            <a:avLst/>
          </a:prstGeom>
          <a:noFill/>
        </p:spPr>
        <p:txBody>
          <a:bodyPr wrap="square" rtlCol="0">
            <a:spAutoFit/>
          </a:bodyPr>
          <a:lstStyle/>
          <a:p>
            <a:pPr lvl="0" algn="ctr" fontAlgn="base">
              <a:spcBef>
                <a:spcPct val="0"/>
              </a:spcBef>
              <a:spcAft>
                <a:spcPct val="0"/>
              </a:spcAft>
            </a:pPr>
            <a:r>
              <a:rPr lang="en-GB" sz="3200" b="1" dirty="0" smtClean="0">
                <a:solidFill>
                  <a:schemeClr val="accent2">
                    <a:lumMod val="75000"/>
                  </a:schemeClr>
                </a:solidFill>
                <a:latin typeface="Arial Narrow" pitchFamily="34" charset="0"/>
              </a:rPr>
              <a:t>What projects can be financed under</a:t>
            </a:r>
          </a:p>
          <a:p>
            <a:pPr lvl="0" algn="ctr" fontAlgn="base">
              <a:spcBef>
                <a:spcPct val="0"/>
              </a:spcBef>
              <a:spcAft>
                <a:spcPct val="0"/>
              </a:spcAft>
            </a:pPr>
            <a:r>
              <a:rPr lang="en-GB" sz="3200" b="1" dirty="0" smtClean="0">
                <a:solidFill>
                  <a:schemeClr val="accent2">
                    <a:lumMod val="75000"/>
                  </a:schemeClr>
                </a:solidFill>
                <a:latin typeface="Arial Narrow" pitchFamily="34" charset="0"/>
              </a:rPr>
              <a:t>IDEA-CLEAN-SKY synergies call for proposal?</a:t>
            </a:r>
          </a:p>
        </p:txBody>
      </p:sp>
    </p:spTree>
    <p:extLst>
      <p:ext uri="{BB962C8B-B14F-4D97-AF65-F5344CB8AC3E}">
        <p14:creationId xmlns:p14="http://schemas.microsoft.com/office/powerpoint/2010/main" val="284532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1882</TotalTime>
  <Words>1395</Words>
  <Application>Microsoft Office PowerPoint</Application>
  <PresentationFormat>On-screen Show (4:3)</PresentationFormat>
  <Paragraphs>257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PROMOTION PROGRAM FOR INTERNATIONAL R&amp;D&amp;I</vt:lpstr>
      <vt:lpstr>PowerPoint Presentation</vt:lpstr>
      <vt:lpstr>PowerPoint Presentation</vt:lpstr>
      <vt:lpstr>PowerPoint Presentation</vt:lpstr>
      <vt:lpstr>PowerPoint Presentation</vt:lpstr>
      <vt:lpstr>PowerPoint Presentation</vt:lpstr>
      <vt:lpstr>Combined funding: ESIF programmes and H2020</vt:lpstr>
      <vt:lpstr>Activities and achievements under Andalusia-CleanSky MoU</vt:lpstr>
      <vt:lpstr>Activities and achievements under Andalusia-CleanSky MoU</vt:lpstr>
      <vt:lpstr>PowerPoint Presentation</vt:lpstr>
      <vt:lpstr>PowerPoint Presentation</vt:lpstr>
      <vt:lpstr>PowerPoint Presentation</vt:lpstr>
      <vt:lpstr>KEY MESSAGES (i) Andalusian experience</vt:lpstr>
      <vt:lpstr>KEY MESSAGES (ii) Andalusian experience</vt:lpstr>
      <vt:lpstr>KEY MESSAGES (iii) Andalusian experience</vt:lpstr>
      <vt:lpstr>PowerPoint Presentation</vt:lpstr>
    </vt:vector>
  </TitlesOfParts>
  <Company>Agencia de Innovación y Desarrollo de Andalucía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María Dolores Gago López</dc:creator>
  <cp:lastModifiedBy>Guest-zone2 </cp:lastModifiedBy>
  <cp:revision>215</cp:revision>
  <dcterms:created xsi:type="dcterms:W3CDTF">2012-05-21T08:09:44Z</dcterms:created>
  <dcterms:modified xsi:type="dcterms:W3CDTF">2018-03-07T11:41:50Z</dcterms:modified>
</cp:coreProperties>
</file>