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46" r:id="rId4"/>
  </p:sldMasterIdLst>
  <p:notesMasterIdLst>
    <p:notesMasterId r:id="rId27"/>
  </p:notesMasterIdLst>
  <p:handoutMasterIdLst>
    <p:handoutMasterId r:id="rId28"/>
  </p:handoutMasterIdLst>
  <p:sldIdLst>
    <p:sldId id="257" r:id="rId5"/>
    <p:sldId id="260" r:id="rId6"/>
    <p:sldId id="261" r:id="rId7"/>
    <p:sldId id="262" r:id="rId8"/>
    <p:sldId id="266" r:id="rId9"/>
    <p:sldId id="267" r:id="rId10"/>
    <p:sldId id="268" r:id="rId11"/>
    <p:sldId id="284" r:id="rId12"/>
    <p:sldId id="289" r:id="rId13"/>
    <p:sldId id="285" r:id="rId14"/>
    <p:sldId id="286" r:id="rId15"/>
    <p:sldId id="287" r:id="rId16"/>
    <p:sldId id="288" r:id="rId17"/>
    <p:sldId id="282" r:id="rId18"/>
    <p:sldId id="274" r:id="rId19"/>
    <p:sldId id="275" r:id="rId20"/>
    <p:sldId id="276" r:id="rId21"/>
    <p:sldId id="269" r:id="rId22"/>
    <p:sldId id="270" r:id="rId23"/>
    <p:sldId id="272" r:id="rId24"/>
    <p:sldId id="280" r:id="rId25"/>
    <p:sldId id="273" r:id="rId26"/>
  </p:sldIdLst>
  <p:sldSz cx="9144000" cy="6858000" type="screen4x3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l Irujo" userId="f17bcec64f2a6a9c" providerId="LiveId" clId="{3BB4F1A3-3F04-4B04-9072-9D104BB1B9E3}"/>
    <pc:docChg chg="custSel addSld delSld modSld">
      <pc:chgData name="Mikel Irujo" userId="f17bcec64f2a6a9c" providerId="LiveId" clId="{3BB4F1A3-3F04-4B04-9072-9D104BB1B9E3}" dt="2018-03-05T17:27:10.149" v="125" actId="1076"/>
      <pc:docMkLst>
        <pc:docMk/>
      </pc:docMkLst>
      <pc:sldChg chg="del">
        <pc:chgData name="Mikel Irujo" userId="f17bcec64f2a6a9c" providerId="LiveId" clId="{3BB4F1A3-3F04-4B04-9072-9D104BB1B9E3}" dt="2018-03-05T17:07:45.452" v="0" actId="2696"/>
        <pc:sldMkLst>
          <pc:docMk/>
          <pc:sldMk cId="3032234120" sldId="259"/>
        </pc:sldMkLst>
      </pc:sldChg>
      <pc:sldChg chg="addSp delSp">
        <pc:chgData name="Mikel Irujo" userId="f17bcec64f2a6a9c" providerId="LiveId" clId="{3BB4F1A3-3F04-4B04-9072-9D104BB1B9E3}" dt="2018-03-05T17:08:00.048" v="2" actId="1076"/>
        <pc:sldMkLst>
          <pc:docMk/>
          <pc:sldMk cId="78487627" sldId="263"/>
        </pc:sldMkLst>
        <pc:picChg chg="add del">
          <ac:chgData name="Mikel Irujo" userId="f17bcec64f2a6a9c" providerId="LiveId" clId="{3BB4F1A3-3F04-4B04-9072-9D104BB1B9E3}" dt="2018-03-05T17:08:00.048" v="2" actId="1076"/>
          <ac:picMkLst>
            <pc:docMk/>
            <pc:sldMk cId="78487627" sldId="263"/>
            <ac:picMk id="3" creationId="{A4AC64EC-29C6-4937-B22A-6132D524366A}"/>
          </ac:picMkLst>
        </pc:picChg>
      </pc:sldChg>
      <pc:sldChg chg="addSp modSp add del">
        <pc:chgData name="Mikel Irujo" userId="f17bcec64f2a6a9c" providerId="LiveId" clId="{3BB4F1A3-3F04-4B04-9072-9D104BB1B9E3}" dt="2018-03-05T17:18:56.588" v="79" actId="2696"/>
        <pc:sldMkLst>
          <pc:docMk/>
          <pc:sldMk cId="3913148317" sldId="281"/>
        </pc:sldMkLst>
        <pc:picChg chg="add mod">
          <ac:chgData name="Mikel Irujo" userId="f17bcec64f2a6a9c" providerId="LiveId" clId="{3BB4F1A3-3F04-4B04-9072-9D104BB1B9E3}" dt="2018-03-05T17:08:23.019" v="10" actId="1076"/>
          <ac:picMkLst>
            <pc:docMk/>
            <pc:sldMk cId="3913148317" sldId="281"/>
            <ac:picMk id="5" creationId="{43DF75BD-DBDD-4960-B31C-616F4388762F}"/>
          </ac:picMkLst>
        </pc:picChg>
      </pc:sldChg>
      <pc:sldChg chg="add">
        <pc:chgData name="Mikel Irujo" userId="f17bcec64f2a6a9c" providerId="LiveId" clId="{3BB4F1A3-3F04-4B04-9072-9D104BB1B9E3}" dt="2018-03-05T17:09:46.714" v="11" actId="1076"/>
        <pc:sldMkLst>
          <pc:docMk/>
          <pc:sldMk cId="2541310173" sldId="282"/>
        </pc:sldMkLst>
      </pc:sldChg>
      <pc:sldChg chg="addSp modSp add">
        <pc:chgData name="Mikel Irujo" userId="f17bcec64f2a6a9c" providerId="LiveId" clId="{3BB4F1A3-3F04-4B04-9072-9D104BB1B9E3}" dt="2018-03-05T17:25:00.081" v="114" actId="1076"/>
        <pc:sldMkLst>
          <pc:docMk/>
          <pc:sldMk cId="726659456" sldId="283"/>
        </pc:sldMkLst>
        <pc:spChg chg="add mod">
          <ac:chgData name="Mikel Irujo" userId="f17bcec64f2a6a9c" providerId="LiveId" clId="{3BB4F1A3-3F04-4B04-9072-9D104BB1B9E3}" dt="2018-03-05T17:23:55.004" v="105" actId="12"/>
          <ac:spMkLst>
            <pc:docMk/>
            <pc:sldMk cId="726659456" sldId="283"/>
            <ac:spMk id="3" creationId="{5B59682B-0C71-4A64-8C61-750890D5DF3B}"/>
          </ac:spMkLst>
        </pc:spChg>
        <pc:spChg chg="add mod">
          <ac:chgData name="Mikel Irujo" userId="f17bcec64f2a6a9c" providerId="LiveId" clId="{3BB4F1A3-3F04-4B04-9072-9D104BB1B9E3}" dt="2018-03-05T17:25:00.081" v="114" actId="1076"/>
          <ac:spMkLst>
            <pc:docMk/>
            <pc:sldMk cId="726659456" sldId="283"/>
            <ac:spMk id="6" creationId="{5D3B9771-BD14-4732-A16B-8814CFD47875}"/>
          </ac:spMkLst>
        </pc:spChg>
        <pc:spChg chg="add mod">
          <ac:chgData name="Mikel Irujo" userId="f17bcec64f2a6a9c" providerId="LiveId" clId="{3BB4F1A3-3F04-4B04-9072-9D104BB1B9E3}" dt="2018-03-05T17:24:51.545" v="111" actId="114"/>
          <ac:spMkLst>
            <pc:docMk/>
            <pc:sldMk cId="726659456" sldId="283"/>
            <ac:spMk id="7" creationId="{44EB0544-98A8-4BC2-B45E-D143B2916FA1}"/>
          </ac:spMkLst>
        </pc:spChg>
        <pc:picChg chg="add">
          <ac:chgData name="Mikel Irujo" userId="f17bcec64f2a6a9c" providerId="LiveId" clId="{3BB4F1A3-3F04-4B04-9072-9D104BB1B9E3}" dt="2018-03-05T17:17:50.290" v="75" actId="1076"/>
          <ac:picMkLst>
            <pc:docMk/>
            <pc:sldMk cId="726659456" sldId="283"/>
            <ac:picMk id="4" creationId="{B495F01B-6835-43ED-AA27-E8B640C645EF}"/>
          </ac:picMkLst>
        </pc:picChg>
        <pc:picChg chg="add mod">
          <ac:chgData name="Mikel Irujo" userId="f17bcec64f2a6a9c" providerId="LiveId" clId="{3BB4F1A3-3F04-4B04-9072-9D104BB1B9E3}" dt="2018-03-05T17:22:51.593" v="92" actId="1076"/>
          <ac:picMkLst>
            <pc:docMk/>
            <pc:sldMk cId="726659456" sldId="283"/>
            <ac:picMk id="5" creationId="{8C15C11C-9579-431C-BD2B-2DD90DB2974C}"/>
          </ac:picMkLst>
        </pc:picChg>
      </pc:sldChg>
      <pc:sldChg chg="delSp modSp add del">
        <pc:chgData name="Mikel Irujo" userId="f17bcec64f2a6a9c" providerId="LiveId" clId="{3BB4F1A3-3F04-4B04-9072-9D104BB1B9E3}" dt="2018-03-05T17:14:19.866" v="18" actId="2696"/>
        <pc:sldMkLst>
          <pc:docMk/>
          <pc:sldMk cId="953530788" sldId="284"/>
        </pc:sldMkLst>
        <pc:spChg chg="mod">
          <ac:chgData name="Mikel Irujo" userId="f17bcec64f2a6a9c" providerId="LiveId" clId="{3BB4F1A3-3F04-4B04-9072-9D104BB1B9E3}" dt="2018-03-05T17:14:17.306" v="17" actId="6549"/>
          <ac:spMkLst>
            <pc:docMk/>
            <pc:sldMk cId="953530788" sldId="284"/>
            <ac:spMk id="3" creationId="{00000000-0000-0000-0000-000000000000}"/>
          </ac:spMkLst>
        </pc:spChg>
        <pc:spChg chg="del">
          <ac:chgData name="Mikel Irujo" userId="f17bcec64f2a6a9c" providerId="LiveId" clId="{3BB4F1A3-3F04-4B04-9072-9D104BB1B9E3}" dt="2018-03-05T17:14:15.777" v="15" actId="478"/>
          <ac:spMkLst>
            <pc:docMk/>
            <pc:sldMk cId="953530788" sldId="284"/>
            <ac:spMk id="14" creationId="{00000000-0000-0000-0000-000000000000}"/>
          </ac:spMkLst>
        </pc:spChg>
        <pc:spChg chg="mod">
          <ac:chgData name="Mikel Irujo" userId="f17bcec64f2a6a9c" providerId="LiveId" clId="{3BB4F1A3-3F04-4B04-9072-9D104BB1B9E3}" dt="2018-03-05T17:14:16.784" v="16" actId="6549"/>
          <ac:spMkLst>
            <pc:docMk/>
            <pc:sldMk cId="953530788" sldId="284"/>
            <ac:spMk id="39" creationId="{00000000-0000-0000-0000-000000000000}"/>
          </ac:spMkLst>
        </pc:spChg>
        <pc:grpChg chg="del">
          <ac:chgData name="Mikel Irujo" userId="f17bcec64f2a6a9c" providerId="LiveId" clId="{3BB4F1A3-3F04-4B04-9072-9D104BB1B9E3}" dt="2018-03-05T17:14:15.777" v="15" actId="478"/>
          <ac:grpSpMkLst>
            <pc:docMk/>
            <pc:sldMk cId="953530788" sldId="284"/>
            <ac:grpSpMk id="20" creationId="{00000000-0000-0000-0000-000000000000}"/>
          </ac:grpSpMkLst>
        </pc:grpChg>
        <pc:grpChg chg="del">
          <ac:chgData name="Mikel Irujo" userId="f17bcec64f2a6a9c" providerId="LiveId" clId="{3BB4F1A3-3F04-4B04-9072-9D104BB1B9E3}" dt="2018-03-05T17:14:15.777" v="15" actId="478"/>
          <ac:grpSpMkLst>
            <pc:docMk/>
            <pc:sldMk cId="953530788" sldId="284"/>
            <ac:grpSpMk id="34" creationId="{00000000-0000-0000-0000-000000000000}"/>
          </ac:grpSpMkLst>
        </pc:grpChg>
        <pc:cxnChg chg="del">
          <ac:chgData name="Mikel Irujo" userId="f17bcec64f2a6a9c" providerId="LiveId" clId="{3BB4F1A3-3F04-4B04-9072-9D104BB1B9E3}" dt="2018-03-05T17:14:15.777" v="15" actId="478"/>
          <ac:cxnSpMkLst>
            <pc:docMk/>
            <pc:sldMk cId="953530788" sldId="284"/>
            <ac:cxnSpMk id="9" creationId="{00000000-0000-0000-0000-000000000000}"/>
          </ac:cxnSpMkLst>
        </pc:cxnChg>
        <pc:cxnChg chg="del">
          <ac:chgData name="Mikel Irujo" userId="f17bcec64f2a6a9c" providerId="LiveId" clId="{3BB4F1A3-3F04-4B04-9072-9D104BB1B9E3}" dt="2018-03-05T17:14:15.777" v="15" actId="478"/>
          <ac:cxnSpMkLst>
            <pc:docMk/>
            <pc:sldMk cId="953530788" sldId="284"/>
            <ac:cxnSpMk id="17" creationId="{00000000-0000-0000-0000-000000000000}"/>
          </ac:cxnSpMkLst>
        </pc:cxnChg>
      </pc:sldChg>
      <pc:sldChg chg="addSp delSp modSp add">
        <pc:chgData name="Mikel Irujo" userId="f17bcec64f2a6a9c" providerId="LiveId" clId="{3BB4F1A3-3F04-4B04-9072-9D104BB1B9E3}" dt="2018-03-05T17:27:10.149" v="125" actId="1076"/>
        <pc:sldMkLst>
          <pc:docMk/>
          <pc:sldMk cId="3592539391" sldId="284"/>
        </pc:sldMkLst>
        <pc:spChg chg="add del mod">
          <ac:chgData name="Mikel Irujo" userId="f17bcec64f2a6a9c" providerId="LiveId" clId="{3BB4F1A3-3F04-4B04-9072-9D104BB1B9E3}" dt="2018-03-05T17:14:33.555" v="22" actId="478"/>
          <ac:spMkLst>
            <pc:docMk/>
            <pc:sldMk cId="3592539391" sldId="284"/>
            <ac:spMk id="3" creationId="{84D08E6F-2945-4514-BA9F-46C667E696D7}"/>
          </ac:spMkLst>
        </pc:spChg>
        <pc:spChg chg="add del mod">
          <ac:chgData name="Mikel Irujo" userId="f17bcec64f2a6a9c" providerId="LiveId" clId="{3BB4F1A3-3F04-4B04-9072-9D104BB1B9E3}" dt="2018-03-05T17:15:45.524" v="33" actId="1076"/>
          <ac:spMkLst>
            <pc:docMk/>
            <pc:sldMk cId="3592539391" sldId="284"/>
            <ac:spMk id="6" creationId="{BFE6A7C3-E8D1-4A95-B3D6-D16F7955D3DB}"/>
          </ac:spMkLst>
        </pc:spChg>
        <pc:spChg chg="add del mod">
          <ac:chgData name="Mikel Irujo" userId="f17bcec64f2a6a9c" providerId="LiveId" clId="{3BB4F1A3-3F04-4B04-9072-9D104BB1B9E3}" dt="2018-03-05T17:15:42.317" v="31" actId="1076"/>
          <ac:spMkLst>
            <pc:docMk/>
            <pc:sldMk cId="3592539391" sldId="284"/>
            <ac:spMk id="8" creationId="{D2B26216-7D03-40E0-8F3E-8154C64FDEB9}"/>
          </ac:spMkLst>
        </pc:spChg>
        <pc:spChg chg="add mod">
          <ac:chgData name="Mikel Irujo" userId="f17bcec64f2a6a9c" providerId="LiveId" clId="{3BB4F1A3-3F04-4B04-9072-9D104BB1B9E3}" dt="2018-03-05T17:16:28.757" v="71" actId="20577"/>
          <ac:spMkLst>
            <pc:docMk/>
            <pc:sldMk cId="3592539391" sldId="284"/>
            <ac:spMk id="12" creationId="{1BB20B6B-2C00-4D2D-A150-25E4FB9B158F}"/>
          </ac:spMkLst>
        </pc:spChg>
        <pc:spChg chg="del">
          <ac:chgData name="Mikel Irujo" userId="f17bcec64f2a6a9c" providerId="LiveId" clId="{3BB4F1A3-3F04-4B04-9072-9D104BB1B9E3}" dt="2018-03-05T17:14:32.177" v="21" actId="478"/>
          <ac:spMkLst>
            <pc:docMk/>
            <pc:sldMk cId="3592539391" sldId="284"/>
            <ac:spMk id="4098" creationId="{00000000-0000-0000-0000-000000000000}"/>
          </ac:spMkLst>
        </pc:spChg>
        <pc:spChg chg="del">
          <ac:chgData name="Mikel Irujo" userId="f17bcec64f2a6a9c" providerId="LiveId" clId="{3BB4F1A3-3F04-4B04-9072-9D104BB1B9E3}" dt="2018-03-05T17:14:34.868" v="23" actId="478"/>
          <ac:spMkLst>
            <pc:docMk/>
            <pc:sldMk cId="3592539391" sldId="284"/>
            <ac:spMk id="6147" creationId="{00000000-0000-0000-0000-000000000000}"/>
          </ac:spMkLst>
        </pc:spChg>
        <pc:picChg chg="add del mod">
          <ac:chgData name="Mikel Irujo" userId="f17bcec64f2a6a9c" providerId="LiveId" clId="{3BB4F1A3-3F04-4B04-9072-9D104BB1B9E3}" dt="2018-03-05T17:16:31.515" v="72" actId="1076"/>
          <ac:picMkLst>
            <pc:docMk/>
            <pc:sldMk cId="3592539391" sldId="284"/>
            <ac:picMk id="4" creationId="{F26C270E-EA8F-4788-8466-2126501D060E}"/>
          </ac:picMkLst>
        </pc:picChg>
        <pc:picChg chg="add mod">
          <ac:chgData name="Mikel Irujo" userId="f17bcec64f2a6a9c" providerId="LiveId" clId="{3BB4F1A3-3F04-4B04-9072-9D104BB1B9E3}" dt="2018-03-05T17:16:49.837" v="74" actId="1076"/>
          <ac:picMkLst>
            <pc:docMk/>
            <pc:sldMk cId="3592539391" sldId="284"/>
            <ac:picMk id="7" creationId="{2E967F35-91D1-4E30-967B-EAAC7310C4B4}"/>
          </ac:picMkLst>
        </pc:picChg>
        <pc:picChg chg="add del mod">
          <ac:chgData name="Mikel Irujo" userId="f17bcec64f2a6a9c" providerId="LiveId" clId="{3BB4F1A3-3F04-4B04-9072-9D104BB1B9E3}" dt="2018-03-05T17:15:40.268" v="30" actId="1076"/>
          <ac:picMkLst>
            <pc:docMk/>
            <pc:sldMk cId="3592539391" sldId="284"/>
            <ac:picMk id="9" creationId="{5C8FEFEB-A6B2-4E66-AA2C-E411F11256A6}"/>
          </ac:picMkLst>
        </pc:picChg>
        <pc:picChg chg="add mod">
          <ac:chgData name="Mikel Irujo" userId="f17bcec64f2a6a9c" providerId="LiveId" clId="{3BB4F1A3-3F04-4B04-9072-9D104BB1B9E3}" dt="2018-03-05T17:27:10.149" v="125" actId="1076"/>
          <ac:picMkLst>
            <pc:docMk/>
            <pc:sldMk cId="3592539391" sldId="284"/>
            <ac:picMk id="10" creationId="{4612712D-76A8-463B-8FF3-AB85D4BD5ABC}"/>
          </ac:picMkLst>
        </pc:picChg>
        <pc:picChg chg="del">
          <ac:chgData name="Mikel Irujo" userId="f17bcec64f2a6a9c" providerId="LiveId" clId="{3BB4F1A3-3F04-4B04-9072-9D104BB1B9E3}" dt="2018-03-05T17:14:30.285" v="20" actId="478"/>
          <ac:picMkLst>
            <pc:docMk/>
            <pc:sldMk cId="3592539391" sldId="284"/>
            <ac:picMk id="6148" creationId="{00000000-0000-0000-0000-000000000000}"/>
          </ac:picMkLst>
        </pc:picChg>
      </pc:sldChg>
      <pc:sldChg chg="add">
        <pc:chgData name="Mikel Irujo" userId="f17bcec64f2a6a9c" providerId="LiveId" clId="{3BB4F1A3-3F04-4B04-9072-9D104BB1B9E3}" dt="2018-03-05T17:19:38.250" v="80" actId="1076"/>
        <pc:sldMkLst>
          <pc:docMk/>
          <pc:sldMk cId="2371220273" sldId="285"/>
        </pc:sldMkLst>
      </pc:sldChg>
      <pc:sldChg chg="addSp add">
        <pc:chgData name="Mikel Irujo" userId="f17bcec64f2a6a9c" providerId="LiveId" clId="{3BB4F1A3-3F04-4B04-9072-9D104BB1B9E3}" dt="2018-03-05T17:20:34.351" v="82" actId="1076"/>
        <pc:sldMkLst>
          <pc:docMk/>
          <pc:sldMk cId="2207643947" sldId="286"/>
        </pc:sldMkLst>
        <pc:picChg chg="add">
          <ac:chgData name="Mikel Irujo" userId="f17bcec64f2a6a9c" providerId="LiveId" clId="{3BB4F1A3-3F04-4B04-9072-9D104BB1B9E3}" dt="2018-03-05T17:20:34.351" v="82" actId="1076"/>
          <ac:picMkLst>
            <pc:docMk/>
            <pc:sldMk cId="2207643947" sldId="286"/>
            <ac:picMk id="5" creationId="{FEC66838-F50B-4767-B649-D2979D38D4AC}"/>
          </ac:picMkLst>
        </pc:picChg>
      </pc:sldChg>
      <pc:sldChg chg="addSp add">
        <pc:chgData name="Mikel Irujo" userId="f17bcec64f2a6a9c" providerId="LiveId" clId="{3BB4F1A3-3F04-4B04-9072-9D104BB1B9E3}" dt="2018-03-05T17:21:10.515" v="84" actId="1076"/>
        <pc:sldMkLst>
          <pc:docMk/>
          <pc:sldMk cId="2001834197" sldId="287"/>
        </pc:sldMkLst>
        <pc:picChg chg="add">
          <ac:chgData name="Mikel Irujo" userId="f17bcec64f2a6a9c" providerId="LiveId" clId="{3BB4F1A3-3F04-4B04-9072-9D104BB1B9E3}" dt="2018-03-05T17:21:10.515" v="84" actId="1076"/>
          <ac:picMkLst>
            <pc:docMk/>
            <pc:sldMk cId="2001834197" sldId="287"/>
            <ac:picMk id="5" creationId="{3327F7FB-BDF8-45A9-9D54-4B9533367A7A}"/>
          </ac:picMkLst>
        </pc:picChg>
      </pc:sldChg>
      <pc:sldChg chg="add del">
        <pc:chgData name="Mikel Irujo" userId="f17bcec64f2a6a9c" providerId="LiveId" clId="{3BB4F1A3-3F04-4B04-9072-9D104BB1B9E3}" dt="2018-03-05T17:21:52.409" v="88" actId="2696"/>
        <pc:sldMkLst>
          <pc:docMk/>
          <pc:sldMk cId="1712979593" sldId="288"/>
        </pc:sldMkLst>
      </pc:sldChg>
      <pc:sldChg chg="addSp add">
        <pc:chgData name="Mikel Irujo" userId="f17bcec64f2a6a9c" providerId="LiveId" clId="{3BB4F1A3-3F04-4B04-9072-9D104BB1B9E3}" dt="2018-03-05T17:21:43.312" v="87" actId="1076"/>
        <pc:sldMkLst>
          <pc:docMk/>
          <pc:sldMk cId="3857230318" sldId="289"/>
        </pc:sldMkLst>
        <pc:picChg chg="add">
          <ac:chgData name="Mikel Irujo" userId="f17bcec64f2a6a9c" providerId="LiveId" clId="{3BB4F1A3-3F04-4B04-9072-9D104BB1B9E3}" dt="2018-03-05T17:21:43.312" v="87" actId="1076"/>
          <ac:picMkLst>
            <pc:docMk/>
            <pc:sldMk cId="3857230318" sldId="289"/>
            <ac:picMk id="5" creationId="{65591845-C881-42FA-A806-1FC48B22E7B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B9FE2-2182-49E8-B530-F6F4E2425E5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C70EEE3D-F721-4E12-ACE7-92AF35ACA4E3}">
      <dgm:prSet phldrT="[Tekst]"/>
      <dgm:spPr/>
      <dgm:t>
        <a:bodyPr/>
        <a:lstStyle/>
        <a:p>
          <a:r>
            <a:rPr lang="en-GB" noProof="0" dirty="0"/>
            <a:t>learn</a:t>
          </a:r>
        </a:p>
      </dgm:t>
    </dgm:pt>
    <dgm:pt modelId="{6F3B179F-5155-4185-90EC-5392CEFB1738}" type="parTrans" cxnId="{13C3E8F9-5C2F-41D2-8ACB-5A7B1E9B6F48}">
      <dgm:prSet/>
      <dgm:spPr/>
      <dgm:t>
        <a:bodyPr/>
        <a:lstStyle/>
        <a:p>
          <a:endParaRPr lang="nl-NL"/>
        </a:p>
      </dgm:t>
    </dgm:pt>
    <dgm:pt modelId="{DFD20F73-6EDE-4A7D-8B54-5E89CE85E770}" type="sibTrans" cxnId="{13C3E8F9-5C2F-41D2-8ACB-5A7B1E9B6F48}">
      <dgm:prSet/>
      <dgm:spPr/>
      <dgm:t>
        <a:bodyPr/>
        <a:lstStyle/>
        <a:p>
          <a:endParaRPr lang="nl-NL"/>
        </a:p>
      </dgm:t>
    </dgm:pt>
    <dgm:pt modelId="{75029A72-A53D-4E38-B43E-5AAE8BC9979D}">
      <dgm:prSet phldrT="[Tekst]"/>
      <dgm:spPr/>
      <dgm:t>
        <a:bodyPr/>
        <a:lstStyle/>
        <a:p>
          <a:r>
            <a:rPr lang="en-GB" noProof="0" dirty="0"/>
            <a:t>developing a scoping paper</a:t>
          </a:r>
        </a:p>
      </dgm:t>
    </dgm:pt>
    <dgm:pt modelId="{D5A79CAE-FF1F-4CD1-85F8-9E77AB2B29E9}" type="parTrans" cxnId="{F1A49BF0-6349-4F25-BD89-CEA65854BF7D}">
      <dgm:prSet/>
      <dgm:spPr/>
      <dgm:t>
        <a:bodyPr/>
        <a:lstStyle/>
        <a:p>
          <a:endParaRPr lang="nl-NL"/>
        </a:p>
      </dgm:t>
    </dgm:pt>
    <dgm:pt modelId="{D77E55B1-69C8-41F1-9374-9EDBB1BF70F2}" type="sibTrans" cxnId="{F1A49BF0-6349-4F25-BD89-CEA65854BF7D}">
      <dgm:prSet/>
      <dgm:spPr/>
      <dgm:t>
        <a:bodyPr/>
        <a:lstStyle/>
        <a:p>
          <a:endParaRPr lang="nl-NL"/>
        </a:p>
      </dgm:t>
    </dgm:pt>
    <dgm:pt modelId="{BD0F6F18-6003-486E-95D6-F0D72A326610}">
      <dgm:prSet phldrT="[Tekst]"/>
      <dgm:spPr/>
      <dgm:t>
        <a:bodyPr/>
        <a:lstStyle/>
        <a:p>
          <a:r>
            <a:rPr lang="en-GB" noProof="0" dirty="0"/>
            <a:t>mapping questionnaire</a:t>
          </a:r>
        </a:p>
      </dgm:t>
    </dgm:pt>
    <dgm:pt modelId="{1B6A254D-49AA-445C-9377-2D6AFAADBDD9}" type="parTrans" cxnId="{9383B0BF-A327-426E-A6AB-0212A27153C7}">
      <dgm:prSet/>
      <dgm:spPr/>
      <dgm:t>
        <a:bodyPr/>
        <a:lstStyle/>
        <a:p>
          <a:endParaRPr lang="nl-NL"/>
        </a:p>
      </dgm:t>
    </dgm:pt>
    <dgm:pt modelId="{0570F289-3389-4462-B835-9B2394331F36}" type="sibTrans" cxnId="{9383B0BF-A327-426E-A6AB-0212A27153C7}">
      <dgm:prSet/>
      <dgm:spPr/>
      <dgm:t>
        <a:bodyPr/>
        <a:lstStyle/>
        <a:p>
          <a:endParaRPr lang="nl-NL"/>
        </a:p>
      </dgm:t>
    </dgm:pt>
    <dgm:pt modelId="{FD30A764-0E80-4A39-BCCB-14C2403929F3}">
      <dgm:prSet phldrT="[Tekst]"/>
      <dgm:spPr/>
      <dgm:t>
        <a:bodyPr/>
        <a:lstStyle/>
        <a:p>
          <a:r>
            <a:rPr lang="en-GB" noProof="0" dirty="0"/>
            <a:t>connect</a:t>
          </a:r>
        </a:p>
      </dgm:t>
    </dgm:pt>
    <dgm:pt modelId="{BE334F28-F2AB-4098-8424-0E99301AE00E}" type="parTrans" cxnId="{ADBF9D10-0F76-43A9-BE6A-324120AB03A2}">
      <dgm:prSet/>
      <dgm:spPr/>
      <dgm:t>
        <a:bodyPr/>
        <a:lstStyle/>
        <a:p>
          <a:endParaRPr lang="nl-NL"/>
        </a:p>
      </dgm:t>
    </dgm:pt>
    <dgm:pt modelId="{4AA03412-DF7C-40E6-9895-E5282AFF2EDE}" type="sibTrans" cxnId="{ADBF9D10-0F76-43A9-BE6A-324120AB03A2}">
      <dgm:prSet/>
      <dgm:spPr/>
      <dgm:t>
        <a:bodyPr/>
        <a:lstStyle/>
        <a:p>
          <a:endParaRPr lang="nl-NL"/>
        </a:p>
      </dgm:t>
    </dgm:pt>
    <dgm:pt modelId="{91C43BB5-A30D-474E-8E17-9260CC46EDFC}">
      <dgm:prSet phldrT="[Tekst]"/>
      <dgm:spPr/>
      <dgm:t>
        <a:bodyPr/>
        <a:lstStyle/>
        <a:p>
          <a:r>
            <a:rPr lang="en-GB" noProof="0" dirty="0"/>
            <a:t>matching events for complementary partners</a:t>
          </a:r>
        </a:p>
      </dgm:t>
    </dgm:pt>
    <dgm:pt modelId="{A75B2269-B6DE-497C-9D0A-0274E1DAB966}" type="parTrans" cxnId="{AF09CAFF-8040-4C1B-8116-5538E82B1AF9}">
      <dgm:prSet/>
      <dgm:spPr/>
      <dgm:t>
        <a:bodyPr/>
        <a:lstStyle/>
        <a:p>
          <a:endParaRPr lang="nl-NL"/>
        </a:p>
      </dgm:t>
    </dgm:pt>
    <dgm:pt modelId="{EBE85F74-EA03-49DC-8F92-8C168BBEE4CF}" type="sibTrans" cxnId="{AF09CAFF-8040-4C1B-8116-5538E82B1AF9}">
      <dgm:prSet/>
      <dgm:spPr/>
      <dgm:t>
        <a:bodyPr/>
        <a:lstStyle/>
        <a:p>
          <a:endParaRPr lang="nl-NL"/>
        </a:p>
      </dgm:t>
    </dgm:pt>
    <dgm:pt modelId="{D4695821-BA7F-4A3B-A23E-C4D1A8667C03}">
      <dgm:prSet phldrT="[Tekst]"/>
      <dgm:spPr/>
      <dgm:t>
        <a:bodyPr/>
        <a:lstStyle/>
        <a:p>
          <a:r>
            <a:rPr lang="en-GB" noProof="0" dirty="0"/>
            <a:t>developing demonstration cases</a:t>
          </a:r>
        </a:p>
      </dgm:t>
    </dgm:pt>
    <dgm:pt modelId="{3D0CCE7B-3BC8-4E30-A5E4-7F3219709C71}" type="parTrans" cxnId="{502AD909-F327-43FD-95BF-D7573035E790}">
      <dgm:prSet/>
      <dgm:spPr/>
      <dgm:t>
        <a:bodyPr/>
        <a:lstStyle/>
        <a:p>
          <a:endParaRPr lang="nl-NL"/>
        </a:p>
      </dgm:t>
    </dgm:pt>
    <dgm:pt modelId="{50FC0E3E-0E32-439E-B3CC-1282DEFDCED1}" type="sibTrans" cxnId="{502AD909-F327-43FD-95BF-D7573035E790}">
      <dgm:prSet/>
      <dgm:spPr/>
      <dgm:t>
        <a:bodyPr/>
        <a:lstStyle/>
        <a:p>
          <a:endParaRPr lang="nl-NL"/>
        </a:p>
      </dgm:t>
    </dgm:pt>
    <dgm:pt modelId="{E4FED9E6-EC21-42DE-8E03-68157BD9A096}">
      <dgm:prSet phldrT="[Tekst]"/>
      <dgm:spPr/>
      <dgm:t>
        <a:bodyPr/>
        <a:lstStyle/>
        <a:p>
          <a:r>
            <a:rPr lang="en-GB" noProof="0" dirty="0"/>
            <a:t>demonstrate</a:t>
          </a:r>
        </a:p>
      </dgm:t>
    </dgm:pt>
    <dgm:pt modelId="{4C355BBC-7E6E-4440-8D33-FF0FF9AFF093}" type="parTrans" cxnId="{F3FA4F74-F2A7-42C1-B8B0-FF2F34658A78}">
      <dgm:prSet/>
      <dgm:spPr/>
      <dgm:t>
        <a:bodyPr/>
        <a:lstStyle/>
        <a:p>
          <a:endParaRPr lang="nl-NL"/>
        </a:p>
      </dgm:t>
    </dgm:pt>
    <dgm:pt modelId="{99D7E57B-5680-4990-87F6-2A1B7E6C1C59}" type="sibTrans" cxnId="{F3FA4F74-F2A7-42C1-B8B0-FF2F34658A78}">
      <dgm:prSet/>
      <dgm:spPr/>
      <dgm:t>
        <a:bodyPr/>
        <a:lstStyle/>
        <a:p>
          <a:endParaRPr lang="nl-NL"/>
        </a:p>
      </dgm:t>
    </dgm:pt>
    <dgm:pt modelId="{520A1FBD-47D0-4830-B83B-CF24AA4BAF77}">
      <dgm:prSet phldrT="[Tekst]"/>
      <dgm:spPr/>
      <dgm:t>
        <a:bodyPr/>
        <a:lstStyle/>
        <a:p>
          <a:r>
            <a:rPr lang="en-GB" noProof="0" dirty="0"/>
            <a:t>networked demonstration</a:t>
          </a:r>
        </a:p>
      </dgm:t>
    </dgm:pt>
    <dgm:pt modelId="{A0DA4151-9267-4CB6-AE56-76E7F53E1ED1}" type="parTrans" cxnId="{EAD8A75F-33EE-45E8-9CD1-07F327B03ED6}">
      <dgm:prSet/>
      <dgm:spPr/>
      <dgm:t>
        <a:bodyPr/>
        <a:lstStyle/>
        <a:p>
          <a:endParaRPr lang="nl-NL"/>
        </a:p>
      </dgm:t>
    </dgm:pt>
    <dgm:pt modelId="{9621590F-9BFB-487A-88DE-5B346B8C9395}" type="sibTrans" cxnId="{EAD8A75F-33EE-45E8-9CD1-07F327B03ED6}">
      <dgm:prSet/>
      <dgm:spPr/>
      <dgm:t>
        <a:bodyPr/>
        <a:lstStyle/>
        <a:p>
          <a:endParaRPr lang="nl-NL"/>
        </a:p>
      </dgm:t>
    </dgm:pt>
    <dgm:pt modelId="{45916501-D29E-465B-AE0E-F7F5D9F045DF}">
      <dgm:prSet phldrT="[Tekst]"/>
      <dgm:spPr/>
      <dgm:t>
        <a:bodyPr/>
        <a:lstStyle/>
        <a:p>
          <a:r>
            <a:rPr lang="en-GB" noProof="0" dirty="0"/>
            <a:t>pilot lines and first-of-a-kind factories (TRL6-8)</a:t>
          </a:r>
        </a:p>
      </dgm:t>
    </dgm:pt>
    <dgm:pt modelId="{47849A2C-BBB4-4777-98F0-161972469ECB}" type="parTrans" cxnId="{872252BD-0EA0-4E27-9031-8ED1A033EC79}">
      <dgm:prSet/>
      <dgm:spPr/>
      <dgm:t>
        <a:bodyPr/>
        <a:lstStyle/>
        <a:p>
          <a:endParaRPr lang="nl-NL"/>
        </a:p>
      </dgm:t>
    </dgm:pt>
    <dgm:pt modelId="{653FEF6D-4468-4185-B149-EB23B25E46A2}" type="sibTrans" cxnId="{872252BD-0EA0-4E27-9031-8ED1A033EC79}">
      <dgm:prSet/>
      <dgm:spPr/>
      <dgm:t>
        <a:bodyPr/>
        <a:lstStyle/>
        <a:p>
          <a:endParaRPr lang="nl-NL"/>
        </a:p>
      </dgm:t>
    </dgm:pt>
    <dgm:pt modelId="{CED2377C-A79A-4B42-9178-4F6BADD8284A}">
      <dgm:prSet/>
      <dgm:spPr/>
      <dgm:t>
        <a:bodyPr/>
        <a:lstStyle/>
        <a:p>
          <a:r>
            <a:rPr lang="en-GB" noProof="0" dirty="0"/>
            <a:t>commercialise</a:t>
          </a:r>
        </a:p>
      </dgm:t>
    </dgm:pt>
    <dgm:pt modelId="{1CF3A6A8-7C40-4F68-85D7-7ACA4E9E50D4}" type="parTrans" cxnId="{89D35525-4EC6-4717-8590-2CBA854DD25F}">
      <dgm:prSet/>
      <dgm:spPr/>
      <dgm:t>
        <a:bodyPr/>
        <a:lstStyle/>
        <a:p>
          <a:endParaRPr lang="nl-NL"/>
        </a:p>
      </dgm:t>
    </dgm:pt>
    <dgm:pt modelId="{4C9C798E-1DF9-476B-95F5-575C8A02D394}" type="sibTrans" cxnId="{89D35525-4EC6-4717-8590-2CBA854DD25F}">
      <dgm:prSet/>
      <dgm:spPr/>
      <dgm:t>
        <a:bodyPr/>
        <a:lstStyle/>
        <a:p>
          <a:endParaRPr lang="nl-NL"/>
        </a:p>
      </dgm:t>
    </dgm:pt>
    <dgm:pt modelId="{C9D8E697-325F-440D-A80D-87F4715B6DAB}">
      <dgm:prSet phldrT="[Tekst]"/>
      <dgm:spPr/>
      <dgm:t>
        <a:bodyPr/>
        <a:lstStyle/>
        <a:p>
          <a:r>
            <a:rPr lang="en-GB" noProof="0" dirty="0"/>
            <a:t>Identify lead regions and actors</a:t>
          </a:r>
        </a:p>
      </dgm:t>
    </dgm:pt>
    <dgm:pt modelId="{A462469B-4C0A-48B0-9B9D-EF4AB968FFB6}" type="parTrans" cxnId="{09255B00-C24A-4AAB-85DA-D6D29BB79D16}">
      <dgm:prSet/>
      <dgm:spPr/>
      <dgm:t>
        <a:bodyPr/>
        <a:lstStyle/>
        <a:p>
          <a:endParaRPr lang="nl-NL"/>
        </a:p>
      </dgm:t>
    </dgm:pt>
    <dgm:pt modelId="{3E061EC8-19BF-4E58-951E-7075E12147BE}" type="sibTrans" cxnId="{09255B00-C24A-4AAB-85DA-D6D29BB79D16}">
      <dgm:prSet/>
      <dgm:spPr/>
      <dgm:t>
        <a:bodyPr/>
        <a:lstStyle/>
        <a:p>
          <a:endParaRPr lang="nl-NL"/>
        </a:p>
      </dgm:t>
    </dgm:pt>
    <dgm:pt modelId="{5A4968D4-915B-483B-A901-694F1376E2B9}">
      <dgm:prSet/>
      <dgm:spPr/>
      <dgm:t>
        <a:bodyPr/>
        <a:lstStyle/>
        <a:p>
          <a:r>
            <a:rPr lang="en-GB" noProof="0" dirty="0"/>
            <a:t>launch of new ventures and start-ups</a:t>
          </a:r>
        </a:p>
      </dgm:t>
    </dgm:pt>
    <dgm:pt modelId="{DA995DA8-659B-4C40-8D8B-96D953C594E3}" type="parTrans" cxnId="{AAB0444D-33B2-49F8-9256-97ECC7A4858A}">
      <dgm:prSet/>
      <dgm:spPr/>
      <dgm:t>
        <a:bodyPr/>
        <a:lstStyle/>
        <a:p>
          <a:endParaRPr lang="nl-NL"/>
        </a:p>
      </dgm:t>
    </dgm:pt>
    <dgm:pt modelId="{2BC4385C-097B-4D48-B291-F763496B2C9E}" type="sibTrans" cxnId="{AAB0444D-33B2-49F8-9256-97ECC7A4858A}">
      <dgm:prSet/>
      <dgm:spPr/>
      <dgm:t>
        <a:bodyPr/>
        <a:lstStyle/>
        <a:p>
          <a:endParaRPr lang="nl-NL"/>
        </a:p>
      </dgm:t>
    </dgm:pt>
    <dgm:pt modelId="{C98EFD51-6B42-46FB-9499-335C53169A69}">
      <dgm:prSet/>
      <dgm:spPr/>
      <dgm:t>
        <a:bodyPr/>
        <a:lstStyle/>
        <a:p>
          <a:r>
            <a:rPr lang="en-GB" noProof="0" dirty="0"/>
            <a:t>new value chains (TRL 9)</a:t>
          </a:r>
        </a:p>
      </dgm:t>
    </dgm:pt>
    <dgm:pt modelId="{D5ED8E94-6B92-433E-84D7-E9526487E02C}" type="parTrans" cxnId="{01B26478-A6D2-4030-91F7-0609A8F42A2D}">
      <dgm:prSet/>
      <dgm:spPr/>
      <dgm:t>
        <a:bodyPr/>
        <a:lstStyle/>
        <a:p>
          <a:endParaRPr lang="nl-NL"/>
        </a:p>
      </dgm:t>
    </dgm:pt>
    <dgm:pt modelId="{AF5AFA99-4F9E-47F3-BF8C-CD0868D8A757}" type="sibTrans" cxnId="{01B26478-A6D2-4030-91F7-0609A8F42A2D}">
      <dgm:prSet/>
      <dgm:spPr/>
      <dgm:t>
        <a:bodyPr/>
        <a:lstStyle/>
        <a:p>
          <a:endParaRPr lang="nl-NL"/>
        </a:p>
      </dgm:t>
    </dgm:pt>
    <dgm:pt modelId="{C6C5AD9F-0AE3-4EE5-AED8-7907B4616D57}" type="pres">
      <dgm:prSet presAssocID="{566B9FE2-2182-49E8-B530-F6F4E2425E52}" presName="Name0" presStyleCnt="0">
        <dgm:presLayoutVars>
          <dgm:dir/>
          <dgm:animLvl val="lvl"/>
          <dgm:resizeHandles val="exact"/>
        </dgm:presLayoutVars>
      </dgm:prSet>
      <dgm:spPr/>
    </dgm:pt>
    <dgm:pt modelId="{7379B251-C2AF-43C3-AAB7-6D27CB6F2398}" type="pres">
      <dgm:prSet presAssocID="{C70EEE3D-F721-4E12-ACE7-92AF35ACA4E3}" presName="linNode" presStyleCnt="0"/>
      <dgm:spPr/>
    </dgm:pt>
    <dgm:pt modelId="{6734E145-E3A0-4B96-AB82-B27D7EE89EEC}" type="pres">
      <dgm:prSet presAssocID="{C70EEE3D-F721-4E12-ACE7-92AF35ACA4E3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E979B23-AD68-44AD-851F-70E025084919}" type="pres">
      <dgm:prSet presAssocID="{C70EEE3D-F721-4E12-ACE7-92AF35ACA4E3}" presName="descendantText" presStyleLbl="alignAccFollowNode1" presStyleIdx="0" presStyleCnt="4">
        <dgm:presLayoutVars>
          <dgm:bulletEnabled val="1"/>
        </dgm:presLayoutVars>
      </dgm:prSet>
      <dgm:spPr/>
    </dgm:pt>
    <dgm:pt modelId="{1C810F36-C98D-41F8-989B-3D5AD2A909C7}" type="pres">
      <dgm:prSet presAssocID="{DFD20F73-6EDE-4A7D-8B54-5E89CE85E770}" presName="sp" presStyleCnt="0"/>
      <dgm:spPr/>
    </dgm:pt>
    <dgm:pt modelId="{4177FB23-CEDD-4689-B4D0-6DD42489A2DB}" type="pres">
      <dgm:prSet presAssocID="{FD30A764-0E80-4A39-BCCB-14C2403929F3}" presName="linNode" presStyleCnt="0"/>
      <dgm:spPr/>
    </dgm:pt>
    <dgm:pt modelId="{93FC91C8-7203-4743-BFC7-35E0775E59F4}" type="pres">
      <dgm:prSet presAssocID="{FD30A764-0E80-4A39-BCCB-14C2403929F3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70F469E9-64FF-40EB-A4DB-A8A7120F3ACF}" type="pres">
      <dgm:prSet presAssocID="{FD30A764-0E80-4A39-BCCB-14C2403929F3}" presName="descendantText" presStyleLbl="alignAccFollowNode1" presStyleIdx="1" presStyleCnt="4">
        <dgm:presLayoutVars>
          <dgm:bulletEnabled val="1"/>
        </dgm:presLayoutVars>
      </dgm:prSet>
      <dgm:spPr/>
    </dgm:pt>
    <dgm:pt modelId="{4AEA7C01-9758-495A-818F-9CD31CC89B98}" type="pres">
      <dgm:prSet presAssocID="{4AA03412-DF7C-40E6-9895-E5282AFF2EDE}" presName="sp" presStyleCnt="0"/>
      <dgm:spPr/>
    </dgm:pt>
    <dgm:pt modelId="{3A43A1DC-F823-4962-85A9-888EA33DC14C}" type="pres">
      <dgm:prSet presAssocID="{E4FED9E6-EC21-42DE-8E03-68157BD9A096}" presName="linNode" presStyleCnt="0"/>
      <dgm:spPr/>
    </dgm:pt>
    <dgm:pt modelId="{80F4EF9D-0A5F-40DC-A5B8-DADF875A5576}" type="pres">
      <dgm:prSet presAssocID="{E4FED9E6-EC21-42DE-8E03-68157BD9A096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949773EA-7157-4E40-85C1-248EC1896EA6}" type="pres">
      <dgm:prSet presAssocID="{E4FED9E6-EC21-42DE-8E03-68157BD9A096}" presName="descendantText" presStyleLbl="alignAccFollowNode1" presStyleIdx="2" presStyleCnt="4">
        <dgm:presLayoutVars>
          <dgm:bulletEnabled val="1"/>
        </dgm:presLayoutVars>
      </dgm:prSet>
      <dgm:spPr/>
    </dgm:pt>
    <dgm:pt modelId="{E0A40AE7-E8D5-436A-9A7D-921C96B972C8}" type="pres">
      <dgm:prSet presAssocID="{99D7E57B-5680-4990-87F6-2A1B7E6C1C59}" presName="sp" presStyleCnt="0"/>
      <dgm:spPr/>
    </dgm:pt>
    <dgm:pt modelId="{86D2FB6B-23DA-4893-AC02-7EA8A2983385}" type="pres">
      <dgm:prSet presAssocID="{CED2377C-A79A-4B42-9178-4F6BADD8284A}" presName="linNode" presStyleCnt="0"/>
      <dgm:spPr/>
    </dgm:pt>
    <dgm:pt modelId="{D2F17903-7EE4-4D27-9DD8-5F697A9DC507}" type="pres">
      <dgm:prSet presAssocID="{CED2377C-A79A-4B42-9178-4F6BADD8284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C754371-846B-4C83-90CC-CD613FBB5725}" type="pres">
      <dgm:prSet presAssocID="{CED2377C-A79A-4B42-9178-4F6BADD8284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9255B00-C24A-4AAB-85DA-D6D29BB79D16}" srcId="{C70EEE3D-F721-4E12-ACE7-92AF35ACA4E3}" destId="{C9D8E697-325F-440D-A80D-87F4715B6DAB}" srcOrd="2" destOrd="0" parTransId="{A462469B-4C0A-48B0-9B9D-EF4AB968FFB6}" sibTransId="{3E061EC8-19BF-4E58-951E-7075E12147BE}"/>
    <dgm:cxn modelId="{D0C91201-3E80-4B13-9BFF-CF6D39AD9BCC}" type="presOf" srcId="{C98EFD51-6B42-46FB-9499-335C53169A69}" destId="{0C754371-846B-4C83-90CC-CD613FBB5725}" srcOrd="0" destOrd="1" presId="urn:microsoft.com/office/officeart/2005/8/layout/vList5"/>
    <dgm:cxn modelId="{502AD909-F327-43FD-95BF-D7573035E790}" srcId="{FD30A764-0E80-4A39-BCCB-14C2403929F3}" destId="{D4695821-BA7F-4A3B-A23E-C4D1A8667C03}" srcOrd="1" destOrd="0" parTransId="{3D0CCE7B-3BC8-4E30-A5E4-7F3219709C71}" sibTransId="{50FC0E3E-0E32-439E-B3CC-1282DEFDCED1}"/>
    <dgm:cxn modelId="{ADBF9D10-0F76-43A9-BE6A-324120AB03A2}" srcId="{566B9FE2-2182-49E8-B530-F6F4E2425E52}" destId="{FD30A764-0E80-4A39-BCCB-14C2403929F3}" srcOrd="1" destOrd="0" parTransId="{BE334F28-F2AB-4098-8424-0E99301AE00E}" sibTransId="{4AA03412-DF7C-40E6-9895-E5282AFF2EDE}"/>
    <dgm:cxn modelId="{89D35525-4EC6-4717-8590-2CBA854DD25F}" srcId="{566B9FE2-2182-49E8-B530-F6F4E2425E52}" destId="{CED2377C-A79A-4B42-9178-4F6BADD8284A}" srcOrd="3" destOrd="0" parTransId="{1CF3A6A8-7C40-4F68-85D7-7ACA4E9E50D4}" sibTransId="{4C9C798E-1DF9-476B-95F5-575C8A02D394}"/>
    <dgm:cxn modelId="{0C3FBD2D-069B-4BCF-9834-695D5AF3D897}" type="presOf" srcId="{FD30A764-0E80-4A39-BCCB-14C2403929F3}" destId="{93FC91C8-7203-4743-BFC7-35E0775E59F4}" srcOrd="0" destOrd="0" presId="urn:microsoft.com/office/officeart/2005/8/layout/vList5"/>
    <dgm:cxn modelId="{46CA4638-19C3-4CF0-837E-9458BAF914F4}" type="presOf" srcId="{91C43BB5-A30D-474E-8E17-9260CC46EDFC}" destId="{70F469E9-64FF-40EB-A4DB-A8A7120F3ACF}" srcOrd="0" destOrd="0" presId="urn:microsoft.com/office/officeart/2005/8/layout/vList5"/>
    <dgm:cxn modelId="{EF697E3D-B6F8-4939-B4B7-70394342C620}" type="presOf" srcId="{520A1FBD-47D0-4830-B83B-CF24AA4BAF77}" destId="{949773EA-7157-4E40-85C1-248EC1896EA6}" srcOrd="0" destOrd="0" presId="urn:microsoft.com/office/officeart/2005/8/layout/vList5"/>
    <dgm:cxn modelId="{EAD8A75F-33EE-45E8-9CD1-07F327B03ED6}" srcId="{E4FED9E6-EC21-42DE-8E03-68157BD9A096}" destId="{520A1FBD-47D0-4830-B83B-CF24AA4BAF77}" srcOrd="0" destOrd="0" parTransId="{A0DA4151-9267-4CB6-AE56-76E7F53E1ED1}" sibTransId="{9621590F-9BFB-487A-88DE-5B346B8C9395}"/>
    <dgm:cxn modelId="{AAB0444D-33B2-49F8-9256-97ECC7A4858A}" srcId="{CED2377C-A79A-4B42-9178-4F6BADD8284A}" destId="{5A4968D4-915B-483B-A901-694F1376E2B9}" srcOrd="0" destOrd="0" parTransId="{DA995DA8-659B-4C40-8D8B-96D953C594E3}" sibTransId="{2BC4385C-097B-4D48-B291-F763496B2C9E}"/>
    <dgm:cxn modelId="{B3609C70-7749-40B7-90B3-085E82D75626}" type="presOf" srcId="{E4FED9E6-EC21-42DE-8E03-68157BD9A096}" destId="{80F4EF9D-0A5F-40DC-A5B8-DADF875A5576}" srcOrd="0" destOrd="0" presId="urn:microsoft.com/office/officeart/2005/8/layout/vList5"/>
    <dgm:cxn modelId="{F3FA4F74-F2A7-42C1-B8B0-FF2F34658A78}" srcId="{566B9FE2-2182-49E8-B530-F6F4E2425E52}" destId="{E4FED9E6-EC21-42DE-8E03-68157BD9A096}" srcOrd="2" destOrd="0" parTransId="{4C355BBC-7E6E-4440-8D33-FF0FF9AFF093}" sibTransId="{99D7E57B-5680-4990-87F6-2A1B7E6C1C59}"/>
    <dgm:cxn modelId="{7D552277-0F82-4DEC-981F-05A0B7991CBF}" type="presOf" srcId="{45916501-D29E-465B-AE0E-F7F5D9F045DF}" destId="{949773EA-7157-4E40-85C1-248EC1896EA6}" srcOrd="0" destOrd="1" presId="urn:microsoft.com/office/officeart/2005/8/layout/vList5"/>
    <dgm:cxn modelId="{01B26478-A6D2-4030-91F7-0609A8F42A2D}" srcId="{CED2377C-A79A-4B42-9178-4F6BADD8284A}" destId="{C98EFD51-6B42-46FB-9499-335C53169A69}" srcOrd="1" destOrd="0" parTransId="{D5ED8E94-6B92-433E-84D7-E9526487E02C}" sibTransId="{AF5AFA99-4F9E-47F3-BF8C-CD0868D8A757}"/>
    <dgm:cxn modelId="{00CF917B-7927-4A1E-8B40-47CA381A65A4}" type="presOf" srcId="{75029A72-A53D-4E38-B43E-5AAE8BC9979D}" destId="{8E979B23-AD68-44AD-851F-70E025084919}" srcOrd="0" destOrd="0" presId="urn:microsoft.com/office/officeart/2005/8/layout/vList5"/>
    <dgm:cxn modelId="{C07C2286-181F-4171-A79B-39F96DBD45BB}" type="presOf" srcId="{CED2377C-A79A-4B42-9178-4F6BADD8284A}" destId="{D2F17903-7EE4-4D27-9DD8-5F697A9DC507}" srcOrd="0" destOrd="0" presId="urn:microsoft.com/office/officeart/2005/8/layout/vList5"/>
    <dgm:cxn modelId="{5FDB9DAB-AE69-458D-9D11-14AD029E4475}" type="presOf" srcId="{566B9FE2-2182-49E8-B530-F6F4E2425E52}" destId="{C6C5AD9F-0AE3-4EE5-AED8-7907B4616D57}" srcOrd="0" destOrd="0" presId="urn:microsoft.com/office/officeart/2005/8/layout/vList5"/>
    <dgm:cxn modelId="{7BB8BFB3-BD8B-4C41-8896-8A2877A53FC8}" type="presOf" srcId="{D4695821-BA7F-4A3B-A23E-C4D1A8667C03}" destId="{70F469E9-64FF-40EB-A4DB-A8A7120F3ACF}" srcOrd="0" destOrd="1" presId="urn:microsoft.com/office/officeart/2005/8/layout/vList5"/>
    <dgm:cxn modelId="{872252BD-0EA0-4E27-9031-8ED1A033EC79}" srcId="{E4FED9E6-EC21-42DE-8E03-68157BD9A096}" destId="{45916501-D29E-465B-AE0E-F7F5D9F045DF}" srcOrd="1" destOrd="0" parTransId="{47849A2C-BBB4-4777-98F0-161972469ECB}" sibTransId="{653FEF6D-4468-4185-B149-EB23B25E46A2}"/>
    <dgm:cxn modelId="{9383B0BF-A327-426E-A6AB-0212A27153C7}" srcId="{C70EEE3D-F721-4E12-ACE7-92AF35ACA4E3}" destId="{BD0F6F18-6003-486E-95D6-F0D72A326610}" srcOrd="1" destOrd="0" parTransId="{1B6A254D-49AA-445C-9377-2D6AFAADBDD9}" sibTransId="{0570F289-3389-4462-B835-9B2394331F36}"/>
    <dgm:cxn modelId="{7C52BFDF-7106-470F-B813-5D3087E8425F}" type="presOf" srcId="{C70EEE3D-F721-4E12-ACE7-92AF35ACA4E3}" destId="{6734E145-E3A0-4B96-AB82-B27D7EE89EEC}" srcOrd="0" destOrd="0" presId="urn:microsoft.com/office/officeart/2005/8/layout/vList5"/>
    <dgm:cxn modelId="{0528BCED-BC17-464B-B021-C5DDD13C0603}" type="presOf" srcId="{BD0F6F18-6003-486E-95D6-F0D72A326610}" destId="{8E979B23-AD68-44AD-851F-70E025084919}" srcOrd="0" destOrd="1" presId="urn:microsoft.com/office/officeart/2005/8/layout/vList5"/>
    <dgm:cxn modelId="{2537DEEF-A898-4D1C-BC80-C26820997398}" type="presOf" srcId="{5A4968D4-915B-483B-A901-694F1376E2B9}" destId="{0C754371-846B-4C83-90CC-CD613FBB5725}" srcOrd="0" destOrd="0" presId="urn:microsoft.com/office/officeart/2005/8/layout/vList5"/>
    <dgm:cxn modelId="{F1A49BF0-6349-4F25-BD89-CEA65854BF7D}" srcId="{C70EEE3D-F721-4E12-ACE7-92AF35ACA4E3}" destId="{75029A72-A53D-4E38-B43E-5AAE8BC9979D}" srcOrd="0" destOrd="0" parTransId="{D5A79CAE-FF1F-4CD1-85F8-9E77AB2B29E9}" sibTransId="{D77E55B1-69C8-41F1-9374-9EDBB1BF70F2}"/>
    <dgm:cxn modelId="{1314A1F6-543A-449B-8FF0-425CB7F4B707}" type="presOf" srcId="{C9D8E697-325F-440D-A80D-87F4715B6DAB}" destId="{8E979B23-AD68-44AD-851F-70E025084919}" srcOrd="0" destOrd="2" presId="urn:microsoft.com/office/officeart/2005/8/layout/vList5"/>
    <dgm:cxn modelId="{13C3E8F9-5C2F-41D2-8ACB-5A7B1E9B6F48}" srcId="{566B9FE2-2182-49E8-B530-F6F4E2425E52}" destId="{C70EEE3D-F721-4E12-ACE7-92AF35ACA4E3}" srcOrd="0" destOrd="0" parTransId="{6F3B179F-5155-4185-90EC-5392CEFB1738}" sibTransId="{DFD20F73-6EDE-4A7D-8B54-5E89CE85E770}"/>
    <dgm:cxn modelId="{AF09CAFF-8040-4C1B-8116-5538E82B1AF9}" srcId="{FD30A764-0E80-4A39-BCCB-14C2403929F3}" destId="{91C43BB5-A30D-474E-8E17-9260CC46EDFC}" srcOrd="0" destOrd="0" parTransId="{A75B2269-B6DE-497C-9D0A-0274E1DAB966}" sibTransId="{EBE85F74-EA03-49DC-8F92-8C168BBEE4CF}"/>
    <dgm:cxn modelId="{0FB73C51-C8EE-438F-8503-E3D1BB9A5AA2}" type="presParOf" srcId="{C6C5AD9F-0AE3-4EE5-AED8-7907B4616D57}" destId="{7379B251-C2AF-43C3-AAB7-6D27CB6F2398}" srcOrd="0" destOrd="0" presId="urn:microsoft.com/office/officeart/2005/8/layout/vList5"/>
    <dgm:cxn modelId="{7D4352FE-E2F3-4F42-9014-844D897DDB70}" type="presParOf" srcId="{7379B251-C2AF-43C3-AAB7-6D27CB6F2398}" destId="{6734E145-E3A0-4B96-AB82-B27D7EE89EEC}" srcOrd="0" destOrd="0" presId="urn:microsoft.com/office/officeart/2005/8/layout/vList5"/>
    <dgm:cxn modelId="{05204FC9-F178-41A8-9B13-19771FF56E5B}" type="presParOf" srcId="{7379B251-C2AF-43C3-AAB7-6D27CB6F2398}" destId="{8E979B23-AD68-44AD-851F-70E025084919}" srcOrd="1" destOrd="0" presId="urn:microsoft.com/office/officeart/2005/8/layout/vList5"/>
    <dgm:cxn modelId="{B7CC7CBB-FBA5-4FE6-BFCD-D9238C0AA14D}" type="presParOf" srcId="{C6C5AD9F-0AE3-4EE5-AED8-7907B4616D57}" destId="{1C810F36-C98D-41F8-989B-3D5AD2A909C7}" srcOrd="1" destOrd="0" presId="urn:microsoft.com/office/officeart/2005/8/layout/vList5"/>
    <dgm:cxn modelId="{A60F14DC-DBE4-451B-9F32-D6C411AA3235}" type="presParOf" srcId="{C6C5AD9F-0AE3-4EE5-AED8-7907B4616D57}" destId="{4177FB23-CEDD-4689-B4D0-6DD42489A2DB}" srcOrd="2" destOrd="0" presId="urn:microsoft.com/office/officeart/2005/8/layout/vList5"/>
    <dgm:cxn modelId="{18211347-68D5-4CF9-8450-193DCA8217E7}" type="presParOf" srcId="{4177FB23-CEDD-4689-B4D0-6DD42489A2DB}" destId="{93FC91C8-7203-4743-BFC7-35E0775E59F4}" srcOrd="0" destOrd="0" presId="urn:microsoft.com/office/officeart/2005/8/layout/vList5"/>
    <dgm:cxn modelId="{7A4006EA-E767-40C4-B7B5-47DD808A5B6C}" type="presParOf" srcId="{4177FB23-CEDD-4689-B4D0-6DD42489A2DB}" destId="{70F469E9-64FF-40EB-A4DB-A8A7120F3ACF}" srcOrd="1" destOrd="0" presId="urn:microsoft.com/office/officeart/2005/8/layout/vList5"/>
    <dgm:cxn modelId="{4686A7B2-371A-4EAD-94C3-FCD14786D8D1}" type="presParOf" srcId="{C6C5AD9F-0AE3-4EE5-AED8-7907B4616D57}" destId="{4AEA7C01-9758-495A-818F-9CD31CC89B98}" srcOrd="3" destOrd="0" presId="urn:microsoft.com/office/officeart/2005/8/layout/vList5"/>
    <dgm:cxn modelId="{5C34377F-40A4-4F3E-8E67-28734304CD7B}" type="presParOf" srcId="{C6C5AD9F-0AE3-4EE5-AED8-7907B4616D57}" destId="{3A43A1DC-F823-4962-85A9-888EA33DC14C}" srcOrd="4" destOrd="0" presId="urn:microsoft.com/office/officeart/2005/8/layout/vList5"/>
    <dgm:cxn modelId="{7533FB16-36CE-434B-9AFB-25B04D011B71}" type="presParOf" srcId="{3A43A1DC-F823-4962-85A9-888EA33DC14C}" destId="{80F4EF9D-0A5F-40DC-A5B8-DADF875A5576}" srcOrd="0" destOrd="0" presId="urn:microsoft.com/office/officeart/2005/8/layout/vList5"/>
    <dgm:cxn modelId="{F4056E9A-0816-440A-B8C1-B8EDD4D89563}" type="presParOf" srcId="{3A43A1DC-F823-4962-85A9-888EA33DC14C}" destId="{949773EA-7157-4E40-85C1-248EC1896EA6}" srcOrd="1" destOrd="0" presId="urn:microsoft.com/office/officeart/2005/8/layout/vList5"/>
    <dgm:cxn modelId="{32CAFE37-D270-4F00-89F6-02CEB39DB5FF}" type="presParOf" srcId="{C6C5AD9F-0AE3-4EE5-AED8-7907B4616D57}" destId="{E0A40AE7-E8D5-436A-9A7D-921C96B972C8}" srcOrd="5" destOrd="0" presId="urn:microsoft.com/office/officeart/2005/8/layout/vList5"/>
    <dgm:cxn modelId="{D07F2982-753F-4C88-9CC6-C6510E35640C}" type="presParOf" srcId="{C6C5AD9F-0AE3-4EE5-AED8-7907B4616D57}" destId="{86D2FB6B-23DA-4893-AC02-7EA8A2983385}" srcOrd="6" destOrd="0" presId="urn:microsoft.com/office/officeart/2005/8/layout/vList5"/>
    <dgm:cxn modelId="{D38DF5FB-DE19-4034-A1B2-527876E0658F}" type="presParOf" srcId="{86D2FB6B-23DA-4893-AC02-7EA8A2983385}" destId="{D2F17903-7EE4-4D27-9DD8-5F697A9DC507}" srcOrd="0" destOrd="0" presId="urn:microsoft.com/office/officeart/2005/8/layout/vList5"/>
    <dgm:cxn modelId="{A45B2475-C904-4BA2-BF88-5BEE0ADE1E46}" type="presParOf" srcId="{86D2FB6B-23DA-4893-AC02-7EA8A2983385}" destId="{0C754371-846B-4C83-90CC-CD613FBB57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79B23-AD68-44AD-851F-70E025084919}">
      <dsp:nvSpPr>
        <dsp:cNvPr id="0" name=""/>
        <dsp:cNvSpPr/>
      </dsp:nvSpPr>
      <dsp:spPr>
        <a:xfrm rot="5400000">
          <a:off x="4278882" y="-1663705"/>
          <a:ext cx="891873" cy="44468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developing a scoping paper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mapping questionnaire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Identify lead regions and actors</a:t>
          </a:r>
        </a:p>
      </dsp:txBody>
      <dsp:txXfrm rot="-5400000">
        <a:off x="2501375" y="157340"/>
        <a:ext cx="4403350" cy="804797"/>
      </dsp:txXfrm>
    </dsp:sp>
    <dsp:sp modelId="{6734E145-E3A0-4B96-AB82-B27D7EE89EEC}">
      <dsp:nvSpPr>
        <dsp:cNvPr id="0" name=""/>
        <dsp:cNvSpPr/>
      </dsp:nvSpPr>
      <dsp:spPr>
        <a:xfrm>
          <a:off x="0" y="2317"/>
          <a:ext cx="2501375" cy="1114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/>
            <a:t>learn</a:t>
          </a:r>
        </a:p>
      </dsp:txBody>
      <dsp:txXfrm>
        <a:off x="54422" y="56739"/>
        <a:ext cx="2392531" cy="1005997"/>
      </dsp:txXfrm>
    </dsp:sp>
    <dsp:sp modelId="{70F469E9-64FF-40EB-A4DB-A8A7120F3ACF}">
      <dsp:nvSpPr>
        <dsp:cNvPr id="0" name=""/>
        <dsp:cNvSpPr/>
      </dsp:nvSpPr>
      <dsp:spPr>
        <a:xfrm rot="5400000">
          <a:off x="4278882" y="-493121"/>
          <a:ext cx="891873" cy="4446888"/>
        </a:xfrm>
        <a:prstGeom prst="round2SameRect">
          <a:avLst/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matching events for complementary partners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developing demonstration cases</a:t>
          </a:r>
        </a:p>
      </dsp:txBody>
      <dsp:txXfrm rot="-5400000">
        <a:off x="2501375" y="1327924"/>
        <a:ext cx="4403350" cy="804797"/>
      </dsp:txXfrm>
    </dsp:sp>
    <dsp:sp modelId="{93FC91C8-7203-4743-BFC7-35E0775E59F4}">
      <dsp:nvSpPr>
        <dsp:cNvPr id="0" name=""/>
        <dsp:cNvSpPr/>
      </dsp:nvSpPr>
      <dsp:spPr>
        <a:xfrm>
          <a:off x="0" y="1172901"/>
          <a:ext cx="2501375" cy="1114841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/>
            <a:t>connect</a:t>
          </a:r>
        </a:p>
      </dsp:txBody>
      <dsp:txXfrm>
        <a:off x="54422" y="1227323"/>
        <a:ext cx="2392531" cy="1005997"/>
      </dsp:txXfrm>
    </dsp:sp>
    <dsp:sp modelId="{949773EA-7157-4E40-85C1-248EC1896EA6}">
      <dsp:nvSpPr>
        <dsp:cNvPr id="0" name=""/>
        <dsp:cNvSpPr/>
      </dsp:nvSpPr>
      <dsp:spPr>
        <a:xfrm rot="5400000">
          <a:off x="4278882" y="677462"/>
          <a:ext cx="891873" cy="4446888"/>
        </a:xfrm>
        <a:prstGeom prst="round2SameRect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networked demonstration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pilot lines and first-of-a-kind factories (TRL6-8)</a:t>
          </a:r>
        </a:p>
      </dsp:txBody>
      <dsp:txXfrm rot="-5400000">
        <a:off x="2501375" y="2498507"/>
        <a:ext cx="4403350" cy="804797"/>
      </dsp:txXfrm>
    </dsp:sp>
    <dsp:sp modelId="{80F4EF9D-0A5F-40DC-A5B8-DADF875A5576}">
      <dsp:nvSpPr>
        <dsp:cNvPr id="0" name=""/>
        <dsp:cNvSpPr/>
      </dsp:nvSpPr>
      <dsp:spPr>
        <a:xfrm>
          <a:off x="0" y="2343486"/>
          <a:ext cx="2501375" cy="1114841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/>
            <a:t>demonstrate</a:t>
          </a:r>
        </a:p>
      </dsp:txBody>
      <dsp:txXfrm>
        <a:off x="54422" y="2397908"/>
        <a:ext cx="2392531" cy="1005997"/>
      </dsp:txXfrm>
    </dsp:sp>
    <dsp:sp modelId="{0C754371-846B-4C83-90CC-CD613FBB5725}">
      <dsp:nvSpPr>
        <dsp:cNvPr id="0" name=""/>
        <dsp:cNvSpPr/>
      </dsp:nvSpPr>
      <dsp:spPr>
        <a:xfrm rot="5400000">
          <a:off x="4278882" y="1848046"/>
          <a:ext cx="891873" cy="4446888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launch of new ventures and start-ups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noProof="0" dirty="0"/>
            <a:t>new value chains (TRL 9)</a:t>
          </a:r>
        </a:p>
      </dsp:txBody>
      <dsp:txXfrm rot="-5400000">
        <a:off x="2501375" y="3669091"/>
        <a:ext cx="4403350" cy="804797"/>
      </dsp:txXfrm>
    </dsp:sp>
    <dsp:sp modelId="{D2F17903-7EE4-4D27-9DD8-5F697A9DC507}">
      <dsp:nvSpPr>
        <dsp:cNvPr id="0" name=""/>
        <dsp:cNvSpPr/>
      </dsp:nvSpPr>
      <dsp:spPr>
        <a:xfrm>
          <a:off x="0" y="3514070"/>
          <a:ext cx="2501375" cy="1114841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noProof="0" dirty="0"/>
            <a:t>commercialise</a:t>
          </a:r>
        </a:p>
      </dsp:txBody>
      <dsp:txXfrm>
        <a:off x="54422" y="3568492"/>
        <a:ext cx="2392531" cy="1005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527A482-182A-486D-96C7-23CD9784EFC5}" type="datetimeFigureOut">
              <a:rPr lang="fr-BE" smtClean="0"/>
              <a:pPr/>
              <a:t>07-03-18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5FA84FA-9C81-461E-B975-D832A79758BA}" type="slidenum">
              <a:rPr lang="fr-BE" smtClean="0"/>
              <a:pPr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594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30B369F-F0D8-4628-8D8E-B9318227D28E}" type="datetimeFigureOut">
              <a:rPr lang="nl-NL" smtClean="0"/>
              <a:pPr/>
              <a:t>7-3-2018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979B51-6377-4904-AF43-18D76CC03A92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20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>
                <a:solidFill>
                  <a:prstClr val="black"/>
                </a:solidFill>
              </a:rPr>
              <a:pPr/>
              <a:t>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1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>
                <a:solidFill>
                  <a:prstClr val="black"/>
                </a:solidFill>
              </a:rPr>
              <a:pPr/>
              <a:t>3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27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>
                <a:solidFill>
                  <a:prstClr val="black"/>
                </a:solidFill>
              </a:rPr>
              <a:pPr/>
              <a:t>14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5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133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439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9696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CF091-484C-44C1-A604-EF020A098CA3}" type="slidenum">
              <a:rPr lang="nl-BE" smtClean="0">
                <a:solidFill>
                  <a:prstClr val="black"/>
                </a:solidFill>
              </a:rPr>
              <a:pPr/>
              <a:t>22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5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7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5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4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02B4-F71A-4505-99A0-0877EE35665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CE3E-8528-472F-9A87-768909430C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1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54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3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16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03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4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68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6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475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4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802B4-F71A-4505-99A0-0877EE35665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07/03/2018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BCE3E-8528-472F-9A87-768909430C6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8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E159-3EA1-4586-A3AA-0FB08386FF6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216A-BE0F-4A88-8F01-A62103E7FD4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3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D05A-FD9C-40EE-B42F-71972B12D00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0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B213-498E-492F-B351-5F2EC6944A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02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2DA1-EB22-4B68-8892-BCDCAFA22CB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5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5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FCA5-0CE8-4031-B287-D721F80772C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42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490D-1CFB-413F-AA9E-6DDC7D801B6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4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C5A8-F8A5-4195-9BD5-CECC1E601D7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80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4E3-B9F3-499E-9A2C-2220F149BEA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6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FD4-D625-475C-BE97-24435793394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05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6D08-2977-4663-9AD6-59394F03061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13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FE159-3EA1-4586-A3AA-0FB08386FF6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26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216A-BE0F-4A88-8F01-A62103E7FD4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1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D05A-FD9C-40EE-B42F-71972B12D00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9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B213-498E-492F-B351-5F2EC6944A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7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38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92DA1-EB22-4B68-8892-BCDCAFA22CB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40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AFCA5-0CE8-4031-B287-D721F80772CD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6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490D-1CFB-413F-AA9E-6DDC7D801B64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393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C5A8-F8A5-4195-9BD5-CECC1E601D7A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3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14E3-B9F3-499E-9A2C-2220F149BEA7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5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67FD4-D625-475C-BE97-244357933942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173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6D08-2977-4663-9AD6-59394F03061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1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9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1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3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8B0F-07E4-43DF-9F46-5834949F18DA}" type="datetimeFigureOut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484E-5EBA-4795-8F7F-F917B77F2F6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F484E-5EBA-4795-8F7F-F917B77F2F63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7/03/2018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483" y="685880"/>
            <a:ext cx="4663033" cy="2852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ndertitel 2"/>
          <p:cNvSpPr txBox="1">
            <a:spLocks/>
          </p:cNvSpPr>
          <p:nvPr/>
        </p:nvSpPr>
        <p:spPr>
          <a:xfrm>
            <a:off x="1143000" y="3747460"/>
            <a:ext cx="6858000" cy="256143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2449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Vanguard Initiative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900" b="1" dirty="0">
              <a:solidFill>
                <a:srgbClr val="2449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2449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Network, Goals and Pilot Projects Funding &amp; Investment Needs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BE" sz="2800" b="1" dirty="0">
              <a:solidFill>
                <a:srgbClr val="2449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sz="2800" dirty="0">
              <a:solidFill>
                <a:prstClr val="black"/>
              </a:solidFill>
            </a:endParaRPr>
          </a:p>
        </p:txBody>
      </p:sp>
      <p:sp>
        <p:nvSpPr>
          <p:cNvPr id="2" name="Toelichting met afgeronde rechthoek 1"/>
          <p:cNvSpPr/>
          <p:nvPr/>
        </p:nvSpPr>
        <p:spPr>
          <a:xfrm>
            <a:off x="467544" y="332656"/>
            <a:ext cx="1944216" cy="121233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prstClr val="white"/>
                </a:solidFill>
              </a:rPr>
              <a:t>RESULTS &amp; IMPACT</a:t>
            </a:r>
            <a:endParaRPr lang="nl-NL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42D0D-77A4-4A7B-8E71-1D17FC5C6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B6613-BA26-4CFB-B02E-7F238664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D3EFD52-2412-4585-BD94-D7EB5920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C66838-F50B-4767-B649-D2979D38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269"/>
            <a:ext cx="9144000" cy="63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94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8E389-16D3-4078-B721-AA2D455E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2F92A-D84E-42F6-8D81-2DFF7560C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86C07D-E125-4CA0-9DF4-119256CF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27F7FB-BDF8-45A9-9D54-4B9533367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"/>
            <a:ext cx="91440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1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794A1-999F-4B5C-89CE-96C9F7E29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0D83C8-7CDE-494B-925F-76B3BA1DB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599595-FB28-4545-8F52-7AD78DBB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DF75BD-DBDD-4960-B31C-616F43887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4" y="94749"/>
            <a:ext cx="907093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2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1E7EE-C3DB-4E7E-B6DD-89B4DB01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1DFADB-2395-47FF-A0F1-D9EE71D87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059B0F-BE66-4639-92E9-207BDC8F9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591845-C881-42FA-A806-1FC48B22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85"/>
            <a:ext cx="9144000" cy="64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4" y="692696"/>
            <a:ext cx="7128613" cy="4360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17" y="5451225"/>
            <a:ext cx="44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75856" y="548194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nl-BE" dirty="0" err="1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VI_Brussels</a:t>
            </a:r>
            <a:r>
              <a:rPr lang="nl-BE" dirty="0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#</a:t>
            </a:r>
            <a:r>
              <a:rPr lang="nl-BE" dirty="0" err="1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Vanguardinitiative</a:t>
            </a:r>
            <a:endParaRPr lang="nl-BE" dirty="0">
              <a:solidFill>
                <a:srgbClr val="0145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75856" y="591109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www.s3vanguardinitiative.eu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10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9084" y="1137857"/>
            <a:ext cx="906024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Layer 1 - </a:t>
            </a:r>
            <a:r>
              <a:rPr lang="en-US" sz="20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Initial costs – establishing the shared demo-infrastructure</a:t>
            </a:r>
            <a:r>
              <a:rPr lang="en-US" sz="2000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Centrally managed </a:t>
            </a:r>
            <a:r>
              <a:rPr lang="en-US" sz="1600" b="1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EU fund </a:t>
            </a: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to support the creation of innovation infrastructure (industry commons) with </a:t>
            </a:r>
            <a:r>
              <a:rPr lang="en-US" sz="1600" b="1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grants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Where no single party is able or willing to bear costs and risks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Mainly cover </a:t>
            </a:r>
            <a:r>
              <a:rPr lang="en-US" sz="1600" b="1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funding gap at layer </a:t>
            </a: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1 (partly at layer 2 also)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Avoiding complexity of multi-level government and </a:t>
            </a: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multi-programme</a:t>
            </a: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collaboration, as well as </a:t>
            </a:r>
            <a:r>
              <a:rPr lang="en-US" sz="1600" b="1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state aid issue</a:t>
            </a:r>
            <a:r>
              <a:rPr lang="en-US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(similar to H2020).</a:t>
            </a:r>
          </a:p>
          <a:p>
            <a:pPr marL="342900" indent="-342900">
              <a:lnSpc>
                <a:spcPct val="150000"/>
              </a:lnSpc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Proposed </a:t>
            </a:r>
            <a:r>
              <a:rPr lang="fr-BE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time-table:</a:t>
            </a:r>
          </a:p>
          <a:p>
            <a:pPr>
              <a:buClr>
                <a:srgbClr val="01458E"/>
              </a:buClr>
              <a:buSzPct val="80000"/>
            </a:pPr>
            <a:endParaRPr lang="fr-BE" sz="800" b="1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01458E"/>
              </a:buClr>
              <a:buSzPct val="80000"/>
              <a:buFont typeface="+mj-lt"/>
              <a:buAutoNum type="alphaLcParenR"/>
            </a:pPr>
            <a:r>
              <a:rPr lang="fr-BE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Post 2020</a:t>
            </a:r>
            <a:r>
              <a:rPr lang="fr-BE" sz="2000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2000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Dedicated « </a:t>
            </a:r>
            <a:r>
              <a:rPr lang="en-GB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EU Joint Innovation &amp; Demonstration Fund</a:t>
            </a:r>
            <a:r>
              <a:rPr lang="en-GB" sz="2000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 »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GB" sz="1600" b="1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FP9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Via </a:t>
            </a:r>
            <a:r>
              <a:rPr lang="en-GB" sz="1600" b="1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ESIF </a:t>
            </a: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(fall-back): 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Expanded </a:t>
            </a:r>
            <a:r>
              <a:rPr lang="en-GB" sz="1600" dirty="0" err="1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Interreg</a:t>
            </a: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GB" sz="1600" dirty="0" err="1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Interreg</a:t>
            </a: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Europe + investment support mechanism (‘revised’ Regions of Knowledge 2.0)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Demonstration Initiative such as the Urban Innovative Actions initiative</a:t>
            </a:r>
          </a:p>
          <a:p>
            <a:pPr lvl="2">
              <a:buClr>
                <a:srgbClr val="01458E"/>
              </a:buClr>
              <a:buSzPct val="80000"/>
            </a:pPr>
            <a:endParaRPr lang="en-GB" sz="1000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Clr>
                <a:srgbClr val="01458E"/>
              </a:buClr>
              <a:buSzPct val="80000"/>
              <a:buFont typeface="+mj-lt"/>
              <a:buAutoNum type="alphaLcParenR"/>
            </a:pPr>
            <a:r>
              <a:rPr lang="en-GB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2017-2020</a:t>
            </a:r>
            <a:r>
              <a:rPr lang="en-GB" sz="2000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= Joint &amp; aligned call of </a:t>
            </a:r>
            <a:r>
              <a:rPr lang="en-GB" sz="2000" dirty="0" err="1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Interreg</a:t>
            </a:r>
            <a:r>
              <a:rPr lang="en-GB" sz="2000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B programmes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753934" cy="113785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56748" y="87553"/>
            <a:ext cx="66710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Needs accross Layers:</a:t>
            </a:r>
          </a:p>
          <a:p>
            <a:pPr algn="r"/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Mismatches and </a:t>
            </a:r>
            <a:r>
              <a:rPr lang="en-GB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proposals</a:t>
            </a:r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(1/3)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37927" y="404664"/>
            <a:ext cx="1306074" cy="1363747"/>
            <a:chOff x="5220072" y="2492896"/>
            <a:chExt cx="2520280" cy="2664296"/>
          </a:xfrm>
        </p:grpSpPr>
        <p:sp>
          <p:nvSpPr>
            <p:cNvPr id="2" name="Explosion 1 1"/>
            <p:cNvSpPr/>
            <p:nvPr/>
          </p:nvSpPr>
          <p:spPr>
            <a:xfrm>
              <a:off x="5220072" y="2492896"/>
              <a:ext cx="2520280" cy="2664296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78198" y="2858238"/>
              <a:ext cx="1872209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/>
                <a:t>VI </a:t>
              </a:r>
              <a:r>
                <a:rPr lang="fr-BE" dirty="0" err="1"/>
                <a:t>Regions</a:t>
              </a:r>
              <a:r>
                <a:rPr lang="fr-BE" dirty="0"/>
                <a:t> + EC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32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47486" y="1556792"/>
            <a:ext cx="84969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Layer 2 - </a:t>
            </a:r>
            <a:r>
              <a:rPr lang="en-US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Operating costs of the interregional demonstration platform: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/>
            </a:pPr>
            <a:endParaRPr lang="en-US" sz="800" dirty="0">
              <a:solidFill>
                <a:srgbClr val="FF000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Easily accessible </a:t>
            </a:r>
            <a:r>
              <a:rPr lang="en-US" b="1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interregional vouchers’ system for SMEs</a:t>
            </a:r>
            <a:r>
              <a:rPr lang="en-US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, in order to fund feasibility studies and scale-up work in shared facilities, or 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Combining regional (non-EU) </a:t>
            </a:r>
            <a:r>
              <a:rPr lang="en-US" b="1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subsidies </a:t>
            </a:r>
            <a:r>
              <a:rPr lang="en-US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to compensate for costs incurred to </a:t>
            </a:r>
            <a:r>
              <a:rPr lang="en-US" b="1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visits to demonstration facilities in other regions</a:t>
            </a:r>
            <a:r>
              <a:rPr lang="en-US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, or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 specific Vanguard Initiative “</a:t>
            </a:r>
            <a:r>
              <a:rPr lang="en-US" b="1" dirty="0">
                <a:solidFill>
                  <a:srgbClr val="00B05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ERA-Net Co-Fund</a:t>
            </a:r>
            <a:r>
              <a:rPr lang="en-US" dirty="0">
                <a:solidFill>
                  <a:srgbClr val="00B05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” (but for higher TRLs: demonstration + end-users) or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 reinforced and expanded MANUNET </a:t>
            </a:r>
            <a:r>
              <a:rPr lang="en-US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(for ADMA, higher TRLs), i.e.:</a:t>
            </a:r>
          </a:p>
          <a:p>
            <a:pPr marL="1257300" lvl="2" indent="-342900">
              <a:lnSpc>
                <a:spcPct val="150000"/>
              </a:lnSpc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fr-BE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MANUNET III (2016-2021) </a:t>
            </a:r>
            <a:r>
              <a:rPr lang="en-GB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to be expanded towards ‘Joint Programme Art 185 TFEU’ (dedicated budget for ‘research valorisation’) ?</a:t>
            </a:r>
          </a:p>
          <a:p>
            <a:pPr lvl="2">
              <a:buClr>
                <a:srgbClr val="01458E"/>
              </a:buClr>
              <a:buSzPct val="80000"/>
            </a:pPr>
            <a:endParaRPr lang="en-US" dirty="0">
              <a:solidFill>
                <a:srgbClr val="0070C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1147463" y="258077"/>
            <a:ext cx="66710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Needs accross Layers:</a:t>
            </a:r>
          </a:p>
          <a:p>
            <a:pPr algn="r"/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Mismatches and </a:t>
            </a:r>
            <a:r>
              <a:rPr lang="nl-NL" sz="24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proposals</a:t>
            </a:r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(2/3)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687" y="258077"/>
            <a:ext cx="1511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7818465" y="1003331"/>
            <a:ext cx="1158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BE" dirty="0">
                <a:solidFill>
                  <a:prstClr val="black"/>
                </a:solidFill>
              </a:rPr>
              <a:t>VI </a:t>
            </a:r>
            <a:r>
              <a:rPr lang="fr-BE" dirty="0" err="1">
                <a:solidFill>
                  <a:prstClr val="black"/>
                </a:solidFill>
              </a:rPr>
              <a:t>Regions</a:t>
            </a:r>
            <a:endParaRPr lang="fr-BE" dirty="0">
              <a:solidFill>
                <a:prstClr val="black"/>
              </a:solidFill>
            </a:endParaRPr>
          </a:p>
          <a:p>
            <a:pPr lvl="0" algn="ctr"/>
            <a:r>
              <a:rPr lang="fr-BE" dirty="0">
                <a:solidFill>
                  <a:prstClr val="black"/>
                </a:solidFill>
              </a:rPr>
              <a:t> + EC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686528" y="6421501"/>
            <a:ext cx="216024" cy="168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6372200" y="6433989"/>
            <a:ext cx="144016" cy="14401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4155694" y="6455140"/>
            <a:ext cx="144016" cy="1689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1070324" y="6331746"/>
            <a:ext cx="263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b="1" dirty="0">
                <a:solidFill>
                  <a:srgbClr val="FF000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Short- to medium-term</a:t>
            </a:r>
          </a:p>
          <a:p>
            <a:endParaRPr lang="en-GB" sz="1400" dirty="0"/>
          </a:p>
        </p:txBody>
      </p:sp>
      <p:sp>
        <p:nvSpPr>
          <p:cNvPr id="13" name="Rettangolo 12"/>
          <p:cNvSpPr/>
          <p:nvPr/>
        </p:nvSpPr>
        <p:spPr>
          <a:xfrm>
            <a:off x="4482964" y="6321331"/>
            <a:ext cx="156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dirty="0">
                <a:solidFill>
                  <a:srgbClr val="00B05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Medium-term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25210" y="633174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Post-2022</a:t>
            </a:r>
            <a:endParaRPr lang="en-GB" dirty="0">
              <a:solidFill>
                <a:srgbClr val="0070C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72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180" y="928157"/>
            <a:ext cx="1511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53379" y="1628800"/>
            <a:ext cx="828092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20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Layer 3 -</a:t>
            </a:r>
            <a:r>
              <a:rPr lang="en-US" sz="20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Industrial upscale and replication:</a:t>
            </a:r>
          </a:p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Expanding scope and domains of application of the so-called “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InnovFin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Energy Demo Projects instrument”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cover broader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industrial 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modernisation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activities (“</a:t>
            </a:r>
            <a:r>
              <a:rPr lang="en-US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InnovFin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ADMA”)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01458E"/>
              </a:buClr>
              <a:buSzPct val="80000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 Energy Demo Pilot = </a:t>
            </a:r>
          </a:p>
          <a:p>
            <a:pPr lvl="2">
              <a:buClr>
                <a:srgbClr val="01458E"/>
              </a:buClr>
              <a:buSzPct val="80000"/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0" lvl="3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 or loan guarantees between €7,5M and €75M</a:t>
            </a:r>
          </a:p>
          <a:p>
            <a:pPr marL="1714500" lvl="3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0" lvl="3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first-of-a-kind commercial scale demonstration projects in the fields of renewable energy, hydrogen and fuel cells »</a:t>
            </a:r>
          </a:p>
          <a:p>
            <a:pPr marL="1257300" lvl="2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SzPct val="80000"/>
              <a:buFont typeface="+mj-lt"/>
              <a:buAutoNum type="arabicPeriod" startAt="2"/>
            </a:pP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‘Fund-of-Funds’ for Industrial Upscale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en-US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multi-layered fund with input from e.g. regions, EIB/EIF, private investors etc.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2005454" y="260648"/>
            <a:ext cx="66710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Needs accross Layers:</a:t>
            </a:r>
          </a:p>
          <a:p>
            <a:pPr algn="r"/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Mismatches and </a:t>
            </a:r>
            <a:r>
              <a:rPr lang="nl-NL" sz="24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proposals</a:t>
            </a:r>
            <a:r>
              <a:rPr lang="nl-NL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(3/3)</a:t>
            </a:r>
          </a:p>
        </p:txBody>
      </p:sp>
      <p:sp>
        <p:nvSpPr>
          <p:cNvPr id="2" name="Rechthoek 1"/>
          <p:cNvSpPr/>
          <p:nvPr/>
        </p:nvSpPr>
        <p:spPr>
          <a:xfrm>
            <a:off x="7531151" y="1628800"/>
            <a:ext cx="12113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BE" dirty="0">
                <a:solidFill>
                  <a:prstClr val="black"/>
                </a:solidFill>
              </a:rPr>
              <a:t>VI </a:t>
            </a:r>
            <a:r>
              <a:rPr lang="fr-BE" dirty="0" err="1">
                <a:solidFill>
                  <a:prstClr val="black"/>
                </a:solidFill>
              </a:rPr>
              <a:t>Regions</a:t>
            </a:r>
            <a:r>
              <a:rPr lang="fr-BE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fr-BE" dirty="0">
                <a:solidFill>
                  <a:prstClr val="black"/>
                </a:solidFill>
              </a:rPr>
              <a:t>+ EC + EIB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2005454" y="183497"/>
            <a:ext cx="66710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 Needs across Layers:</a:t>
            </a:r>
          </a:p>
          <a:p>
            <a:pPr algn="r"/>
            <a:r>
              <a:rPr lang="en-US" sz="24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Mismatches and proposals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67012"/>
              </p:ext>
            </p:extLst>
          </p:nvPr>
        </p:nvGraphicFramePr>
        <p:xfrm>
          <a:off x="251520" y="1316625"/>
          <a:ext cx="8784975" cy="509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343"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Assessment existing solutions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0"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176213" indent="0" algn="ctr"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  <a:p>
                      <a:pPr marL="176213" indent="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Potential solutions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92075" indent="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Gap </a:t>
                      </a:r>
                    </a:p>
                    <a:p>
                      <a:pPr marL="92075" indent="0"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Analysis</a:t>
                      </a: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9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Layer 1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Initial costs – establishing the demo infrastructure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No suitable instrument so far in cross-regional, pan-European setting.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effectLst/>
                        </a:rPr>
                        <a:t>New solution(s) needed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endParaRPr lang="en-US" sz="1000" u="none" dirty="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u="sng" dirty="0">
                          <a:effectLst/>
                        </a:rPr>
                        <a:t>Critical financing gap remains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EU Joint Innovation and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Demonstration Fund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(e.g. under FP9 or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expanded </a:t>
                      </a:r>
                      <a:r>
                        <a:rPr lang="en-US" sz="1400" dirty="0" err="1">
                          <a:effectLst/>
                        </a:rPr>
                        <a:t>Interreg</a:t>
                      </a:r>
                      <a:r>
                        <a:rPr lang="en-US" sz="1400" dirty="0">
                          <a:effectLst/>
                        </a:rPr>
                        <a:t> B)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</a:p>
                    <a:p>
                      <a:pPr marL="6985">
                        <a:spcAft>
                          <a:spcPts val="0"/>
                        </a:spcAft>
                      </a:pPr>
                      <a:endParaRPr lang="en-US" sz="1200" u="none" strike="noStrike" dirty="0">
                        <a:effectLst/>
                      </a:endParaRPr>
                    </a:p>
                    <a:p>
                      <a:pPr marL="6985">
                        <a:spcAft>
                          <a:spcPts val="0"/>
                        </a:spcAft>
                      </a:pPr>
                      <a:endParaRPr lang="en-US" sz="1200" u="none" strike="noStrike" dirty="0">
                        <a:effectLst/>
                      </a:endParaRPr>
                    </a:p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>
                          <a:effectLst/>
                        </a:rPr>
                        <a:t>Critical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9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Layer 2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operating costs of the interregional demonstration platform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effectLst/>
                        </a:rPr>
                        <a:t>Some EU solutions in place </a:t>
                      </a:r>
                      <a:r>
                        <a:rPr lang="en-US" sz="1400" dirty="0">
                          <a:effectLst/>
                        </a:rPr>
                        <a:t>under H2020 (I4MS, </a:t>
                      </a:r>
                      <a:r>
                        <a:rPr lang="en-US" sz="1400" dirty="0" err="1">
                          <a:effectLst/>
                        </a:rPr>
                        <a:t>ActPhast</a:t>
                      </a:r>
                      <a:r>
                        <a:rPr lang="en-US" sz="1400" dirty="0">
                          <a:effectLst/>
                        </a:rPr>
                        <a:t>, INNOSUP, Fast Track to Innovation, NMBP Pilot Production Network </a:t>
                      </a:r>
                      <a:r>
                        <a:rPr lang="en-US" sz="1400" dirty="0" err="1">
                          <a:effectLst/>
                        </a:rPr>
                        <a:t>etc</a:t>
                      </a:r>
                      <a:r>
                        <a:rPr lang="en-US" sz="1400" dirty="0">
                          <a:effectLst/>
                        </a:rPr>
                        <a:t>)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endParaRPr lang="en-US" sz="1400" u="sng" dirty="0">
                        <a:effectLst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but with uncertain access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effectLst/>
                        </a:rPr>
                        <a:t>no structural solution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EU Joint Innovation and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Demonstration Fund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Combined regional (non-EU) subsidies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(e.g. interregional vouchers’ system), or specific “ERA-Net” (&gt;TRL5) (e.g. expanded MANUNET)</a:t>
                      </a:r>
                    </a:p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</a:p>
                    <a:p>
                      <a:pPr marL="6985">
                        <a:spcAft>
                          <a:spcPts val="0"/>
                        </a:spcAft>
                      </a:pPr>
                      <a:endParaRPr lang="en-US" sz="1200" u="none" strike="noStrike" dirty="0">
                        <a:effectLst/>
                      </a:endParaRPr>
                    </a:p>
                    <a:p>
                      <a:pPr marL="6985">
                        <a:spcAft>
                          <a:spcPts val="0"/>
                        </a:spcAft>
                      </a:pPr>
                      <a:endParaRPr lang="en-US" sz="1200" u="none" strike="noStrike" dirty="0">
                        <a:effectLst/>
                      </a:endParaRPr>
                    </a:p>
                    <a:p>
                      <a:pPr marL="6985">
                        <a:spcAft>
                          <a:spcPts val="0"/>
                        </a:spcAft>
                      </a:pPr>
                      <a:endParaRPr lang="en-US" sz="1200" u="none" strike="noStrike" dirty="0">
                        <a:effectLst/>
                      </a:endParaRPr>
                    </a:p>
                    <a:p>
                      <a:pPr marL="6985"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Moderate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59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Layer 3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endParaRPr lang="en-US" sz="1600" dirty="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971800" algn="l"/>
                          <a:tab pos="3429000" algn="l"/>
                          <a:tab pos="5715000" algn="r"/>
                        </a:tabLst>
                      </a:pPr>
                      <a:r>
                        <a:rPr lang="en-US" sz="1600" dirty="0">
                          <a:effectLst/>
                        </a:rPr>
                        <a:t>industrial replication 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instruments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Energy Demo Pilot under 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InnovFin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but too restricted scope /application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Expanded </a:t>
                      </a:r>
                      <a:r>
                        <a:rPr lang="en-US" sz="1400" b="1" kern="120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InnovFin</a:t>
                      </a: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(i.e. expanding the scope and domains of applications of the Energy Demo Pilot)</a:t>
                      </a: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endParaRPr lang="en-US" sz="10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985" algn="ctr">
                        <a:spcAft>
                          <a:spcPts val="0"/>
                        </a:spcAft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 of Funds</a:t>
                      </a: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for industrial  upscale (multi-layered:</a:t>
                      </a:r>
                      <a:r>
                        <a:rPr lang="en-US" sz="14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regions, </a:t>
                      </a: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EIB/EIF, private investors)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 dirty="0">
                        <a:effectLst/>
                      </a:endParaRPr>
                    </a:p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u="none" strike="noStrike" dirty="0">
                        <a:effectLst/>
                      </a:endParaRPr>
                    </a:p>
                    <a:p>
                      <a:pPr marL="6985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effectLst/>
                        </a:rPr>
                        <a:t> Moderate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985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470504" y="6545316"/>
            <a:ext cx="216024" cy="168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e 3"/>
          <p:cNvSpPr/>
          <p:nvPr/>
        </p:nvSpPr>
        <p:spPr>
          <a:xfrm>
            <a:off x="2614367" y="6567515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5453988" y="6525729"/>
            <a:ext cx="144016" cy="1689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ttangolo 7"/>
          <p:cNvSpPr/>
          <p:nvPr/>
        </p:nvSpPr>
        <p:spPr>
          <a:xfrm>
            <a:off x="824678" y="6456338"/>
            <a:ext cx="689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Critical</a:t>
            </a:r>
            <a:endParaRPr lang="en-GB" sz="1400" dirty="0"/>
          </a:p>
        </p:txBody>
      </p:sp>
      <p:sp>
        <p:nvSpPr>
          <p:cNvPr id="9" name="Rettangolo 8"/>
          <p:cNvSpPr/>
          <p:nvPr/>
        </p:nvSpPr>
        <p:spPr>
          <a:xfrm>
            <a:off x="3003647" y="6485634"/>
            <a:ext cx="909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Moderate</a:t>
            </a:r>
            <a:endParaRPr lang="en-GB" sz="1400" dirty="0"/>
          </a:p>
        </p:txBody>
      </p:sp>
      <p:sp>
        <p:nvSpPr>
          <p:cNvPr id="10" name="Rettangolo 9"/>
          <p:cNvSpPr/>
          <p:nvPr/>
        </p:nvSpPr>
        <p:spPr>
          <a:xfrm>
            <a:off x="5750913" y="6463628"/>
            <a:ext cx="482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Low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868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123728" y="273529"/>
            <a:ext cx="5184230" cy="1143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r-BE" altLang="nl-NL" sz="28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</a:t>
            </a: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Initiatives</a:t>
            </a:r>
            <a:br>
              <a:rPr lang="fr-BE" sz="2800" dirty="0"/>
            </a:b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6792"/>
            <a:ext cx="8642350" cy="4999583"/>
          </a:xfrm>
        </p:spPr>
        <p:txBody>
          <a:bodyPr>
            <a:normAutofit fontScale="92500" lnSpcReduction="20000"/>
          </a:bodyPr>
          <a:lstStyle/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Thematic S3 Platforms:</a:t>
            </a:r>
          </a:p>
          <a:p>
            <a:pPr marL="1101501" lvl="2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1900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Inspired by the Vanguard Initiative</a:t>
            </a:r>
          </a:p>
          <a:p>
            <a:pPr marL="1101501" lvl="2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1900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Involvement of VI Pilots</a:t>
            </a:r>
          </a:p>
          <a:p>
            <a:pPr marL="1101501" lvl="2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GB" sz="1900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On-going discussions about financing needs</a:t>
            </a:r>
          </a:p>
          <a:p>
            <a:pPr marL="342900" lvl="2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1900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US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Reflection paper on Harnessing </a:t>
            </a:r>
            <a:r>
              <a:rPr lang="en-US" sz="1900" b="1" dirty="0" err="1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Globalisation</a:t>
            </a:r>
            <a:endParaRPr lang="en-US" sz="1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Upcoming S3 communication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1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Mid-term Review Horizon 2020 &amp; WP 2018-2020 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          Post-2020 reflection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	 Future of Europe process 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endParaRPr lang="en-US" sz="1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VI Annual Political Meeting 20-22 November 2017 (tbc)</a:t>
            </a:r>
          </a:p>
          <a:p>
            <a:pPr marL="758601" lvl="1" indent="-758601" algn="just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	+ on going Dialogue at political level with EC </a:t>
            </a:r>
          </a:p>
          <a:p>
            <a:pPr marL="758601" lvl="1" indent="-758601" algn="just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r>
              <a:rPr lang="en-GB" sz="19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GB" sz="15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(Cabinet Junker, Katainen, REGIO, GROW, RTD, EDUC, CONNECT)</a:t>
            </a:r>
            <a:endParaRPr lang="en-GB" sz="1500" dirty="0">
              <a:solidFill>
                <a:srgbClr val="002060"/>
              </a:solidFill>
              <a:latin typeface="Helvetica Light"/>
              <a:cs typeface="Tahom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2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08175" y="476250"/>
            <a:ext cx="7056438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 – network of </a:t>
            </a:r>
            <a:r>
              <a:rPr lang="fr-BE" altLang="nl-NL" sz="28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</a:t>
            </a: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BE" altLang="nl-NL" sz="28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regions</a:t>
            </a:r>
            <a:endParaRPr lang="fr-BE" altLang="nl-NL" sz="2800" b="1" dirty="0">
              <a:solidFill>
                <a:srgbClr val="2449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500563" y="1557339"/>
            <a:ext cx="3600450" cy="26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46100" algn="l"/>
                <a:tab pos="1104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46100" algn="l"/>
                <a:tab pos="1104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4572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46100" algn="l"/>
                <a:tab pos="1104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6858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46100" algn="l"/>
                <a:tab pos="1104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9144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46100" algn="l"/>
                <a:tab pos="1104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46100" algn="l"/>
                <a:tab pos="1104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46100" algn="l"/>
                <a:tab pos="1104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46100" algn="l"/>
                <a:tab pos="1104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46100" algn="l"/>
                <a:tab pos="1104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region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industry based S3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ambition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political commitment (Milan Declaration)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mobilizing and organizing industrial stakeholders in the region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active participation in the network structure</a:t>
            </a:r>
          </a:p>
          <a:p>
            <a:pPr algn="just">
              <a:spcBef>
                <a:spcPct val="50000"/>
              </a:spcBef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nl-NL" sz="1800" dirty="0">
                <a:solidFill>
                  <a:srgbClr val="474746"/>
                </a:solidFill>
                <a:latin typeface="Helvetica Light"/>
                <a:cs typeface="Arial" panose="020B0604020202020204" pitchFamily="34" charset="0"/>
                <a:sym typeface="Arial" panose="020B0604020202020204" pitchFamily="34" charset="0"/>
              </a:rPr>
              <a:t>active participation in core activities</a:t>
            </a: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85925"/>
            <a:ext cx="3927475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908175" y="476250"/>
            <a:ext cx="7056438" cy="11430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Perspectives</a:t>
            </a:r>
            <a:br>
              <a:rPr lang="fr-BE" sz="2800" dirty="0"/>
            </a:b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556792"/>
            <a:ext cx="8713788" cy="5164684"/>
          </a:xfrm>
        </p:spPr>
        <p:txBody>
          <a:bodyPr>
            <a:normAutofit lnSpcReduction="10000"/>
          </a:bodyPr>
          <a:lstStyle/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Exploring co-investment possibilities / blending of instruments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FP9 and its industrial pillar / Strategy on Key Enabling Technologies 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An EU Joint Innovation &amp; Demonstration Fund?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GB" sz="2200" b="1" dirty="0" err="1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InnovFin</a:t>
            </a: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 ADMA?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An interregional voucher system?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lnSpc>
                <a:spcPct val="170000"/>
              </a:lnSpc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A reinforced and expanded MANUNET? / A Vanguard Initiative/Industrial Modernisation ERA-net co-fund?</a:t>
            </a:r>
          </a:p>
          <a:p>
            <a:pPr marL="0" lvl="1" indent="0">
              <a:spcBef>
                <a:spcPct val="50000"/>
              </a:spcBef>
              <a:buClr>
                <a:schemeClr val="accent5">
                  <a:lumMod val="75000"/>
                </a:schemeClr>
              </a:buClr>
              <a:buNone/>
              <a:defRPr/>
            </a:pPr>
            <a:endParaRPr lang="en-GB" sz="900" b="1" dirty="0">
              <a:solidFill>
                <a:srgbClr val="002060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r>
              <a:rPr lang="en-GB" sz="2200" b="1" dirty="0">
                <a:solidFill>
                  <a:srgbClr val="00206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State aid harmonisation</a:t>
            </a: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endParaRPr lang="fr-FR" sz="2800" dirty="0">
              <a:latin typeface="Helvetica Light"/>
              <a:cs typeface="Tahoma" pitchFamily="34" charset="0"/>
            </a:endParaRPr>
          </a:p>
          <a:p>
            <a:pPr marL="758601" lvl="1" indent="-758601">
              <a:spcBef>
                <a:spcPct val="50000"/>
              </a:spcBef>
              <a:buClr>
                <a:schemeClr val="accent5">
                  <a:lumMod val="75000"/>
                </a:schemeClr>
              </a:buClr>
              <a:defRPr/>
            </a:pPr>
            <a:endParaRPr lang="fr-FR" sz="2800" dirty="0">
              <a:latin typeface="Helvetica Light"/>
              <a:cs typeface="Tahom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36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115616" y="354199"/>
            <a:ext cx="7056438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Pilots &amp; </a:t>
            </a:r>
            <a:r>
              <a:rPr lang="fr-BE" altLang="nl-NL" sz="28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DemoCases</a:t>
            </a:r>
            <a:r>
              <a:rPr lang="fr-BE" alt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(3/3)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619250"/>
            <a:ext cx="6768752" cy="474131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ct val="50000"/>
              </a:spcBef>
              <a:buClr>
                <a:srgbClr val="C00000"/>
              </a:buClr>
              <a:buNone/>
              <a:defRPr/>
            </a:pPr>
            <a:r>
              <a:rPr lang="en-US" b="1" dirty="0" err="1">
                <a:solidFill>
                  <a:srgbClr val="0065A9"/>
                </a:solidFill>
                <a:latin typeface="Helvetica Light"/>
              </a:rPr>
              <a:t>BioEconomy</a:t>
            </a:r>
            <a:endParaRPr lang="en-US" b="1" dirty="0">
              <a:solidFill>
                <a:srgbClr val="0065A9"/>
              </a:solidFill>
              <a:latin typeface="Helvetica Light"/>
            </a:endParaRP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Bio-based aromatics</a:t>
            </a: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Lignocellulose refinery</a:t>
            </a: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Turning (waste) gas into value</a:t>
            </a: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Biogas beyond energy production</a:t>
            </a: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Aviation biofuel</a:t>
            </a: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Food and feed ingredients from agro-food waste</a:t>
            </a:r>
          </a:p>
          <a:p>
            <a:pPr lvl="0">
              <a:lnSpc>
                <a:spcPct val="170000"/>
              </a:lnSpc>
            </a:pPr>
            <a:r>
              <a:rPr lang="en-GB" sz="1600" dirty="0">
                <a:latin typeface="Helvetica Light"/>
              </a:rPr>
              <a:t>Food and feed ingredients from algae</a:t>
            </a:r>
          </a:p>
        </p:txBody>
      </p:sp>
      <p:pic>
        <p:nvPicPr>
          <p:cNvPr id="28676" name="Image 3" descr="logoreliefCMJN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30200"/>
            <a:ext cx="15160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93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4" y="692696"/>
            <a:ext cx="7128613" cy="4360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17" y="5451225"/>
            <a:ext cx="44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275856" y="548194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nl-BE" dirty="0" err="1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VI_Brussels</a:t>
            </a:r>
            <a:r>
              <a:rPr lang="nl-BE" dirty="0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#</a:t>
            </a:r>
            <a:r>
              <a:rPr lang="nl-BE" dirty="0" err="1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Vanguardinitiative</a:t>
            </a:r>
            <a:endParaRPr lang="nl-BE" dirty="0">
              <a:solidFill>
                <a:srgbClr val="01458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75856" y="591109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1458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www.s3vanguardinitiative.eu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1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27725"/>
            <a:ext cx="6939152" cy="1894520"/>
          </a:xfrm>
        </p:spPr>
        <p:txBody>
          <a:bodyPr>
            <a:noAutofit/>
          </a:bodyPr>
          <a:lstStyle/>
          <a:p>
            <a:pPr algn="r"/>
            <a:r>
              <a:rPr lang="nl-BE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 </a:t>
            </a:r>
            <a:r>
              <a:rPr lang="en-IN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Methodology </a:t>
            </a:r>
            <a:r>
              <a:rPr lang="nl-BE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4 step approach</a:t>
            </a:r>
            <a:endParaRPr lang="en-GB" sz="2800" b="1" dirty="0">
              <a:solidFill>
                <a:srgbClr val="2449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753934" cy="113785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00467467"/>
              </p:ext>
            </p:extLst>
          </p:nvPr>
        </p:nvGraphicFramePr>
        <p:xfrm>
          <a:off x="1167981" y="1740321"/>
          <a:ext cx="6948264" cy="463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oep 8"/>
          <p:cNvGrpSpPr/>
          <p:nvPr/>
        </p:nvGrpSpPr>
        <p:grpSpPr>
          <a:xfrm>
            <a:off x="8316416" y="1719641"/>
            <a:ext cx="242575" cy="1114841"/>
            <a:chOff x="0" y="2317"/>
            <a:chExt cx="2501375" cy="1114841"/>
          </a:xfrm>
        </p:grpSpPr>
        <p:sp>
          <p:nvSpPr>
            <p:cNvPr id="10" name="Afgeronde rechthoek 9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solidFill>
              <a:srgbClr val="C0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8727665" y="1719641"/>
            <a:ext cx="242575" cy="1114841"/>
            <a:chOff x="0" y="2317"/>
            <a:chExt cx="2501375" cy="1114841"/>
          </a:xfrm>
        </p:grpSpPr>
        <p:sp>
          <p:nvSpPr>
            <p:cNvPr id="13" name="Afgeronde rechthoek 12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noFill/>
            <a:ln w="3175">
              <a:solidFill>
                <a:srgbClr val="01458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ep 14"/>
          <p:cNvGrpSpPr/>
          <p:nvPr/>
        </p:nvGrpSpPr>
        <p:grpSpPr>
          <a:xfrm>
            <a:off x="8316416" y="2932460"/>
            <a:ext cx="242575" cy="1114841"/>
            <a:chOff x="0" y="2317"/>
            <a:chExt cx="2501375" cy="1114841"/>
          </a:xfrm>
        </p:grpSpPr>
        <p:sp>
          <p:nvSpPr>
            <p:cNvPr id="16" name="Afgeronde rechthoek 15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solidFill>
              <a:srgbClr val="FF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8727687" y="2932459"/>
            <a:ext cx="242575" cy="1114841"/>
            <a:chOff x="0" y="2317"/>
            <a:chExt cx="2501375" cy="1114841"/>
          </a:xfrm>
        </p:grpSpPr>
        <p:sp>
          <p:nvSpPr>
            <p:cNvPr id="19" name="Afgeronde rechthoek 18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solidFill>
              <a:srgbClr val="B7E4FF"/>
            </a:solidFill>
            <a:ln w="3175">
              <a:solidFill>
                <a:srgbClr val="01458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ep 20"/>
          <p:cNvGrpSpPr/>
          <p:nvPr/>
        </p:nvGrpSpPr>
        <p:grpSpPr>
          <a:xfrm>
            <a:off x="8316416" y="4125064"/>
            <a:ext cx="242575" cy="1114841"/>
            <a:chOff x="0" y="2317"/>
            <a:chExt cx="2501375" cy="1114841"/>
          </a:xfrm>
        </p:grpSpPr>
        <p:sp>
          <p:nvSpPr>
            <p:cNvPr id="22" name="Afgeronde rechthoek 21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ep 23"/>
          <p:cNvGrpSpPr/>
          <p:nvPr/>
        </p:nvGrpSpPr>
        <p:grpSpPr>
          <a:xfrm>
            <a:off x="8711057" y="4125064"/>
            <a:ext cx="242575" cy="1114841"/>
            <a:chOff x="0" y="2317"/>
            <a:chExt cx="2501375" cy="1114841"/>
          </a:xfrm>
        </p:grpSpPr>
        <p:sp>
          <p:nvSpPr>
            <p:cNvPr id="25" name="Afgeronde rechthoek 24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solidFill>
              <a:srgbClr val="0070C0"/>
            </a:solidFill>
            <a:ln w="3175">
              <a:solidFill>
                <a:srgbClr val="01458E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8311139" y="5348222"/>
            <a:ext cx="242575" cy="1114841"/>
            <a:chOff x="0" y="2317"/>
            <a:chExt cx="2501375" cy="1114841"/>
          </a:xfrm>
        </p:grpSpPr>
        <p:sp>
          <p:nvSpPr>
            <p:cNvPr id="28" name="Afgeronde rechthoek 27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8711391" y="5348221"/>
            <a:ext cx="242575" cy="1114841"/>
            <a:chOff x="0" y="2317"/>
            <a:chExt cx="2501375" cy="1114841"/>
          </a:xfrm>
        </p:grpSpPr>
        <p:sp>
          <p:nvSpPr>
            <p:cNvPr id="31" name="Afgeronde rechthoek 30"/>
            <p:cNvSpPr/>
            <p:nvPr/>
          </p:nvSpPr>
          <p:spPr>
            <a:xfrm>
              <a:off x="0" y="2317"/>
              <a:ext cx="2501375" cy="1114841"/>
            </a:xfrm>
            <a:prstGeom prst="roundRect">
              <a:avLst/>
            </a:prstGeom>
            <a:solidFill>
              <a:srgbClr val="01458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Afgeronde rechthoek 4"/>
            <p:cNvSpPr/>
            <p:nvPr/>
          </p:nvSpPr>
          <p:spPr>
            <a:xfrm>
              <a:off x="54422" y="56739"/>
              <a:ext cx="2392531" cy="10059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51435" rIns="102870" bIns="51435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Toelichting met afgeronde rechthoek 2"/>
          <p:cNvSpPr/>
          <p:nvPr/>
        </p:nvSpPr>
        <p:spPr>
          <a:xfrm>
            <a:off x="6444208" y="1988840"/>
            <a:ext cx="1584176" cy="1123355"/>
          </a:xfrm>
          <a:prstGeom prst="wedgeRoundRectCallout">
            <a:avLst>
              <a:gd name="adj1" fmla="val 63824"/>
              <a:gd name="adj2" fmla="val -2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prstClr val="white"/>
                </a:solidFill>
              </a:rPr>
              <a:t>Industry Inspired</a:t>
            </a:r>
          </a:p>
        </p:txBody>
      </p:sp>
      <p:sp>
        <p:nvSpPr>
          <p:cNvPr id="33" name="Toelichting met afgeronde rechthoek 32"/>
          <p:cNvSpPr/>
          <p:nvPr/>
        </p:nvSpPr>
        <p:spPr>
          <a:xfrm>
            <a:off x="6493803" y="3472061"/>
            <a:ext cx="1584176" cy="1123355"/>
          </a:xfrm>
          <a:prstGeom prst="wedgeRoundRectCallout">
            <a:avLst>
              <a:gd name="adj1" fmla="val 63824"/>
              <a:gd name="adj2" fmla="val -2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prstClr val="white"/>
                </a:solidFill>
              </a:rPr>
              <a:t>Industry Driven</a:t>
            </a:r>
          </a:p>
        </p:txBody>
      </p:sp>
      <p:sp>
        <p:nvSpPr>
          <p:cNvPr id="34" name="Toelichting met afgeronde rechthoek 33"/>
          <p:cNvSpPr/>
          <p:nvPr/>
        </p:nvSpPr>
        <p:spPr>
          <a:xfrm>
            <a:off x="6739682" y="5583554"/>
            <a:ext cx="1440160" cy="1123355"/>
          </a:xfrm>
          <a:prstGeom prst="wedgeRoundRectCallout">
            <a:avLst>
              <a:gd name="adj1" fmla="val 63824"/>
              <a:gd name="adj2" fmla="val -26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prstClr val="white"/>
                </a:solidFill>
              </a:rPr>
              <a:t>Industry Owned</a:t>
            </a:r>
          </a:p>
        </p:txBody>
      </p:sp>
      <p:sp>
        <p:nvSpPr>
          <p:cNvPr id="35" name="Espace réservé du numéro de diapositive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6" name="Double flèche horizontale 35"/>
          <p:cNvSpPr/>
          <p:nvPr/>
        </p:nvSpPr>
        <p:spPr>
          <a:xfrm rot="16200000">
            <a:off x="-1692696" y="3573016"/>
            <a:ext cx="4608512" cy="720080"/>
          </a:xfrm>
          <a:prstGeom prst="left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>
              <a:solidFill>
                <a:srgbClr val="5B5B5A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/>
            <a:r>
              <a:rPr lang="nl-NL" b="1" dirty="0">
                <a:solidFill>
                  <a:srgbClr val="5B5B5A"/>
                </a:solidFill>
                <a:latin typeface="Arial"/>
                <a:ea typeface="Arial"/>
                <a:cs typeface="Arial"/>
                <a:sym typeface="Arial"/>
              </a:rPr>
              <a:t>u p s c a l e</a:t>
            </a: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5984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33" grpId="0" build="allAtOnce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32777"/>
            <a:ext cx="6939152" cy="1894520"/>
          </a:xfrm>
        </p:spPr>
        <p:txBody>
          <a:bodyPr>
            <a:noAutofit/>
          </a:bodyPr>
          <a:lstStyle/>
          <a:p>
            <a:pPr algn="r"/>
            <a:r>
              <a:rPr lang="nl-BE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 Pilot Projects</a:t>
            </a:r>
            <a:endParaRPr lang="en-GB" sz="2800" b="1" dirty="0">
              <a:solidFill>
                <a:srgbClr val="2449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51520" y="1268760"/>
            <a:ext cx="896448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1458E"/>
              </a:buClr>
            </a:pPr>
            <a:r>
              <a:rPr lang="nl-BE" sz="1900" b="1" dirty="0">
                <a:solidFill>
                  <a:srgbClr val="0070C0"/>
                </a:solidFill>
                <a:latin typeface="Helvetica Light"/>
              </a:rPr>
              <a:t>Key features</a:t>
            </a:r>
          </a:p>
          <a:p>
            <a:pPr>
              <a:buClr>
                <a:srgbClr val="01458E"/>
              </a:buClr>
            </a:pPr>
            <a:endParaRPr lang="nl-BE" sz="1000" dirty="0">
              <a:latin typeface="Helvetica Light"/>
            </a:endParaRP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900" dirty="0">
                <a:latin typeface="Helvetica Light"/>
              </a:rPr>
              <a:t>New industrial value chains 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900" dirty="0">
                <a:latin typeface="Helvetica Light"/>
              </a:rPr>
              <a:t>accelerate market development 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900" dirty="0">
                <a:latin typeface="Helvetica Light"/>
              </a:rPr>
              <a:t>industry-led cross-regional demonstration projects </a:t>
            </a:r>
          </a:p>
          <a:p>
            <a:pPr marL="800100" lvl="1" indent="-342900">
              <a:lnSpc>
                <a:spcPct val="150000"/>
              </a:lnSpc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nl-BE" sz="1900" dirty="0">
                <a:latin typeface="Helvetica Light"/>
              </a:rPr>
              <a:t>global competitiveness</a:t>
            </a:r>
          </a:p>
          <a:p>
            <a:pPr>
              <a:buClr>
                <a:srgbClr val="01458E"/>
              </a:buClr>
            </a:pPr>
            <a:endParaRPr lang="nl-BE" sz="800" dirty="0">
              <a:latin typeface="Helvetica Light"/>
            </a:endParaRPr>
          </a:p>
          <a:p>
            <a:pPr>
              <a:buClr>
                <a:srgbClr val="01458E"/>
              </a:buClr>
            </a:pPr>
            <a:r>
              <a:rPr lang="nl-BE" sz="1900" b="1" dirty="0">
                <a:solidFill>
                  <a:srgbClr val="0070C0"/>
                </a:solidFill>
                <a:latin typeface="Helvetica Light"/>
              </a:rPr>
              <a:t>5 Pilots (testbeds for systemic change)</a:t>
            </a:r>
          </a:p>
          <a:p>
            <a:pPr>
              <a:buClr>
                <a:srgbClr val="01458E"/>
              </a:buClr>
            </a:pPr>
            <a:endParaRPr lang="nl-BE" sz="1000" dirty="0">
              <a:latin typeface="Helvetica Light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900" b="1" dirty="0">
                <a:latin typeface="Helvetica Light"/>
              </a:rPr>
              <a:t>Efficient and Sustainable Manufacturing </a:t>
            </a:r>
            <a:r>
              <a:rPr lang="nl-BE" sz="1900" dirty="0">
                <a:latin typeface="Helvetica Light"/>
              </a:rPr>
              <a:t> (Catalonia + Lombardy)</a:t>
            </a:r>
            <a:endParaRPr lang="nl-BE" sz="1900" b="1" dirty="0">
              <a:latin typeface="Helvetica Light"/>
            </a:endParaRPr>
          </a:p>
          <a:p>
            <a:pPr lvl="1">
              <a:buClr>
                <a:srgbClr val="01458E"/>
              </a:buClr>
              <a:buSzPct val="80000"/>
            </a:pPr>
            <a:r>
              <a:rPr lang="nl-BE" sz="1900" dirty="0">
                <a:latin typeface="Helvetica Light"/>
              </a:rPr>
              <a:t>     					</a:t>
            </a:r>
            <a:endParaRPr lang="nl-BE" sz="800" dirty="0">
              <a:latin typeface="Helvetica Light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900" b="1" dirty="0">
                <a:latin typeface="Helvetica Light"/>
              </a:rPr>
              <a:t>High Performance Production through 3D Printing </a:t>
            </a:r>
          </a:p>
          <a:p>
            <a:pPr lvl="1">
              <a:buClr>
                <a:srgbClr val="01458E"/>
              </a:buClr>
              <a:buSzPct val="80000"/>
            </a:pPr>
            <a:r>
              <a:rPr lang="nl-BE" sz="1900" dirty="0">
                <a:latin typeface="Helvetica Light"/>
              </a:rPr>
              <a:t>      				   (Flanders + Norte + South Netherlands)</a:t>
            </a:r>
          </a:p>
          <a:p>
            <a:pPr lvl="1">
              <a:buClr>
                <a:srgbClr val="01458E"/>
              </a:buClr>
              <a:buSzPct val="80000"/>
            </a:pPr>
            <a:endParaRPr lang="nl-BE" sz="800" dirty="0">
              <a:latin typeface="Helvetica Light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900" b="1" dirty="0">
                <a:latin typeface="Helvetica Light"/>
              </a:rPr>
              <a:t>ADMA for Energy related Applications in Harsh Environments </a:t>
            </a:r>
          </a:p>
          <a:p>
            <a:pPr lvl="1">
              <a:buClr>
                <a:srgbClr val="01458E"/>
              </a:buClr>
              <a:buSzPct val="80000"/>
            </a:pPr>
            <a:r>
              <a:rPr lang="nl-BE" sz="1900" dirty="0">
                <a:latin typeface="Helvetica Light"/>
              </a:rPr>
              <a:t>     					    (Basque Country + Scotland)</a:t>
            </a:r>
          </a:p>
          <a:p>
            <a:pPr lvl="1">
              <a:buClr>
                <a:srgbClr val="01458E"/>
              </a:buClr>
              <a:buSzPct val="80000"/>
            </a:pPr>
            <a:endParaRPr lang="nl-BE" sz="800" dirty="0">
              <a:latin typeface="Helvetica Light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900" b="1" dirty="0">
                <a:latin typeface="Helvetica Light"/>
              </a:rPr>
              <a:t>New Nano-enabled Products </a:t>
            </a:r>
            <a:r>
              <a:rPr lang="nl-BE" sz="1900" dirty="0">
                <a:latin typeface="Helvetica Light"/>
              </a:rPr>
              <a:t>(Skane + Tampere)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endParaRPr lang="nl-BE" sz="900" b="1" dirty="0">
              <a:latin typeface="Helvetica Light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Wingdings" panose="05000000000000000000" pitchFamily="2" charset="2"/>
              <a:buChar char="§"/>
            </a:pPr>
            <a:r>
              <a:rPr lang="nl-BE" sz="1900" b="1" dirty="0">
                <a:latin typeface="Helvetica Light"/>
              </a:rPr>
              <a:t>BioEconomy  </a:t>
            </a:r>
            <a:r>
              <a:rPr lang="nl-BE" sz="1900" dirty="0">
                <a:latin typeface="Helvetica Light"/>
              </a:rPr>
              <a:t>(Lombardy + Randstad)</a:t>
            </a:r>
          </a:p>
          <a:p>
            <a:pPr lvl="1">
              <a:buClr>
                <a:srgbClr val="01458E"/>
              </a:buClr>
              <a:buSzPct val="80000"/>
            </a:pPr>
            <a:r>
              <a:rPr lang="nl-BE" sz="1900" dirty="0">
                <a:latin typeface="Helvetica Light"/>
              </a:rPr>
              <a:t>                           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110" y="32777"/>
            <a:ext cx="1753934" cy="113785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39152" cy="1137857"/>
          </a:xfrm>
        </p:spPr>
        <p:txBody>
          <a:bodyPr>
            <a:noAutofit/>
          </a:bodyPr>
          <a:lstStyle/>
          <a:p>
            <a:pPr algn="r"/>
            <a:r>
              <a:rPr lang="nl-BE" sz="28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</a:t>
            </a:r>
            <a:r>
              <a:rPr lang="nl-BE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Investment </a:t>
            </a:r>
            <a:r>
              <a:rPr lang="nl-BE" sz="2800" b="1" dirty="0" err="1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endParaRPr lang="en-GB" sz="2800" b="1" dirty="0">
              <a:solidFill>
                <a:srgbClr val="2449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83568" y="1349235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VI Demo Cases common objectives</a:t>
            </a:r>
          </a:p>
          <a:p>
            <a:pPr>
              <a:buClr>
                <a:srgbClr val="01458E"/>
              </a:buClr>
            </a:pPr>
            <a:endParaRPr lang="en-US" sz="800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establish (shared) facilities for demonstration of new technologies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facilitate access to (shared) facilities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lower technology uncertainty, risks and costs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stimulate industrial replication &amp; upscale (hence market uptake)</a:t>
            </a:r>
          </a:p>
          <a:p>
            <a:pPr lvl="1">
              <a:buClr>
                <a:srgbClr val="01458E"/>
              </a:buClr>
              <a:buSzPct val="80000"/>
            </a:pPr>
            <a:endParaRPr lang="en-US" sz="800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Each Demo Case =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combination of complementary demonstration facilities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group(s) of companies accessing infrastructure (TRL6-8)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industrial replication &amp; upscale (if the above is successful) (TRL8-9)</a:t>
            </a:r>
          </a:p>
          <a:p>
            <a:pPr lvl="1">
              <a:buClr>
                <a:srgbClr val="01458E"/>
              </a:buClr>
              <a:buSzPct val="80000"/>
            </a:pPr>
            <a:endParaRPr lang="en-US" sz="800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01458E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3 types of Demo Cases</a:t>
            </a:r>
          </a:p>
          <a:p>
            <a:pPr>
              <a:buClr>
                <a:srgbClr val="01458E"/>
              </a:buClr>
            </a:pPr>
            <a:endParaRPr lang="en-US" sz="800" dirty="0">
              <a:solidFill>
                <a:prstClr val="black"/>
              </a:solidFill>
              <a:latin typeface="Helvetica Ligh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Challenge driven or technology driven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connecting existing infrastructures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building brand new demonstration infrastructure</a:t>
            </a:r>
          </a:p>
          <a:p>
            <a:pPr marL="800100" lvl="1" indent="-342900">
              <a:buClr>
                <a:srgbClr val="01458E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  <a:latin typeface="Helvetica Light"/>
                <a:ea typeface="Tahoma" panose="020B0604030504040204" pitchFamily="34" charset="0"/>
                <a:cs typeface="Tahoma" panose="020B0604030504040204" pitchFamily="34" charset="0"/>
              </a:rPr>
              <a:t>connect &amp; upgrade existing infrastructure (hybrid format)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4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 descr="logoreliefCMJN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/>
          <a:stretch/>
        </p:blipFill>
        <p:spPr>
          <a:xfrm>
            <a:off x="323528" y="289813"/>
            <a:ext cx="1979712" cy="122413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2699792" y="1628800"/>
            <a:ext cx="0" cy="475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9552" y="5445224"/>
            <a:ext cx="84249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84844" y="505576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prstClr val="black"/>
                </a:solidFill>
              </a:rPr>
              <a:t>Investment size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150773" y="3284902"/>
            <a:ext cx="3681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Demonstration / upscaling through</a:t>
            </a:r>
            <a:r>
              <a:rPr lang="fr-BE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131" y="40050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Connecting existing facilities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5858" y="2184333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Creating / building new facilities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23131" y="3573016"/>
            <a:ext cx="17766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736208" y="3627739"/>
            <a:ext cx="2483864" cy="1682598"/>
            <a:chOff x="3034902" y="3861048"/>
            <a:chExt cx="1663660" cy="864096"/>
          </a:xfrm>
        </p:grpSpPr>
        <p:sp>
          <p:nvSpPr>
            <p:cNvPr id="19" name="Oval 18"/>
            <p:cNvSpPr/>
            <p:nvPr/>
          </p:nvSpPr>
          <p:spPr>
            <a:xfrm>
              <a:off x="3034902" y="3861048"/>
              <a:ext cx="165618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42378" y="4022154"/>
              <a:ext cx="1656184" cy="426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Category 1 Demo-Cases</a:t>
              </a:r>
            </a:p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« Connecting what already exists »</a:t>
              </a:r>
            </a:p>
            <a:p>
              <a:pPr algn="ctr"/>
              <a:endParaRPr lang="en-GB" sz="1200" b="1" dirty="0">
                <a:solidFill>
                  <a:prstClr val="white"/>
                </a:solidFill>
              </a:endParaRPr>
            </a:p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Ca. 50% of VI demo-cases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58909" y="5810226"/>
            <a:ext cx="1249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0,5-10€ Mio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07668" y="581022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+/- 10-50€ Mio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84844" y="5715834"/>
            <a:ext cx="1742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+/- 50-200€ Mio (poss. even higher </a:t>
            </a:r>
            <a:r>
              <a:rPr lang="fr-BE" sz="1400" dirty="0">
                <a:solidFill>
                  <a:prstClr val="black"/>
                </a:solidFill>
              </a:rPr>
              <a:t>…)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270125" y="2934105"/>
            <a:ext cx="1971529" cy="1575015"/>
            <a:chOff x="3034902" y="3861048"/>
            <a:chExt cx="1663660" cy="864096"/>
          </a:xfrm>
        </p:grpSpPr>
        <p:sp>
          <p:nvSpPr>
            <p:cNvPr id="35" name="Oval 34"/>
            <p:cNvSpPr/>
            <p:nvPr/>
          </p:nvSpPr>
          <p:spPr>
            <a:xfrm>
              <a:off x="3034902" y="3861048"/>
              <a:ext cx="165618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42378" y="4022154"/>
              <a:ext cx="1656184" cy="658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Category 3 Demo-Cases</a:t>
              </a:r>
            </a:p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« Connecting </a:t>
              </a:r>
              <a:r>
                <a:rPr lang="en-GB" sz="1200" b="1" u="sng" dirty="0">
                  <a:solidFill>
                    <a:prstClr val="white"/>
                  </a:solidFill>
                </a:rPr>
                <a:t>&amp; upgrading</a:t>
              </a:r>
              <a:r>
                <a:rPr lang="en-GB" sz="1200" b="1" dirty="0">
                  <a:solidFill>
                    <a:prstClr val="white"/>
                  </a:solidFill>
                </a:rPr>
                <a:t> what already exists »</a:t>
              </a:r>
            </a:p>
            <a:p>
              <a:pPr algn="ctr"/>
              <a:endParaRPr lang="en-GB" sz="1200" b="1" dirty="0">
                <a:solidFill>
                  <a:prstClr val="white"/>
                </a:solidFill>
              </a:endParaRPr>
            </a:p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30% to 40% of VI demo-cases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84844" y="1847171"/>
            <a:ext cx="1504803" cy="1051510"/>
            <a:chOff x="3034902" y="3861048"/>
            <a:chExt cx="1790101" cy="864096"/>
          </a:xfrm>
        </p:grpSpPr>
        <p:sp>
          <p:nvSpPr>
            <p:cNvPr id="38" name="Oval 37"/>
            <p:cNvSpPr/>
            <p:nvPr/>
          </p:nvSpPr>
          <p:spPr>
            <a:xfrm>
              <a:off x="3034902" y="3861048"/>
              <a:ext cx="165618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solidFill>
                  <a:prstClr val="white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34902" y="4033102"/>
              <a:ext cx="1790101" cy="53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Cat 2 Demo-Cases</a:t>
              </a:r>
            </a:p>
            <a:p>
              <a:pPr algn="ctr"/>
              <a:r>
                <a:rPr lang="en-GB" sz="1200" b="1" dirty="0">
                  <a:solidFill>
                    <a:prstClr val="white"/>
                  </a:solidFill>
                </a:rPr>
                <a:t>10% to 20% of VI demo-cases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36621" y="3464194"/>
            <a:ext cx="1288673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200" b="1" dirty="0">
                <a:solidFill>
                  <a:srgbClr val="44546A"/>
                </a:solidFill>
              </a:rPr>
              <a:t>«</a:t>
            </a:r>
            <a:r>
              <a:rPr lang="en-GB" sz="1200" b="1" dirty="0">
                <a:solidFill>
                  <a:srgbClr val="44546A"/>
                </a:solidFill>
              </a:rPr>
              <a:t> Building &amp; connecting new demo facilities</a:t>
            </a:r>
            <a:r>
              <a:rPr lang="fr-BE" sz="1200" b="1" dirty="0">
                <a:solidFill>
                  <a:srgbClr val="44546A"/>
                </a:solidFill>
              </a:rPr>
              <a:t> »</a:t>
            </a:r>
          </a:p>
        </p:txBody>
      </p:sp>
      <p:cxnSp>
        <p:nvCxnSpPr>
          <p:cNvPr id="9" name="Straight Arrow Connector 8"/>
          <p:cNvCxnSpPr>
            <a:stCxn id="3" idx="0"/>
            <a:endCxn id="38" idx="4"/>
          </p:cNvCxnSpPr>
          <p:nvPr/>
        </p:nvCxnSpPr>
        <p:spPr>
          <a:xfrm flipV="1">
            <a:off x="8180958" y="2898681"/>
            <a:ext cx="1" cy="565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9085816">
            <a:off x="424309" y="48658"/>
            <a:ext cx="9006588" cy="4521564"/>
          </a:xfrm>
          <a:prstGeom prst="arc">
            <a:avLst>
              <a:gd name="adj1" fmla="val 11680763"/>
              <a:gd name="adj2" fmla="val 20032022"/>
            </a:avLst>
          </a:prstGeom>
          <a:ln w="25400">
            <a:solidFill>
              <a:schemeClr val="accent2">
                <a:shade val="95000"/>
                <a:satMod val="105000"/>
                <a:alpha val="64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224928" y="1425106"/>
            <a:ext cx="0" cy="49914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380312" y="1403648"/>
            <a:ext cx="0" cy="49914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1397682" y="56455"/>
            <a:ext cx="6939152" cy="1894520"/>
          </a:xfrm>
        </p:spPr>
        <p:txBody>
          <a:bodyPr>
            <a:noAutofit/>
          </a:bodyPr>
          <a:lstStyle/>
          <a:p>
            <a:pPr algn="r"/>
            <a:r>
              <a:rPr lang="nl-BE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Investment </a:t>
            </a:r>
            <a:r>
              <a:rPr lang="en-GB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009290" y="810514"/>
            <a:ext cx="7958422" cy="4664733"/>
            <a:chOff x="1345721" y="276045"/>
            <a:chExt cx="10611229" cy="6219644"/>
          </a:xfrm>
        </p:grpSpPr>
        <p:sp>
          <p:nvSpPr>
            <p:cNvPr id="2" name="Rectangle 1"/>
            <p:cNvSpPr/>
            <p:nvPr/>
          </p:nvSpPr>
          <p:spPr>
            <a:xfrm>
              <a:off x="1345721" y="276045"/>
              <a:ext cx="9420045" cy="1380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Basic Demonstration Infrastructures – Initial Costs related to the setting up of the infrastructures and platform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45721" y="2257245"/>
              <a:ext cx="9420045" cy="13802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prstClr val="white"/>
                  </a:solidFill>
                </a:rPr>
                <a:t>Projects-related activities (within the platform; TRL 5-7/8) - Operating costs</a:t>
              </a:r>
            </a:p>
            <a:p>
              <a:pPr marL="214313" indent="-214313" algn="ctr">
                <a:buFont typeface="Arial" panose="020B0604020202020204" pitchFamily="34" charset="0"/>
                <a:buChar char="•"/>
              </a:pPr>
              <a:endParaRPr lang="en-US" sz="1350" b="1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45721" y="4238445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Replication  – Indus. Upscale (TRL8/9) 1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88567" y="4238444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Replication – Indus. Upscale (TRL 8/9) 2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031413" y="4238444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Replication – Indus. Upscale (TRL 8/9) 3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62678" y="4238444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Replication – Indus. Upscale (TRL 8/9) 4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89631" y="4238444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prstClr val="white"/>
                  </a:solidFill>
                </a:rPr>
                <a:t>Etc</a:t>
              </a:r>
              <a:r>
                <a:rPr lang="en-US" sz="1350" dirty="0">
                  <a:solidFill>
                    <a:prstClr val="white"/>
                  </a:solidFill>
                </a:rPr>
                <a:t>.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297174" y="4238444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04717" y="4238444"/>
              <a:ext cx="1061049" cy="13802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600988" y="1330850"/>
              <a:ext cx="6814617" cy="36297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Regional, national and EU Subsidies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805577" y="1776354"/>
              <a:ext cx="405443" cy="4802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600989" y="3152237"/>
              <a:ext cx="6814616" cy="35065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Public Subsidies and private co-investments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1625486" y="3723524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968333" y="3723524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311178" y="3731637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727941" y="3723524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7144703" y="3723524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8538122" y="3731636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9984482" y="3731636"/>
              <a:ext cx="483079" cy="4242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768414" y="5425244"/>
              <a:ext cx="8479766" cy="38376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</a:rPr>
                <a:t>Private investments, public (EIB-like) loans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345721" y="5943596"/>
              <a:ext cx="9427234" cy="552093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350" dirty="0">
                  <a:solidFill>
                    <a:prstClr val="white"/>
                  </a:solidFill>
                </a:rPr>
                <a:t>Revenues generated from Replication/Industrial upscale and production</a:t>
              </a:r>
              <a:endParaRPr lang="en-GB" sz="1350" dirty="0">
                <a:solidFill>
                  <a:prstClr val="white"/>
                </a:solidFill>
              </a:endParaRPr>
            </a:p>
          </p:txBody>
        </p:sp>
        <p:cxnSp>
          <p:nvCxnSpPr>
            <p:cNvPr id="29" name="Elbow Connector 28"/>
            <p:cNvCxnSpPr>
              <a:stCxn id="24" idx="3"/>
              <a:endCxn id="10" idx="3"/>
            </p:cNvCxnSpPr>
            <p:nvPr/>
          </p:nvCxnSpPr>
          <p:spPr>
            <a:xfrm flipH="1" flipV="1">
              <a:off x="10765766" y="4928558"/>
              <a:ext cx="7189" cy="1291085"/>
            </a:xfrm>
            <a:prstGeom prst="bentConnector3">
              <a:avLst>
                <a:gd name="adj1" fmla="val -31798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24" idx="3"/>
              <a:endCxn id="3" idx="3"/>
            </p:cNvCxnSpPr>
            <p:nvPr/>
          </p:nvCxnSpPr>
          <p:spPr>
            <a:xfrm flipH="1" flipV="1">
              <a:off x="10765766" y="2947360"/>
              <a:ext cx="7189" cy="3272284"/>
            </a:xfrm>
            <a:prstGeom prst="bentConnector3">
              <a:avLst>
                <a:gd name="adj1" fmla="val -317985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0912031" y="3478808"/>
              <a:ext cx="1044919" cy="129434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prstClr val="black"/>
                  </a:solidFill>
                </a:rPr>
                <a:t>ROI based on industrial upscale</a:t>
              </a:r>
            </a:p>
          </p:txBody>
        </p:sp>
      </p:grpSp>
      <p:sp>
        <p:nvSpPr>
          <p:cNvPr id="27" name="Titel 1"/>
          <p:cNvSpPr txBox="1">
            <a:spLocks/>
          </p:cNvSpPr>
          <p:nvPr/>
        </p:nvSpPr>
        <p:spPr>
          <a:xfrm>
            <a:off x="2221719" y="187964"/>
            <a:ext cx="6624736" cy="46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</a:t>
            </a:r>
            <a:r>
              <a:rPr lang="nl-NL" sz="2400" dirty="0">
                <a:solidFill>
                  <a:srgbClr val="0070C0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 Structure – three layers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755575" y="654950"/>
            <a:ext cx="144016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755575" y="2165927"/>
            <a:ext cx="144016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>
            <a:off x="767673" y="3667529"/>
            <a:ext cx="144016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201274" y="1133185"/>
            <a:ext cx="7636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prstClr val="black"/>
                </a:solidFill>
              </a:rPr>
              <a:t>Layer 1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94477" y="2660110"/>
            <a:ext cx="7636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prstClr val="black"/>
                </a:solidFill>
              </a:rPr>
              <a:t>Layer 2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206447" y="4158396"/>
            <a:ext cx="76369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400" dirty="0">
                <a:solidFill>
                  <a:prstClr val="black"/>
                </a:solidFill>
              </a:rPr>
              <a:t>Layer 3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9290" y="5625991"/>
            <a:ext cx="784310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prstClr val="black"/>
                </a:solidFill>
              </a:rPr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Layer 1 (to some extent Layer 2 as well) contains « non-profitable top » (hence the subsidies)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Layers 2 &amp; 3 can’t be functioning if « top » not financially secured (</a:t>
            </a:r>
            <a:r>
              <a:rPr lang="en-US" sz="1400" dirty="0">
                <a:solidFill>
                  <a:prstClr val="black"/>
                </a:solidFill>
                <a:sym typeface="Wingdings" panose="05000000000000000000" pitchFamily="2" charset="2"/>
              </a:rPr>
              <a:t> no bankable plan !)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Layers inter-dependent; smooth flow between them key !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184450" y="796872"/>
            <a:ext cx="3763366" cy="4610605"/>
            <a:chOff x="5184450" y="796872"/>
            <a:chExt cx="3763366" cy="4610605"/>
          </a:xfrm>
        </p:grpSpPr>
        <p:sp>
          <p:nvSpPr>
            <p:cNvPr id="28" name="Isosceles Triangle 27"/>
            <p:cNvSpPr/>
            <p:nvPr/>
          </p:nvSpPr>
          <p:spPr>
            <a:xfrm rot="10800000">
              <a:off x="5184450" y="796872"/>
              <a:ext cx="3667943" cy="4610605"/>
            </a:xfrm>
            <a:prstGeom prst="triangle">
              <a:avLst>
                <a:gd name="adj" fmla="val 21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7022" y="815992"/>
              <a:ext cx="26630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BE" sz="1600" dirty="0">
                  <a:solidFill>
                    <a:prstClr val="black"/>
                  </a:solidFill>
                </a:rPr>
                <a:t>Public Support</a:t>
              </a:r>
            </a:p>
            <a:p>
              <a:endParaRPr lang="fr-BE" sz="1400" dirty="0">
                <a:solidFill>
                  <a:prstClr val="black"/>
                </a:solidFill>
              </a:endParaRPr>
            </a:p>
            <a:p>
              <a:r>
                <a:rPr lang="en-US" sz="1400" dirty="0">
                  <a:solidFill>
                    <a:prstClr val="black"/>
                  </a:solidFill>
                </a:rPr>
                <a:t>(100% coverage ‘non-profitable top’ through public funds, structural)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53116" y="2547436"/>
              <a:ext cx="15992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prstClr val="black"/>
                  </a:solidFill>
                </a:rPr>
                <a:t>(</a:t>
              </a:r>
              <a:r>
                <a:rPr lang="en-US" sz="1400" dirty="0">
                  <a:solidFill>
                    <a:prstClr val="black"/>
                  </a:solidFill>
                </a:rPr>
                <a:t>e.g. 50% subs, project based)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76793" y="3420208"/>
              <a:ext cx="10710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>
                  <a:solidFill>
                    <a:prstClr val="black"/>
                  </a:solidFill>
                </a:rPr>
                <a:t>(</a:t>
              </a:r>
              <a:r>
                <a:rPr lang="en-US" sz="1400" dirty="0">
                  <a:solidFill>
                    <a:prstClr val="black"/>
                  </a:solidFill>
                </a:rPr>
                <a:t>Repayable Loans, Bankable Business Pl)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1" name="Espace réservé du numéro de diapositive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BB20B6B-2C00-4D2D-A150-25E4FB9B158F}"/>
              </a:ext>
            </a:extLst>
          </p:cNvPr>
          <p:cNvSpPr txBox="1">
            <a:spLocks/>
          </p:cNvSpPr>
          <p:nvPr/>
        </p:nvSpPr>
        <p:spPr>
          <a:xfrm>
            <a:off x="2195736" y="524075"/>
            <a:ext cx="6624736" cy="46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>
                <a:solidFill>
                  <a:srgbClr val="2449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Bio-Based industries: Context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967F35-91D1-4E30-967B-EAAC7310C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8172450" cy="42100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2712D-76A8-463B-8FF3-AB85D4BD5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2728">
            <a:off x="3422737" y="1378903"/>
            <a:ext cx="5392563" cy="53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3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9D4A89-0ECD-4D16-9895-37A5192F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4634-D5AC-4CE8-AF0B-4000A0DB3EE8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B59682B-0C71-4A64-8C61-750890D5DF3B}"/>
              </a:ext>
            </a:extLst>
          </p:cNvPr>
          <p:cNvSpPr/>
          <p:nvPr/>
        </p:nvSpPr>
        <p:spPr>
          <a:xfrm>
            <a:off x="1007604" y="227687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Based on the </a:t>
            </a:r>
            <a:r>
              <a:rPr lang="en-US" dirty="0" err="1"/>
              <a:t>Mou</a:t>
            </a:r>
            <a:r>
              <a:rPr lang="en-US" dirty="0"/>
              <a:t>, the Pilot and BIC have agreed to work together on </a:t>
            </a:r>
            <a:r>
              <a:rPr lang="en-US" b="1" dirty="0"/>
              <a:t>communication and awareness </a:t>
            </a:r>
            <a:r>
              <a:rPr lang="en-US" dirty="0"/>
              <a:t>raising activities for mobilizing key stakeholders and promoting the importance of bio economy and bio-based industries.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They have agreed to work together as </a:t>
            </a:r>
            <a:r>
              <a:rPr lang="en-US" b="1" dirty="0"/>
              <a:t>equal partners on improving access to financial instruments and strengthening synergies between different funding </a:t>
            </a:r>
            <a:r>
              <a:rPr lang="en-US" b="1" dirty="0" err="1"/>
              <a:t>schemestowards</a:t>
            </a:r>
            <a:r>
              <a:rPr lang="en-US" b="1" dirty="0"/>
              <a:t> the creation of a more </a:t>
            </a:r>
            <a:r>
              <a:rPr lang="en-US" b="1" dirty="0" err="1"/>
              <a:t>favourable</a:t>
            </a:r>
            <a:r>
              <a:rPr lang="en-US" b="1" dirty="0"/>
              <a:t> investment environment</a:t>
            </a:r>
            <a:r>
              <a:rPr lang="en-US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Lastly the Pilot and BIC have agreed to </a:t>
            </a:r>
            <a:r>
              <a:rPr lang="en-US" b="1" dirty="0"/>
              <a:t>connect actors across regions and sectors along new value chains</a:t>
            </a:r>
            <a:r>
              <a:rPr lang="en-US" dirty="0"/>
              <a:t> and to explore how the combination of different strengths can lead to a faster deployment of new technologies. Moreover, exchange of information related to BBI topics and Pilot cases will be promoted in order potential synergies to be exploited. </a:t>
            </a:r>
            <a:endParaRPr lang="es-ES" dirty="0"/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B495F01B-6835-43ED-AA27-E8B640C645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753934" cy="113785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15C11C-9579-431C-BD2B-2DD90DB2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363452"/>
            <a:ext cx="3034306" cy="79208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D3B9771-BD14-4732-A16B-8814CFD47875}"/>
              </a:ext>
            </a:extLst>
          </p:cNvPr>
          <p:cNvSpPr/>
          <p:nvPr/>
        </p:nvSpPr>
        <p:spPr>
          <a:xfrm>
            <a:off x="1090783" y="1531540"/>
            <a:ext cx="636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BIC and Vanguard Initiative sign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Bioeconomy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MoU </a:t>
            </a:r>
            <a:endParaRPr lang="es-E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4EB0544-98A8-4BC2-B45E-D143B2916FA1}"/>
              </a:ext>
            </a:extLst>
          </p:cNvPr>
          <p:cNvSpPr/>
          <p:nvPr/>
        </p:nvSpPr>
        <p:spPr>
          <a:xfrm>
            <a:off x="4572000" y="65024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i="1" dirty="0"/>
              <a:t>http://s3platform.jrc.ec.europa.eu/documents/20182/212042/Action+Plan+Bio+DEF.pdf/011b5dbe-4bfd-480c-9fa8-3205ac33801a</a:t>
            </a:r>
          </a:p>
        </p:txBody>
      </p:sp>
    </p:spTree>
    <p:extLst>
      <p:ext uri="{BB962C8B-B14F-4D97-AF65-F5344CB8AC3E}">
        <p14:creationId xmlns:p14="http://schemas.microsoft.com/office/powerpoint/2010/main" val="3366056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325</TotalTime>
  <Words>1299</Words>
  <Application>Microsoft Office PowerPoint</Application>
  <PresentationFormat>Presentación en pantalla (4:3)</PresentationFormat>
  <Paragraphs>300</Paragraphs>
  <Slides>22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Helvetica Light</vt:lpstr>
      <vt:lpstr>Lucida Sans Unicode</vt:lpstr>
      <vt:lpstr>Tahoma</vt:lpstr>
      <vt:lpstr>Times New Roman</vt:lpstr>
      <vt:lpstr>Wingdings</vt:lpstr>
      <vt:lpstr>Kantoorthema</vt:lpstr>
      <vt:lpstr>2_Kantoorthema</vt:lpstr>
      <vt:lpstr>3_Kantoorthema</vt:lpstr>
      <vt:lpstr>7_Kantoorthema</vt:lpstr>
      <vt:lpstr>Presentación de PowerPoint</vt:lpstr>
      <vt:lpstr>VI – network of many regions</vt:lpstr>
      <vt:lpstr>VI Methodology – 4 step approach</vt:lpstr>
      <vt:lpstr>VI Pilot Projects</vt:lpstr>
      <vt:lpstr>Funding &amp; Investment Needs</vt:lpstr>
      <vt:lpstr>Different Investment Needs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Ongoing Initiatives  </vt:lpstr>
      <vt:lpstr>Perspectives  </vt:lpstr>
      <vt:lpstr>Pilots &amp; DemoCases (3/3)</vt:lpstr>
      <vt:lpstr>Presentación de PowerPoint</vt:lpstr>
    </vt:vector>
  </TitlesOfParts>
  <Company>Provincie Noord-Brabant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Lieke van Alphen</dc:creator>
  <cp:lastModifiedBy>Mikel Irujo</cp:lastModifiedBy>
  <cp:revision>69</cp:revision>
  <cp:lastPrinted>2017-06-30T16:41:06Z</cp:lastPrinted>
  <dcterms:created xsi:type="dcterms:W3CDTF">2017-06-22T08:14:54Z</dcterms:created>
  <dcterms:modified xsi:type="dcterms:W3CDTF">2018-03-07T11:18:18Z</dcterms:modified>
</cp:coreProperties>
</file>