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8"/>
  </p:notesMasterIdLst>
  <p:handoutMasterIdLst>
    <p:handoutMasterId r:id="rId19"/>
  </p:handoutMasterIdLst>
  <p:sldIdLst>
    <p:sldId id="256" r:id="rId2"/>
    <p:sldId id="257" r:id="rId3"/>
    <p:sldId id="370" r:id="rId4"/>
    <p:sldId id="369" r:id="rId5"/>
    <p:sldId id="373" r:id="rId6"/>
    <p:sldId id="374" r:id="rId7"/>
    <p:sldId id="349" r:id="rId8"/>
    <p:sldId id="258" r:id="rId9"/>
    <p:sldId id="323" r:id="rId10"/>
    <p:sldId id="375" r:id="rId11"/>
    <p:sldId id="376" r:id="rId12"/>
    <p:sldId id="377" r:id="rId13"/>
    <p:sldId id="378" r:id="rId14"/>
    <p:sldId id="379" r:id="rId15"/>
    <p:sldId id="381" r:id="rId16"/>
    <p:sldId id="380" r:id="rId17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773">
          <p15:clr>
            <a:srgbClr val="A4A3A4"/>
          </p15:clr>
        </p15:guide>
        <p15:guide id="2" pos="3796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CFF"/>
    <a:srgbClr val="15210D"/>
    <a:srgbClr val="CCFFFF"/>
    <a:srgbClr val="093B3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359" autoAdjust="0"/>
    <p:restoredTop sz="99429" autoAdjust="0"/>
  </p:normalViewPr>
  <p:slideViewPr>
    <p:cSldViewPr snapToGrid="0" snapToObjects="1">
      <p:cViewPr>
        <p:scale>
          <a:sx n="70" d="100"/>
          <a:sy n="70" d="100"/>
        </p:scale>
        <p:origin x="774" y="414"/>
      </p:cViewPr>
      <p:guideLst>
        <p:guide orient="horz" pos="3773"/>
        <p:guide pos="3796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 varScale="1">
        <p:scale>
          <a:sx n="88" d="100"/>
          <a:sy n="88" d="100"/>
        </p:scale>
        <p:origin x="-3822" y="-12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69DE467-252D-C340-B6D3-74553E62F086}" type="datetimeFigureOut">
              <a:rPr lang="nl-NL" smtClean="0"/>
              <a:t>6-3-2018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CD94EF4-DA67-D04B-9845-EB080743160F}" type="slidenum">
              <a:rPr lang="nl-NL" smtClean="0"/>
              <a:t>‹Nº›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2159759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b="0" i="0">
                <a:latin typeface="Verdana Standaard" charset="0"/>
              </a:defRPr>
            </a:lvl1pPr>
          </a:lstStyle>
          <a:p>
            <a:endParaRPr lang="nl-NL" dirty="0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b="0" i="0">
                <a:latin typeface="Verdana Standaard" charset="0"/>
              </a:defRPr>
            </a:lvl1pPr>
          </a:lstStyle>
          <a:p>
            <a:fld id="{F0136DB9-5D27-1549-BD29-2B9C3D92BA6B}" type="datetimeFigureOut">
              <a:rPr lang="nl-NL" smtClean="0"/>
              <a:pPr/>
              <a:t>6-3-2018</a:t>
            </a:fld>
            <a:endParaRPr lang="nl-NL" dirty="0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 dirty="0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 dirty="0" smtClean="0"/>
              <a:t>Klik om de tekststijl van het model te bewerken</a:t>
            </a:r>
          </a:p>
          <a:p>
            <a:pPr lvl="1"/>
            <a:r>
              <a:rPr lang="nl-NL" dirty="0" smtClean="0"/>
              <a:t>Tweede niveau</a:t>
            </a:r>
          </a:p>
          <a:p>
            <a:pPr lvl="2"/>
            <a:r>
              <a:rPr lang="nl-NL" dirty="0" smtClean="0"/>
              <a:t>Derde niveau</a:t>
            </a:r>
          </a:p>
          <a:p>
            <a:pPr lvl="3"/>
            <a:r>
              <a:rPr lang="nl-NL" dirty="0" smtClean="0"/>
              <a:t>Vierde niveau</a:t>
            </a:r>
          </a:p>
          <a:p>
            <a:pPr lvl="4"/>
            <a:r>
              <a:rPr lang="nl-NL" dirty="0" smtClean="0"/>
              <a:t>Vijfde niveau</a:t>
            </a:r>
            <a:endParaRPr lang="nl-NL" dirty="0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 b="0" i="0">
                <a:latin typeface="Verdana Standaard" charset="0"/>
              </a:defRPr>
            </a:lvl1pPr>
          </a:lstStyle>
          <a:p>
            <a:endParaRPr lang="nl-NL" dirty="0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b="0" i="0">
                <a:latin typeface="Verdana Standaard" charset="0"/>
              </a:defRPr>
            </a:lvl1pPr>
          </a:lstStyle>
          <a:p>
            <a:fld id="{B724C359-F21C-5144-9CEB-BDBE24445460}" type="slidenum">
              <a:rPr lang="nl-NL" smtClean="0"/>
              <a:pPr/>
              <a:t>‹Nº›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8980635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b="0" i="0" kern="1200">
        <a:solidFill>
          <a:schemeClr val="tx1"/>
        </a:solidFill>
        <a:latin typeface="Verdana Standaard" charset="0"/>
        <a:ea typeface="+mn-ea"/>
        <a:cs typeface="+mn-cs"/>
      </a:defRPr>
    </a:lvl1pPr>
    <a:lvl2pPr marL="457200" algn="l" defTabSz="914400" rtl="0" eaLnBrk="1" latinLnBrk="0" hangingPunct="1">
      <a:defRPr sz="1200" b="0" i="0" kern="1200">
        <a:solidFill>
          <a:schemeClr val="tx1"/>
        </a:solidFill>
        <a:latin typeface="Verdana Standaard" charset="0"/>
        <a:ea typeface="+mn-ea"/>
        <a:cs typeface="+mn-cs"/>
      </a:defRPr>
    </a:lvl2pPr>
    <a:lvl3pPr marL="914400" algn="l" defTabSz="914400" rtl="0" eaLnBrk="1" latinLnBrk="0" hangingPunct="1">
      <a:defRPr sz="1200" b="0" i="0" kern="1200">
        <a:solidFill>
          <a:schemeClr val="tx1"/>
        </a:solidFill>
        <a:latin typeface="Verdana Standaard" charset="0"/>
        <a:ea typeface="+mn-ea"/>
        <a:cs typeface="+mn-cs"/>
      </a:defRPr>
    </a:lvl3pPr>
    <a:lvl4pPr marL="1371600" algn="l" defTabSz="914400" rtl="0" eaLnBrk="1" latinLnBrk="0" hangingPunct="1">
      <a:defRPr sz="1200" b="0" i="0" kern="1200">
        <a:solidFill>
          <a:schemeClr val="tx1"/>
        </a:solidFill>
        <a:latin typeface="Verdana Standaard" charset="0"/>
        <a:ea typeface="+mn-ea"/>
        <a:cs typeface="+mn-cs"/>
      </a:defRPr>
    </a:lvl4pPr>
    <a:lvl5pPr marL="1828800" algn="l" defTabSz="914400" rtl="0" eaLnBrk="1" latinLnBrk="0" hangingPunct="1">
      <a:defRPr sz="1200" b="0" i="0" kern="1200">
        <a:solidFill>
          <a:schemeClr val="tx1"/>
        </a:solidFill>
        <a:latin typeface="Verdana Standaard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24C359-F21C-5144-9CEB-BDBE24445460}" type="slidenum">
              <a:rPr lang="nl-NL" smtClean="0"/>
              <a:pPr/>
              <a:t>1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535234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JRC introdu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4" descr="JRC-city-presentation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1" cy="5994400"/>
          </a:xfrm>
          <a:prstGeom prst="rect">
            <a:avLst/>
          </a:prstGeom>
        </p:spPr>
      </p:pic>
      <p:sp>
        <p:nvSpPr>
          <p:cNvPr id="14" name="Rechthoek 13"/>
          <p:cNvSpPr/>
          <p:nvPr userDrawn="1"/>
        </p:nvSpPr>
        <p:spPr>
          <a:xfrm>
            <a:off x="8901" y="922706"/>
            <a:ext cx="121831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nl-NL" sz="3600" b="1" dirty="0" smtClean="0">
                <a:solidFill>
                  <a:srgbClr val="093B37"/>
                </a:solidFill>
                <a:latin typeface="Verdana"/>
                <a:ea typeface="Arial" charset="0"/>
                <a:cs typeface="Verdana"/>
              </a:rPr>
              <a:t>The European </a:t>
            </a:r>
            <a:r>
              <a:rPr lang="nl-NL" sz="3600" b="1" dirty="0" err="1" smtClean="0">
                <a:solidFill>
                  <a:srgbClr val="093B37"/>
                </a:solidFill>
                <a:latin typeface="Verdana"/>
                <a:ea typeface="Arial" charset="0"/>
                <a:cs typeface="Verdana"/>
              </a:rPr>
              <a:t>Commission’s</a:t>
            </a:r>
            <a:r>
              <a:rPr lang="nl-NL" sz="3600" b="1" dirty="0">
                <a:solidFill>
                  <a:srgbClr val="093B37"/>
                </a:solidFill>
                <a:latin typeface="Verdana"/>
                <a:ea typeface="Arial" charset="0"/>
                <a:cs typeface="Verdana"/>
              </a:rPr>
              <a:t> </a:t>
            </a:r>
            <a:r>
              <a:rPr lang="nl-NL" sz="3600" b="1" dirty="0" err="1" smtClean="0">
                <a:solidFill>
                  <a:srgbClr val="093B37"/>
                </a:solidFill>
                <a:latin typeface="Verdana"/>
                <a:ea typeface="Arial" charset="0"/>
                <a:cs typeface="Verdana"/>
              </a:rPr>
              <a:t>science</a:t>
            </a:r>
            <a:r>
              <a:rPr lang="nl-NL" sz="3600" b="1" dirty="0" smtClean="0">
                <a:solidFill>
                  <a:srgbClr val="093B37"/>
                </a:solidFill>
                <a:latin typeface="Verdana"/>
                <a:ea typeface="Arial" charset="0"/>
                <a:cs typeface="Verdana"/>
              </a:rPr>
              <a:t> </a:t>
            </a:r>
          </a:p>
          <a:p>
            <a:pPr algn="ctr"/>
            <a:r>
              <a:rPr lang="nl-NL" sz="3600" b="1" dirty="0" err="1" smtClean="0">
                <a:solidFill>
                  <a:srgbClr val="093B37"/>
                </a:solidFill>
                <a:latin typeface="Verdana"/>
                <a:ea typeface="Arial" charset="0"/>
                <a:cs typeface="Verdana"/>
              </a:rPr>
              <a:t>and</a:t>
            </a:r>
            <a:r>
              <a:rPr lang="nl-NL" sz="3600" b="1" dirty="0" smtClean="0">
                <a:solidFill>
                  <a:srgbClr val="093B37"/>
                </a:solidFill>
                <a:latin typeface="Verdana"/>
                <a:ea typeface="Arial" charset="0"/>
                <a:cs typeface="Verdana"/>
              </a:rPr>
              <a:t> </a:t>
            </a:r>
            <a:r>
              <a:rPr lang="nl-NL" sz="3600" b="1" dirty="0" err="1" smtClean="0">
                <a:solidFill>
                  <a:srgbClr val="093B37"/>
                </a:solidFill>
                <a:latin typeface="Verdana"/>
                <a:ea typeface="Arial" charset="0"/>
                <a:cs typeface="Verdana"/>
              </a:rPr>
              <a:t>knowledge</a:t>
            </a:r>
            <a:r>
              <a:rPr lang="nl-NL" sz="3600" b="1" dirty="0" smtClean="0">
                <a:solidFill>
                  <a:srgbClr val="093B37"/>
                </a:solidFill>
                <a:latin typeface="Verdana"/>
                <a:ea typeface="Arial" charset="0"/>
                <a:cs typeface="Verdana"/>
              </a:rPr>
              <a:t> service</a:t>
            </a:r>
            <a:endParaRPr lang="nl-NL" sz="3600" b="1" dirty="0">
              <a:solidFill>
                <a:srgbClr val="093B37"/>
              </a:solidFill>
              <a:latin typeface="Verdana"/>
              <a:ea typeface="Arial" charset="0"/>
              <a:cs typeface="Verdana"/>
            </a:endParaRPr>
          </a:p>
        </p:txBody>
      </p:sp>
      <p:sp>
        <p:nvSpPr>
          <p:cNvPr id="15" name="Rechthoek 14"/>
          <p:cNvSpPr/>
          <p:nvPr userDrawn="1"/>
        </p:nvSpPr>
        <p:spPr>
          <a:xfrm>
            <a:off x="3756500" y="2581248"/>
            <a:ext cx="4687902" cy="58477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NL" sz="3200" b="0" dirty="0" smtClean="0">
                <a:solidFill>
                  <a:srgbClr val="093B37"/>
                </a:solidFill>
                <a:latin typeface="Verdana"/>
                <a:ea typeface="Arial" charset="0"/>
                <a:cs typeface="Verdana"/>
              </a:rPr>
              <a:t>Joint Research Centre</a:t>
            </a:r>
            <a:endParaRPr lang="nl-NL" sz="3200" b="0" dirty="0">
              <a:solidFill>
                <a:srgbClr val="093B37"/>
              </a:solidFill>
              <a:latin typeface="Verdana"/>
              <a:ea typeface="Arial" charset="0"/>
              <a:cs typeface="Verdan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1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75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1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eresting fac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hoek 2"/>
          <p:cNvSpPr/>
          <p:nvPr userDrawn="1"/>
        </p:nvSpPr>
        <p:spPr>
          <a:xfrm>
            <a:off x="17" y="0"/>
            <a:ext cx="12191983" cy="3114675"/>
          </a:xfrm>
          <a:prstGeom prst="rect">
            <a:avLst/>
          </a:prstGeom>
          <a:solidFill>
            <a:srgbClr val="093B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56" tIns="45677" rIns="91356" bIns="45677" rtlCol="0" anchor="ctr"/>
          <a:lstStyle/>
          <a:p>
            <a:pPr fontAlgn="base">
              <a:lnSpc>
                <a:spcPct val="95000"/>
              </a:lnSpc>
              <a:spcBef>
                <a:spcPct val="20000"/>
              </a:spcBef>
              <a:spcAft>
                <a:spcPct val="20000"/>
              </a:spcAft>
              <a:buClr>
                <a:srgbClr val="0F3277"/>
              </a:buClr>
              <a:buSzPct val="115000"/>
            </a:pPr>
            <a:endParaRPr lang="en-US" b="1" dirty="0">
              <a:solidFill>
                <a:srgbClr val="093B37"/>
              </a:solidFill>
            </a:endParaRP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1993900"/>
            <a:ext cx="12192000" cy="114617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9600" b="1">
                <a:solidFill>
                  <a:schemeClr val="bg1"/>
                </a:solidFill>
                <a:latin typeface="Verdana"/>
                <a:cs typeface="Verdana"/>
              </a:defRPr>
            </a:lvl1pPr>
          </a:lstStyle>
          <a:p>
            <a:pPr lvl="0"/>
            <a:r>
              <a:rPr lang="nl-NL" dirty="0" smtClean="0"/>
              <a:t>TEXT</a:t>
            </a:r>
            <a:endParaRPr lang="nl-NL" dirty="0"/>
          </a:p>
        </p:txBody>
      </p:sp>
      <p:sp>
        <p:nvSpPr>
          <p:cNvPr id="7" name="Tijdelijke aanduiding voor tekst 6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3140075"/>
            <a:ext cx="12192000" cy="990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3600" b="1">
                <a:solidFill>
                  <a:srgbClr val="093B37"/>
                </a:solidFill>
                <a:latin typeface="Verdana"/>
                <a:cs typeface="Verdana"/>
              </a:defRPr>
            </a:lvl1pPr>
          </a:lstStyle>
          <a:p>
            <a:pPr lvl="0"/>
            <a:r>
              <a:rPr lang="nl-NL" dirty="0" err="1" smtClean="0"/>
              <a:t>Heading</a:t>
            </a:r>
            <a:endParaRPr lang="nl-N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eresting numbers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hthoek 16"/>
          <p:cNvSpPr/>
          <p:nvPr userDrawn="1"/>
        </p:nvSpPr>
        <p:spPr>
          <a:xfrm>
            <a:off x="0" y="0"/>
            <a:ext cx="12192000" cy="5989638"/>
          </a:xfrm>
          <a:prstGeom prst="rect">
            <a:avLst/>
          </a:prstGeom>
          <a:solidFill>
            <a:srgbClr val="093B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b="0" i="0" dirty="0">
              <a:solidFill>
                <a:srgbClr val="053081"/>
              </a:solidFill>
              <a:latin typeface="Verdana Standaard" charset="0"/>
            </a:endParaRPr>
          </a:p>
        </p:txBody>
      </p:sp>
      <p:sp>
        <p:nvSpPr>
          <p:cNvPr id="11" name="Tijdelijke aanduiding voor tekst 10"/>
          <p:cNvSpPr>
            <a:spLocks noGrp="1"/>
          </p:cNvSpPr>
          <p:nvPr>
            <p:ph type="body" sz="quarter" idx="11" hasCustomPrompt="1"/>
          </p:nvPr>
        </p:nvSpPr>
        <p:spPr>
          <a:xfrm>
            <a:off x="647700" y="97459"/>
            <a:ext cx="7747000" cy="1373187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FontTx/>
              <a:buNone/>
              <a:defRPr sz="9600" b="1" baseline="0">
                <a:solidFill>
                  <a:schemeClr val="bg1"/>
                </a:solidFill>
                <a:latin typeface="Verdana"/>
                <a:cs typeface="Verdana"/>
              </a:defRPr>
            </a:lvl1pPr>
            <a:lvl2pPr marL="457200" indent="0">
              <a:lnSpc>
                <a:spcPct val="100000"/>
              </a:lnSpc>
              <a:buFontTx/>
              <a:buNone/>
              <a:defRPr>
                <a:solidFill>
                  <a:schemeClr val="bg1"/>
                </a:solidFill>
              </a:defRPr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nl-NL" dirty="0" smtClean="0"/>
              <a:t>00%</a:t>
            </a:r>
          </a:p>
        </p:txBody>
      </p:sp>
      <p:sp>
        <p:nvSpPr>
          <p:cNvPr id="13" name="Tijdelijke aanduiding voor tekst 12"/>
          <p:cNvSpPr>
            <a:spLocks noGrp="1"/>
          </p:cNvSpPr>
          <p:nvPr>
            <p:ph type="body" sz="quarter" idx="12" hasCustomPrompt="1"/>
          </p:nvPr>
        </p:nvSpPr>
        <p:spPr>
          <a:xfrm>
            <a:off x="647700" y="1524622"/>
            <a:ext cx="7747000" cy="488950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800">
                <a:solidFill>
                  <a:schemeClr val="bg1"/>
                </a:solidFill>
                <a:latin typeface="Verdana"/>
                <a:cs typeface="Verdana"/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nl-NL" dirty="0" err="1" smtClean="0"/>
              <a:t>Text</a:t>
            </a:r>
            <a:r>
              <a:rPr lang="mr-IN" dirty="0" smtClean="0"/>
              <a:t>…</a:t>
            </a:r>
            <a:endParaRPr lang="nl-NL" dirty="0"/>
          </a:p>
        </p:txBody>
      </p:sp>
      <p:sp>
        <p:nvSpPr>
          <p:cNvPr id="25" name="Tijdelijke aanduiding voor tekst 10"/>
          <p:cNvSpPr>
            <a:spLocks noGrp="1"/>
          </p:cNvSpPr>
          <p:nvPr>
            <p:ph type="body" sz="quarter" idx="13" hasCustomPrompt="1"/>
          </p:nvPr>
        </p:nvSpPr>
        <p:spPr>
          <a:xfrm>
            <a:off x="647700" y="2027859"/>
            <a:ext cx="7747000" cy="1373187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FontTx/>
              <a:buNone/>
              <a:defRPr sz="9600" b="1" baseline="0">
                <a:solidFill>
                  <a:schemeClr val="bg1"/>
                </a:solidFill>
                <a:latin typeface="Verdana"/>
                <a:cs typeface="Verdana"/>
              </a:defRPr>
            </a:lvl1pPr>
            <a:lvl2pPr marL="457200" indent="0">
              <a:lnSpc>
                <a:spcPct val="100000"/>
              </a:lnSpc>
              <a:buFontTx/>
              <a:buNone/>
              <a:defRPr>
                <a:solidFill>
                  <a:schemeClr val="bg1"/>
                </a:solidFill>
              </a:defRPr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nl-NL" dirty="0" smtClean="0"/>
              <a:t>00%</a:t>
            </a:r>
          </a:p>
        </p:txBody>
      </p:sp>
      <p:sp>
        <p:nvSpPr>
          <p:cNvPr id="26" name="Tijdelijke aanduiding voor tekst 12"/>
          <p:cNvSpPr>
            <a:spLocks noGrp="1"/>
          </p:cNvSpPr>
          <p:nvPr>
            <p:ph type="body" sz="quarter" idx="14" hasCustomPrompt="1"/>
          </p:nvPr>
        </p:nvSpPr>
        <p:spPr>
          <a:xfrm>
            <a:off x="647700" y="3455022"/>
            <a:ext cx="7747000" cy="488950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800">
                <a:solidFill>
                  <a:schemeClr val="bg1"/>
                </a:solidFill>
                <a:latin typeface="Verdana"/>
                <a:cs typeface="Verdana"/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nl-NL" dirty="0" err="1" smtClean="0"/>
              <a:t>Text</a:t>
            </a:r>
            <a:r>
              <a:rPr lang="mr-IN" dirty="0" smtClean="0"/>
              <a:t>…</a:t>
            </a:r>
            <a:endParaRPr lang="nl-NL" dirty="0"/>
          </a:p>
        </p:txBody>
      </p:sp>
      <p:sp>
        <p:nvSpPr>
          <p:cNvPr id="27" name="Tijdelijke aanduiding voor tekst 10"/>
          <p:cNvSpPr>
            <a:spLocks noGrp="1"/>
          </p:cNvSpPr>
          <p:nvPr>
            <p:ph type="body" sz="quarter" idx="15" hasCustomPrompt="1"/>
          </p:nvPr>
        </p:nvSpPr>
        <p:spPr>
          <a:xfrm>
            <a:off x="647700" y="3975820"/>
            <a:ext cx="7747000" cy="1134865"/>
          </a:xfrm>
          <a:prstGeom prst="rect">
            <a:avLst/>
          </a:prstGeom>
        </p:spPr>
        <p:txBody>
          <a:bodyPr anchor="t"/>
          <a:lstStyle>
            <a:lvl1pPr marL="0" indent="0">
              <a:lnSpc>
                <a:spcPct val="100000"/>
              </a:lnSpc>
              <a:buFontTx/>
              <a:buNone/>
              <a:defRPr sz="9600" b="1" baseline="0">
                <a:solidFill>
                  <a:schemeClr val="bg1"/>
                </a:solidFill>
                <a:latin typeface="Verdana"/>
                <a:cs typeface="Verdana"/>
              </a:defRPr>
            </a:lvl1pPr>
            <a:lvl2pPr marL="457200" indent="0">
              <a:lnSpc>
                <a:spcPct val="100000"/>
              </a:lnSpc>
              <a:buFontTx/>
              <a:buNone/>
              <a:defRPr>
                <a:solidFill>
                  <a:schemeClr val="bg1"/>
                </a:solidFill>
              </a:defRPr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nl-NL" dirty="0" smtClean="0"/>
              <a:t>00%</a:t>
            </a:r>
          </a:p>
        </p:txBody>
      </p:sp>
      <p:sp>
        <p:nvSpPr>
          <p:cNvPr id="28" name="Tijdelijke aanduiding voor tekst 12"/>
          <p:cNvSpPr>
            <a:spLocks noGrp="1"/>
          </p:cNvSpPr>
          <p:nvPr>
            <p:ph type="body" sz="quarter" idx="16" hasCustomPrompt="1"/>
          </p:nvPr>
        </p:nvSpPr>
        <p:spPr>
          <a:xfrm>
            <a:off x="647700" y="5326252"/>
            <a:ext cx="7747000" cy="404091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800">
                <a:solidFill>
                  <a:schemeClr val="bg1"/>
                </a:solidFill>
                <a:latin typeface="Verdana "/>
                <a:cs typeface="Verdana "/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nl-NL" dirty="0" err="1" smtClean="0"/>
              <a:t>Text</a:t>
            </a:r>
            <a:r>
              <a:rPr lang="mr-IN" dirty="0" smtClean="0"/>
              <a:t>…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60268079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 and questions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hthoek 2"/>
          <p:cNvSpPr/>
          <p:nvPr userDrawn="1"/>
        </p:nvSpPr>
        <p:spPr>
          <a:xfrm>
            <a:off x="1" y="0"/>
            <a:ext cx="12192000" cy="3114675"/>
          </a:xfrm>
          <a:prstGeom prst="rect">
            <a:avLst/>
          </a:prstGeom>
          <a:solidFill>
            <a:srgbClr val="093B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56" tIns="45677" rIns="91356" bIns="45677" rtlCol="0" anchor="ctr"/>
          <a:lstStyle/>
          <a:p>
            <a:pPr fontAlgn="base">
              <a:lnSpc>
                <a:spcPct val="95000"/>
              </a:lnSpc>
              <a:spcBef>
                <a:spcPct val="20000"/>
              </a:spcBef>
              <a:spcAft>
                <a:spcPct val="20000"/>
              </a:spcAft>
              <a:buClr>
                <a:srgbClr val="0F3277"/>
              </a:buClr>
              <a:buSzPct val="115000"/>
            </a:pPr>
            <a:endParaRPr lang="en-US" b="0" i="0" dirty="0">
              <a:solidFill>
                <a:srgbClr val="093B37"/>
              </a:solidFill>
              <a:latin typeface="Verdana Standaard" charset="0"/>
            </a:endParaRPr>
          </a:p>
        </p:txBody>
      </p:sp>
      <p:pic>
        <p:nvPicPr>
          <p:cNvPr id="8" name="Shape 296" descr="photo-1434030216411-0b793f4b4173.jpg"/>
          <p:cNvPicPr preferRelativeResize="0"/>
          <p:nvPr userDrawn="1"/>
        </p:nvPicPr>
        <p:blipFill>
          <a:blip r:embed="rId2">
            <a:alphaModFix/>
          </a:blip>
          <a:stretch>
            <a:fillRect/>
          </a:stretch>
        </p:blipFill>
        <p:spPr>
          <a:xfrm>
            <a:off x="700017" y="2406354"/>
            <a:ext cx="1393799" cy="1393799"/>
          </a:xfrm>
          <a:prstGeom prst="ellipse">
            <a:avLst/>
          </a:prstGeom>
          <a:noFill/>
          <a:ln>
            <a:noFill/>
          </a:ln>
        </p:spPr>
      </p:pic>
      <p:sp>
        <p:nvSpPr>
          <p:cNvPr id="3" name="Tijdelijke aanduiding voor tekst 2"/>
          <p:cNvSpPr>
            <a:spLocks noGrp="1"/>
          </p:cNvSpPr>
          <p:nvPr>
            <p:ph type="body" sz="quarter" idx="10" hasCustomPrompt="1"/>
          </p:nvPr>
        </p:nvSpPr>
        <p:spPr>
          <a:xfrm>
            <a:off x="2419349" y="1987138"/>
            <a:ext cx="9029700" cy="13783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96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nl-NL" dirty="0" err="1" smtClean="0"/>
              <a:t>Thanks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6875405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hoek 6"/>
          <p:cNvSpPr/>
          <p:nvPr userDrawn="1"/>
        </p:nvSpPr>
        <p:spPr>
          <a:xfrm>
            <a:off x="-2" y="0"/>
            <a:ext cx="12192000" cy="5989638"/>
          </a:xfrm>
          <a:prstGeom prst="rect">
            <a:avLst/>
          </a:prstGeom>
          <a:solidFill>
            <a:srgbClr val="093B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b="0" i="0" dirty="0">
              <a:solidFill>
                <a:srgbClr val="053081"/>
              </a:solidFill>
              <a:latin typeface="Verdana Standaard" charset="0"/>
            </a:endParaRPr>
          </a:p>
        </p:txBody>
      </p:sp>
      <p:sp>
        <p:nvSpPr>
          <p:cNvPr id="21" name="Titel 20"/>
          <p:cNvSpPr>
            <a:spLocks noGrp="1"/>
          </p:cNvSpPr>
          <p:nvPr>
            <p:ph type="title" hasCustomPrompt="1"/>
          </p:nvPr>
        </p:nvSpPr>
        <p:spPr>
          <a:xfrm>
            <a:off x="0" y="1694215"/>
            <a:ext cx="12192000" cy="1518885"/>
          </a:xfrm>
          <a:prstGeom prst="rect">
            <a:avLst/>
          </a:prstGeom>
        </p:spPr>
        <p:txBody>
          <a:bodyPr/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1">
                <a:solidFill>
                  <a:schemeClr val="bg1"/>
                </a:solidFill>
              </a:defRPr>
            </a:lvl1pPr>
          </a:lstStyle>
          <a:p>
            <a:pPr algn="ctr"/>
            <a:r>
              <a:rPr lang="nl-NL" sz="3600" b="1" dirty="0" smtClean="0">
                <a:solidFill>
                  <a:schemeClr val="bg1"/>
                </a:solidFill>
                <a:latin typeface="Verdana"/>
                <a:ea typeface="Arial" charset="0"/>
                <a:cs typeface="Verdana"/>
              </a:rPr>
              <a:t>A modern JRC </a:t>
            </a:r>
            <a:br>
              <a:rPr lang="nl-NL" sz="3600" b="1" dirty="0" smtClean="0">
                <a:solidFill>
                  <a:schemeClr val="bg1"/>
                </a:solidFill>
                <a:latin typeface="Verdana"/>
                <a:ea typeface="Arial" charset="0"/>
                <a:cs typeface="Verdana"/>
              </a:rPr>
            </a:br>
            <a:r>
              <a:rPr lang="nl-NL" sz="3600" b="1" dirty="0" smtClean="0">
                <a:solidFill>
                  <a:schemeClr val="bg1"/>
                </a:solidFill>
                <a:latin typeface="Verdana"/>
                <a:ea typeface="Arial" charset="0"/>
                <a:cs typeface="Verdana"/>
              </a:rPr>
              <a:t>in a modern </a:t>
            </a:r>
            <a:r>
              <a:rPr lang="nl-NL" sz="3600" b="1" dirty="0" err="1" smtClean="0">
                <a:solidFill>
                  <a:schemeClr val="bg1"/>
                </a:solidFill>
                <a:latin typeface="Verdana"/>
                <a:ea typeface="Arial" charset="0"/>
                <a:cs typeface="Verdana"/>
              </a:rPr>
              <a:t>Commission</a:t>
            </a:r>
            <a:endParaRPr lang="nl-NL" dirty="0"/>
          </a:p>
        </p:txBody>
      </p:sp>
      <p:sp>
        <p:nvSpPr>
          <p:cNvPr id="39" name="Tijdelijke aanduiding voor tekst 38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4266571"/>
            <a:ext cx="12192000" cy="356859"/>
          </a:xfrm>
          <a:prstGeom prst="rect">
            <a:avLst/>
          </a:prstGeom>
        </p:spPr>
        <p:txBody>
          <a:bodyPr wrap="none">
            <a:noAutofit/>
          </a:bodyPr>
          <a:lstStyle>
            <a:lvl1pPr marL="0" indent="0" algn="ctr">
              <a:buNone/>
              <a:defRPr lang="nl-NL" sz="1800" b="1" dirty="0" smtClean="0">
                <a:solidFill>
                  <a:schemeClr val="bg1"/>
                </a:solidFill>
                <a:latin typeface="Verdana"/>
                <a:cs typeface="Verdana"/>
              </a:defRPr>
            </a:lvl1pPr>
            <a:lvl2pPr marL="457200" indent="0" algn="ctr">
              <a:buNone/>
              <a:defRPr sz="1100">
                <a:solidFill>
                  <a:schemeClr val="bg1"/>
                </a:solidFill>
              </a:defRPr>
            </a:lvl2pPr>
            <a:lvl3pPr marL="914400" indent="0" algn="ctr">
              <a:buNone/>
              <a:defRPr lang="nl-NL" dirty="0" smtClean="0"/>
            </a:lvl3pPr>
            <a:lvl4pPr marL="1371600" indent="0" algn="ctr">
              <a:buNone/>
              <a:defRPr lang="nl-NL" dirty="0" smtClean="0"/>
            </a:lvl4pPr>
            <a:lvl5pPr marL="1828800" indent="0" algn="ctr">
              <a:buNone/>
              <a:defRPr lang="nl-NL" dirty="0"/>
            </a:lvl5pPr>
          </a:lstStyle>
          <a:p>
            <a:pPr lvl="0"/>
            <a:r>
              <a:rPr lang="nl-NL" dirty="0" smtClean="0"/>
              <a:t>Name</a:t>
            </a:r>
          </a:p>
        </p:txBody>
      </p:sp>
      <p:sp>
        <p:nvSpPr>
          <p:cNvPr id="42" name="Tijdelijke aanduiding voor tekst 41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4708289"/>
            <a:ext cx="12192000" cy="45132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lang="nl-NL" sz="1600" b="0" i="0" kern="1200" baseline="0" dirty="0" smtClean="0">
                <a:solidFill>
                  <a:schemeClr val="bg1"/>
                </a:solidFill>
                <a:latin typeface="Verdana"/>
                <a:ea typeface="+mn-ea"/>
                <a:cs typeface="Verdana"/>
              </a:defRPr>
            </a:lvl1pPr>
          </a:lstStyle>
          <a:p>
            <a:pPr lvl="0"/>
            <a:r>
              <a:rPr lang="nl-NL" dirty="0" err="1" smtClean="0"/>
              <a:t>Title</a:t>
            </a:r>
            <a:r>
              <a:rPr lang="nl-NL" dirty="0" smtClean="0"/>
              <a:t>, </a:t>
            </a:r>
            <a:r>
              <a:rPr lang="nl-NL" dirty="0" err="1" smtClean="0"/>
              <a:t>Location</a:t>
            </a:r>
            <a:r>
              <a:rPr lang="nl-NL" dirty="0" smtClean="0"/>
              <a:t>, Date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672792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hthoek 6"/>
          <p:cNvSpPr/>
          <p:nvPr userDrawn="1"/>
        </p:nvSpPr>
        <p:spPr>
          <a:xfrm>
            <a:off x="0" y="1566647"/>
            <a:ext cx="12192001" cy="4430116"/>
          </a:xfrm>
          <a:prstGeom prst="rect">
            <a:avLst/>
          </a:prstGeom>
          <a:solidFill>
            <a:srgbClr val="C1E3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nl-NL"/>
            </a:defPPr>
            <a:lvl1pPr marL="0" algn="l" defTabSz="950336" rtl="0" eaLnBrk="1" latinLnBrk="0" hangingPunct="1">
              <a:defRPr sz="187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75168" algn="l" defTabSz="950336" rtl="0" eaLnBrk="1" latinLnBrk="0" hangingPunct="1">
              <a:defRPr sz="187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50336" algn="l" defTabSz="950336" rtl="0" eaLnBrk="1" latinLnBrk="0" hangingPunct="1">
              <a:defRPr sz="187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425504" algn="l" defTabSz="950336" rtl="0" eaLnBrk="1" latinLnBrk="0" hangingPunct="1">
              <a:defRPr sz="187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900672" algn="l" defTabSz="950336" rtl="0" eaLnBrk="1" latinLnBrk="0" hangingPunct="1">
              <a:defRPr sz="187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375840" algn="l" defTabSz="950336" rtl="0" eaLnBrk="1" latinLnBrk="0" hangingPunct="1">
              <a:defRPr sz="187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851008" algn="l" defTabSz="950336" rtl="0" eaLnBrk="1" latinLnBrk="0" hangingPunct="1">
              <a:defRPr sz="187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326176" algn="l" defTabSz="950336" rtl="0" eaLnBrk="1" latinLnBrk="0" hangingPunct="1">
              <a:defRPr sz="187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01344" algn="l" defTabSz="950336" rtl="0" eaLnBrk="1" latinLnBrk="0" hangingPunct="1">
              <a:defRPr sz="187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nl-NL"/>
          </a:p>
        </p:txBody>
      </p:sp>
      <p:sp>
        <p:nvSpPr>
          <p:cNvPr id="3" name="Rechthoek 7"/>
          <p:cNvSpPr/>
          <p:nvPr userDrawn="1"/>
        </p:nvSpPr>
        <p:spPr>
          <a:xfrm>
            <a:off x="0" y="0"/>
            <a:ext cx="12192000" cy="1439056"/>
          </a:xfrm>
          <a:prstGeom prst="rect">
            <a:avLst/>
          </a:prstGeom>
          <a:solidFill>
            <a:srgbClr val="093B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b="0" i="0" dirty="0">
              <a:solidFill>
                <a:schemeClr val="accent1">
                  <a:lumMod val="50000"/>
                </a:schemeClr>
              </a:solidFill>
              <a:latin typeface="Verdana Standaard" charset="0"/>
            </a:endParaRPr>
          </a:p>
        </p:txBody>
      </p:sp>
      <p:sp>
        <p:nvSpPr>
          <p:cNvPr id="5" name="Tijdelijke aanduiding voor tekst 17"/>
          <p:cNvSpPr>
            <a:spLocks noGrp="1"/>
          </p:cNvSpPr>
          <p:nvPr>
            <p:ph type="body" sz="quarter" idx="11" hasCustomPrompt="1"/>
          </p:nvPr>
        </p:nvSpPr>
        <p:spPr>
          <a:xfrm>
            <a:off x="939800" y="445746"/>
            <a:ext cx="10896600" cy="99331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600" b="0">
                <a:solidFill>
                  <a:schemeClr val="bg1"/>
                </a:solidFill>
                <a:latin typeface="Verdana"/>
                <a:cs typeface="Verdana"/>
              </a:defRPr>
            </a:lvl1pPr>
            <a:lvl2pPr>
              <a:defRPr sz="3600" b="1">
                <a:solidFill>
                  <a:schemeClr val="bg1"/>
                </a:solidFill>
              </a:defRPr>
            </a:lvl2pPr>
            <a:lvl3pPr>
              <a:defRPr sz="3600" b="1">
                <a:solidFill>
                  <a:schemeClr val="bg1"/>
                </a:solidFill>
              </a:defRPr>
            </a:lvl3pPr>
            <a:lvl4pPr>
              <a:defRPr sz="3600" b="1">
                <a:solidFill>
                  <a:schemeClr val="bg1"/>
                </a:solidFill>
              </a:defRPr>
            </a:lvl4pPr>
            <a:lvl5pPr>
              <a:defRPr sz="36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nl-NL" dirty="0" err="1" smtClean="0"/>
              <a:t>Heading</a:t>
            </a:r>
            <a:endParaRPr lang="nl-NL" dirty="0" smtClean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2"/>
          </p:nvPr>
        </p:nvSpPr>
        <p:spPr>
          <a:xfrm>
            <a:off x="939800" y="1765300"/>
            <a:ext cx="10896600" cy="3614738"/>
          </a:xfrm>
          <a:prstGeom prst="rect">
            <a:avLst/>
          </a:prstGeom>
        </p:spPr>
        <p:txBody>
          <a:bodyPr/>
          <a:lstStyle>
            <a:lvl1pPr>
              <a:defRPr lang="en-US" sz="2800" b="0" i="0" kern="1200" dirty="0" smtClean="0">
                <a:solidFill>
                  <a:srgbClr val="093B37"/>
                </a:solidFill>
                <a:latin typeface="Verdana"/>
                <a:ea typeface="+mn-ea"/>
                <a:cs typeface="Verdana"/>
              </a:defRPr>
            </a:lvl1pPr>
            <a:lvl2pPr>
              <a:defRPr lang="en-US" sz="2800" b="0" i="0" kern="1200" dirty="0" smtClean="0">
                <a:solidFill>
                  <a:srgbClr val="093B37"/>
                </a:solidFill>
                <a:latin typeface="Verdana"/>
                <a:ea typeface="+mn-ea"/>
                <a:cs typeface="Verdana"/>
              </a:defRPr>
            </a:lvl2pPr>
            <a:lvl3pPr>
              <a:defRPr lang="en-US" sz="2800" b="0" i="0" kern="1200" dirty="0" smtClean="0">
                <a:solidFill>
                  <a:srgbClr val="093B37"/>
                </a:solidFill>
                <a:latin typeface="Verdana"/>
                <a:ea typeface="+mn-ea"/>
                <a:cs typeface="Verdana"/>
              </a:defRPr>
            </a:lvl3pPr>
            <a:lvl4pPr>
              <a:defRPr lang="en-US" sz="2800" b="0" i="0" kern="1200" dirty="0" smtClean="0">
                <a:solidFill>
                  <a:srgbClr val="093B37"/>
                </a:solidFill>
                <a:latin typeface="Verdana"/>
                <a:ea typeface="+mn-ea"/>
                <a:cs typeface="Verdana"/>
              </a:defRPr>
            </a:lvl4pPr>
            <a:lvl5pPr>
              <a:defRPr lang="en-GB" sz="2800" b="0" i="0" kern="1200" dirty="0">
                <a:solidFill>
                  <a:srgbClr val="093B37"/>
                </a:solidFill>
                <a:latin typeface="Verdana"/>
                <a:ea typeface="+mn-ea"/>
                <a:cs typeface="Verdana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133773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ouble heading with objec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hthoek 6"/>
          <p:cNvSpPr/>
          <p:nvPr userDrawn="1"/>
        </p:nvSpPr>
        <p:spPr>
          <a:xfrm>
            <a:off x="0" y="1566647"/>
            <a:ext cx="12192001" cy="4430116"/>
          </a:xfrm>
          <a:prstGeom prst="rect">
            <a:avLst/>
          </a:prstGeom>
          <a:solidFill>
            <a:srgbClr val="C1E3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nl-NL"/>
            </a:defPPr>
            <a:lvl1pPr marL="0" algn="l" defTabSz="950336" rtl="0" eaLnBrk="1" latinLnBrk="0" hangingPunct="1">
              <a:defRPr sz="187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75168" algn="l" defTabSz="950336" rtl="0" eaLnBrk="1" latinLnBrk="0" hangingPunct="1">
              <a:defRPr sz="187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50336" algn="l" defTabSz="950336" rtl="0" eaLnBrk="1" latinLnBrk="0" hangingPunct="1">
              <a:defRPr sz="187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425504" algn="l" defTabSz="950336" rtl="0" eaLnBrk="1" latinLnBrk="0" hangingPunct="1">
              <a:defRPr sz="187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900672" algn="l" defTabSz="950336" rtl="0" eaLnBrk="1" latinLnBrk="0" hangingPunct="1">
              <a:defRPr sz="187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375840" algn="l" defTabSz="950336" rtl="0" eaLnBrk="1" latinLnBrk="0" hangingPunct="1">
              <a:defRPr sz="187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851008" algn="l" defTabSz="950336" rtl="0" eaLnBrk="1" latinLnBrk="0" hangingPunct="1">
              <a:defRPr sz="187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326176" algn="l" defTabSz="950336" rtl="0" eaLnBrk="1" latinLnBrk="0" hangingPunct="1">
              <a:defRPr sz="187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01344" algn="l" defTabSz="950336" rtl="0" eaLnBrk="1" latinLnBrk="0" hangingPunct="1">
              <a:defRPr sz="187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nl-NL"/>
          </a:p>
        </p:txBody>
      </p:sp>
      <p:sp>
        <p:nvSpPr>
          <p:cNvPr id="7" name="Rechthoek 6"/>
          <p:cNvSpPr/>
          <p:nvPr userDrawn="1"/>
        </p:nvSpPr>
        <p:spPr>
          <a:xfrm>
            <a:off x="-3" y="0"/>
            <a:ext cx="12192003" cy="1439056"/>
          </a:xfrm>
          <a:prstGeom prst="rect">
            <a:avLst/>
          </a:prstGeom>
          <a:solidFill>
            <a:srgbClr val="093B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b="0" i="0" dirty="0">
              <a:solidFill>
                <a:schemeClr val="accent1">
                  <a:lumMod val="50000"/>
                </a:schemeClr>
              </a:solidFill>
              <a:latin typeface="Verdana Standaard" charset="0"/>
            </a:endParaRPr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2514600"/>
            <a:ext cx="12192000" cy="3475038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800" i="0"/>
            </a:lvl1pPr>
          </a:lstStyle>
          <a:p>
            <a:r>
              <a:rPr lang="nl-NL" dirty="0" smtClean="0"/>
              <a:t>Image</a:t>
            </a:r>
            <a:endParaRPr lang="nl-NL" dirty="0"/>
          </a:p>
        </p:txBody>
      </p:sp>
      <p:sp>
        <p:nvSpPr>
          <p:cNvPr id="23" name="Tijdelijke aanduiding voor tekst 22"/>
          <p:cNvSpPr>
            <a:spLocks noGrp="1"/>
          </p:cNvSpPr>
          <p:nvPr>
            <p:ph type="body" sz="quarter" idx="16" hasCustomPrompt="1"/>
          </p:nvPr>
        </p:nvSpPr>
        <p:spPr>
          <a:xfrm>
            <a:off x="939800" y="1562100"/>
            <a:ext cx="11252200" cy="952500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400">
                <a:solidFill>
                  <a:srgbClr val="093B37"/>
                </a:solidFill>
                <a:latin typeface="Verdana"/>
                <a:cs typeface="Verdana"/>
              </a:defRPr>
            </a:lvl1pPr>
            <a:lvl3pPr marL="914400" indent="0" algn="l">
              <a:buNone/>
              <a:defRPr sz="2400">
                <a:solidFill>
                  <a:srgbClr val="093B37"/>
                </a:solidFill>
              </a:defRPr>
            </a:lvl3pPr>
          </a:lstStyle>
          <a:p>
            <a:pPr lvl="0"/>
            <a:r>
              <a:rPr lang="nl-NL" dirty="0" smtClean="0"/>
              <a:t>Heading2</a:t>
            </a:r>
            <a:endParaRPr lang="nl-NL" dirty="0"/>
          </a:p>
        </p:txBody>
      </p:sp>
      <p:sp>
        <p:nvSpPr>
          <p:cNvPr id="24" name="Tijdelijke aanduiding voor tekst 17"/>
          <p:cNvSpPr>
            <a:spLocks noGrp="1"/>
          </p:cNvSpPr>
          <p:nvPr>
            <p:ph type="body" sz="quarter" idx="11" hasCustomPrompt="1"/>
          </p:nvPr>
        </p:nvSpPr>
        <p:spPr>
          <a:xfrm>
            <a:off x="939800" y="445746"/>
            <a:ext cx="10896600" cy="99331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600" b="0">
                <a:solidFill>
                  <a:schemeClr val="bg1"/>
                </a:solidFill>
                <a:latin typeface="Verdana"/>
                <a:cs typeface="Verdana"/>
              </a:defRPr>
            </a:lvl1pPr>
            <a:lvl2pPr>
              <a:defRPr sz="3600" b="1">
                <a:solidFill>
                  <a:schemeClr val="bg1"/>
                </a:solidFill>
              </a:defRPr>
            </a:lvl2pPr>
            <a:lvl3pPr>
              <a:defRPr sz="3600" b="1">
                <a:solidFill>
                  <a:schemeClr val="bg1"/>
                </a:solidFill>
              </a:defRPr>
            </a:lvl3pPr>
            <a:lvl4pPr>
              <a:defRPr sz="3600" b="1">
                <a:solidFill>
                  <a:schemeClr val="bg1"/>
                </a:solidFill>
              </a:defRPr>
            </a:lvl4pPr>
            <a:lvl5pPr>
              <a:defRPr sz="36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nl-NL" dirty="0" err="1" smtClean="0"/>
              <a:t>Heading</a:t>
            </a:r>
            <a:endParaRPr lang="nl-NL" dirty="0" smtClean="0"/>
          </a:p>
        </p:txBody>
      </p:sp>
    </p:spTree>
    <p:extLst>
      <p:ext uri="{BB962C8B-B14F-4D97-AF65-F5344CB8AC3E}">
        <p14:creationId xmlns:p14="http://schemas.microsoft.com/office/powerpoint/2010/main" val="2139517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ngle imag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afbeelding 2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12192000" cy="5989638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800">
                <a:latin typeface="Verdana"/>
                <a:cs typeface="Verdana"/>
              </a:defRPr>
            </a:lvl1pPr>
          </a:lstStyle>
          <a:p>
            <a:r>
              <a:rPr lang="nl-NL" dirty="0" smtClean="0"/>
              <a:t>Image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9998909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hthoek 7"/>
          <p:cNvSpPr/>
          <p:nvPr userDrawn="1"/>
        </p:nvSpPr>
        <p:spPr>
          <a:xfrm>
            <a:off x="0" y="0"/>
            <a:ext cx="12192000" cy="1439056"/>
          </a:xfrm>
          <a:prstGeom prst="rect">
            <a:avLst/>
          </a:prstGeom>
          <a:solidFill>
            <a:srgbClr val="093B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b="0" i="0" dirty="0">
              <a:solidFill>
                <a:schemeClr val="accent1">
                  <a:lumMod val="50000"/>
                </a:schemeClr>
              </a:solidFill>
              <a:latin typeface="Verdana Standaard" charset="0"/>
            </a:endParaRPr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1552352"/>
            <a:ext cx="12192000" cy="4437286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800"/>
            </a:lvl1pPr>
          </a:lstStyle>
          <a:p>
            <a:r>
              <a:rPr lang="nl-NL" dirty="0" smtClean="0"/>
              <a:t>Image</a:t>
            </a:r>
            <a:endParaRPr lang="nl-NL" dirty="0"/>
          </a:p>
        </p:txBody>
      </p:sp>
      <p:sp>
        <p:nvSpPr>
          <p:cNvPr id="14" name="Tijdelijke aanduiding voor tekst 17"/>
          <p:cNvSpPr>
            <a:spLocks noGrp="1"/>
          </p:cNvSpPr>
          <p:nvPr>
            <p:ph type="body" sz="quarter" idx="11" hasCustomPrompt="1"/>
          </p:nvPr>
        </p:nvSpPr>
        <p:spPr>
          <a:xfrm>
            <a:off x="939800" y="445746"/>
            <a:ext cx="10896600" cy="99331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600" b="0">
                <a:solidFill>
                  <a:schemeClr val="bg1"/>
                </a:solidFill>
                <a:latin typeface="Verdana"/>
                <a:cs typeface="Verdana"/>
              </a:defRPr>
            </a:lvl1pPr>
            <a:lvl2pPr>
              <a:defRPr sz="3600" b="1">
                <a:solidFill>
                  <a:schemeClr val="bg1"/>
                </a:solidFill>
              </a:defRPr>
            </a:lvl2pPr>
            <a:lvl3pPr>
              <a:defRPr sz="3600" b="1">
                <a:solidFill>
                  <a:schemeClr val="bg1"/>
                </a:solidFill>
              </a:defRPr>
            </a:lvl3pPr>
            <a:lvl4pPr>
              <a:defRPr sz="3600" b="1">
                <a:solidFill>
                  <a:schemeClr val="bg1"/>
                </a:solidFill>
              </a:defRPr>
            </a:lvl4pPr>
            <a:lvl5pPr>
              <a:defRPr sz="36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nl-NL" dirty="0" err="1" smtClean="0"/>
              <a:t>Heading</a:t>
            </a:r>
            <a:endParaRPr lang="nl-NL" dirty="0" smtClean="0"/>
          </a:p>
        </p:txBody>
      </p:sp>
    </p:spTree>
    <p:extLst>
      <p:ext uri="{BB962C8B-B14F-4D97-AF65-F5344CB8AC3E}">
        <p14:creationId xmlns:p14="http://schemas.microsoft.com/office/powerpoint/2010/main" val="11078437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s with imag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hthoek 2"/>
          <p:cNvSpPr/>
          <p:nvPr userDrawn="1"/>
        </p:nvSpPr>
        <p:spPr>
          <a:xfrm>
            <a:off x="0" y="0"/>
            <a:ext cx="6297612" cy="2025214"/>
          </a:xfrm>
          <a:prstGeom prst="rect">
            <a:avLst/>
          </a:prstGeom>
          <a:solidFill>
            <a:srgbClr val="093B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b="0" i="0" dirty="0">
              <a:solidFill>
                <a:schemeClr val="accent1">
                  <a:lumMod val="50000"/>
                </a:schemeClr>
              </a:solidFill>
              <a:latin typeface="Verdana Standaard" charset="0"/>
            </a:endParaRPr>
          </a:p>
        </p:txBody>
      </p:sp>
      <p:sp>
        <p:nvSpPr>
          <p:cNvPr id="9" name="Rechthoek 8"/>
          <p:cNvSpPr/>
          <p:nvPr userDrawn="1"/>
        </p:nvSpPr>
        <p:spPr>
          <a:xfrm>
            <a:off x="0" y="2115454"/>
            <a:ext cx="6297612" cy="3874184"/>
          </a:xfrm>
          <a:prstGeom prst="rect">
            <a:avLst/>
          </a:prstGeom>
          <a:solidFill>
            <a:srgbClr val="C1E3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b="0" i="0" dirty="0">
              <a:latin typeface="Verdana Standaard" charset="0"/>
            </a:endParaRPr>
          </a:p>
        </p:txBody>
      </p:sp>
      <p:sp>
        <p:nvSpPr>
          <p:cNvPr id="16" name="Tijdelijke aanduiding voor afbeelding 15"/>
          <p:cNvSpPr>
            <a:spLocks noGrp="1"/>
          </p:cNvSpPr>
          <p:nvPr>
            <p:ph type="pic" sz="quarter" idx="10" hasCustomPrompt="1"/>
          </p:nvPr>
        </p:nvSpPr>
        <p:spPr>
          <a:xfrm>
            <a:off x="6415397" y="0"/>
            <a:ext cx="5776603" cy="5989638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800">
                <a:latin typeface="Verdana"/>
                <a:cs typeface="Verdana"/>
              </a:defRPr>
            </a:lvl1pPr>
          </a:lstStyle>
          <a:p>
            <a:r>
              <a:rPr lang="nl-NL" dirty="0" smtClean="0"/>
              <a:t>Image</a:t>
            </a:r>
            <a:endParaRPr lang="nl-NL" dirty="0"/>
          </a:p>
        </p:txBody>
      </p:sp>
      <p:sp>
        <p:nvSpPr>
          <p:cNvPr id="26" name="Tijdelijke aanduiding voor tekst 25"/>
          <p:cNvSpPr>
            <a:spLocks noGrp="1"/>
          </p:cNvSpPr>
          <p:nvPr>
            <p:ph type="body" sz="quarter" idx="13" hasCustomPrompt="1"/>
          </p:nvPr>
        </p:nvSpPr>
        <p:spPr>
          <a:xfrm>
            <a:off x="729507" y="2433638"/>
            <a:ext cx="5296644" cy="3522662"/>
          </a:xfrm>
          <a:prstGeom prst="rect">
            <a:avLst/>
          </a:prstGeom>
        </p:spPr>
        <p:txBody>
          <a:bodyPr/>
          <a:lstStyle>
            <a:lvl1pPr marL="457200" indent="-457200">
              <a:buFont typeface="Arial" charset="0"/>
              <a:buChar char="•"/>
              <a:defRPr>
                <a:solidFill>
                  <a:srgbClr val="093B37"/>
                </a:solidFill>
                <a:latin typeface="Verdana"/>
                <a:cs typeface="Verdana"/>
              </a:defRPr>
            </a:lvl1pPr>
          </a:lstStyle>
          <a:p>
            <a:pPr lvl="0"/>
            <a:r>
              <a:rPr lang="nl-NL" dirty="0" err="1" smtClean="0"/>
              <a:t>Text</a:t>
            </a:r>
            <a:endParaRPr lang="nl-NL" dirty="0" smtClean="0"/>
          </a:p>
          <a:p>
            <a:pPr lvl="0"/>
            <a:r>
              <a:rPr lang="nl-NL" dirty="0" err="1" smtClean="0"/>
              <a:t>Text</a:t>
            </a:r>
            <a:endParaRPr lang="nl-NL" dirty="0"/>
          </a:p>
        </p:txBody>
      </p:sp>
      <p:sp>
        <p:nvSpPr>
          <p:cNvPr id="27" name="Tijdelijke aanduiding voor tekst 17"/>
          <p:cNvSpPr>
            <a:spLocks noGrp="1"/>
          </p:cNvSpPr>
          <p:nvPr>
            <p:ph type="body" sz="quarter" idx="14" hasCustomPrompt="1"/>
          </p:nvPr>
        </p:nvSpPr>
        <p:spPr>
          <a:xfrm>
            <a:off x="939800" y="445746"/>
            <a:ext cx="5357809" cy="157946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600" b="0">
                <a:solidFill>
                  <a:schemeClr val="bg1"/>
                </a:solidFill>
                <a:latin typeface="Verdana"/>
                <a:cs typeface="Verdana"/>
              </a:defRPr>
            </a:lvl1pPr>
            <a:lvl2pPr>
              <a:defRPr sz="3600" b="1">
                <a:solidFill>
                  <a:schemeClr val="bg1"/>
                </a:solidFill>
              </a:defRPr>
            </a:lvl2pPr>
            <a:lvl3pPr>
              <a:defRPr sz="3600" b="1">
                <a:solidFill>
                  <a:schemeClr val="bg1"/>
                </a:solidFill>
              </a:defRPr>
            </a:lvl3pPr>
            <a:lvl4pPr>
              <a:defRPr sz="3600" b="1">
                <a:solidFill>
                  <a:schemeClr val="bg1"/>
                </a:solidFill>
              </a:defRPr>
            </a:lvl4pPr>
            <a:lvl5pPr>
              <a:defRPr sz="36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nl-NL" dirty="0" err="1" smtClean="0"/>
              <a:t>Heading</a:t>
            </a:r>
            <a:endParaRPr lang="nl-NL" dirty="0" smtClean="0"/>
          </a:p>
        </p:txBody>
      </p:sp>
    </p:spTree>
    <p:extLst>
      <p:ext uri="{BB962C8B-B14F-4D97-AF65-F5344CB8AC3E}">
        <p14:creationId xmlns:p14="http://schemas.microsoft.com/office/powerpoint/2010/main" val="115299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with heading lef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hthoek 2"/>
          <p:cNvSpPr/>
          <p:nvPr userDrawn="1"/>
        </p:nvSpPr>
        <p:spPr>
          <a:xfrm>
            <a:off x="-9524" y="0"/>
            <a:ext cx="4176000" cy="5989638"/>
          </a:xfrm>
          <a:prstGeom prst="rect">
            <a:avLst/>
          </a:prstGeom>
          <a:solidFill>
            <a:srgbClr val="093B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56" tIns="45677" rIns="91356" bIns="45677" rtlCol="0" anchor="ctr"/>
          <a:lstStyle/>
          <a:p>
            <a:pPr fontAlgn="base">
              <a:lnSpc>
                <a:spcPct val="95000"/>
              </a:lnSpc>
              <a:spcBef>
                <a:spcPct val="20000"/>
              </a:spcBef>
              <a:spcAft>
                <a:spcPct val="20000"/>
              </a:spcAft>
              <a:buClr>
                <a:srgbClr val="0F3277"/>
              </a:buClr>
              <a:buSzPct val="115000"/>
            </a:pPr>
            <a:endParaRPr lang="en-US" b="0" i="0" dirty="0">
              <a:solidFill>
                <a:srgbClr val="FFFFFF"/>
              </a:solidFill>
              <a:latin typeface="Verdana Standaard" charset="0"/>
            </a:endParaRPr>
          </a:p>
        </p:txBody>
      </p:sp>
      <p:sp>
        <p:nvSpPr>
          <p:cNvPr id="6" name="Tijdelijke aanduiding voor tekst 20"/>
          <p:cNvSpPr>
            <a:spLocks noGrp="1"/>
          </p:cNvSpPr>
          <p:nvPr>
            <p:ph type="body" sz="quarter" idx="15" hasCustomPrompt="1"/>
          </p:nvPr>
        </p:nvSpPr>
        <p:spPr>
          <a:xfrm>
            <a:off x="939800" y="558799"/>
            <a:ext cx="3226676" cy="1993901"/>
          </a:xfrm>
          <a:prstGeom prst="rect">
            <a:avLst/>
          </a:prstGeom>
        </p:spPr>
        <p:txBody>
          <a:bodyPr anchor="t"/>
          <a:lstStyle>
            <a:lvl1pPr marL="0" indent="0">
              <a:buFont typeface="Arial" charset="0"/>
              <a:buNone/>
              <a:defRPr sz="3600">
                <a:solidFill>
                  <a:schemeClr val="bg1"/>
                </a:solidFill>
                <a:latin typeface="Verdana"/>
                <a:cs typeface="Verdana"/>
              </a:defRPr>
            </a:lvl1pPr>
            <a:lvl3pPr marL="914400" indent="0" algn="l">
              <a:buNone/>
              <a:defRPr sz="3600">
                <a:solidFill>
                  <a:schemeClr val="bg1"/>
                </a:solidFill>
              </a:defRPr>
            </a:lvl3pPr>
          </a:lstStyle>
          <a:p>
            <a:pPr lvl="0"/>
            <a:r>
              <a:rPr lang="nl-NL" dirty="0" err="1" smtClean="0"/>
              <a:t>Heading</a:t>
            </a:r>
            <a:endParaRPr lang="nl-NL" dirty="0"/>
          </a:p>
        </p:txBody>
      </p:sp>
      <p:sp>
        <p:nvSpPr>
          <p:cNvPr id="7" name="Tijdelijke aanduiding voor afbeelding 15"/>
          <p:cNvSpPr>
            <a:spLocks noGrp="1"/>
          </p:cNvSpPr>
          <p:nvPr>
            <p:ph type="pic" sz="quarter" idx="10" hasCustomPrompt="1"/>
          </p:nvPr>
        </p:nvSpPr>
        <p:spPr>
          <a:xfrm>
            <a:off x="4249736" y="0"/>
            <a:ext cx="7942263" cy="5989638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800">
                <a:latin typeface="Verdana"/>
                <a:cs typeface="Verdana"/>
              </a:defRPr>
            </a:lvl1pPr>
          </a:lstStyle>
          <a:p>
            <a:r>
              <a:rPr lang="nl-NL" dirty="0" smtClean="0"/>
              <a:t>Image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5097531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with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hthoek 2"/>
          <p:cNvSpPr/>
          <p:nvPr userDrawn="1"/>
        </p:nvSpPr>
        <p:spPr>
          <a:xfrm>
            <a:off x="17" y="0"/>
            <a:ext cx="12191983" cy="3149600"/>
          </a:xfrm>
          <a:prstGeom prst="rect">
            <a:avLst/>
          </a:prstGeom>
          <a:solidFill>
            <a:srgbClr val="093B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56" tIns="45677" rIns="91356" bIns="45677" rtlCol="0" anchor="ctr"/>
          <a:lstStyle/>
          <a:p>
            <a:pPr fontAlgn="base">
              <a:lnSpc>
                <a:spcPct val="95000"/>
              </a:lnSpc>
              <a:spcBef>
                <a:spcPct val="20000"/>
              </a:spcBef>
              <a:spcAft>
                <a:spcPct val="20000"/>
              </a:spcAft>
              <a:buClr>
                <a:srgbClr val="0F3277"/>
              </a:buClr>
              <a:buSzPct val="115000"/>
            </a:pPr>
            <a:endParaRPr lang="en-US" b="0" i="0" dirty="0">
              <a:solidFill>
                <a:srgbClr val="FFFFFF"/>
              </a:solidFill>
              <a:latin typeface="Verdana Standaard" charset="0"/>
            </a:endParaRPr>
          </a:p>
        </p:txBody>
      </p:sp>
      <p:sp>
        <p:nvSpPr>
          <p:cNvPr id="15" name="Tijdelijke aanduiding voor afbeelding 2"/>
          <p:cNvSpPr>
            <a:spLocks noGrp="1"/>
          </p:cNvSpPr>
          <p:nvPr>
            <p:ph type="pic" idx="13" hasCustomPrompt="1"/>
          </p:nvPr>
        </p:nvSpPr>
        <p:spPr>
          <a:xfrm>
            <a:off x="0" y="3149600"/>
            <a:ext cx="12192000" cy="2840038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800">
                <a:latin typeface="Verdana"/>
                <a:cs typeface="Verdana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l-NL" dirty="0" smtClean="0"/>
              <a:t>Image</a:t>
            </a:r>
            <a:endParaRPr lang="nl-NL" dirty="0"/>
          </a:p>
        </p:txBody>
      </p:sp>
      <p:sp>
        <p:nvSpPr>
          <p:cNvPr id="6" name="Tijdelijke aanduiding voor tekst 20"/>
          <p:cNvSpPr>
            <a:spLocks noGrp="1"/>
          </p:cNvSpPr>
          <p:nvPr>
            <p:ph type="body" sz="quarter" idx="15" hasCustomPrompt="1"/>
          </p:nvPr>
        </p:nvSpPr>
        <p:spPr>
          <a:xfrm>
            <a:off x="965200" y="1990725"/>
            <a:ext cx="11226800" cy="1438275"/>
          </a:xfrm>
          <a:prstGeom prst="rect">
            <a:avLst/>
          </a:prstGeom>
        </p:spPr>
        <p:txBody>
          <a:bodyPr anchor="ctr"/>
          <a:lstStyle>
            <a:lvl1pPr marL="0" indent="0" algn="l">
              <a:buFont typeface="Arial" charset="0"/>
              <a:buNone/>
              <a:defRPr sz="9600" b="1">
                <a:solidFill>
                  <a:schemeClr val="bg1"/>
                </a:solidFill>
                <a:latin typeface="Verdana"/>
                <a:cs typeface="Verdana"/>
              </a:defRPr>
            </a:lvl1pPr>
            <a:lvl3pPr marL="914400" indent="0" algn="l">
              <a:buNone/>
              <a:defRPr sz="3600">
                <a:solidFill>
                  <a:schemeClr val="bg1"/>
                </a:solidFill>
              </a:defRPr>
            </a:lvl3pPr>
          </a:lstStyle>
          <a:p>
            <a:pPr lvl="0"/>
            <a:r>
              <a:rPr lang="nl-NL" dirty="0" err="1" smtClean="0"/>
              <a:t>Heading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84672037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EC-JRC-logo_horizontal_EN_pos_transparent-background.png"/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86451" y="6059233"/>
            <a:ext cx="2463229" cy="720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38055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49" r:id="rId2"/>
    <p:sldLayoutId id="2147483667" r:id="rId3"/>
    <p:sldLayoutId id="2147483650" r:id="rId4"/>
    <p:sldLayoutId id="2147483651" r:id="rId5"/>
    <p:sldLayoutId id="2147483652" r:id="rId6"/>
    <p:sldLayoutId id="2147483656" r:id="rId7"/>
    <p:sldLayoutId id="2147483657" r:id="rId8"/>
    <p:sldLayoutId id="2147483653" r:id="rId9"/>
    <p:sldLayoutId id="2147483666" r:id="rId10"/>
    <p:sldLayoutId id="2147483654" r:id="rId11"/>
    <p:sldLayoutId id="2147483655" r:id="rId12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b="1" kern="1200">
          <a:solidFill>
            <a:schemeClr val="bg1"/>
          </a:solidFill>
          <a:latin typeface="Verdana" charset="0"/>
          <a:ea typeface="Verdana" charset="0"/>
          <a:cs typeface="Verdana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b="0" i="0" kern="1200">
          <a:solidFill>
            <a:schemeClr val="tx1"/>
          </a:solidFill>
          <a:latin typeface="Verdana Standaard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b="0" i="0" kern="1200">
          <a:solidFill>
            <a:schemeClr val="tx1"/>
          </a:solidFill>
          <a:latin typeface="Verdana Standaard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b="0" i="0" kern="1200">
          <a:solidFill>
            <a:schemeClr val="tx1"/>
          </a:solidFill>
          <a:latin typeface="Verdana Standaard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b="0" i="0" kern="1200">
          <a:solidFill>
            <a:schemeClr val="tx1"/>
          </a:solidFill>
          <a:latin typeface="Verdana Standaard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b="0" i="0" kern="1200">
          <a:solidFill>
            <a:schemeClr val="tx1"/>
          </a:solidFill>
          <a:latin typeface="Verdana Standaard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emf"/><Relationship Id="rId3" Type="http://schemas.openxmlformats.org/officeDocument/2006/relationships/image" Target="../media/image5.emf"/><Relationship Id="rId7" Type="http://schemas.openxmlformats.org/officeDocument/2006/relationships/image" Target="../media/image9.emf"/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8.emf"/><Relationship Id="rId5" Type="http://schemas.openxmlformats.org/officeDocument/2006/relationships/image" Target="../media/image7.emf"/><Relationship Id="rId4" Type="http://schemas.openxmlformats.org/officeDocument/2006/relationships/image" Target="../media/image6.emf"/><Relationship Id="rId9" Type="http://schemas.openxmlformats.org/officeDocument/2006/relationships/image" Target="../media/image11.em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tiff"/><Relationship Id="rId3" Type="http://schemas.openxmlformats.org/officeDocument/2006/relationships/image" Target="../media/image19.jpeg"/><Relationship Id="rId7" Type="http://schemas.openxmlformats.org/officeDocument/2006/relationships/image" Target="../media/image23.tiff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2.tiff"/><Relationship Id="rId5" Type="http://schemas.openxmlformats.org/officeDocument/2006/relationships/image" Target="../media/image21.tiff"/><Relationship Id="rId4" Type="http://schemas.openxmlformats.org/officeDocument/2006/relationships/image" Target="../media/image20.jpeg"/><Relationship Id="rId9" Type="http://schemas.openxmlformats.org/officeDocument/2006/relationships/hyperlink" Target="http://s3platform.jrc.ec.europa.eu/stairway-to-excellence" TargetMode="Externa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019110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algn="ctr"/>
            <a:r>
              <a:rPr lang="en-GB" b="1" dirty="0" smtClean="0"/>
              <a:t>Expectations for today (1)</a:t>
            </a:r>
            <a:endParaRPr lang="en-GB" b="1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2"/>
          </p:nvPr>
        </p:nvSpPr>
        <p:spPr>
          <a:xfrm>
            <a:off x="501805" y="1542817"/>
            <a:ext cx="11334595" cy="4503137"/>
          </a:xfrm>
        </p:spPr>
        <p:txBody>
          <a:bodyPr>
            <a:normAutofit fontScale="92500" lnSpcReduction="10000"/>
          </a:bodyPr>
          <a:lstStyle/>
          <a:p>
            <a:pPr marL="285750" lvl="0" indent="-285750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15210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How can JUs contribute to implementing RIS3 at national and regional level</a:t>
            </a:r>
            <a:r>
              <a:rPr lang="en-US" sz="2400" dirty="0" smtClean="0">
                <a:solidFill>
                  <a:srgbClr val="15210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  <a:p>
            <a:pPr marL="285750" lvl="0" indent="-285750">
              <a:spcBef>
                <a:spcPct val="0"/>
              </a:spcBef>
              <a:buFont typeface="Arial" panose="020B0604020202020204" pitchFamily="34" charset="0"/>
              <a:buChar char="•"/>
            </a:pPr>
            <a:endParaRPr lang="en-US" sz="2400" dirty="0">
              <a:solidFill>
                <a:srgbClr val="15210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lvl="0" indent="-285750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15210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Technical aspects of synergies: financial rules, stakeholder engagement and commitment, how to launch complementary regional calls, barriers, innovative models of collaborating</a:t>
            </a:r>
            <a:r>
              <a:rPr lang="en-US" sz="2400" dirty="0" smtClean="0">
                <a:solidFill>
                  <a:srgbClr val="15210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,…</a:t>
            </a:r>
          </a:p>
          <a:p>
            <a:pPr marL="285750" lvl="0" indent="-285750">
              <a:spcBef>
                <a:spcPct val="0"/>
              </a:spcBef>
              <a:buFont typeface="Arial" panose="020B0604020202020204" pitchFamily="34" charset="0"/>
              <a:buChar char="•"/>
            </a:pPr>
            <a:endParaRPr lang="en-US" sz="2400" dirty="0">
              <a:solidFill>
                <a:srgbClr val="15210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lvl="0" indent="-285750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15210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How to increase collaboration between industry, public sector and the research community, PPPs</a:t>
            </a:r>
            <a:r>
              <a:rPr lang="en-US" sz="2400" dirty="0" smtClean="0">
                <a:solidFill>
                  <a:srgbClr val="15210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  <a:p>
            <a:pPr marL="285750" lvl="0" indent="-285750">
              <a:spcBef>
                <a:spcPct val="0"/>
              </a:spcBef>
              <a:buFont typeface="Arial" panose="020B0604020202020204" pitchFamily="34" charset="0"/>
              <a:buChar char="•"/>
            </a:pPr>
            <a:endParaRPr lang="en-US" sz="2400" dirty="0">
              <a:solidFill>
                <a:srgbClr val="15210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lvl="0" indent="-285750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15210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How to increase collaboration between small and big companies</a:t>
            </a:r>
            <a:r>
              <a:rPr lang="en-US" sz="2400" dirty="0" smtClean="0">
                <a:solidFill>
                  <a:srgbClr val="15210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  <a:p>
            <a:pPr marL="285750" lvl="0" indent="-285750">
              <a:spcBef>
                <a:spcPct val="0"/>
              </a:spcBef>
              <a:buFont typeface="Arial" panose="020B0604020202020204" pitchFamily="34" charset="0"/>
              <a:buChar char="•"/>
            </a:pPr>
            <a:endParaRPr lang="en-US" sz="2400" dirty="0">
              <a:solidFill>
                <a:srgbClr val="15210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lvl="0" indent="-285750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15210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Mutual learning between regions, between </a:t>
            </a:r>
            <a:r>
              <a:rPr lang="en-US" sz="2400" dirty="0" smtClean="0">
                <a:solidFill>
                  <a:srgbClr val="15210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JUs</a:t>
            </a:r>
          </a:p>
          <a:p>
            <a:pPr marL="285750" lvl="0" indent="-285750">
              <a:spcBef>
                <a:spcPct val="0"/>
              </a:spcBef>
              <a:buFont typeface="Arial" panose="020B0604020202020204" pitchFamily="34" charset="0"/>
              <a:buChar char="•"/>
            </a:pPr>
            <a:endParaRPr lang="en-US" sz="2400" dirty="0">
              <a:solidFill>
                <a:srgbClr val="15210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lvl="0" indent="-285750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15210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Learn about synergies between </a:t>
            </a:r>
            <a:r>
              <a:rPr lang="en-US" sz="2400" dirty="0" smtClean="0">
                <a:solidFill>
                  <a:srgbClr val="15210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JUs</a:t>
            </a:r>
            <a:endParaRPr lang="en-US" sz="2400" dirty="0" smtClean="0">
              <a:solidFill>
                <a:srgbClr val="15210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lvl="0" indent="-285750">
              <a:spcBef>
                <a:spcPct val="0"/>
              </a:spcBef>
              <a:buFont typeface="Arial" panose="020B0604020202020204" pitchFamily="34" charset="0"/>
              <a:buChar char="•"/>
            </a:pPr>
            <a:endParaRPr lang="en-US" sz="2400" dirty="0">
              <a:solidFill>
                <a:srgbClr val="15210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lvl="0" indent="-285750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15210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How to stimulate EU13 to enter into EU partnerships</a:t>
            </a:r>
            <a:r>
              <a:rPr lang="en-US" sz="2400" dirty="0" smtClean="0">
                <a:solidFill>
                  <a:srgbClr val="15210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9754800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algn="ctr"/>
            <a:r>
              <a:rPr lang="en-GB" b="1" dirty="0" smtClean="0"/>
              <a:t>Expectations for today (2)</a:t>
            </a:r>
            <a:endParaRPr lang="en-GB" b="1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2"/>
          </p:nvPr>
        </p:nvSpPr>
        <p:spPr>
          <a:xfrm>
            <a:off x="501805" y="1596420"/>
            <a:ext cx="11334595" cy="4449537"/>
          </a:xfrm>
        </p:spPr>
        <p:txBody>
          <a:bodyPr>
            <a:normAutofit fontScale="92500" lnSpcReduction="10000"/>
          </a:bodyPr>
          <a:lstStyle/>
          <a:p>
            <a:pPr marL="285750" lvl="0" indent="-285750">
              <a:spcBef>
                <a:spcPct val="0"/>
              </a:spcBef>
              <a:buFont typeface="Arial" panose="020B0604020202020204" pitchFamily="34" charset="0"/>
              <a:buChar char="•"/>
            </a:pPr>
            <a:endParaRPr lang="en-US" sz="2400" dirty="0">
              <a:solidFill>
                <a:srgbClr val="15210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lvl="0" indent="-285750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15210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 more could be achieved in the post-2020 period? What are the plans for synergies under FP9</a:t>
            </a:r>
            <a:r>
              <a:rPr lang="en-US" sz="2400" dirty="0" smtClean="0">
                <a:solidFill>
                  <a:srgbClr val="15210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  <a:p>
            <a:pPr marL="285750" lvl="0" indent="-285750">
              <a:spcBef>
                <a:spcPct val="0"/>
              </a:spcBef>
              <a:buFont typeface="Arial" panose="020B0604020202020204" pitchFamily="34" charset="0"/>
              <a:buChar char="•"/>
            </a:pPr>
            <a:endParaRPr lang="en-US" sz="2400" dirty="0">
              <a:solidFill>
                <a:srgbClr val="15210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lvl="0" indent="-285750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15210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How to start/intensify collaboration with </a:t>
            </a:r>
            <a:r>
              <a:rPr lang="en-US" sz="2400" dirty="0" smtClean="0">
                <a:solidFill>
                  <a:srgbClr val="15210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JUs</a:t>
            </a:r>
            <a:r>
              <a:rPr lang="en-US" sz="2400" dirty="0" smtClean="0">
                <a:solidFill>
                  <a:srgbClr val="15210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  <a:p>
            <a:pPr marL="0" lvl="0" indent="0">
              <a:spcBef>
                <a:spcPct val="0"/>
              </a:spcBef>
              <a:buNone/>
            </a:pPr>
            <a:endParaRPr lang="en-US" sz="2400" dirty="0">
              <a:solidFill>
                <a:srgbClr val="15210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lvl="0" indent="-285750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15210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How to inspire higher political level regarding set up of PPPs in the region</a:t>
            </a:r>
            <a:r>
              <a:rPr lang="en-US" sz="2400" dirty="0" smtClean="0">
                <a:solidFill>
                  <a:srgbClr val="15210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  <a:p>
            <a:pPr marL="285750" lvl="0" indent="-285750">
              <a:spcBef>
                <a:spcPct val="0"/>
              </a:spcBef>
              <a:buFont typeface="Arial" panose="020B0604020202020204" pitchFamily="34" charset="0"/>
              <a:buChar char="•"/>
            </a:pPr>
            <a:endParaRPr lang="en-US" sz="2400" dirty="0">
              <a:solidFill>
                <a:srgbClr val="15210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lvl="0" indent="-285750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15210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Better understand the expectations for collaboration from the Commission-side </a:t>
            </a:r>
            <a:endParaRPr lang="en-US" sz="2400" dirty="0" smtClean="0">
              <a:solidFill>
                <a:srgbClr val="15210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lvl="0" indent="-285750">
              <a:spcBef>
                <a:spcPct val="0"/>
              </a:spcBef>
              <a:buFont typeface="Arial" panose="020B0604020202020204" pitchFamily="34" charset="0"/>
              <a:buChar char="•"/>
            </a:pPr>
            <a:endParaRPr lang="en-US" sz="2400" dirty="0">
              <a:solidFill>
                <a:srgbClr val="15210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lvl="0" indent="-285750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15210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How to strengthen capacity/role of NCPs</a:t>
            </a:r>
            <a:r>
              <a:rPr lang="en-US" sz="2400" dirty="0" smtClean="0">
                <a:solidFill>
                  <a:srgbClr val="15210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  <a:p>
            <a:pPr marL="285750" lvl="0" indent="-285750">
              <a:spcBef>
                <a:spcPct val="0"/>
              </a:spcBef>
              <a:buFont typeface="Arial" panose="020B0604020202020204" pitchFamily="34" charset="0"/>
              <a:buChar char="•"/>
            </a:pPr>
            <a:endParaRPr lang="en-US" sz="2400" dirty="0">
              <a:solidFill>
                <a:srgbClr val="15210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lvl="0" indent="-285750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15210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Learn about synergies in view of future </a:t>
            </a:r>
            <a:r>
              <a:rPr lang="en-US" sz="2400" dirty="0" smtClean="0">
                <a:solidFill>
                  <a:srgbClr val="15210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JUs</a:t>
            </a:r>
            <a:endParaRPr lang="en-US" sz="2400" dirty="0" smtClean="0">
              <a:solidFill>
                <a:srgbClr val="15210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lvl="0" indent="-285750">
              <a:spcBef>
                <a:spcPct val="0"/>
              </a:spcBef>
              <a:buFont typeface="Arial" panose="020B0604020202020204" pitchFamily="34" charset="0"/>
              <a:buChar char="•"/>
            </a:pPr>
            <a:endParaRPr lang="en-US" sz="2400" dirty="0">
              <a:solidFill>
                <a:srgbClr val="15210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lvl="0" indent="-285750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15210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Get feedback from </a:t>
            </a:r>
            <a:r>
              <a:rPr lang="en-US" sz="2400" dirty="0" smtClean="0">
                <a:solidFill>
                  <a:srgbClr val="15210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regions</a:t>
            </a:r>
            <a:endParaRPr lang="en-US" sz="2400" dirty="0">
              <a:solidFill>
                <a:srgbClr val="15210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315266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algn="ctr"/>
            <a:r>
              <a:rPr lang="en-GB" b="1" dirty="0" smtClean="0"/>
              <a:t>Rationales for </a:t>
            </a:r>
            <a:r>
              <a:rPr lang="en-GB" b="1" dirty="0" smtClean="0"/>
              <a:t>this ‘matchmaking’ event</a:t>
            </a:r>
            <a:endParaRPr lang="en-GB" b="1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2"/>
          </p:nvPr>
        </p:nvSpPr>
        <p:spPr>
          <a:xfrm>
            <a:off x="338029" y="1520943"/>
            <a:ext cx="11690195" cy="5418945"/>
          </a:xfrm>
        </p:spPr>
        <p:txBody>
          <a:bodyPr>
            <a:normAutofit fontScale="92500" lnSpcReduction="20000"/>
          </a:bodyPr>
          <a:lstStyle/>
          <a:p>
            <a:pPr marL="285750" lvl="0" indent="-285750">
              <a:spcBef>
                <a:spcPct val="0"/>
              </a:spcBef>
              <a:buFont typeface="Arial" panose="020B0604020202020204" pitchFamily="34" charset="0"/>
              <a:buChar char="•"/>
            </a:pPr>
            <a:endParaRPr lang="en-US" sz="2400" dirty="0">
              <a:solidFill>
                <a:srgbClr val="15210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lvl="0" indent="-285750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rgbClr val="15210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 national and regional authorities</a:t>
            </a:r>
            <a:r>
              <a:rPr lang="en-US" sz="2400" dirty="0" smtClean="0">
                <a:solidFill>
                  <a:srgbClr val="15210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2400" i="1" dirty="0" smtClean="0">
                <a:solidFill>
                  <a:srgbClr val="15210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 it only about money?</a:t>
            </a:r>
          </a:p>
          <a:p>
            <a:pPr marL="742950" lvl="1" indent="-285750">
              <a:spcBef>
                <a:spcPct val="0"/>
              </a:spcBef>
              <a:buFont typeface="Arial" panose="020B0604020202020204" pitchFamily="34" charset="0"/>
              <a:buChar char="•"/>
            </a:pPr>
            <a:endParaRPr lang="en-US" sz="2400" i="1" dirty="0" smtClean="0">
              <a:solidFill>
                <a:srgbClr val="15210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42950" lvl="1" indent="-285750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rgbClr val="15210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Connect ideas with the money</a:t>
            </a:r>
            <a:endParaRPr lang="en-US" sz="2400" dirty="0" smtClean="0">
              <a:solidFill>
                <a:srgbClr val="15210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42950" lvl="1" indent="-285750">
              <a:spcBef>
                <a:spcPct val="0"/>
              </a:spcBef>
              <a:buFont typeface="Arial" panose="020B0604020202020204" pitchFamily="34" charset="0"/>
              <a:buChar char="•"/>
            </a:pPr>
            <a:endParaRPr lang="en-US" sz="2400" dirty="0" smtClean="0">
              <a:solidFill>
                <a:srgbClr val="15210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42950" lvl="1" indent="-285750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rgbClr val="15210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Access to open calls</a:t>
            </a:r>
          </a:p>
          <a:p>
            <a:pPr marL="742950" lvl="1" indent="-285750">
              <a:spcBef>
                <a:spcPct val="0"/>
              </a:spcBef>
              <a:buFont typeface="Arial" panose="020B0604020202020204" pitchFamily="34" charset="0"/>
              <a:buChar char="•"/>
            </a:pPr>
            <a:endParaRPr lang="en-US" sz="2400" dirty="0" smtClean="0">
              <a:solidFill>
                <a:srgbClr val="15210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42950" lvl="1" indent="-285750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rgbClr val="15210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Access to a European-wide network of excellent partners</a:t>
            </a:r>
          </a:p>
          <a:p>
            <a:pPr marL="742950" lvl="1" indent="-285750">
              <a:spcBef>
                <a:spcPct val="0"/>
              </a:spcBef>
              <a:buFont typeface="Arial" panose="020B0604020202020204" pitchFamily="34" charset="0"/>
              <a:buChar char="•"/>
            </a:pPr>
            <a:endParaRPr lang="en-US" sz="2400" dirty="0">
              <a:solidFill>
                <a:srgbClr val="15210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42950" lvl="1" indent="-285750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rgbClr val="15210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Help </a:t>
            </a:r>
            <a:r>
              <a:rPr lang="en-US" sz="2400" dirty="0" smtClean="0">
                <a:solidFill>
                  <a:srgbClr val="15210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focus RIS3 priorities in areas of EU relevance/connect to EU-wide value </a:t>
            </a:r>
            <a:r>
              <a:rPr lang="en-US" sz="2400" dirty="0" smtClean="0">
                <a:solidFill>
                  <a:srgbClr val="15210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chains</a:t>
            </a:r>
            <a:endParaRPr lang="en-US" sz="2400" dirty="0" smtClean="0">
              <a:solidFill>
                <a:srgbClr val="15210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42950" lvl="1" indent="-285750">
              <a:spcBef>
                <a:spcPct val="0"/>
              </a:spcBef>
              <a:buFont typeface="Arial" panose="020B0604020202020204" pitchFamily="34" charset="0"/>
              <a:buChar char="•"/>
            </a:pPr>
            <a:endParaRPr lang="en-US" sz="2400" dirty="0" smtClean="0">
              <a:solidFill>
                <a:srgbClr val="15210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42950" lvl="1" indent="-285750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rgbClr val="15210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Get </a:t>
            </a:r>
            <a:r>
              <a:rPr lang="en-US" sz="2400" dirty="0" smtClean="0">
                <a:solidFill>
                  <a:srgbClr val="15210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RIS3 closer to the market</a:t>
            </a:r>
          </a:p>
          <a:p>
            <a:pPr marL="742950" lvl="1" indent="-285750">
              <a:spcBef>
                <a:spcPct val="0"/>
              </a:spcBef>
              <a:buFont typeface="Arial" panose="020B0604020202020204" pitchFamily="34" charset="0"/>
              <a:buChar char="•"/>
            </a:pPr>
            <a:endParaRPr lang="en-US" sz="2400" dirty="0" smtClean="0">
              <a:solidFill>
                <a:srgbClr val="15210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42950" lvl="1" indent="-285750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rgbClr val="15210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Access </a:t>
            </a:r>
            <a:r>
              <a:rPr lang="en-US" sz="2400" dirty="0" smtClean="0">
                <a:solidFill>
                  <a:srgbClr val="15210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networks and business</a:t>
            </a:r>
          </a:p>
          <a:p>
            <a:pPr marL="742950" lvl="1" indent="-285750">
              <a:spcBef>
                <a:spcPct val="0"/>
              </a:spcBef>
              <a:buFont typeface="Arial" panose="020B0604020202020204" pitchFamily="34" charset="0"/>
              <a:buChar char="•"/>
            </a:pPr>
            <a:endParaRPr lang="en-US" sz="2400" dirty="0" smtClean="0">
              <a:solidFill>
                <a:srgbClr val="15210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42950" lvl="1" indent="-285750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rgbClr val="15210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Support </a:t>
            </a:r>
            <a:r>
              <a:rPr lang="en-US" sz="2400" dirty="0" smtClean="0">
                <a:solidFill>
                  <a:srgbClr val="15210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 building specialisation with international relevance</a:t>
            </a:r>
          </a:p>
          <a:p>
            <a:pPr marL="742950" lvl="1" indent="-285750">
              <a:spcBef>
                <a:spcPct val="0"/>
              </a:spcBef>
              <a:buFont typeface="Arial" panose="020B0604020202020204" pitchFamily="34" charset="0"/>
              <a:buChar char="•"/>
            </a:pPr>
            <a:endParaRPr lang="en-US" sz="2400" dirty="0" smtClean="0">
              <a:solidFill>
                <a:srgbClr val="15210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42950" lvl="1" indent="-285750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rgbClr val="15210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Use </a:t>
            </a:r>
            <a:r>
              <a:rPr lang="en-US" sz="2400" dirty="0" smtClean="0">
                <a:solidFill>
                  <a:srgbClr val="15210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 ESIF to build </a:t>
            </a:r>
            <a:r>
              <a:rPr lang="en-US" sz="2400" dirty="0" smtClean="0">
                <a:solidFill>
                  <a:srgbClr val="15210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local capacity </a:t>
            </a:r>
            <a:r>
              <a:rPr lang="en-US" sz="2400" dirty="0" smtClean="0">
                <a:solidFill>
                  <a:srgbClr val="15210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 </a:t>
            </a:r>
            <a:r>
              <a:rPr lang="en-US" sz="2400" dirty="0" smtClean="0">
                <a:solidFill>
                  <a:srgbClr val="15210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complement the JU research agenda</a:t>
            </a:r>
          </a:p>
          <a:p>
            <a:pPr marL="457200" lvl="1" indent="0">
              <a:spcBef>
                <a:spcPct val="0"/>
              </a:spcBef>
              <a:buNone/>
            </a:pPr>
            <a:endParaRPr lang="en-US" sz="2400" dirty="0" smtClean="0">
              <a:solidFill>
                <a:srgbClr val="15210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lvl="1" indent="0">
              <a:spcBef>
                <a:spcPct val="0"/>
              </a:spcBef>
              <a:buNone/>
            </a:pPr>
            <a:endParaRPr lang="en-US" sz="2400" dirty="0">
              <a:solidFill>
                <a:srgbClr val="15210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lvl="1" indent="0" algn="ctr">
              <a:spcBef>
                <a:spcPct val="0"/>
              </a:spcBef>
              <a:buNone/>
            </a:pPr>
            <a:r>
              <a:rPr lang="en-US" sz="2400" b="1" i="1" dirty="0" smtClean="0">
                <a:solidFill>
                  <a:srgbClr val="15210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There is room for every region</a:t>
            </a:r>
            <a:endParaRPr lang="en-US" sz="2400" b="1" i="1" dirty="0">
              <a:solidFill>
                <a:srgbClr val="15210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lvl="0" indent="-285750">
              <a:spcBef>
                <a:spcPct val="0"/>
              </a:spcBef>
              <a:buFont typeface="Arial" panose="020B0604020202020204" pitchFamily="34" charset="0"/>
              <a:buChar char="•"/>
            </a:pPr>
            <a:endParaRPr lang="en-US" sz="2400" dirty="0">
              <a:solidFill>
                <a:srgbClr val="15210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595434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algn="ctr"/>
            <a:r>
              <a:rPr lang="en-GB" b="1" dirty="0" smtClean="0"/>
              <a:t>Rationales for </a:t>
            </a:r>
            <a:r>
              <a:rPr lang="en-GB" b="1" dirty="0" smtClean="0"/>
              <a:t>this event</a:t>
            </a:r>
            <a:endParaRPr lang="en-GB" b="1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2"/>
          </p:nvPr>
        </p:nvSpPr>
        <p:spPr>
          <a:xfrm>
            <a:off x="501805" y="1678308"/>
            <a:ext cx="11334595" cy="4213555"/>
          </a:xfrm>
        </p:spPr>
        <p:txBody>
          <a:bodyPr>
            <a:normAutofit fontScale="85000" lnSpcReduction="20000"/>
          </a:bodyPr>
          <a:lstStyle/>
          <a:p>
            <a:pPr marL="285750" lvl="0" indent="-285750">
              <a:spcBef>
                <a:spcPct val="0"/>
              </a:spcBef>
              <a:buFont typeface="Arial" panose="020B0604020202020204" pitchFamily="34" charset="0"/>
              <a:buChar char="•"/>
            </a:pPr>
            <a:endParaRPr lang="en-US" sz="2400" dirty="0">
              <a:solidFill>
                <a:srgbClr val="15210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lvl="0" indent="-285750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rgbClr val="15210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 Joint Undertakings:</a:t>
            </a:r>
            <a:endParaRPr lang="en-US" sz="2400" dirty="0" smtClean="0">
              <a:solidFill>
                <a:srgbClr val="15210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42950" lvl="1" indent="-285750">
              <a:spcBef>
                <a:spcPct val="0"/>
              </a:spcBef>
              <a:buFont typeface="Arial" panose="020B0604020202020204" pitchFamily="34" charset="0"/>
              <a:buChar char="•"/>
            </a:pPr>
            <a:endParaRPr lang="en-US" sz="2400" dirty="0" smtClean="0">
              <a:solidFill>
                <a:srgbClr val="15210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42950" lvl="1" indent="-285750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rgbClr val="15210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Contribution </a:t>
            </a:r>
            <a:r>
              <a:rPr lang="en-US" sz="2400" dirty="0">
                <a:solidFill>
                  <a:srgbClr val="15210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 national and regional </a:t>
            </a:r>
            <a:r>
              <a:rPr lang="en-US" sz="2400" dirty="0" err="1">
                <a:solidFill>
                  <a:srgbClr val="15210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programmes</a:t>
            </a:r>
            <a:r>
              <a:rPr lang="en-US" sz="2400" dirty="0">
                <a:solidFill>
                  <a:srgbClr val="15210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to the research agenda of the </a:t>
            </a:r>
            <a:r>
              <a:rPr lang="en-US" sz="2400" dirty="0" smtClean="0">
                <a:solidFill>
                  <a:srgbClr val="15210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JUs</a:t>
            </a:r>
          </a:p>
          <a:p>
            <a:pPr marL="742950" lvl="1" indent="-285750">
              <a:spcBef>
                <a:spcPct val="0"/>
              </a:spcBef>
              <a:buFont typeface="Arial" panose="020B0604020202020204" pitchFamily="34" charset="0"/>
              <a:buChar char="•"/>
            </a:pPr>
            <a:endParaRPr lang="en-US" sz="2400" dirty="0" smtClean="0">
              <a:solidFill>
                <a:srgbClr val="15210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42950" lvl="1" indent="-285750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rgbClr val="15210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Increasing </a:t>
            </a:r>
            <a:r>
              <a:rPr lang="en-US" sz="2400" dirty="0">
                <a:solidFill>
                  <a:srgbClr val="15210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critical mass and investment in the topic of the </a:t>
            </a:r>
            <a:r>
              <a:rPr lang="en-US" sz="2400" dirty="0" smtClean="0">
                <a:solidFill>
                  <a:srgbClr val="15210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JU</a:t>
            </a:r>
          </a:p>
          <a:p>
            <a:pPr marL="742950" lvl="1" indent="-285750">
              <a:spcBef>
                <a:spcPct val="0"/>
              </a:spcBef>
              <a:buFont typeface="Arial" panose="020B0604020202020204" pitchFamily="34" charset="0"/>
              <a:buChar char="•"/>
            </a:pPr>
            <a:endParaRPr lang="en-US" sz="2400" dirty="0" smtClean="0">
              <a:solidFill>
                <a:srgbClr val="15210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42950" lvl="1" indent="-285750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rgbClr val="15210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Increasing </a:t>
            </a:r>
            <a:r>
              <a:rPr lang="en-US" sz="2400" dirty="0">
                <a:solidFill>
                  <a:srgbClr val="15210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number of partners </a:t>
            </a:r>
            <a:endParaRPr lang="en-US" sz="2400" dirty="0" smtClean="0">
              <a:solidFill>
                <a:srgbClr val="15210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lvl="1" indent="0">
              <a:spcBef>
                <a:spcPct val="0"/>
              </a:spcBef>
              <a:buNone/>
            </a:pPr>
            <a:endParaRPr lang="en-US" sz="2400" dirty="0" smtClean="0">
              <a:solidFill>
                <a:srgbClr val="15210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lvl="1" indent="0">
              <a:spcBef>
                <a:spcPct val="0"/>
              </a:spcBef>
              <a:buNone/>
            </a:pPr>
            <a:endParaRPr lang="en-US" sz="2400" dirty="0" smtClean="0">
              <a:solidFill>
                <a:srgbClr val="15210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lvl="1" indent="0">
              <a:spcBef>
                <a:spcPct val="0"/>
              </a:spcBef>
              <a:buNone/>
            </a:pPr>
            <a:endParaRPr lang="en-US" sz="2400" dirty="0" smtClean="0">
              <a:solidFill>
                <a:srgbClr val="15210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lvl="0" indent="-285750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15210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 </a:t>
            </a:r>
            <a:r>
              <a:rPr lang="en-US" sz="2400" dirty="0" smtClean="0">
                <a:solidFill>
                  <a:srgbClr val="15210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EC:</a:t>
            </a:r>
            <a:endParaRPr lang="en-US" sz="2400" dirty="0">
              <a:solidFill>
                <a:srgbClr val="15210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42950" lvl="1" indent="-285750">
              <a:spcBef>
                <a:spcPct val="0"/>
              </a:spcBef>
              <a:buFont typeface="Arial" panose="020B0604020202020204" pitchFamily="34" charset="0"/>
              <a:buChar char="•"/>
            </a:pPr>
            <a:endParaRPr lang="en-US" sz="2400" dirty="0">
              <a:solidFill>
                <a:srgbClr val="15210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42950" lvl="1" indent="-285750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rgbClr val="15210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Testing the interest, the benefits and potential for this form of collaboration</a:t>
            </a:r>
          </a:p>
          <a:p>
            <a:pPr marL="742950" lvl="1" indent="-285750">
              <a:spcBef>
                <a:spcPct val="0"/>
              </a:spcBef>
              <a:buFont typeface="Arial" panose="020B0604020202020204" pitchFamily="34" charset="0"/>
              <a:buChar char="•"/>
            </a:pPr>
            <a:endParaRPr lang="en-US" sz="2400" dirty="0">
              <a:solidFill>
                <a:srgbClr val="15210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42950" lvl="1" indent="-285750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rgbClr val="15210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Better understanding barriers</a:t>
            </a:r>
            <a:endParaRPr lang="en-US" sz="2400" dirty="0">
              <a:solidFill>
                <a:srgbClr val="15210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42950" lvl="1" indent="-285750">
              <a:spcBef>
                <a:spcPct val="0"/>
              </a:spcBef>
              <a:buFont typeface="Arial" panose="020B0604020202020204" pitchFamily="34" charset="0"/>
              <a:buChar char="•"/>
            </a:pPr>
            <a:endParaRPr lang="en-US" sz="2400" dirty="0">
              <a:solidFill>
                <a:srgbClr val="15210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42950" lvl="1" indent="-285750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rgbClr val="15210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Ideas for the future</a:t>
            </a:r>
            <a:endParaRPr lang="en-US" sz="2400" dirty="0">
              <a:solidFill>
                <a:srgbClr val="15210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42950" lvl="1" indent="-285750">
              <a:spcBef>
                <a:spcPct val="0"/>
              </a:spcBef>
              <a:buFont typeface="Arial" panose="020B0604020202020204" pitchFamily="34" charset="0"/>
              <a:buChar char="•"/>
            </a:pPr>
            <a:endParaRPr lang="en-US" sz="2400" dirty="0">
              <a:solidFill>
                <a:srgbClr val="15210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308239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>
          <a:xfrm>
            <a:off x="885208" y="309266"/>
            <a:ext cx="10896600" cy="993310"/>
          </a:xfrm>
        </p:spPr>
        <p:txBody>
          <a:bodyPr/>
          <a:lstStyle/>
          <a:p>
            <a:pPr algn="ctr"/>
            <a:r>
              <a:rPr lang="en-GB" sz="3200" b="1" dirty="0" smtClean="0"/>
              <a:t>Lessons from synergies event 03/07/17 with Cleansky2</a:t>
            </a:r>
            <a:endParaRPr lang="en-GB" sz="3200" b="1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2"/>
          </p:nvPr>
        </p:nvSpPr>
        <p:spPr>
          <a:xfrm>
            <a:off x="501805" y="1678308"/>
            <a:ext cx="11334595" cy="4213555"/>
          </a:xfrm>
        </p:spPr>
        <p:txBody>
          <a:bodyPr>
            <a:normAutofit lnSpcReduction="10000"/>
          </a:bodyPr>
          <a:lstStyle/>
          <a:p>
            <a:pPr marL="285750" lvl="0" indent="-285750">
              <a:spcBef>
                <a:spcPct val="0"/>
              </a:spcBef>
              <a:buFont typeface="Arial" panose="020B0604020202020204" pitchFamily="34" charset="0"/>
              <a:buChar char="•"/>
            </a:pPr>
            <a:endParaRPr lang="en-US" sz="2400" dirty="0">
              <a:solidFill>
                <a:srgbClr val="15210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0" indent="0" algn="ctr">
              <a:spcBef>
                <a:spcPct val="0"/>
              </a:spcBef>
              <a:buNone/>
            </a:pPr>
            <a:r>
              <a:rPr lang="en-US" sz="2400" dirty="0" smtClean="0">
                <a:solidFill>
                  <a:srgbClr val="15210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60 national/regional </a:t>
            </a:r>
            <a:r>
              <a:rPr lang="en-US" sz="2400" dirty="0">
                <a:solidFill>
                  <a:srgbClr val="15210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managing authorities, cluster </a:t>
            </a:r>
            <a:r>
              <a:rPr lang="en-US" sz="2400" dirty="0" smtClean="0">
                <a:solidFill>
                  <a:srgbClr val="15210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organisations, companies</a:t>
            </a:r>
          </a:p>
          <a:p>
            <a:pPr marL="0" lvl="0" indent="0" algn="ctr">
              <a:spcBef>
                <a:spcPct val="0"/>
              </a:spcBef>
              <a:buNone/>
            </a:pPr>
            <a:endParaRPr lang="en-US" sz="2400" dirty="0" smtClean="0">
              <a:solidFill>
                <a:srgbClr val="15210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0" indent="0" algn="ctr">
              <a:spcBef>
                <a:spcPct val="0"/>
              </a:spcBef>
              <a:buNone/>
            </a:pPr>
            <a:r>
              <a:rPr lang="en-US" sz="2400" dirty="0" smtClean="0">
                <a:solidFill>
                  <a:srgbClr val="15210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 questions debated</a:t>
            </a:r>
          </a:p>
          <a:p>
            <a:pPr marL="0" lvl="0" indent="0" algn="ctr">
              <a:spcBef>
                <a:spcPct val="0"/>
              </a:spcBef>
              <a:buNone/>
            </a:pPr>
            <a:endParaRPr lang="en-US" sz="2400" dirty="0">
              <a:solidFill>
                <a:srgbClr val="15210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0" indent="0" algn="ctr">
              <a:spcBef>
                <a:spcPct val="0"/>
              </a:spcBef>
              <a:buNone/>
            </a:pPr>
            <a:endParaRPr lang="en-US" sz="2400" dirty="0" smtClean="0">
              <a:solidFill>
                <a:srgbClr val="15210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0" indent="0" algn="ctr">
              <a:spcBef>
                <a:spcPct val="0"/>
              </a:spcBef>
              <a:buNone/>
            </a:pPr>
            <a:r>
              <a:rPr lang="en-US" sz="2400" i="1" dirty="0" smtClean="0">
                <a:solidFill>
                  <a:srgbClr val="15210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More complementarity or more competition between territories?</a:t>
            </a:r>
          </a:p>
          <a:p>
            <a:pPr marL="0" lvl="0" indent="0" algn="ctr">
              <a:spcBef>
                <a:spcPct val="0"/>
              </a:spcBef>
              <a:buNone/>
            </a:pPr>
            <a:endParaRPr lang="en-US" sz="2400" i="1" dirty="0" smtClean="0">
              <a:solidFill>
                <a:srgbClr val="15210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0" indent="0" algn="ctr">
              <a:spcBef>
                <a:spcPct val="0"/>
              </a:spcBef>
              <a:buNone/>
            </a:pPr>
            <a:r>
              <a:rPr lang="en-US" sz="2400" i="1" dirty="0" smtClean="0">
                <a:solidFill>
                  <a:srgbClr val="15210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How can public authorities increase competitiveness?</a:t>
            </a:r>
          </a:p>
          <a:p>
            <a:pPr marL="0" lvl="0" indent="0" algn="ctr">
              <a:spcBef>
                <a:spcPct val="0"/>
              </a:spcBef>
              <a:buNone/>
            </a:pPr>
            <a:endParaRPr lang="en-US" sz="2400" i="1" dirty="0" smtClean="0">
              <a:solidFill>
                <a:srgbClr val="15210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0" indent="0" algn="ctr">
              <a:spcBef>
                <a:spcPct val="0"/>
              </a:spcBef>
              <a:buNone/>
            </a:pPr>
            <a:r>
              <a:rPr lang="en-US" sz="2400" i="1" dirty="0" smtClean="0">
                <a:solidFill>
                  <a:srgbClr val="15210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How to increase SME involvement in JUs?</a:t>
            </a:r>
          </a:p>
          <a:p>
            <a:pPr marL="0" lvl="0" indent="0" algn="ctr">
              <a:spcBef>
                <a:spcPct val="0"/>
              </a:spcBef>
              <a:buNone/>
            </a:pPr>
            <a:endParaRPr lang="en-US" sz="2400" i="1" dirty="0">
              <a:solidFill>
                <a:srgbClr val="15210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0" indent="0" algn="ctr">
              <a:spcBef>
                <a:spcPct val="0"/>
              </a:spcBef>
              <a:buNone/>
            </a:pPr>
            <a:r>
              <a:rPr lang="en-US" sz="2400" i="1" dirty="0" smtClean="0">
                <a:solidFill>
                  <a:srgbClr val="15210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How </a:t>
            </a:r>
            <a:r>
              <a:rPr lang="en-US" sz="2400" i="1" dirty="0">
                <a:solidFill>
                  <a:srgbClr val="15210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get the support from politicians and public </a:t>
            </a:r>
            <a:r>
              <a:rPr lang="en-US" sz="2400" i="1" dirty="0" smtClean="0">
                <a:solidFill>
                  <a:srgbClr val="15210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opinion?</a:t>
            </a:r>
          </a:p>
          <a:p>
            <a:pPr marL="285750" lvl="0" indent="-285750">
              <a:spcBef>
                <a:spcPct val="0"/>
              </a:spcBef>
              <a:buFont typeface="Arial" panose="020B0604020202020204" pitchFamily="34" charset="0"/>
              <a:buChar char="•"/>
            </a:pPr>
            <a:endParaRPr lang="en-US" sz="2400" dirty="0" smtClean="0">
              <a:solidFill>
                <a:srgbClr val="15210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427122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>
          <a:xfrm>
            <a:off x="885208" y="309266"/>
            <a:ext cx="10896600" cy="993310"/>
          </a:xfrm>
        </p:spPr>
        <p:txBody>
          <a:bodyPr/>
          <a:lstStyle/>
          <a:p>
            <a:pPr algn="ctr"/>
            <a:r>
              <a:rPr lang="en-GB" sz="3200" b="1" dirty="0" smtClean="0"/>
              <a:t>Coming soon….</a:t>
            </a:r>
            <a:endParaRPr lang="en-GB" sz="3200" b="1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2"/>
          </p:nvPr>
        </p:nvSpPr>
        <p:spPr>
          <a:xfrm>
            <a:off x="501805" y="1678308"/>
            <a:ext cx="11334595" cy="4213555"/>
          </a:xfrm>
        </p:spPr>
        <p:txBody>
          <a:bodyPr>
            <a:normAutofit lnSpcReduction="10000"/>
          </a:bodyPr>
          <a:lstStyle/>
          <a:p>
            <a:pPr marL="285750" lvl="0" indent="-285750">
              <a:spcBef>
                <a:spcPct val="0"/>
              </a:spcBef>
              <a:buFont typeface="Arial" panose="020B0604020202020204" pitchFamily="34" charset="0"/>
              <a:buChar char="•"/>
            </a:pPr>
            <a:endParaRPr lang="en-US" sz="2400" dirty="0">
              <a:solidFill>
                <a:srgbClr val="15210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0" indent="0" algn="ctr">
              <a:spcBef>
                <a:spcPct val="0"/>
              </a:spcBef>
              <a:buNone/>
            </a:pPr>
            <a:r>
              <a:rPr lang="en-US" sz="2400" b="1" dirty="0">
                <a:solidFill>
                  <a:srgbClr val="15210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Developing synergies between </a:t>
            </a:r>
            <a:r>
              <a:rPr lang="en-US" sz="2400" b="1" dirty="0" smtClean="0">
                <a:solidFill>
                  <a:srgbClr val="15210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EIT </a:t>
            </a:r>
            <a:r>
              <a:rPr lang="en-US" sz="2400" b="1" dirty="0">
                <a:solidFill>
                  <a:srgbClr val="15210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en-US" sz="2400" b="1" dirty="0" smtClean="0">
                <a:solidFill>
                  <a:srgbClr val="15210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nnovation Communities and </a:t>
            </a:r>
            <a:r>
              <a:rPr lang="en-US" sz="2400" b="1" dirty="0">
                <a:solidFill>
                  <a:srgbClr val="15210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ESIF for optimising RIS3 </a:t>
            </a:r>
            <a:r>
              <a:rPr lang="en-US" sz="2400" b="1" dirty="0" smtClean="0">
                <a:solidFill>
                  <a:srgbClr val="15210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implementation</a:t>
            </a:r>
          </a:p>
          <a:p>
            <a:pPr marL="0" lvl="0" indent="0" algn="ctr">
              <a:spcBef>
                <a:spcPct val="0"/>
              </a:spcBef>
              <a:buNone/>
            </a:pPr>
            <a:endParaRPr lang="en-US" sz="2400" b="1" dirty="0">
              <a:solidFill>
                <a:srgbClr val="15210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0" indent="0" algn="ctr">
              <a:spcBef>
                <a:spcPct val="0"/>
              </a:spcBef>
              <a:buNone/>
            </a:pPr>
            <a:endParaRPr lang="en-US" sz="2400" dirty="0" smtClean="0">
              <a:solidFill>
                <a:srgbClr val="15210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0" indent="0" algn="ctr">
              <a:spcBef>
                <a:spcPct val="0"/>
              </a:spcBef>
              <a:buNone/>
            </a:pPr>
            <a:r>
              <a:rPr lang="en-US" sz="2400" dirty="0" smtClean="0">
                <a:solidFill>
                  <a:srgbClr val="15210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Pilot event with EIT Climate KIC on 20 March  </a:t>
            </a:r>
            <a:r>
              <a:rPr lang="en-US" sz="2400" dirty="0" err="1" smtClean="0">
                <a:solidFill>
                  <a:srgbClr val="15210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Lubljana</a:t>
            </a:r>
            <a:r>
              <a:rPr lang="en-US" sz="2400" dirty="0" smtClean="0">
                <a:solidFill>
                  <a:srgbClr val="15210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sz="2400" dirty="0">
              <a:solidFill>
                <a:srgbClr val="15210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0" indent="0" algn="ctr">
              <a:spcBef>
                <a:spcPct val="0"/>
              </a:spcBef>
              <a:buNone/>
            </a:pPr>
            <a:endParaRPr lang="en-US" sz="2400" dirty="0" smtClean="0">
              <a:solidFill>
                <a:srgbClr val="15210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0" indent="0" algn="ctr">
              <a:spcBef>
                <a:spcPct val="0"/>
              </a:spcBef>
              <a:buNone/>
            </a:pPr>
            <a:endParaRPr lang="en-US" sz="2400" dirty="0" smtClean="0">
              <a:solidFill>
                <a:srgbClr val="15210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0" indent="0" algn="ctr">
              <a:spcBef>
                <a:spcPct val="0"/>
              </a:spcBef>
              <a:buNone/>
            </a:pPr>
            <a:r>
              <a:rPr lang="en-US" sz="2400" dirty="0" smtClean="0">
                <a:solidFill>
                  <a:srgbClr val="15210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Uses the RIS outreach scheme as a starting point </a:t>
            </a:r>
          </a:p>
          <a:p>
            <a:pPr marL="0" lvl="0" indent="0" algn="ctr">
              <a:spcBef>
                <a:spcPct val="0"/>
              </a:spcBef>
              <a:buNone/>
            </a:pPr>
            <a:r>
              <a:rPr lang="en-US" sz="2400" dirty="0" smtClean="0">
                <a:solidFill>
                  <a:srgbClr val="15210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(Regional Innovation Scheme</a:t>
            </a:r>
            <a:r>
              <a:rPr lang="en-US" sz="2400" dirty="0">
                <a:solidFill>
                  <a:srgbClr val="15210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en-US" sz="2400" dirty="0" smtClean="0">
              <a:solidFill>
                <a:srgbClr val="15210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lvl="0" indent="-285750">
              <a:spcBef>
                <a:spcPct val="0"/>
              </a:spcBef>
              <a:buFont typeface="Arial" panose="020B0604020202020204" pitchFamily="34" charset="0"/>
              <a:buChar char="•"/>
            </a:pPr>
            <a:endParaRPr lang="en-US" sz="2400" i="1" dirty="0" smtClean="0">
              <a:solidFill>
                <a:srgbClr val="15210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lvl="0" indent="-285750">
              <a:spcBef>
                <a:spcPct val="0"/>
              </a:spcBef>
              <a:buFont typeface="Arial" panose="020B0604020202020204" pitchFamily="34" charset="0"/>
              <a:buChar char="•"/>
            </a:pPr>
            <a:endParaRPr lang="en-US" sz="2400" i="1" dirty="0">
              <a:solidFill>
                <a:srgbClr val="15210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0" indent="0" algn="ctr">
              <a:spcBef>
                <a:spcPct val="0"/>
              </a:spcBef>
              <a:buNone/>
            </a:pPr>
            <a:r>
              <a:rPr lang="en-US" sz="2400" dirty="0" smtClean="0">
                <a:solidFill>
                  <a:srgbClr val="15210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Part of an MoU between JRC and EIT</a:t>
            </a:r>
          </a:p>
        </p:txBody>
      </p:sp>
    </p:spTree>
    <p:extLst>
      <p:ext uri="{BB962C8B-B14F-4D97-AF65-F5344CB8AC3E}">
        <p14:creationId xmlns:p14="http://schemas.microsoft.com/office/powerpoint/2010/main" val="25695413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2"/>
          </p:nvPr>
        </p:nvSpPr>
        <p:spPr>
          <a:xfrm>
            <a:off x="501805" y="1678308"/>
            <a:ext cx="11334595" cy="4213555"/>
          </a:xfrm>
        </p:spPr>
        <p:txBody>
          <a:bodyPr>
            <a:normAutofit/>
          </a:bodyPr>
          <a:lstStyle/>
          <a:p>
            <a:pPr marL="285750" lvl="0" indent="-285750">
              <a:spcBef>
                <a:spcPct val="0"/>
              </a:spcBef>
              <a:buFont typeface="Arial" panose="020B0604020202020204" pitchFamily="34" charset="0"/>
              <a:buChar char="•"/>
            </a:pPr>
            <a:endParaRPr lang="en-US" sz="2400" dirty="0">
              <a:solidFill>
                <a:srgbClr val="15210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0" indent="0" algn="ctr">
              <a:spcBef>
                <a:spcPct val="0"/>
              </a:spcBef>
              <a:buNone/>
            </a:pPr>
            <a:endParaRPr lang="en-US" sz="2400" b="1" dirty="0" smtClean="0">
              <a:solidFill>
                <a:srgbClr val="15210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0" indent="0" algn="ctr">
              <a:spcBef>
                <a:spcPct val="0"/>
              </a:spcBef>
              <a:buNone/>
            </a:pPr>
            <a:endParaRPr lang="en-US" sz="2400" b="1" dirty="0">
              <a:solidFill>
                <a:srgbClr val="15210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0" indent="0" algn="ctr">
              <a:spcBef>
                <a:spcPct val="0"/>
              </a:spcBef>
              <a:buNone/>
            </a:pPr>
            <a:endParaRPr lang="en-US" sz="2400" b="1" dirty="0" smtClean="0">
              <a:solidFill>
                <a:srgbClr val="15210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0" indent="0" algn="ctr">
              <a:spcBef>
                <a:spcPct val="0"/>
              </a:spcBef>
              <a:buNone/>
            </a:pPr>
            <a:r>
              <a:rPr lang="en-US" sz="3200" b="1" dirty="0" smtClean="0">
                <a:solidFill>
                  <a:srgbClr val="15210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Let the matchmaking begin…..</a:t>
            </a:r>
          </a:p>
          <a:p>
            <a:pPr marL="0" lvl="0" indent="0" algn="ctr">
              <a:spcBef>
                <a:spcPct val="0"/>
              </a:spcBef>
              <a:buNone/>
            </a:pPr>
            <a:endParaRPr lang="en-US" sz="2400" b="1" dirty="0">
              <a:solidFill>
                <a:srgbClr val="15210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0" indent="0" algn="ctr">
              <a:spcBef>
                <a:spcPct val="0"/>
              </a:spcBef>
              <a:buNone/>
            </a:pPr>
            <a:endParaRPr lang="en-US" sz="2400" dirty="0" smtClean="0">
              <a:solidFill>
                <a:srgbClr val="15210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486728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6325" y="1378523"/>
            <a:ext cx="10078528" cy="1518885"/>
          </a:xfrm>
        </p:spPr>
        <p:txBody>
          <a:bodyPr/>
          <a:lstStyle/>
          <a:p>
            <a:r>
              <a:rPr lang="en-US" sz="2400" dirty="0"/>
              <a:t>Developing synergies between Joint Undertakings and </a:t>
            </a:r>
            <a:r>
              <a:rPr lang="en-US" sz="2400" dirty="0" smtClean="0"/>
              <a:t>ESIF for </a:t>
            </a:r>
            <a:r>
              <a:rPr lang="en-US" sz="2400" dirty="0"/>
              <a:t>optimising RIS3 implementation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0" y="3745383"/>
            <a:ext cx="12192000" cy="878048"/>
          </a:xfrm>
        </p:spPr>
        <p:txBody>
          <a:bodyPr/>
          <a:lstStyle/>
          <a:p>
            <a:r>
              <a:rPr lang="en-US" dirty="0" smtClean="0"/>
              <a:t>Karel HAEGEMAN, </a:t>
            </a:r>
          </a:p>
          <a:p>
            <a:r>
              <a:rPr lang="en-US" dirty="0" smtClean="0"/>
              <a:t>JRC.B3 Territorial Development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 smtClean="0"/>
              <a:t>Brussels, 7</a:t>
            </a:r>
            <a:r>
              <a:rPr lang="en-US" baseline="30000" dirty="0" smtClean="0"/>
              <a:t>th</a:t>
            </a:r>
            <a:r>
              <a:rPr lang="en-US" dirty="0" smtClean="0"/>
              <a:t> of March 2018</a:t>
            </a:r>
          </a:p>
          <a:p>
            <a:endParaRPr lang="en-US" dirty="0"/>
          </a:p>
          <a:p>
            <a:r>
              <a:rPr lang="en-US" dirty="0" smtClean="0"/>
              <a:t>karel-herman.haegeman@ec.europa.eu</a:t>
            </a:r>
            <a:endParaRPr lang="en-US" dirty="0"/>
          </a:p>
        </p:txBody>
      </p:sp>
      <p:sp>
        <p:nvSpPr>
          <p:cNvPr id="5" name="Text Placeholder 2"/>
          <p:cNvSpPr txBox="1">
            <a:spLocks/>
          </p:cNvSpPr>
          <p:nvPr/>
        </p:nvSpPr>
        <p:spPr>
          <a:xfrm>
            <a:off x="103512" y="2453657"/>
            <a:ext cx="12192000" cy="642898"/>
          </a:xfrm>
          <a:prstGeom prst="rect">
            <a:avLst/>
          </a:prstGeom>
        </p:spPr>
        <p:txBody>
          <a:bodyPr wrap="none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None/>
              <a:defRPr lang="nl-NL" sz="1800" b="1" i="0" kern="1200" dirty="0" smtClean="0">
                <a:solidFill>
                  <a:schemeClr val="bg1"/>
                </a:solidFill>
                <a:latin typeface="Verdana"/>
                <a:ea typeface="+mn-ea"/>
                <a:cs typeface="Verdana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100" b="0" i="0" kern="1200">
                <a:solidFill>
                  <a:schemeClr val="bg1"/>
                </a:solidFill>
                <a:latin typeface="Verdana Standaard" charset="0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lang="nl-NL" sz="2000" b="0" i="0" kern="1200" dirty="0" smtClean="0">
                <a:solidFill>
                  <a:schemeClr val="tx1"/>
                </a:solidFill>
                <a:latin typeface="Verdana Standaard" charset="0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lang="nl-NL" sz="1800" b="0" i="0" kern="1200" dirty="0" smtClean="0">
                <a:solidFill>
                  <a:schemeClr val="tx1"/>
                </a:solidFill>
                <a:latin typeface="Verdana Standaard" charset="0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lang="nl-NL" sz="1800" b="0" i="0" kern="1200" dirty="0">
                <a:solidFill>
                  <a:schemeClr val="tx1"/>
                </a:solidFill>
                <a:latin typeface="Verdana Standaard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200" dirty="0" smtClean="0"/>
              <a:t>Stairway to Excellence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3048991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4421071" y="1550383"/>
            <a:ext cx="6741509" cy="4444976"/>
            <a:chOff x="5414963" y="2586039"/>
            <a:chExt cx="4301196" cy="3159093"/>
          </a:xfrm>
        </p:grpSpPr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14963" y="2586039"/>
              <a:ext cx="1357312" cy="157189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028" name="Picture 4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373134" y="2586039"/>
              <a:ext cx="1343025" cy="157189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029" name="Picture 5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93973" y="2586039"/>
              <a:ext cx="1353021" cy="157189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030" name="Picture 6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29250" y="4251295"/>
              <a:ext cx="1328738" cy="14938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031" name="Picture 7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11225" y="4265581"/>
              <a:ext cx="1328738" cy="14652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032" name="Picture 8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387421" y="4273519"/>
              <a:ext cx="1328738" cy="14573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pic>
        <p:nvPicPr>
          <p:cNvPr id="1035" name="Picture 11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4837" y="1550383"/>
            <a:ext cx="2475781" cy="44449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6" name="Picture 12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4837" y="-1"/>
            <a:ext cx="3316631" cy="14406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ectangle 5"/>
          <p:cNvSpPr/>
          <p:nvPr/>
        </p:nvSpPr>
        <p:spPr>
          <a:xfrm>
            <a:off x="5956862" y="448573"/>
            <a:ext cx="4584618" cy="7191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90000"/>
              </a:lnSpc>
              <a:spcBef>
                <a:spcPts val="1000"/>
              </a:spcBef>
            </a:pPr>
            <a:r>
              <a:rPr lang="en-US" b="1" dirty="0">
                <a:solidFill>
                  <a:prstClr val="white"/>
                </a:solidFill>
                <a:latin typeface="Verdana"/>
                <a:cs typeface="Verdana"/>
              </a:rPr>
              <a:t>JRC.B3 Territorial </a:t>
            </a:r>
            <a:r>
              <a:rPr lang="en-US" b="1" dirty="0" smtClean="0">
                <a:solidFill>
                  <a:prstClr val="white"/>
                </a:solidFill>
                <a:latin typeface="Verdana"/>
                <a:cs typeface="Verdana"/>
              </a:rPr>
              <a:t>Development</a:t>
            </a:r>
          </a:p>
          <a:p>
            <a:pPr lvl="0" algn="ctr">
              <a:lnSpc>
                <a:spcPct val="90000"/>
              </a:lnSpc>
              <a:spcBef>
                <a:spcPts val="1000"/>
              </a:spcBef>
            </a:pPr>
            <a:r>
              <a:rPr lang="en-US" b="1" dirty="0" smtClean="0">
                <a:solidFill>
                  <a:prstClr val="white"/>
                </a:solidFill>
                <a:latin typeface="Verdana"/>
                <a:cs typeface="Verdana"/>
              </a:rPr>
              <a:t>S3 activities</a:t>
            </a:r>
            <a:endParaRPr lang="en-US" b="1" dirty="0">
              <a:solidFill>
                <a:prstClr val="white"/>
              </a:solidFill>
              <a:latin typeface="Verdana"/>
              <a:cs typeface="Verdana"/>
            </a:endParaRPr>
          </a:p>
        </p:txBody>
      </p:sp>
    </p:spTree>
    <p:extLst>
      <p:ext uri="{BB962C8B-B14F-4D97-AF65-F5344CB8AC3E}">
        <p14:creationId xmlns:p14="http://schemas.microsoft.com/office/powerpoint/2010/main" val="33735467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3"/>
          <p:cNvSpPr>
            <a:spLocks noChangeArrowheads="1"/>
          </p:cNvSpPr>
          <p:nvPr/>
        </p:nvSpPr>
        <p:spPr bwMode="auto">
          <a:xfrm>
            <a:off x="1268693" y="1975403"/>
            <a:ext cx="4176713" cy="4822825"/>
          </a:xfrm>
          <a:prstGeom prst="rect">
            <a:avLst/>
          </a:prstGeom>
          <a:solidFill>
            <a:srgbClr val="FFE697"/>
          </a:solidFill>
          <a:ln w="25400" algn="ctr">
            <a:solidFill>
              <a:schemeClr val="accent1"/>
            </a:solidFill>
            <a:round/>
            <a:headEnd/>
            <a:tailEnd/>
          </a:ln>
        </p:spPr>
        <p:txBody>
          <a:bodyPr lIns="45720" rIns="45720" anchor="ctr">
            <a:spAutoFit/>
          </a:bodyPr>
          <a:lstStyle>
            <a:lvl1pPr eaLnBrk="0">
              <a:defRPr sz="120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  <a:sym typeface="Verdana" pitchFamily="34" charset="0"/>
              </a:defRPr>
            </a:lvl1pPr>
            <a:lvl2pPr marL="742950" indent="-285750" eaLnBrk="0">
              <a:defRPr sz="120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  <a:sym typeface="Verdana" pitchFamily="34" charset="0"/>
              </a:defRPr>
            </a:lvl2pPr>
            <a:lvl3pPr marL="1143000" indent="-228600" eaLnBrk="0">
              <a:defRPr sz="120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  <a:sym typeface="Verdana" pitchFamily="34" charset="0"/>
              </a:defRPr>
            </a:lvl3pPr>
            <a:lvl4pPr marL="1600200" indent="-228600" eaLnBrk="0">
              <a:defRPr sz="120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  <a:sym typeface="Verdana" pitchFamily="34" charset="0"/>
              </a:defRPr>
            </a:lvl4pPr>
            <a:lvl5pPr marL="2057400" indent="-228600" eaLnBrk="0">
              <a:defRPr sz="120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  <a:sym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  <a:sym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  <a:sym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  <a:sym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  <a:sym typeface="Verdana" pitchFamily="34" charset="0"/>
              </a:defRPr>
            </a:lvl9pPr>
          </a:lstStyle>
          <a:p>
            <a:pPr eaLnBrk="1"/>
            <a:endParaRPr lang="en-GB" altLang="en-US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1199685" y="1445191"/>
            <a:ext cx="4322762" cy="649288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kern="1200">
                <a:solidFill>
                  <a:schemeClr val="bg1"/>
                </a:solidFill>
                <a:latin typeface="Verdana" charset="0"/>
                <a:ea typeface="Verdana" charset="0"/>
                <a:cs typeface="Verdana" charset="0"/>
              </a:defRPr>
            </a:lvl1pPr>
          </a:lstStyle>
          <a:p>
            <a:r>
              <a:rPr lang="en-GB" altLang="en-US" sz="1600" dirty="0" smtClean="0">
                <a:solidFill>
                  <a:schemeClr val="tx2"/>
                </a:solidFill>
              </a:rPr>
              <a:t>Main issues hampering optimal capturing of H2020 funding</a:t>
            </a:r>
          </a:p>
        </p:txBody>
      </p:sp>
      <p:sp>
        <p:nvSpPr>
          <p:cNvPr id="6" name="Rectangle 11"/>
          <p:cNvSpPr>
            <a:spLocks noChangeArrowheads="1"/>
          </p:cNvSpPr>
          <p:nvPr/>
        </p:nvSpPr>
        <p:spPr bwMode="auto">
          <a:xfrm>
            <a:off x="1413156" y="2211940"/>
            <a:ext cx="3870325" cy="4339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>
              <a:defRPr sz="120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  <a:sym typeface="Verdana" pitchFamily="34" charset="0"/>
              </a:defRPr>
            </a:lvl1pPr>
            <a:lvl2pPr marL="742950" indent="-285750" eaLnBrk="0">
              <a:defRPr sz="120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  <a:sym typeface="Verdana" pitchFamily="34" charset="0"/>
              </a:defRPr>
            </a:lvl2pPr>
            <a:lvl3pPr marL="1143000" indent="-228600" eaLnBrk="0">
              <a:defRPr sz="120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  <a:sym typeface="Verdana" pitchFamily="34" charset="0"/>
              </a:defRPr>
            </a:lvl3pPr>
            <a:lvl4pPr marL="1600200" indent="-228600" eaLnBrk="0">
              <a:defRPr sz="120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  <a:sym typeface="Verdana" pitchFamily="34" charset="0"/>
              </a:defRPr>
            </a:lvl4pPr>
            <a:lvl5pPr marL="2057400" indent="-228600" eaLnBrk="0">
              <a:defRPr sz="120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  <a:sym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  <a:sym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  <a:sym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  <a:sym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  <a:sym typeface="Verdana" pitchFamily="34" charset="0"/>
              </a:defRPr>
            </a:lvl9pPr>
          </a:lstStyle>
          <a:p>
            <a:pPr algn="ctr" eaLnBrk="1"/>
            <a:r>
              <a:rPr lang="en-GB" altLang="en-US" sz="1600" b="1" dirty="0"/>
              <a:t>Quality of governance</a:t>
            </a:r>
          </a:p>
          <a:p>
            <a:pPr eaLnBrk="1"/>
            <a:endParaRPr lang="en-GB" altLang="en-US" b="1" dirty="0"/>
          </a:p>
          <a:p>
            <a:pPr eaLnBrk="1"/>
            <a:r>
              <a:rPr lang="en-GB" altLang="en-US" dirty="0"/>
              <a:t>• Need for more participatory (RIS3) governance</a:t>
            </a:r>
          </a:p>
          <a:p>
            <a:pPr eaLnBrk="1"/>
            <a:r>
              <a:rPr lang="en-GB" altLang="en-US" dirty="0"/>
              <a:t>• Administrative, legal and technical issues</a:t>
            </a:r>
          </a:p>
          <a:p>
            <a:pPr eaLnBrk="1"/>
            <a:r>
              <a:rPr lang="en-GB" altLang="en-US" dirty="0"/>
              <a:t>• Structural bottlenecks in the R&amp;I ecosystem</a:t>
            </a:r>
          </a:p>
          <a:p>
            <a:pPr eaLnBrk="1"/>
            <a:endParaRPr lang="en-GB" altLang="en-US" dirty="0"/>
          </a:p>
          <a:p>
            <a:pPr algn="ctr" eaLnBrk="1"/>
            <a:r>
              <a:rPr lang="en-GB" altLang="en-US" sz="1600" b="1" dirty="0"/>
              <a:t>Capacity building</a:t>
            </a:r>
          </a:p>
          <a:p>
            <a:pPr eaLnBrk="1"/>
            <a:endParaRPr lang="en-GB" altLang="en-US" b="1" dirty="0"/>
          </a:p>
          <a:p>
            <a:pPr eaLnBrk="1"/>
            <a:r>
              <a:rPr lang="en-GB" altLang="en-US" dirty="0"/>
              <a:t>• Lack of qualified human resources</a:t>
            </a:r>
          </a:p>
          <a:p>
            <a:pPr eaLnBrk="1"/>
            <a:r>
              <a:rPr lang="en-GB" altLang="en-US" dirty="0"/>
              <a:t>• Lack of business sector innovation capabilities and weak innovative entrepreneurship</a:t>
            </a:r>
          </a:p>
          <a:p>
            <a:pPr eaLnBrk="1"/>
            <a:r>
              <a:rPr lang="en-GB" altLang="en-US" dirty="0"/>
              <a:t>• Lack of openness, weak integration in EU networks</a:t>
            </a:r>
          </a:p>
          <a:p>
            <a:pPr eaLnBrk="1"/>
            <a:endParaRPr lang="en-GB" altLang="en-US" dirty="0"/>
          </a:p>
          <a:p>
            <a:pPr algn="ctr" eaLnBrk="1"/>
            <a:r>
              <a:rPr lang="en-GB" altLang="en-US" sz="1600" b="1" dirty="0"/>
              <a:t>Innovation</a:t>
            </a:r>
          </a:p>
          <a:p>
            <a:pPr eaLnBrk="1"/>
            <a:endParaRPr lang="en-GB" altLang="en-US" b="1" dirty="0"/>
          </a:p>
          <a:p>
            <a:pPr eaLnBrk="1"/>
            <a:r>
              <a:rPr lang="en-GB" altLang="en-US" dirty="0"/>
              <a:t>• Weak links between academia/PROs and business</a:t>
            </a:r>
          </a:p>
          <a:p>
            <a:pPr eaLnBrk="1"/>
            <a:r>
              <a:rPr lang="en-GB" altLang="en-US" dirty="0"/>
              <a:t>• Limited use of available funding and financing sources for R&amp;I </a:t>
            </a:r>
          </a:p>
          <a:p>
            <a:pPr eaLnBrk="1"/>
            <a:r>
              <a:rPr lang="en-GB" altLang="en-US" dirty="0"/>
              <a:t>• Limited use of research infrastructures</a:t>
            </a:r>
          </a:p>
        </p:txBody>
      </p:sp>
      <p:sp>
        <p:nvSpPr>
          <p:cNvPr id="7" name="Title 1"/>
          <p:cNvSpPr txBox="1">
            <a:spLocks/>
          </p:cNvSpPr>
          <p:nvPr/>
        </p:nvSpPr>
        <p:spPr bwMode="auto">
          <a:xfrm>
            <a:off x="6384211" y="1534413"/>
            <a:ext cx="4322762" cy="649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 algn="l" rtl="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164194"/>
                </a:solidFill>
                <a:latin typeface="+mj-lt"/>
                <a:ea typeface="+mj-ea"/>
                <a:cs typeface="+mj-cs"/>
                <a:sym typeface="Verdana" pitchFamily="34" charset="0"/>
              </a:defRPr>
            </a:lvl1pPr>
            <a:lvl2pPr algn="l" rtl="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164194"/>
                </a:solidFill>
                <a:latin typeface="Verdana" pitchFamily="34" charset="0"/>
                <a:ea typeface="Verdana" pitchFamily="34" charset="0"/>
                <a:cs typeface="Verdana" pitchFamily="34" charset="0"/>
                <a:sym typeface="Verdana" pitchFamily="34" charset="0"/>
              </a:defRPr>
            </a:lvl2pPr>
            <a:lvl3pPr algn="l" rtl="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164194"/>
                </a:solidFill>
                <a:latin typeface="Verdana" pitchFamily="34" charset="0"/>
                <a:ea typeface="Verdana" pitchFamily="34" charset="0"/>
                <a:cs typeface="Verdana" pitchFamily="34" charset="0"/>
                <a:sym typeface="Verdana" pitchFamily="34" charset="0"/>
              </a:defRPr>
            </a:lvl3pPr>
            <a:lvl4pPr algn="l" rtl="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164194"/>
                </a:solidFill>
                <a:latin typeface="Verdana" pitchFamily="34" charset="0"/>
                <a:ea typeface="Verdana" pitchFamily="34" charset="0"/>
                <a:cs typeface="Verdana" pitchFamily="34" charset="0"/>
                <a:sym typeface="Verdana" pitchFamily="34" charset="0"/>
              </a:defRPr>
            </a:lvl4pPr>
            <a:lvl5pPr algn="l" rtl="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164194"/>
                </a:solidFill>
                <a:latin typeface="Verdana" pitchFamily="34" charset="0"/>
                <a:ea typeface="Verdana" pitchFamily="34" charset="0"/>
                <a:cs typeface="Verdana" pitchFamily="34" charset="0"/>
                <a:sym typeface="Verdana" pitchFamily="34" charset="0"/>
              </a:defRPr>
            </a:lvl5pPr>
            <a:lvl6pPr marL="457200" algn="l" rtl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164194"/>
                </a:solidFill>
                <a:latin typeface="Verdana" pitchFamily="34" charset="0"/>
                <a:ea typeface="Verdana" pitchFamily="34" charset="0"/>
                <a:cs typeface="Verdana" pitchFamily="34" charset="0"/>
                <a:sym typeface="Verdana" pitchFamily="34" charset="0"/>
              </a:defRPr>
            </a:lvl6pPr>
            <a:lvl7pPr marL="914400" algn="l" rtl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164194"/>
                </a:solidFill>
                <a:latin typeface="Verdana" pitchFamily="34" charset="0"/>
                <a:ea typeface="Verdana" pitchFamily="34" charset="0"/>
                <a:cs typeface="Verdana" pitchFamily="34" charset="0"/>
                <a:sym typeface="Verdana" pitchFamily="34" charset="0"/>
              </a:defRPr>
            </a:lvl7pPr>
            <a:lvl8pPr marL="1371600" algn="l" rtl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164194"/>
                </a:solidFill>
                <a:latin typeface="Verdana" pitchFamily="34" charset="0"/>
                <a:ea typeface="Verdana" pitchFamily="34" charset="0"/>
                <a:cs typeface="Verdana" pitchFamily="34" charset="0"/>
                <a:sym typeface="Verdana" pitchFamily="34" charset="0"/>
              </a:defRPr>
            </a:lvl8pPr>
            <a:lvl9pPr marL="1828800" algn="l" rtl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164194"/>
                </a:solidFill>
                <a:latin typeface="Verdana" pitchFamily="34" charset="0"/>
                <a:ea typeface="Verdana" pitchFamily="34" charset="0"/>
                <a:cs typeface="Verdana" pitchFamily="34" charset="0"/>
                <a:sym typeface="Verdana" pitchFamily="34" charset="0"/>
              </a:defRPr>
            </a:lvl9pPr>
          </a:lstStyle>
          <a:p>
            <a:pPr algn="ctr">
              <a:defRPr/>
            </a:pPr>
            <a:r>
              <a:rPr lang="en-GB" sz="1700" kern="0" dirty="0" smtClean="0">
                <a:solidFill>
                  <a:schemeClr val="tx2"/>
                </a:solidFill>
              </a:rPr>
              <a:t>Projects in place to address these issues</a:t>
            </a:r>
            <a:endParaRPr lang="en-GB" sz="1700" kern="0" dirty="0">
              <a:solidFill>
                <a:schemeClr val="tx2"/>
              </a:solidFill>
            </a:endParaRPr>
          </a:p>
        </p:txBody>
      </p:sp>
      <p:sp>
        <p:nvSpPr>
          <p:cNvPr id="8" name="Rectangle 14"/>
          <p:cNvSpPr>
            <a:spLocks noChangeArrowheads="1"/>
          </p:cNvSpPr>
          <p:nvPr/>
        </p:nvSpPr>
        <p:spPr bwMode="auto">
          <a:xfrm>
            <a:off x="6308256" y="1966777"/>
            <a:ext cx="4519578" cy="4822825"/>
          </a:xfrm>
          <a:prstGeom prst="rect">
            <a:avLst/>
          </a:prstGeom>
          <a:solidFill>
            <a:srgbClr val="FFE697"/>
          </a:solidFill>
          <a:ln w="25400" algn="ctr">
            <a:solidFill>
              <a:schemeClr val="accent1"/>
            </a:solidFill>
            <a:round/>
            <a:headEnd/>
            <a:tailEnd/>
          </a:ln>
        </p:spPr>
        <p:txBody>
          <a:bodyPr wrap="square" lIns="45720" rIns="45720" anchor="ctr">
            <a:spAutoFit/>
          </a:bodyPr>
          <a:lstStyle>
            <a:lvl1pPr eaLnBrk="0">
              <a:defRPr sz="120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  <a:sym typeface="Verdana" pitchFamily="34" charset="0"/>
              </a:defRPr>
            </a:lvl1pPr>
            <a:lvl2pPr marL="742950" indent="-285750" eaLnBrk="0">
              <a:defRPr sz="120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  <a:sym typeface="Verdana" pitchFamily="34" charset="0"/>
              </a:defRPr>
            </a:lvl2pPr>
            <a:lvl3pPr marL="1143000" indent="-228600" eaLnBrk="0">
              <a:defRPr sz="120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  <a:sym typeface="Verdana" pitchFamily="34" charset="0"/>
              </a:defRPr>
            </a:lvl3pPr>
            <a:lvl4pPr marL="1600200" indent="-228600" eaLnBrk="0">
              <a:defRPr sz="120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  <a:sym typeface="Verdana" pitchFamily="34" charset="0"/>
              </a:defRPr>
            </a:lvl4pPr>
            <a:lvl5pPr marL="2057400" indent="-228600" eaLnBrk="0">
              <a:defRPr sz="120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  <a:sym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  <a:sym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  <a:sym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  <a:sym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  <a:sym typeface="Verdana" pitchFamily="34" charset="0"/>
              </a:defRPr>
            </a:lvl9pPr>
          </a:lstStyle>
          <a:p>
            <a:pPr eaLnBrk="1"/>
            <a:endParaRPr lang="en-GB" altLang="en-US"/>
          </a:p>
        </p:txBody>
      </p:sp>
      <p:sp>
        <p:nvSpPr>
          <p:cNvPr id="9" name="Title 1"/>
          <p:cNvSpPr txBox="1">
            <a:spLocks/>
          </p:cNvSpPr>
          <p:nvPr/>
        </p:nvSpPr>
        <p:spPr bwMode="auto">
          <a:xfrm>
            <a:off x="2285158" y="514379"/>
            <a:ext cx="7679038" cy="649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 algn="l" rtl="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164194"/>
                </a:solidFill>
                <a:latin typeface="+mj-lt"/>
                <a:ea typeface="+mj-ea"/>
                <a:cs typeface="+mj-cs"/>
                <a:sym typeface="Verdana" pitchFamily="34" charset="0"/>
              </a:defRPr>
            </a:lvl1pPr>
            <a:lvl2pPr algn="l" rtl="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164194"/>
                </a:solidFill>
                <a:latin typeface="Verdana" pitchFamily="34" charset="0"/>
                <a:ea typeface="Verdana" pitchFamily="34" charset="0"/>
                <a:cs typeface="Verdana" pitchFamily="34" charset="0"/>
                <a:sym typeface="Verdana" pitchFamily="34" charset="0"/>
              </a:defRPr>
            </a:lvl2pPr>
            <a:lvl3pPr algn="l" rtl="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164194"/>
                </a:solidFill>
                <a:latin typeface="Verdana" pitchFamily="34" charset="0"/>
                <a:ea typeface="Verdana" pitchFamily="34" charset="0"/>
                <a:cs typeface="Verdana" pitchFamily="34" charset="0"/>
                <a:sym typeface="Verdana" pitchFamily="34" charset="0"/>
              </a:defRPr>
            </a:lvl3pPr>
            <a:lvl4pPr algn="l" rtl="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164194"/>
                </a:solidFill>
                <a:latin typeface="Verdana" pitchFamily="34" charset="0"/>
                <a:ea typeface="Verdana" pitchFamily="34" charset="0"/>
                <a:cs typeface="Verdana" pitchFamily="34" charset="0"/>
                <a:sym typeface="Verdana" pitchFamily="34" charset="0"/>
              </a:defRPr>
            </a:lvl4pPr>
            <a:lvl5pPr algn="l" rtl="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164194"/>
                </a:solidFill>
                <a:latin typeface="Verdana" pitchFamily="34" charset="0"/>
                <a:ea typeface="Verdana" pitchFamily="34" charset="0"/>
                <a:cs typeface="Verdana" pitchFamily="34" charset="0"/>
                <a:sym typeface="Verdana" pitchFamily="34" charset="0"/>
              </a:defRPr>
            </a:lvl5pPr>
            <a:lvl6pPr marL="457200" algn="l" rtl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164194"/>
                </a:solidFill>
                <a:latin typeface="Verdana" pitchFamily="34" charset="0"/>
                <a:ea typeface="Verdana" pitchFamily="34" charset="0"/>
                <a:cs typeface="Verdana" pitchFamily="34" charset="0"/>
                <a:sym typeface="Verdana" pitchFamily="34" charset="0"/>
              </a:defRPr>
            </a:lvl6pPr>
            <a:lvl7pPr marL="914400" algn="l" rtl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164194"/>
                </a:solidFill>
                <a:latin typeface="Verdana" pitchFamily="34" charset="0"/>
                <a:ea typeface="Verdana" pitchFamily="34" charset="0"/>
                <a:cs typeface="Verdana" pitchFamily="34" charset="0"/>
                <a:sym typeface="Verdana" pitchFamily="34" charset="0"/>
              </a:defRPr>
            </a:lvl7pPr>
            <a:lvl8pPr marL="1371600" algn="l" rtl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164194"/>
                </a:solidFill>
                <a:latin typeface="Verdana" pitchFamily="34" charset="0"/>
                <a:ea typeface="Verdana" pitchFamily="34" charset="0"/>
                <a:cs typeface="Verdana" pitchFamily="34" charset="0"/>
                <a:sym typeface="Verdana" pitchFamily="34" charset="0"/>
              </a:defRPr>
            </a:lvl8pPr>
            <a:lvl9pPr marL="1828800" algn="l" rtl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164194"/>
                </a:solidFill>
                <a:latin typeface="Verdana" pitchFamily="34" charset="0"/>
                <a:ea typeface="Verdana" pitchFamily="34" charset="0"/>
                <a:cs typeface="Verdana" pitchFamily="34" charset="0"/>
                <a:sym typeface="Verdana" pitchFamily="34" charset="0"/>
              </a:defRPr>
            </a:lvl9pPr>
          </a:lstStyle>
          <a:p>
            <a:pPr algn="ctr">
              <a:defRPr/>
            </a:pPr>
            <a:r>
              <a:rPr lang="en-GB" altLang="en-US" sz="2400" kern="0" dirty="0" smtClean="0">
                <a:solidFill>
                  <a:schemeClr val="bg1"/>
                </a:solidFill>
              </a:rPr>
              <a:t>Spreading excellence in a RIS3 context</a:t>
            </a:r>
          </a:p>
        </p:txBody>
      </p:sp>
      <p:sp>
        <p:nvSpPr>
          <p:cNvPr id="10" name="Rectangle 16"/>
          <p:cNvSpPr>
            <a:spLocks noChangeArrowheads="1"/>
          </p:cNvSpPr>
          <p:nvPr/>
        </p:nvSpPr>
        <p:spPr bwMode="auto">
          <a:xfrm>
            <a:off x="6308255" y="2036627"/>
            <a:ext cx="4642243" cy="48936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>
              <a:defRPr sz="120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  <a:sym typeface="Verdana" pitchFamily="34" charset="0"/>
              </a:defRPr>
            </a:lvl1pPr>
            <a:lvl2pPr marL="742950" indent="-285750" eaLnBrk="0">
              <a:defRPr sz="120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  <a:sym typeface="Verdana" pitchFamily="34" charset="0"/>
              </a:defRPr>
            </a:lvl2pPr>
            <a:lvl3pPr marL="1143000" indent="-228600" eaLnBrk="0">
              <a:defRPr sz="120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  <a:sym typeface="Verdana" pitchFamily="34" charset="0"/>
              </a:defRPr>
            </a:lvl3pPr>
            <a:lvl4pPr marL="1600200" indent="-228600" eaLnBrk="0">
              <a:defRPr sz="120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  <a:sym typeface="Verdana" pitchFamily="34" charset="0"/>
              </a:defRPr>
            </a:lvl4pPr>
            <a:lvl5pPr marL="2057400" indent="-228600" eaLnBrk="0">
              <a:defRPr sz="120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  <a:sym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  <a:sym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  <a:sym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  <a:sym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  <a:sym typeface="Verdana" pitchFamily="34" charset="0"/>
              </a:defRPr>
            </a:lvl9pPr>
          </a:lstStyle>
          <a:p>
            <a:pPr algn="ctr" eaLnBrk="1"/>
            <a:r>
              <a:rPr lang="en-GB" altLang="en-US" sz="1400" b="1" dirty="0"/>
              <a:t>Build regional capacity - </a:t>
            </a:r>
            <a:r>
              <a:rPr lang="en-GB" altLang="en-US" sz="1400" b="1" i="1" dirty="0"/>
              <a:t>RIS3 support to Lagging Regions </a:t>
            </a:r>
            <a:r>
              <a:rPr lang="en-GB" altLang="en-US" sz="1400" b="1" i="1" dirty="0" smtClean="0"/>
              <a:t>Project (EP funded)</a:t>
            </a:r>
            <a:endParaRPr lang="en-GB" altLang="en-US" sz="1400" b="1" i="1" dirty="0"/>
          </a:p>
          <a:p>
            <a:pPr algn="ctr" eaLnBrk="1"/>
            <a:endParaRPr lang="en-GB" altLang="en-US" sz="1050" b="1" dirty="0"/>
          </a:p>
          <a:p>
            <a:pPr eaLnBrk="1"/>
            <a:r>
              <a:rPr lang="en-GB" altLang="en-US" dirty="0"/>
              <a:t>• Organise participatory governance </a:t>
            </a:r>
            <a:r>
              <a:rPr lang="en-GB" altLang="en-US" dirty="0" smtClean="0"/>
              <a:t>and monitoring based </a:t>
            </a:r>
            <a:r>
              <a:rPr lang="en-GB" altLang="en-US" dirty="0"/>
              <a:t>on entrepreneurial discovery</a:t>
            </a:r>
          </a:p>
          <a:p>
            <a:pPr eaLnBrk="1"/>
            <a:r>
              <a:rPr lang="en-GB" altLang="en-US" dirty="0"/>
              <a:t>• Develop Human resources/mobility plans</a:t>
            </a:r>
          </a:p>
          <a:p>
            <a:pPr eaLnBrk="1"/>
            <a:r>
              <a:rPr lang="en-GB" altLang="en-US" dirty="0"/>
              <a:t>• Develop &amp; implement long term (RIS3) strategies</a:t>
            </a:r>
          </a:p>
          <a:p>
            <a:pPr eaLnBrk="1"/>
            <a:endParaRPr lang="en-GB" altLang="en-US" sz="1050" dirty="0"/>
          </a:p>
          <a:p>
            <a:pPr algn="ctr" eaLnBrk="1"/>
            <a:r>
              <a:rPr lang="en-GB" altLang="en-US" sz="1400" b="1" dirty="0"/>
              <a:t>Explore different entry points to H2020  - </a:t>
            </a:r>
            <a:r>
              <a:rPr lang="en-GB" altLang="en-US" sz="1400" b="1" i="1" dirty="0"/>
              <a:t>Stairway to Excellence Project (EP funded)</a:t>
            </a:r>
          </a:p>
          <a:p>
            <a:pPr algn="ctr" eaLnBrk="1"/>
            <a:endParaRPr lang="en-GB" altLang="en-US" sz="1050" b="1" dirty="0"/>
          </a:p>
          <a:p>
            <a:pPr eaLnBrk="1"/>
            <a:r>
              <a:rPr lang="en-GB" altLang="en-US" dirty="0"/>
              <a:t>• Training Managing Authorities to build capacities for accessing H2020 open calls</a:t>
            </a:r>
          </a:p>
          <a:p>
            <a:pPr eaLnBrk="1"/>
            <a:r>
              <a:rPr lang="en-GB" altLang="en-US" dirty="0"/>
              <a:t>• Collaboration between regions and EIT Innovation Communities (Regional Innovation Scheme)</a:t>
            </a:r>
          </a:p>
          <a:p>
            <a:pPr eaLnBrk="1"/>
            <a:r>
              <a:rPr lang="en-GB" altLang="en-US" dirty="0"/>
              <a:t>• Collaboration between MSs/regions and Joint Undertakings through MoUs</a:t>
            </a:r>
          </a:p>
          <a:p>
            <a:pPr eaLnBrk="1"/>
            <a:endParaRPr lang="en-GB" altLang="en-US" sz="1000" dirty="0"/>
          </a:p>
          <a:p>
            <a:pPr algn="ctr" eaLnBrk="1"/>
            <a:r>
              <a:rPr lang="en-GB" altLang="en-US" sz="1400" b="1" dirty="0"/>
              <a:t>Support to universities - </a:t>
            </a:r>
            <a:r>
              <a:rPr lang="en-GB" altLang="en-US" sz="1400" b="1" i="1" dirty="0"/>
              <a:t>Higher Education for Smart Specialisation Project</a:t>
            </a:r>
          </a:p>
          <a:p>
            <a:pPr algn="ctr" eaLnBrk="1"/>
            <a:endParaRPr lang="en-GB" altLang="en-US" sz="900" b="1" i="1" dirty="0"/>
          </a:p>
          <a:p>
            <a:pPr eaLnBrk="1"/>
            <a:r>
              <a:rPr lang="en-GB" altLang="en-US" dirty="0"/>
              <a:t>• Align higher education with regional economy </a:t>
            </a:r>
          </a:p>
          <a:p>
            <a:pPr eaLnBrk="1"/>
            <a:r>
              <a:rPr lang="en-GB" altLang="en-US" dirty="0"/>
              <a:t>• Strengthen role of education in RIS3 and regional innovation systems </a:t>
            </a:r>
          </a:p>
          <a:p>
            <a:pPr eaLnBrk="1"/>
            <a:r>
              <a:rPr lang="en-GB" altLang="en-US" dirty="0"/>
              <a:t>• Inform EU and national policy-making </a:t>
            </a:r>
          </a:p>
        </p:txBody>
      </p:sp>
    </p:spTree>
    <p:extLst>
      <p:ext uri="{BB962C8B-B14F-4D97-AF65-F5344CB8AC3E}">
        <p14:creationId xmlns:p14="http://schemas.microsoft.com/office/powerpoint/2010/main" val="24353995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678054" y="514625"/>
            <a:ext cx="10945284" cy="648072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kern="1200">
                <a:solidFill>
                  <a:schemeClr val="bg1"/>
                </a:solidFill>
                <a:latin typeface="Verdana" charset="0"/>
                <a:ea typeface="Verdana" charset="0"/>
                <a:cs typeface="Verdana" charset="0"/>
              </a:defRPr>
            </a:lvl1pPr>
          </a:lstStyle>
          <a:p>
            <a:r>
              <a:rPr lang="en-GB" sz="2000" dirty="0" smtClean="0"/>
              <a:t>Funding context: Mapping EU Regions (1)</a:t>
            </a:r>
            <a:endParaRPr lang="en-GB" sz="2000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160"/>
          <a:stretch/>
        </p:blipFill>
        <p:spPr bwMode="auto">
          <a:xfrm>
            <a:off x="2567028" y="1462502"/>
            <a:ext cx="7164288" cy="53285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Down Arrow 6"/>
          <p:cNvSpPr/>
          <p:nvPr/>
        </p:nvSpPr>
        <p:spPr bwMode="auto">
          <a:xfrm rot="10800000">
            <a:off x="3184554" y="3934321"/>
            <a:ext cx="462594" cy="1368153"/>
          </a:xfrm>
          <a:prstGeom prst="downArrow">
            <a:avLst/>
          </a:prstGeom>
          <a:solidFill>
            <a:srgbClr val="0F5494"/>
          </a:solidFill>
          <a:ln>
            <a:solidFill>
              <a:schemeClr val="tx1"/>
            </a:solidFill>
          </a:ln>
          <a:effectLst/>
          <a:ex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3175" fontAlgn="base">
              <a:spcBef>
                <a:spcPct val="0"/>
              </a:spcBef>
              <a:spcAft>
                <a:spcPct val="0"/>
              </a:spcAft>
            </a:pPr>
            <a:endParaRPr lang="en-GB" sz="1200">
              <a:solidFill>
                <a:srgbClr val="0F5494"/>
              </a:solidFill>
              <a:latin typeface="Verdana" pitchFamily="34" charset="0"/>
            </a:endParaRPr>
          </a:p>
        </p:txBody>
      </p:sp>
      <p:sp>
        <p:nvSpPr>
          <p:cNvPr id="8" name="TextBox 10"/>
          <p:cNvSpPr txBox="1"/>
          <p:nvPr/>
        </p:nvSpPr>
        <p:spPr>
          <a:xfrm>
            <a:off x="3647148" y="3942670"/>
            <a:ext cx="2016224" cy="3970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>
              <a:lnSpc>
                <a:spcPct val="110000"/>
              </a:lnSpc>
            </a:pPr>
            <a:r>
              <a:rPr lang="en-GB" b="1" dirty="0"/>
              <a:t>R&amp;I intensity</a:t>
            </a:r>
          </a:p>
        </p:txBody>
      </p:sp>
      <p:sp>
        <p:nvSpPr>
          <p:cNvPr id="9" name="Down Arrow 12"/>
          <p:cNvSpPr/>
          <p:nvPr/>
        </p:nvSpPr>
        <p:spPr bwMode="auto">
          <a:xfrm rot="16200000">
            <a:off x="4028634" y="4579461"/>
            <a:ext cx="462594" cy="1368153"/>
          </a:xfrm>
          <a:prstGeom prst="downArrow">
            <a:avLst/>
          </a:prstGeom>
          <a:solidFill>
            <a:srgbClr val="0F5494"/>
          </a:solidFill>
          <a:ln>
            <a:solidFill>
              <a:schemeClr val="tx1"/>
            </a:solidFill>
          </a:ln>
          <a:effectLst/>
          <a:ex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3175" fontAlgn="base">
              <a:spcBef>
                <a:spcPct val="0"/>
              </a:spcBef>
              <a:spcAft>
                <a:spcPct val="0"/>
              </a:spcAft>
            </a:pPr>
            <a:endParaRPr lang="en-GB" sz="1200">
              <a:solidFill>
                <a:srgbClr val="0F5494"/>
              </a:solidFill>
              <a:latin typeface="Verdana" pitchFamily="34" charset="0"/>
            </a:endParaRPr>
          </a:p>
        </p:txBody>
      </p:sp>
      <p:sp>
        <p:nvSpPr>
          <p:cNvPr id="10" name="TextBox 13"/>
          <p:cNvSpPr txBox="1"/>
          <p:nvPr/>
        </p:nvSpPr>
        <p:spPr>
          <a:xfrm>
            <a:off x="4858921" y="4798459"/>
            <a:ext cx="2507135" cy="3970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>
              <a:lnSpc>
                <a:spcPct val="110000"/>
              </a:lnSpc>
            </a:pPr>
            <a:r>
              <a:rPr lang="en-GB" b="1" dirty="0"/>
              <a:t>H2020/ESIF ratio</a:t>
            </a:r>
          </a:p>
        </p:txBody>
      </p:sp>
      <p:sp>
        <p:nvSpPr>
          <p:cNvPr id="11" name="Rectangle 3"/>
          <p:cNvSpPr/>
          <p:nvPr/>
        </p:nvSpPr>
        <p:spPr bwMode="auto">
          <a:xfrm>
            <a:off x="3205468" y="1489141"/>
            <a:ext cx="3888432" cy="3843808"/>
          </a:xfrm>
          <a:prstGeom prst="rect">
            <a:avLst/>
          </a:prstGeom>
          <a:solidFill>
            <a:srgbClr val="0F5494">
              <a:alpha val="60000"/>
            </a:srgbClr>
          </a:solidFill>
          <a:ln>
            <a:noFill/>
          </a:ln>
          <a:effectLst/>
          <a:ex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3175"/>
            <a:r>
              <a:rPr lang="en-GB" sz="1600" b="1" u="sng" dirty="0">
                <a:solidFill>
                  <a:schemeClr val="bg1"/>
                </a:solidFill>
              </a:rPr>
              <a:t>Higher R&amp;I spenders</a:t>
            </a:r>
          </a:p>
          <a:p>
            <a:pPr marL="3175"/>
            <a:r>
              <a:rPr lang="en-GB" sz="1600" b="1" dirty="0">
                <a:solidFill>
                  <a:schemeClr val="bg1"/>
                </a:solidFill>
              </a:rPr>
              <a:t>with ESIF dominance over H2020</a:t>
            </a:r>
          </a:p>
          <a:p>
            <a:pPr marL="3175"/>
            <a:endParaRPr lang="en-GB" sz="1600" b="1" dirty="0">
              <a:solidFill>
                <a:schemeClr val="bg1"/>
              </a:solidFill>
            </a:endParaRPr>
          </a:p>
          <a:p>
            <a:pPr marL="3175"/>
            <a:r>
              <a:rPr lang="en-GB" sz="1600" b="1" dirty="0">
                <a:solidFill>
                  <a:schemeClr val="bg1"/>
                </a:solidFill>
              </a:rPr>
              <a:t>44 Regions (22%) </a:t>
            </a:r>
          </a:p>
          <a:p>
            <a:pPr marL="3175"/>
            <a:endParaRPr lang="en-GB" sz="1600" b="1" dirty="0"/>
          </a:p>
        </p:txBody>
      </p:sp>
      <p:sp>
        <p:nvSpPr>
          <p:cNvPr id="12" name="Rectangle 7"/>
          <p:cNvSpPr/>
          <p:nvPr/>
        </p:nvSpPr>
        <p:spPr bwMode="auto">
          <a:xfrm>
            <a:off x="3238648" y="5332950"/>
            <a:ext cx="3888432" cy="1082467"/>
          </a:xfrm>
          <a:prstGeom prst="rect">
            <a:avLst/>
          </a:prstGeom>
          <a:solidFill>
            <a:srgbClr val="0F5494">
              <a:alpha val="50000"/>
            </a:srgbClr>
          </a:solidFill>
          <a:ln>
            <a:noFill/>
          </a:ln>
          <a:effectLst/>
          <a:ex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3175"/>
            <a:endParaRPr lang="fr-FR" sz="1600" b="1" dirty="0">
              <a:solidFill>
                <a:srgbClr val="FF0000"/>
              </a:solidFill>
            </a:endParaRPr>
          </a:p>
          <a:p>
            <a:pPr marL="3175"/>
            <a:r>
              <a:rPr lang="fr-FR" sz="1600" b="1" u="sng" dirty="0" err="1">
                <a:solidFill>
                  <a:schemeClr val="bg1"/>
                </a:solidFill>
              </a:rPr>
              <a:t>Lower</a:t>
            </a:r>
            <a:r>
              <a:rPr lang="fr-FR" sz="1600" b="1" u="sng" dirty="0">
                <a:solidFill>
                  <a:schemeClr val="bg1"/>
                </a:solidFill>
              </a:rPr>
              <a:t> R&amp;I </a:t>
            </a:r>
            <a:r>
              <a:rPr lang="fr-FR" sz="1600" b="1" u="sng" dirty="0" err="1">
                <a:solidFill>
                  <a:schemeClr val="bg1"/>
                </a:solidFill>
              </a:rPr>
              <a:t>spenders</a:t>
            </a:r>
            <a:endParaRPr lang="en-GB" sz="1600" b="1" u="sng" dirty="0">
              <a:solidFill>
                <a:schemeClr val="bg1"/>
              </a:solidFill>
            </a:endParaRPr>
          </a:p>
          <a:p>
            <a:pPr marL="3175"/>
            <a:r>
              <a:rPr lang="fr-FR" sz="1600" b="1" dirty="0" err="1">
                <a:solidFill>
                  <a:schemeClr val="bg1"/>
                </a:solidFill>
              </a:rPr>
              <a:t>with</a:t>
            </a:r>
            <a:r>
              <a:rPr lang="fr-FR" sz="1600" b="1" dirty="0">
                <a:solidFill>
                  <a:schemeClr val="bg1"/>
                </a:solidFill>
              </a:rPr>
              <a:t> ESIF dominance over H2020</a:t>
            </a:r>
            <a:endParaRPr lang="en-GB" sz="1600" b="1" dirty="0">
              <a:solidFill>
                <a:schemeClr val="bg1"/>
              </a:solidFill>
            </a:endParaRPr>
          </a:p>
          <a:p>
            <a:pPr marL="3175"/>
            <a:r>
              <a:rPr lang="en-GB" sz="1600" b="1" dirty="0">
                <a:solidFill>
                  <a:schemeClr val="bg1"/>
                </a:solidFill>
              </a:rPr>
              <a:t>77 Regions (38.5%) </a:t>
            </a:r>
          </a:p>
          <a:p>
            <a:pPr marL="3175"/>
            <a:endParaRPr lang="en-GB" sz="1600" b="1" dirty="0"/>
          </a:p>
        </p:txBody>
      </p:sp>
      <p:sp>
        <p:nvSpPr>
          <p:cNvPr id="13" name="Rectangle 5"/>
          <p:cNvSpPr/>
          <p:nvPr/>
        </p:nvSpPr>
        <p:spPr bwMode="auto">
          <a:xfrm>
            <a:off x="7093900" y="1489141"/>
            <a:ext cx="2592288" cy="3843808"/>
          </a:xfrm>
          <a:prstGeom prst="rect">
            <a:avLst/>
          </a:prstGeom>
          <a:solidFill>
            <a:srgbClr val="0F5494">
              <a:alpha val="70000"/>
            </a:srgbClr>
          </a:solidFill>
          <a:ln>
            <a:noFill/>
          </a:ln>
          <a:effectLst/>
          <a:ex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3175" fontAlgn="base">
              <a:spcBef>
                <a:spcPct val="0"/>
              </a:spcBef>
              <a:spcAft>
                <a:spcPct val="0"/>
              </a:spcAft>
            </a:pPr>
            <a:r>
              <a:rPr lang="fr-FR" sz="1600" b="1" u="sng" dirty="0" err="1">
                <a:solidFill>
                  <a:schemeClr val="bg1"/>
                </a:solidFill>
              </a:rPr>
              <a:t>Higher</a:t>
            </a:r>
            <a:r>
              <a:rPr lang="fr-FR" sz="1600" b="1" u="sng" dirty="0">
                <a:solidFill>
                  <a:schemeClr val="bg1"/>
                </a:solidFill>
              </a:rPr>
              <a:t> R&amp;I </a:t>
            </a:r>
            <a:r>
              <a:rPr lang="fr-FR" sz="1600" b="1" u="sng" dirty="0" err="1">
                <a:solidFill>
                  <a:schemeClr val="bg1"/>
                </a:solidFill>
              </a:rPr>
              <a:t>spenders</a:t>
            </a:r>
            <a:endParaRPr lang="en-GB" sz="1600" b="1" u="sng" dirty="0">
              <a:solidFill>
                <a:schemeClr val="bg1"/>
              </a:solidFill>
            </a:endParaRPr>
          </a:p>
          <a:p>
            <a:pPr marL="3175" fontAlgn="base">
              <a:spcBef>
                <a:spcPct val="0"/>
              </a:spcBef>
              <a:spcAft>
                <a:spcPct val="0"/>
              </a:spcAft>
            </a:pPr>
            <a:r>
              <a:rPr lang="fr-FR" sz="1600" b="1" dirty="0" err="1">
                <a:solidFill>
                  <a:schemeClr val="bg1"/>
                </a:solidFill>
              </a:rPr>
              <a:t>with</a:t>
            </a:r>
            <a:r>
              <a:rPr lang="fr-FR" sz="1600" b="1" dirty="0">
                <a:solidFill>
                  <a:schemeClr val="bg1"/>
                </a:solidFill>
              </a:rPr>
              <a:t> H2020 dominance over ESIF</a:t>
            </a:r>
            <a:endParaRPr lang="en-GB" sz="1600" b="1" dirty="0">
              <a:solidFill>
                <a:schemeClr val="bg1"/>
              </a:solidFill>
            </a:endParaRPr>
          </a:p>
          <a:p>
            <a:pPr marL="3175" fontAlgn="base">
              <a:spcBef>
                <a:spcPct val="0"/>
              </a:spcBef>
              <a:spcAft>
                <a:spcPct val="0"/>
              </a:spcAft>
            </a:pPr>
            <a:endParaRPr lang="en-GB" sz="1600" b="1" dirty="0">
              <a:solidFill>
                <a:schemeClr val="bg1"/>
              </a:solidFill>
            </a:endParaRPr>
          </a:p>
          <a:p>
            <a:pPr marL="3175" fontAlgn="base">
              <a:spcBef>
                <a:spcPct val="0"/>
              </a:spcBef>
              <a:spcAft>
                <a:spcPct val="0"/>
              </a:spcAft>
            </a:pPr>
            <a:r>
              <a:rPr lang="en-GB" sz="1600" b="1" dirty="0">
                <a:solidFill>
                  <a:schemeClr val="bg1"/>
                </a:solidFill>
              </a:rPr>
              <a:t>74 Regions (37%) </a:t>
            </a:r>
          </a:p>
          <a:p>
            <a:pPr marL="3175" fontAlgn="base">
              <a:spcBef>
                <a:spcPct val="0"/>
              </a:spcBef>
              <a:spcAft>
                <a:spcPct val="0"/>
              </a:spcAft>
            </a:pPr>
            <a:endParaRPr lang="en-GB" sz="1600" b="1" dirty="0"/>
          </a:p>
        </p:txBody>
      </p:sp>
      <p:sp>
        <p:nvSpPr>
          <p:cNvPr id="14" name="Rectangle 9"/>
          <p:cNvSpPr/>
          <p:nvPr/>
        </p:nvSpPr>
        <p:spPr bwMode="auto">
          <a:xfrm>
            <a:off x="7127080" y="5306311"/>
            <a:ext cx="2575458" cy="1082467"/>
          </a:xfrm>
          <a:prstGeom prst="rect">
            <a:avLst/>
          </a:prstGeom>
          <a:solidFill>
            <a:srgbClr val="33ACE3">
              <a:alpha val="30000"/>
            </a:srgbClr>
          </a:solidFill>
          <a:ln>
            <a:noFill/>
          </a:ln>
          <a:effectLst/>
          <a:ex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3175"/>
            <a:endParaRPr lang="fr-FR" sz="1600" b="1" u="sng" dirty="0"/>
          </a:p>
          <a:p>
            <a:pPr marL="3175"/>
            <a:r>
              <a:rPr lang="fr-FR" sz="1400" b="1" u="sng" dirty="0" err="1"/>
              <a:t>Lower</a:t>
            </a:r>
            <a:r>
              <a:rPr lang="fr-FR" sz="1400" b="1" u="sng" dirty="0"/>
              <a:t> R&amp;I </a:t>
            </a:r>
            <a:r>
              <a:rPr lang="fr-FR" sz="1400" b="1" u="sng" dirty="0" err="1"/>
              <a:t>spenders</a:t>
            </a:r>
            <a:endParaRPr lang="en-GB" sz="1400" b="1" u="sng" dirty="0"/>
          </a:p>
          <a:p>
            <a:pPr marL="3175"/>
            <a:r>
              <a:rPr lang="fr-FR" sz="1400" b="1" dirty="0" err="1"/>
              <a:t>with</a:t>
            </a:r>
            <a:r>
              <a:rPr lang="fr-FR" sz="1400" b="1" dirty="0"/>
              <a:t> H2020 dominance over ESIF</a:t>
            </a:r>
            <a:endParaRPr lang="en-GB" sz="1400" b="1" dirty="0"/>
          </a:p>
          <a:p>
            <a:pPr marL="3175"/>
            <a:r>
              <a:rPr lang="en-GB" sz="1400" b="1" dirty="0"/>
              <a:t>5 Regions (2.5%) </a:t>
            </a:r>
          </a:p>
          <a:p>
            <a:pPr marL="3175"/>
            <a:endParaRPr lang="en-GB" sz="1600" b="1" dirty="0"/>
          </a:p>
        </p:txBody>
      </p:sp>
      <p:sp>
        <p:nvSpPr>
          <p:cNvPr id="15" name="Right Arrow 4"/>
          <p:cNvSpPr/>
          <p:nvPr/>
        </p:nvSpPr>
        <p:spPr bwMode="auto">
          <a:xfrm rot="18697305">
            <a:off x="6115454" y="4813915"/>
            <a:ext cx="1512168" cy="504056"/>
          </a:xfrm>
          <a:prstGeom prst="rightArrow">
            <a:avLst/>
          </a:prstGeom>
          <a:solidFill>
            <a:srgbClr val="FF0000"/>
          </a:solidFill>
          <a:ln>
            <a:noFill/>
          </a:ln>
          <a:effectLst/>
          <a:ex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3175" fontAlgn="base">
              <a:spcBef>
                <a:spcPct val="0"/>
              </a:spcBef>
              <a:spcAft>
                <a:spcPct val="0"/>
              </a:spcAft>
            </a:pPr>
            <a:endParaRPr lang="en-GB" sz="1200">
              <a:solidFill>
                <a:srgbClr val="0F5494"/>
              </a:solidFill>
              <a:latin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277479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60887" y="1439056"/>
            <a:ext cx="5280784" cy="54189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" name="Group 6"/>
          <p:cNvGrpSpPr/>
          <p:nvPr/>
        </p:nvGrpSpPr>
        <p:grpSpPr>
          <a:xfrm>
            <a:off x="1723271" y="2304137"/>
            <a:ext cx="2187846" cy="2828747"/>
            <a:chOff x="277656" y="1483729"/>
            <a:chExt cx="2187846" cy="2828747"/>
          </a:xfrm>
        </p:grpSpPr>
        <p:sp>
          <p:nvSpPr>
            <p:cNvPr id="6" name="Content Placeholder 2"/>
            <p:cNvSpPr txBox="1">
              <a:spLocks/>
            </p:cNvSpPr>
            <p:nvPr/>
          </p:nvSpPr>
          <p:spPr>
            <a:xfrm>
              <a:off x="323527" y="1483729"/>
              <a:ext cx="2141975" cy="2828747"/>
            </a:xfrm>
            <a:prstGeom prst="rect">
              <a:avLst/>
            </a:prstGeom>
            <a:solidFill>
              <a:schemeClr val="bg1">
                <a:alpha val="60000"/>
              </a:schemeClr>
            </a:solidFill>
          </p:spPr>
          <p:txBody>
            <a:bodyPr lIns="0" tIns="0" rIns="0" bIns="0"/>
            <a:lstStyle>
              <a:lvl1pPr marL="0" indent="0" algn="l" rtl="0" eaLnBrk="1" fontAlgn="base" hangingPunct="1">
                <a:lnSpc>
                  <a:spcPct val="110000"/>
                </a:lnSpc>
                <a:spcBef>
                  <a:spcPts val="0"/>
                </a:spcBef>
                <a:spcAft>
                  <a:spcPct val="0"/>
                </a:spcAft>
                <a:buClr>
                  <a:srgbClr val="33ACE3"/>
                </a:buClr>
                <a:buFont typeface="Arial"/>
                <a:buNone/>
                <a:defRPr sz="2400" b="0" i="0">
                  <a:solidFill>
                    <a:srgbClr val="164194"/>
                  </a:solidFill>
                  <a:latin typeface="+mn-lt"/>
                  <a:ea typeface="+mn-ea"/>
                  <a:cs typeface="+mn-cs"/>
                </a:defRPr>
              </a:lvl1pPr>
              <a:lvl2pPr marL="342900" indent="-342900" algn="l" rtl="0" eaLnBrk="1" fontAlgn="base" hangingPunct="1">
                <a:lnSpc>
                  <a:spcPct val="110000"/>
                </a:lnSpc>
                <a:spcBef>
                  <a:spcPts val="0"/>
                </a:spcBef>
                <a:spcAft>
                  <a:spcPct val="0"/>
                </a:spcAft>
                <a:buClr>
                  <a:srgbClr val="33ACE3"/>
                </a:buClr>
                <a:buFont typeface="Arial"/>
                <a:buChar char="•"/>
                <a:defRPr sz="2000" b="1">
                  <a:solidFill>
                    <a:srgbClr val="164194"/>
                  </a:solidFill>
                  <a:latin typeface="+mn-lt"/>
                </a:defRPr>
              </a:lvl2pPr>
              <a:lvl3pPr marL="0" indent="0" algn="l" rtl="0" eaLnBrk="1" fontAlgn="base" hangingPunct="1">
                <a:lnSpc>
                  <a:spcPct val="110000"/>
                </a:lnSpc>
                <a:spcBef>
                  <a:spcPts val="0"/>
                </a:spcBef>
                <a:spcAft>
                  <a:spcPct val="0"/>
                </a:spcAft>
                <a:buClr>
                  <a:srgbClr val="33ACE3"/>
                </a:buClr>
                <a:buFont typeface="Arial"/>
                <a:buNone/>
                <a:defRPr sz="1600">
                  <a:solidFill>
                    <a:srgbClr val="164194"/>
                  </a:solidFill>
                  <a:latin typeface="+mn-lt"/>
                </a:defRPr>
              </a:lvl3pPr>
              <a:lvl4pPr marL="0" indent="-228600" algn="l" rtl="0" eaLnBrk="1" fontAlgn="base" hangingPunct="1">
                <a:spcBef>
                  <a:spcPts val="0"/>
                </a:spcBef>
                <a:spcAft>
                  <a:spcPct val="0"/>
                </a:spcAft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0" indent="-228600" algn="l" rtl="0" eaLnBrk="1" fontAlgn="base" hangingPunct="1">
                <a:spcBef>
                  <a:spcPts val="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l" rtl="0" eaLnBrk="1" fontAlgn="base" hangingPunct="1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l" rtl="0" eaLnBrk="1" fontAlgn="base" hangingPunct="1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l" rtl="0" eaLnBrk="1" fontAlgn="base" hangingPunct="1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l" rtl="0" eaLnBrk="1" fontAlgn="base" hangingPunct="1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lvl="1"/>
              <a:r>
                <a:rPr lang="en-GB" sz="1200" kern="0" dirty="0">
                  <a:solidFill>
                    <a:schemeClr val="tx1"/>
                  </a:solidFill>
                </a:rPr>
                <a:t>Higher R&amp;I intensity and H2020 dominance over ESIF</a:t>
              </a:r>
            </a:p>
            <a:p>
              <a:pPr lvl="1"/>
              <a:r>
                <a:rPr lang="en-GB" sz="1200" kern="0" dirty="0">
                  <a:solidFill>
                    <a:schemeClr val="tx1"/>
                  </a:solidFill>
                </a:rPr>
                <a:t>Higher R&amp;I intensity and ESIF dominance over H2020</a:t>
              </a:r>
            </a:p>
            <a:p>
              <a:pPr lvl="1"/>
              <a:r>
                <a:rPr lang="en-GB" sz="1200" kern="0" dirty="0">
                  <a:solidFill>
                    <a:schemeClr val="tx1"/>
                  </a:solidFill>
                </a:rPr>
                <a:t>Lower R&amp;I intensity and ESIF dominance over H2020</a:t>
              </a:r>
            </a:p>
            <a:p>
              <a:pPr lvl="1"/>
              <a:r>
                <a:rPr lang="en-GB" sz="1200" kern="0" dirty="0">
                  <a:solidFill>
                    <a:schemeClr val="tx1"/>
                  </a:solidFill>
                </a:rPr>
                <a:t>Lower R&amp;I intensity and H2020 dominance over ESIF </a:t>
              </a:r>
            </a:p>
            <a:p>
              <a:pPr lvl="1"/>
              <a:endParaRPr lang="en-GB" sz="1200" kern="0" dirty="0">
                <a:solidFill>
                  <a:schemeClr val="tx1"/>
                </a:solidFill>
              </a:endParaRPr>
            </a:p>
            <a:p>
              <a:pPr lvl="1"/>
              <a:endParaRPr lang="en-GB" sz="1200" kern="0" dirty="0">
                <a:solidFill>
                  <a:schemeClr val="tx1"/>
                </a:solidFill>
              </a:endParaRPr>
            </a:p>
          </p:txBody>
        </p:sp>
        <p:pic>
          <p:nvPicPr>
            <p:cNvPr id="7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1469" y="1483730"/>
              <a:ext cx="342900" cy="228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" name="Picture 3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5408" y="2285098"/>
              <a:ext cx="371475" cy="2190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" name="Picture 4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0603" y="2918249"/>
              <a:ext cx="371475" cy="2190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" name="Picture 5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7656" y="3490889"/>
              <a:ext cx="390525" cy="2190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7" name="Title 1"/>
          <p:cNvSpPr txBox="1">
            <a:spLocks/>
          </p:cNvSpPr>
          <p:nvPr/>
        </p:nvSpPr>
        <p:spPr>
          <a:xfrm>
            <a:off x="644601" y="514625"/>
            <a:ext cx="10945284" cy="648072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kern="1200">
                <a:solidFill>
                  <a:schemeClr val="bg1"/>
                </a:solidFill>
                <a:latin typeface="Verdana" charset="0"/>
                <a:ea typeface="Verdana" charset="0"/>
                <a:cs typeface="Verdana" charset="0"/>
              </a:defRPr>
            </a:lvl1pPr>
          </a:lstStyle>
          <a:p>
            <a:r>
              <a:rPr lang="en-GB" sz="2000" dirty="0" smtClean="0"/>
              <a:t>Funding context: Mapping EU Regions (2)</a:t>
            </a:r>
            <a:endParaRPr lang="en-GB" sz="2000" dirty="0"/>
          </a:p>
        </p:txBody>
      </p:sp>
    </p:spTree>
    <p:extLst>
      <p:ext uri="{BB962C8B-B14F-4D97-AF65-F5344CB8AC3E}">
        <p14:creationId xmlns:p14="http://schemas.microsoft.com/office/powerpoint/2010/main" val="12065896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Nida\Desktop\S2E work\EE\Cas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450328">
            <a:off x="7019420" y="2585908"/>
            <a:ext cx="1610697" cy="23256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 descr="C:\Users\Nida\Desktop\S2E work\EE\FF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75554" y="2312216"/>
            <a:ext cx="1983225" cy="28499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Content Placeholder 2"/>
          <p:cNvSpPr txBox="1">
            <a:spLocks/>
          </p:cNvSpPr>
          <p:nvPr/>
        </p:nvSpPr>
        <p:spPr>
          <a:xfrm>
            <a:off x="248096" y="1647445"/>
            <a:ext cx="11294047" cy="683329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b="0" i="0" kern="1200">
                <a:solidFill>
                  <a:schemeClr val="tx1"/>
                </a:solidFill>
                <a:latin typeface="Verdana Standaard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b="0" i="0" kern="1200">
                <a:solidFill>
                  <a:schemeClr val="tx1"/>
                </a:solidFill>
                <a:latin typeface="Verdana Standaard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b="0" i="0" kern="1200">
                <a:solidFill>
                  <a:schemeClr val="tx1"/>
                </a:solidFill>
                <a:latin typeface="Verdana Standaard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b="0" i="0" kern="1200">
                <a:solidFill>
                  <a:schemeClr val="tx1"/>
                </a:solidFill>
                <a:latin typeface="Verdana Standaard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b="0" i="0" kern="1200">
                <a:solidFill>
                  <a:schemeClr val="tx1"/>
                </a:solidFill>
                <a:latin typeface="Verdana Standaard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Clr>
                <a:srgbClr val="0F5494"/>
              </a:buClr>
              <a:buFont typeface="Arial"/>
              <a:buNone/>
            </a:pPr>
            <a:r>
              <a:rPr lang="en-GB" altLang="en-US" sz="1800" dirty="0" smtClean="0"/>
              <a:t>Launched in 2014 to support EU13 MSs and regions to develop and exploit synergies between EU funding.</a:t>
            </a:r>
            <a:endParaRPr lang="en-GB" sz="1800" dirty="0"/>
          </a:p>
        </p:txBody>
      </p:sp>
      <p:sp>
        <p:nvSpPr>
          <p:cNvPr id="9" name="Rectangle 2"/>
          <p:cNvSpPr txBox="1">
            <a:spLocks noChangeArrowheads="1"/>
          </p:cNvSpPr>
          <p:nvPr/>
        </p:nvSpPr>
        <p:spPr>
          <a:xfrm>
            <a:off x="1977020" y="538177"/>
            <a:ext cx="8229600" cy="648071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kern="1200">
                <a:solidFill>
                  <a:schemeClr val="bg1"/>
                </a:solidFill>
                <a:latin typeface="Verdana" charset="0"/>
                <a:ea typeface="Verdana" charset="0"/>
                <a:cs typeface="Verdana" charset="0"/>
              </a:defRPr>
            </a:lvl1pPr>
          </a:lstStyle>
          <a:p>
            <a:r>
              <a:rPr lang="en-US" altLang="en-US" sz="2000" dirty="0" smtClean="0"/>
              <a:t>Stairway to Excellence I &amp; II (S2E): 2014-2017</a:t>
            </a:r>
            <a:endParaRPr lang="en-US" altLang="en-US" sz="2000" dirty="0"/>
          </a:p>
        </p:txBody>
      </p:sp>
      <p:sp>
        <p:nvSpPr>
          <p:cNvPr id="10" name="Rectangle 9"/>
          <p:cNvSpPr/>
          <p:nvPr/>
        </p:nvSpPr>
        <p:spPr>
          <a:xfrm>
            <a:off x="679842" y="2405238"/>
            <a:ext cx="5384526" cy="37035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80975" lvl="1" indent="-180975">
              <a:spcBef>
                <a:spcPts val="800"/>
              </a:spcBef>
              <a:buClr>
                <a:srgbClr val="0F5494"/>
              </a:buClr>
              <a:buFontTx/>
              <a:buChar char="•"/>
            </a:pPr>
            <a:r>
              <a:rPr lang="en-GB" altLang="en-US" sz="1600" b="1" kern="0" dirty="0">
                <a:latin typeface="Verdana"/>
              </a:rPr>
              <a:t>Policy Insights </a:t>
            </a:r>
            <a:r>
              <a:rPr lang="en-GB" altLang="en-US" sz="1600" b="1" kern="0" dirty="0" smtClean="0">
                <a:latin typeface="Verdana"/>
              </a:rPr>
              <a:t>-</a:t>
            </a:r>
            <a:r>
              <a:rPr lang="en-GB" altLang="en-US" sz="1600" kern="0" dirty="0" smtClean="0">
                <a:latin typeface="Verdana"/>
              </a:rPr>
              <a:t> #</a:t>
            </a:r>
            <a:r>
              <a:rPr lang="en-GB" altLang="en-US" sz="1600" kern="0" dirty="0">
                <a:latin typeface="Verdana"/>
              </a:rPr>
              <a:t>1 on "</a:t>
            </a:r>
            <a:r>
              <a:rPr lang="en-GB" altLang="en-US" sz="1600" i="1" kern="0" dirty="0">
                <a:latin typeface="Verdana"/>
              </a:rPr>
              <a:t>Lessons Learnt from S2E National Events</a:t>
            </a:r>
            <a:r>
              <a:rPr lang="en-GB" altLang="en-US" sz="1600" kern="0" dirty="0">
                <a:latin typeface="Verdana"/>
              </a:rPr>
              <a:t>" &amp; #2 on "</a:t>
            </a:r>
            <a:r>
              <a:rPr lang="en-GB" altLang="en-US" sz="1600" i="1" kern="0" dirty="0">
                <a:latin typeface="Verdana"/>
              </a:rPr>
              <a:t>EU13 Participation in International Science</a:t>
            </a:r>
            <a:r>
              <a:rPr lang="en-GB" altLang="en-US" sz="1600" kern="0" dirty="0" smtClean="0">
                <a:latin typeface="Verdana"/>
              </a:rPr>
              <a:t>" </a:t>
            </a:r>
            <a:endParaRPr lang="en-GB" altLang="en-US" sz="1600" kern="0" dirty="0">
              <a:latin typeface="Verdana"/>
            </a:endParaRPr>
          </a:p>
          <a:p>
            <a:pPr marL="180975" lvl="1" indent="-180975">
              <a:spcBef>
                <a:spcPts val="800"/>
              </a:spcBef>
              <a:buClr>
                <a:srgbClr val="0F5494"/>
              </a:buClr>
              <a:buFontTx/>
              <a:buChar char="•"/>
            </a:pPr>
            <a:r>
              <a:rPr lang="en-GB" altLang="en-US" sz="1600" b="1" kern="0" dirty="0">
                <a:latin typeface="Verdana"/>
              </a:rPr>
              <a:t>National Policy </a:t>
            </a:r>
            <a:r>
              <a:rPr lang="en-GB" altLang="en-US" sz="1600" b="1" kern="0" dirty="0" smtClean="0">
                <a:latin typeface="Verdana"/>
              </a:rPr>
              <a:t>Events &amp; Joint Statements –</a:t>
            </a:r>
            <a:r>
              <a:rPr lang="en-GB" altLang="en-US" sz="1600" kern="0" dirty="0" smtClean="0">
                <a:latin typeface="Verdana"/>
              </a:rPr>
              <a:t> main challenges and possible actions </a:t>
            </a:r>
            <a:r>
              <a:rPr lang="en-GB" altLang="en-US" sz="1600" kern="0" dirty="0">
                <a:latin typeface="Verdana"/>
              </a:rPr>
              <a:t>in each EU13 </a:t>
            </a:r>
            <a:r>
              <a:rPr lang="en-GB" altLang="en-US" sz="1600" kern="0" dirty="0" smtClean="0">
                <a:latin typeface="Verdana"/>
              </a:rPr>
              <a:t>MS</a:t>
            </a:r>
            <a:endParaRPr lang="en-GB" altLang="en-US" sz="1600" kern="0" dirty="0">
              <a:latin typeface="Verdana"/>
            </a:endParaRPr>
          </a:p>
          <a:p>
            <a:pPr marL="180975" lvl="1" indent="-180975">
              <a:spcBef>
                <a:spcPts val="800"/>
              </a:spcBef>
              <a:buClr>
                <a:srgbClr val="0F5494"/>
              </a:buClr>
              <a:buFontTx/>
              <a:buChar char="•"/>
            </a:pPr>
            <a:r>
              <a:rPr lang="en-GB" altLang="en-US" sz="1600" b="1" kern="0" dirty="0" smtClean="0">
                <a:latin typeface="Verdana"/>
              </a:rPr>
              <a:t>National </a:t>
            </a:r>
            <a:r>
              <a:rPr lang="en-GB" altLang="en-US" sz="1600" b="1" kern="0" dirty="0">
                <a:latin typeface="Verdana"/>
              </a:rPr>
              <a:t>and Regional </a:t>
            </a:r>
            <a:r>
              <a:rPr lang="en-GB" altLang="en-US" sz="1600" b="1" kern="0" dirty="0" smtClean="0">
                <a:latin typeface="Verdana"/>
              </a:rPr>
              <a:t>"</a:t>
            </a:r>
            <a:r>
              <a:rPr lang="en-GB" altLang="en-US" sz="1600" b="1" i="1" kern="0" dirty="0" smtClean="0">
                <a:latin typeface="Verdana"/>
              </a:rPr>
              <a:t>Facts and Figures</a:t>
            </a:r>
            <a:r>
              <a:rPr lang="en-GB" altLang="en-US" sz="1600" b="1" kern="0" dirty="0" smtClean="0">
                <a:latin typeface="Verdana"/>
              </a:rPr>
              <a:t>" &amp; "</a:t>
            </a:r>
            <a:r>
              <a:rPr lang="en-GB" altLang="en-US" sz="1600" b="1" i="1" kern="0" dirty="0" smtClean="0">
                <a:latin typeface="Verdana"/>
              </a:rPr>
              <a:t>Country Reports</a:t>
            </a:r>
            <a:r>
              <a:rPr lang="en-GB" altLang="en-US" sz="1600" b="1" kern="0" dirty="0" smtClean="0">
                <a:latin typeface="Verdana"/>
              </a:rPr>
              <a:t>" </a:t>
            </a:r>
            <a:r>
              <a:rPr lang="en-GB" altLang="en-US" sz="1600" b="1" kern="0" dirty="0">
                <a:latin typeface="Verdana"/>
              </a:rPr>
              <a:t>of all EU13 MSs </a:t>
            </a:r>
            <a:r>
              <a:rPr lang="en-GB" altLang="en-US" sz="1600" b="1" kern="0" dirty="0" smtClean="0">
                <a:latin typeface="Verdana"/>
              </a:rPr>
              <a:t>-</a:t>
            </a:r>
            <a:r>
              <a:rPr lang="en-GB" altLang="en-US" sz="1600" kern="0" dirty="0" smtClean="0">
                <a:latin typeface="Verdana"/>
              </a:rPr>
              <a:t> empirical facts and R&amp;I ecosystems</a:t>
            </a:r>
          </a:p>
          <a:p>
            <a:pPr marL="180975" lvl="1" indent="-180975">
              <a:spcBef>
                <a:spcPts val="800"/>
              </a:spcBef>
              <a:buClr>
                <a:srgbClr val="0F5494"/>
              </a:buClr>
              <a:buFontTx/>
              <a:buChar char="•"/>
            </a:pPr>
            <a:r>
              <a:rPr lang="en-GB" altLang="en-US" sz="1600" b="1" kern="0" dirty="0" smtClean="0">
                <a:latin typeface="Verdana"/>
              </a:rPr>
              <a:t>Synergy </a:t>
            </a:r>
            <a:r>
              <a:rPr lang="en-GB" altLang="en-US" sz="1600" b="1" kern="0" dirty="0">
                <a:latin typeface="Verdana"/>
              </a:rPr>
              <a:t>Examples </a:t>
            </a:r>
            <a:r>
              <a:rPr lang="en-GB" altLang="en-US" sz="1600" b="1" kern="0" dirty="0" smtClean="0">
                <a:latin typeface="Verdana"/>
              </a:rPr>
              <a:t>-</a:t>
            </a:r>
            <a:r>
              <a:rPr lang="en-GB" altLang="en-US" sz="1600" kern="0" dirty="0" smtClean="0">
                <a:latin typeface="Verdana"/>
              </a:rPr>
              <a:t> cases </a:t>
            </a:r>
            <a:r>
              <a:rPr lang="en-GB" altLang="en-US" sz="1600" kern="0" dirty="0">
                <a:latin typeface="Verdana"/>
              </a:rPr>
              <a:t>of </a:t>
            </a:r>
            <a:r>
              <a:rPr lang="en-GB" altLang="en-US" sz="1600" kern="0" dirty="0" smtClean="0">
                <a:latin typeface="Verdana"/>
              </a:rPr>
              <a:t>combined funding</a:t>
            </a:r>
            <a:endParaRPr lang="en-GB" altLang="en-US" sz="1600" kern="0" dirty="0">
              <a:latin typeface="Verdana"/>
            </a:endParaRPr>
          </a:p>
          <a:p>
            <a:pPr marL="180975" lvl="1" indent="-180975">
              <a:spcBef>
                <a:spcPts val="800"/>
              </a:spcBef>
              <a:buClr>
                <a:srgbClr val="0F5494"/>
              </a:buClr>
              <a:buFontTx/>
              <a:buChar char="•"/>
            </a:pPr>
            <a:r>
              <a:rPr lang="en-GB" altLang="en-US" sz="1600" b="1" kern="0" dirty="0" smtClean="0">
                <a:latin typeface="Verdana"/>
              </a:rPr>
              <a:t>R&amp;I Regional Viewer -</a:t>
            </a:r>
            <a:r>
              <a:rPr lang="en-GB" altLang="en-US" sz="1600" kern="0" dirty="0" smtClean="0">
                <a:latin typeface="Verdana"/>
              </a:rPr>
              <a:t> visualise main economic and R&amp;I indicators</a:t>
            </a:r>
            <a:endParaRPr lang="en-GB" altLang="en-US" sz="1600" b="1" kern="0" dirty="0">
              <a:latin typeface="Verdana"/>
            </a:endParaRPr>
          </a:p>
        </p:txBody>
      </p:sp>
      <p:pic>
        <p:nvPicPr>
          <p:cNvPr id="11" name="Picture 3" descr="C:\Users\Nida\Desktop\S2E work\EE\CR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937403">
            <a:off x="9392752" y="2578990"/>
            <a:ext cx="1642679" cy="23163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H:\Desktop\SIL\insight1.tif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6466" y="5371919"/>
            <a:ext cx="3312367" cy="6307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3" descr="H:\Desktop\SIL\insight2.tif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9991" y="6002629"/>
            <a:ext cx="3312367" cy="680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4" descr="H:\Desktop\SIL\even.tif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70402" y="4379022"/>
            <a:ext cx="2160878" cy="9487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5" descr="H:\Desktop\SIL\JS.tif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31280" y="4378246"/>
            <a:ext cx="2088312" cy="9936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Rectangle 15"/>
          <p:cNvSpPr/>
          <p:nvPr/>
        </p:nvSpPr>
        <p:spPr>
          <a:xfrm>
            <a:off x="-3423" y="6584634"/>
            <a:ext cx="4572000" cy="26161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GB" sz="1100" dirty="0" smtClean="0">
                <a:hlinkClick r:id="rId9"/>
              </a:rPr>
              <a:t>http://s3platform.jrc.ec.europa.eu/stairway-to-excellence</a:t>
            </a:r>
            <a:r>
              <a:rPr lang="en-GB" sz="1100" dirty="0" smtClean="0"/>
              <a:t> </a:t>
            </a:r>
            <a:endParaRPr lang="en-GB" sz="1100" dirty="0"/>
          </a:p>
        </p:txBody>
      </p:sp>
    </p:spTree>
    <p:extLst>
      <p:ext uri="{BB962C8B-B14F-4D97-AF65-F5344CB8AC3E}">
        <p14:creationId xmlns:p14="http://schemas.microsoft.com/office/powerpoint/2010/main" val="12703259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>
          <a:xfrm>
            <a:off x="939800" y="428494"/>
            <a:ext cx="10896600" cy="993310"/>
          </a:xfrm>
        </p:spPr>
        <p:txBody>
          <a:bodyPr/>
          <a:lstStyle/>
          <a:p>
            <a:pPr algn="ctr"/>
            <a:r>
              <a:rPr lang="en-US" sz="2000" b="1" dirty="0" smtClean="0"/>
              <a:t>S2E III </a:t>
            </a:r>
            <a:r>
              <a:rPr lang="es-ES" sz="2000" b="1" dirty="0" smtClean="0"/>
              <a:t>- </a:t>
            </a:r>
            <a:r>
              <a:rPr lang="en-GB" sz="2000" b="1" dirty="0" smtClean="0"/>
              <a:t>Closing </a:t>
            </a:r>
            <a:r>
              <a:rPr lang="en-GB" sz="2000" b="1" dirty="0"/>
              <a:t>the innovation </a:t>
            </a:r>
            <a:r>
              <a:rPr lang="en-GB" sz="2000" b="1" dirty="0" smtClean="0"/>
              <a:t>gap &amp; </a:t>
            </a:r>
            <a:r>
              <a:rPr lang="en-GB" sz="2000" b="1" dirty="0"/>
              <a:t>helping achieve excellence in EU MS &amp; </a:t>
            </a:r>
            <a:r>
              <a:rPr lang="en-GB" sz="2000" b="1" dirty="0" smtClean="0"/>
              <a:t>regions (extended to EU28)</a:t>
            </a:r>
            <a:endParaRPr lang="en-GB" sz="2000" b="1" dirty="0"/>
          </a:p>
          <a:p>
            <a:pPr algn="ctr"/>
            <a:endParaRPr lang="en-GB" sz="2000" b="1" dirty="0"/>
          </a:p>
          <a:p>
            <a:pPr algn="ctr"/>
            <a:endParaRPr lang="en-US" sz="2000" b="1" dirty="0"/>
          </a:p>
          <a:p>
            <a:pPr algn="ctr"/>
            <a:endParaRPr lang="en-US" sz="2000" b="1" dirty="0"/>
          </a:p>
        </p:txBody>
      </p:sp>
      <p:sp>
        <p:nvSpPr>
          <p:cNvPr id="7" name="Rectangle 6"/>
          <p:cNvSpPr/>
          <p:nvPr/>
        </p:nvSpPr>
        <p:spPr>
          <a:xfrm>
            <a:off x="1440251" y="4047692"/>
            <a:ext cx="1978965" cy="87316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latin typeface="+mj-lt"/>
              </a:rPr>
              <a:t>Governance of PROs</a:t>
            </a:r>
          </a:p>
          <a:p>
            <a:pPr algn="ctr"/>
            <a:r>
              <a:rPr lang="en-GB" sz="600" dirty="0" smtClean="0">
                <a:latin typeface="+mj-lt"/>
              </a:rPr>
              <a:t> </a:t>
            </a:r>
            <a:endParaRPr lang="en-GB" dirty="0" smtClean="0">
              <a:latin typeface="+mj-lt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440251" y="4920858"/>
            <a:ext cx="1978964" cy="106070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1400" dirty="0">
                <a:solidFill>
                  <a:schemeClr val="accent1">
                    <a:lumMod val="50000"/>
                  </a:schemeClr>
                </a:solidFill>
                <a:latin typeface="+mj-lt"/>
              </a:rPr>
              <a:t>- </a:t>
            </a:r>
            <a:r>
              <a:rPr lang="en-GB" sz="1400" dirty="0" smtClean="0">
                <a:solidFill>
                  <a:schemeClr val="accent1">
                    <a:lumMod val="50000"/>
                  </a:schemeClr>
                </a:solidFill>
                <a:latin typeface="+mj-lt"/>
              </a:rPr>
              <a:t>Improving quality of PRO governance</a:t>
            </a:r>
            <a:endParaRPr lang="en-GB" sz="1400" dirty="0">
              <a:solidFill>
                <a:schemeClr val="accent1">
                  <a:lumMod val="50000"/>
                </a:schemeClr>
              </a:solidFill>
              <a:latin typeface="+mj-lt"/>
            </a:endParaRPr>
          </a:p>
          <a:p>
            <a:r>
              <a:rPr lang="en-GB" sz="1400" dirty="0">
                <a:solidFill>
                  <a:schemeClr val="accent1">
                    <a:lumMod val="50000"/>
                  </a:schemeClr>
                </a:solidFill>
                <a:latin typeface="+mj-lt"/>
              </a:rPr>
              <a:t>- Aims to increase </a:t>
            </a:r>
            <a:r>
              <a:rPr lang="en-GB" sz="1400" dirty="0" smtClean="0">
                <a:solidFill>
                  <a:schemeClr val="accent1">
                    <a:lumMod val="50000"/>
                  </a:schemeClr>
                </a:solidFill>
                <a:latin typeface="+mj-lt"/>
              </a:rPr>
              <a:t>excellence and support innovation</a:t>
            </a:r>
            <a:endParaRPr lang="en-GB" sz="1400" dirty="0">
              <a:solidFill>
                <a:schemeClr val="accent1">
                  <a:lumMod val="50000"/>
                </a:schemeClr>
              </a:solidFill>
              <a:latin typeface="+mj-lt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1440252" y="1960100"/>
            <a:ext cx="1978965" cy="87316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latin typeface="+mj-lt"/>
              </a:rPr>
              <a:t>Trainings for MAs and RIS3 </a:t>
            </a:r>
            <a:r>
              <a:rPr lang="en-GB" dirty="0" smtClean="0">
                <a:latin typeface="+mj-lt"/>
              </a:rPr>
              <a:t>teams</a:t>
            </a:r>
          </a:p>
          <a:p>
            <a:pPr algn="ctr"/>
            <a:r>
              <a:rPr lang="en-GB" sz="600" dirty="0" smtClean="0">
                <a:latin typeface="+mj-lt"/>
              </a:rPr>
              <a:t> </a:t>
            </a:r>
            <a:endParaRPr lang="en-GB" dirty="0" smtClean="0">
              <a:latin typeface="+mj-lt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1440252" y="2833266"/>
            <a:ext cx="1978964" cy="106070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1400" dirty="0">
                <a:solidFill>
                  <a:schemeClr val="accent1">
                    <a:lumMod val="50000"/>
                  </a:schemeClr>
                </a:solidFill>
                <a:latin typeface="+mj-lt"/>
              </a:rPr>
              <a:t>- Targetting less developed territories</a:t>
            </a:r>
          </a:p>
          <a:p>
            <a:r>
              <a:rPr lang="en-GB" sz="1400" dirty="0">
                <a:solidFill>
                  <a:schemeClr val="accent1">
                    <a:lumMod val="50000"/>
                  </a:schemeClr>
                </a:solidFill>
                <a:latin typeface="+mj-lt"/>
              </a:rPr>
              <a:t>- Aims to increase H2020 'participation'</a:t>
            </a:r>
          </a:p>
        </p:txBody>
      </p:sp>
      <p:sp>
        <p:nvSpPr>
          <p:cNvPr id="21" name="Rectangle 20"/>
          <p:cNvSpPr/>
          <p:nvPr/>
        </p:nvSpPr>
        <p:spPr>
          <a:xfrm>
            <a:off x="3614158" y="1946655"/>
            <a:ext cx="1978965" cy="87316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 smtClean="0">
                <a:latin typeface="+mj-lt"/>
              </a:rPr>
              <a:t>International Project Development Labs</a:t>
            </a:r>
          </a:p>
          <a:p>
            <a:pPr algn="ctr"/>
            <a:r>
              <a:rPr lang="en-GB" sz="500" dirty="0" smtClean="0">
                <a:latin typeface="+mj-lt"/>
              </a:rPr>
              <a:t> </a:t>
            </a:r>
            <a:endParaRPr lang="en-GB" sz="1600" dirty="0" smtClean="0">
              <a:latin typeface="+mj-lt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3614158" y="2819821"/>
            <a:ext cx="1978964" cy="106070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1400" dirty="0" smtClean="0">
                <a:solidFill>
                  <a:schemeClr val="accent1">
                    <a:lumMod val="50000"/>
                  </a:schemeClr>
                </a:solidFill>
                <a:latin typeface="+mj-lt"/>
              </a:rPr>
              <a:t>- Support international networking</a:t>
            </a:r>
          </a:p>
          <a:p>
            <a:r>
              <a:rPr lang="es-ES" sz="1400" dirty="0" smtClean="0">
                <a:solidFill>
                  <a:schemeClr val="accent1">
                    <a:lumMod val="50000"/>
                  </a:schemeClr>
                </a:solidFill>
                <a:latin typeface="+mj-lt"/>
              </a:rPr>
              <a:t>- Explore variety of funding sources</a:t>
            </a:r>
          </a:p>
          <a:p>
            <a:r>
              <a:rPr lang="es-ES" sz="1400" dirty="0" smtClean="0">
                <a:solidFill>
                  <a:schemeClr val="accent1">
                    <a:lumMod val="50000"/>
                  </a:schemeClr>
                </a:solidFill>
                <a:latin typeface="+mj-lt"/>
              </a:rPr>
              <a:t>- Thematic S3 platform</a:t>
            </a:r>
            <a:endParaRPr lang="en-GB" sz="1400" dirty="0">
              <a:solidFill>
                <a:schemeClr val="accent1">
                  <a:lumMod val="50000"/>
                </a:schemeClr>
              </a:solidFill>
              <a:latin typeface="+mj-lt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3614158" y="4047693"/>
            <a:ext cx="1978965" cy="87316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latin typeface="+mj-lt"/>
              </a:rPr>
              <a:t>Multi-level governance of synergies</a:t>
            </a:r>
          </a:p>
          <a:p>
            <a:pPr algn="ctr"/>
            <a:r>
              <a:rPr lang="en-GB" sz="600" dirty="0" smtClean="0">
                <a:latin typeface="+mj-lt"/>
              </a:rPr>
              <a:t> </a:t>
            </a:r>
            <a:endParaRPr lang="en-GB" dirty="0" smtClean="0">
              <a:latin typeface="+mj-lt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3614158" y="4920859"/>
            <a:ext cx="1978964" cy="106070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1400" dirty="0">
                <a:solidFill>
                  <a:schemeClr val="accent1">
                    <a:lumMod val="50000"/>
                  </a:schemeClr>
                </a:solidFill>
                <a:latin typeface="+mj-lt"/>
              </a:rPr>
              <a:t>- </a:t>
            </a:r>
            <a:r>
              <a:rPr lang="en-GB" sz="1400" dirty="0" smtClean="0">
                <a:solidFill>
                  <a:schemeClr val="accent1">
                    <a:lumMod val="50000"/>
                  </a:schemeClr>
                </a:solidFill>
                <a:latin typeface="+mj-lt"/>
              </a:rPr>
              <a:t>Transnational working group on multi-level governance </a:t>
            </a:r>
            <a:endParaRPr lang="en-GB" sz="1400" dirty="0">
              <a:solidFill>
                <a:schemeClr val="accent1">
                  <a:lumMod val="50000"/>
                </a:schemeClr>
              </a:solidFill>
              <a:latin typeface="+mj-lt"/>
            </a:endParaRPr>
          </a:p>
          <a:p>
            <a:r>
              <a:rPr lang="en-GB" sz="1400" dirty="0">
                <a:solidFill>
                  <a:schemeClr val="accent1">
                    <a:lumMod val="50000"/>
                  </a:schemeClr>
                </a:solidFill>
                <a:latin typeface="+mj-lt"/>
              </a:rPr>
              <a:t>- </a:t>
            </a:r>
            <a:r>
              <a:rPr lang="en-GB" sz="1400" dirty="0" smtClean="0">
                <a:solidFill>
                  <a:schemeClr val="accent1">
                    <a:lumMod val="50000"/>
                  </a:schemeClr>
                </a:solidFill>
                <a:latin typeface="+mj-lt"/>
              </a:rPr>
              <a:t>Collaboration with LAGREG</a:t>
            </a:r>
            <a:endParaRPr lang="en-GB" sz="1400" dirty="0">
              <a:solidFill>
                <a:schemeClr val="accent1">
                  <a:lumMod val="50000"/>
                </a:schemeClr>
              </a:solidFill>
              <a:latin typeface="+mj-lt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905882" y="1508866"/>
            <a:ext cx="532517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b="1" dirty="0"/>
              <a:t>Capacity building for increased H2020 participation</a:t>
            </a:r>
            <a:endParaRPr lang="en-GB" dirty="0"/>
          </a:p>
        </p:txBody>
      </p:sp>
      <p:sp>
        <p:nvSpPr>
          <p:cNvPr id="25" name="Rectangle 24"/>
          <p:cNvSpPr/>
          <p:nvPr/>
        </p:nvSpPr>
        <p:spPr>
          <a:xfrm>
            <a:off x="6418722" y="1502588"/>
            <a:ext cx="537454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b="1" dirty="0" smtClean="0"/>
              <a:t>Testing new scenarios for combining funding sources</a:t>
            </a:r>
            <a:endParaRPr lang="en-GB" dirty="0"/>
          </a:p>
        </p:txBody>
      </p:sp>
      <p:sp>
        <p:nvSpPr>
          <p:cNvPr id="26" name="Rectangle 25"/>
          <p:cNvSpPr/>
          <p:nvPr/>
        </p:nvSpPr>
        <p:spPr>
          <a:xfrm>
            <a:off x="6932089" y="4047690"/>
            <a:ext cx="1978965" cy="87316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latin typeface="+mj-lt"/>
              </a:rPr>
              <a:t>Funding guidance</a:t>
            </a:r>
          </a:p>
          <a:p>
            <a:pPr algn="ctr"/>
            <a:r>
              <a:rPr lang="en-GB" sz="600" dirty="0" smtClean="0">
                <a:latin typeface="+mj-lt"/>
              </a:rPr>
              <a:t> </a:t>
            </a:r>
            <a:endParaRPr lang="en-GB" dirty="0" smtClean="0">
              <a:latin typeface="+mj-lt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6932089" y="4920856"/>
            <a:ext cx="1978964" cy="106070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1400" dirty="0">
                <a:solidFill>
                  <a:schemeClr val="accent1">
                    <a:lumMod val="50000"/>
                  </a:schemeClr>
                </a:solidFill>
                <a:latin typeface="+mj-lt"/>
              </a:rPr>
              <a:t>- </a:t>
            </a:r>
            <a:r>
              <a:rPr lang="en-GB" sz="1400" dirty="0" smtClean="0">
                <a:solidFill>
                  <a:schemeClr val="accent1">
                    <a:lumMod val="50000"/>
                  </a:schemeClr>
                </a:solidFill>
                <a:latin typeface="+mj-lt"/>
              </a:rPr>
              <a:t>Mapping funding ánd financing in selected areas</a:t>
            </a:r>
            <a:endParaRPr lang="en-GB" sz="1400" dirty="0">
              <a:solidFill>
                <a:schemeClr val="accent1">
                  <a:lumMod val="50000"/>
                </a:schemeClr>
              </a:solidFill>
              <a:latin typeface="+mj-lt"/>
            </a:endParaRPr>
          </a:p>
          <a:p>
            <a:r>
              <a:rPr lang="en-GB" sz="1400" dirty="0">
                <a:solidFill>
                  <a:schemeClr val="accent1">
                    <a:lumMod val="50000"/>
                  </a:schemeClr>
                </a:solidFill>
                <a:latin typeface="+mj-lt"/>
              </a:rPr>
              <a:t>- </a:t>
            </a:r>
            <a:r>
              <a:rPr lang="en-GB" sz="1400" dirty="0" smtClean="0">
                <a:solidFill>
                  <a:schemeClr val="accent1">
                    <a:lumMod val="50000"/>
                  </a:schemeClr>
                </a:solidFill>
                <a:latin typeface="+mj-lt"/>
              </a:rPr>
              <a:t>Case of R&amp;I in energy</a:t>
            </a:r>
            <a:endParaRPr lang="en-GB" sz="1400" dirty="0">
              <a:solidFill>
                <a:schemeClr val="accent1">
                  <a:lumMod val="50000"/>
                </a:schemeClr>
              </a:solidFill>
              <a:latin typeface="+mj-lt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6932090" y="1960098"/>
            <a:ext cx="1978965" cy="87316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latin typeface="+mj-lt"/>
              </a:rPr>
              <a:t>Collaboration of MAs and JUs</a:t>
            </a:r>
          </a:p>
          <a:p>
            <a:pPr algn="ctr"/>
            <a:r>
              <a:rPr lang="en-GB" sz="600" dirty="0" smtClean="0">
                <a:latin typeface="+mj-lt"/>
              </a:rPr>
              <a:t> </a:t>
            </a:r>
            <a:endParaRPr lang="en-GB" dirty="0" smtClean="0">
              <a:latin typeface="+mj-lt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6932090" y="2833264"/>
            <a:ext cx="1978964" cy="106070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1400" dirty="0" smtClean="0">
                <a:solidFill>
                  <a:schemeClr val="accent1">
                    <a:lumMod val="50000"/>
                  </a:schemeClr>
                </a:solidFill>
                <a:latin typeface="+mj-lt"/>
              </a:rPr>
              <a:t>- Case of </a:t>
            </a:r>
            <a:r>
              <a:rPr lang="en-GB" sz="1400" dirty="0">
                <a:solidFill>
                  <a:schemeClr val="accent1">
                    <a:lumMod val="50000"/>
                  </a:schemeClr>
                </a:solidFill>
                <a:latin typeface="+mj-lt"/>
              </a:rPr>
              <a:t>C</a:t>
            </a:r>
            <a:r>
              <a:rPr lang="en-GB" sz="1400" dirty="0" smtClean="0">
                <a:solidFill>
                  <a:schemeClr val="accent1">
                    <a:lumMod val="50000"/>
                  </a:schemeClr>
                </a:solidFill>
                <a:latin typeface="+mj-lt"/>
              </a:rPr>
              <a:t>leansky </a:t>
            </a:r>
            <a:r>
              <a:rPr lang="en-GB" sz="1400" dirty="0" smtClean="0">
                <a:solidFill>
                  <a:schemeClr val="accent1">
                    <a:lumMod val="50000"/>
                  </a:schemeClr>
                </a:solidFill>
                <a:latin typeface="+mj-lt"/>
              </a:rPr>
              <a:t>JU</a:t>
            </a:r>
          </a:p>
          <a:p>
            <a:r>
              <a:rPr lang="es-ES" sz="1400" dirty="0" smtClean="0">
                <a:solidFill>
                  <a:schemeClr val="accent1">
                    <a:lumMod val="50000"/>
                  </a:schemeClr>
                </a:solidFill>
                <a:latin typeface="+mj-lt"/>
              </a:rPr>
              <a:t>- Match-</a:t>
            </a:r>
            <a:r>
              <a:rPr lang="es-ES" sz="1400" dirty="0" err="1" smtClean="0">
                <a:solidFill>
                  <a:schemeClr val="accent1">
                    <a:lumMod val="50000"/>
                  </a:schemeClr>
                </a:solidFill>
                <a:latin typeface="+mj-lt"/>
              </a:rPr>
              <a:t>making</a:t>
            </a:r>
            <a:r>
              <a:rPr lang="es-ES" sz="1400" dirty="0" smtClean="0">
                <a:solidFill>
                  <a:schemeClr val="accent1">
                    <a:lumMod val="50000"/>
                  </a:schemeClr>
                </a:solidFill>
                <a:latin typeface="+mj-lt"/>
              </a:rPr>
              <a:t> with Cleansky JU, FCH JU, BBI JU</a:t>
            </a:r>
          </a:p>
          <a:p>
            <a:r>
              <a:rPr lang="es-ES" sz="1400" dirty="0" smtClean="0">
                <a:solidFill>
                  <a:schemeClr val="accent1">
                    <a:lumMod val="50000"/>
                  </a:schemeClr>
                </a:solidFill>
                <a:latin typeface="+mj-lt"/>
              </a:rPr>
              <a:t>- Good practices</a:t>
            </a:r>
            <a:endParaRPr lang="en-GB" sz="1400" dirty="0">
              <a:solidFill>
                <a:schemeClr val="accent1">
                  <a:lumMod val="50000"/>
                </a:schemeClr>
              </a:solidFill>
              <a:latin typeface="+mj-lt"/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9105996" y="1946653"/>
            <a:ext cx="1978965" cy="87316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 smtClean="0">
                <a:latin typeface="+mj-lt"/>
              </a:rPr>
              <a:t>Collaboration of MAs and KICs under RIS</a:t>
            </a:r>
          </a:p>
          <a:p>
            <a:pPr algn="ctr"/>
            <a:r>
              <a:rPr lang="en-GB" sz="500" dirty="0" smtClean="0">
                <a:latin typeface="+mj-lt"/>
              </a:rPr>
              <a:t> </a:t>
            </a:r>
            <a:endParaRPr lang="en-GB" sz="1600" dirty="0" smtClean="0">
              <a:latin typeface="+mj-lt"/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9105996" y="2819819"/>
            <a:ext cx="1978964" cy="106070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1400" dirty="0" smtClean="0">
                <a:solidFill>
                  <a:schemeClr val="accent1">
                    <a:lumMod val="50000"/>
                  </a:schemeClr>
                </a:solidFill>
                <a:latin typeface="+mj-lt"/>
              </a:rPr>
              <a:t>- </a:t>
            </a:r>
            <a:r>
              <a:rPr lang="es-ES" sz="1400" dirty="0" smtClean="0">
                <a:solidFill>
                  <a:schemeClr val="accent1">
                    <a:lumMod val="50000"/>
                  </a:schemeClr>
                </a:solidFill>
                <a:latin typeface="+mj-lt"/>
              </a:rPr>
              <a:t>Test phase with EIT Climate</a:t>
            </a:r>
          </a:p>
          <a:p>
            <a:r>
              <a:rPr lang="es-ES" sz="1400" dirty="0" smtClean="0">
                <a:solidFill>
                  <a:schemeClr val="accent1">
                    <a:lumMod val="50000"/>
                  </a:schemeClr>
                </a:solidFill>
                <a:latin typeface="+mj-lt"/>
              </a:rPr>
              <a:t>- MoU between JRC and EIT</a:t>
            </a:r>
            <a:endParaRPr lang="en-GB" sz="1400" dirty="0">
              <a:solidFill>
                <a:schemeClr val="accent1">
                  <a:lumMod val="50000"/>
                </a:schemeClr>
              </a:solidFill>
              <a:latin typeface="+mj-lt"/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9105996" y="4047691"/>
            <a:ext cx="1978965" cy="87316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latin typeface="+mj-lt"/>
              </a:rPr>
              <a:t>Explore other synergies</a:t>
            </a:r>
          </a:p>
          <a:p>
            <a:pPr algn="ctr"/>
            <a:r>
              <a:rPr lang="en-GB" sz="600" dirty="0" smtClean="0">
                <a:latin typeface="+mj-lt"/>
              </a:rPr>
              <a:t> </a:t>
            </a:r>
            <a:endParaRPr lang="en-GB" dirty="0" smtClean="0">
              <a:latin typeface="+mj-lt"/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9105996" y="4920857"/>
            <a:ext cx="1978964" cy="106070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1400" dirty="0" smtClean="0">
                <a:solidFill>
                  <a:schemeClr val="accent1">
                    <a:lumMod val="50000"/>
                  </a:schemeClr>
                </a:solidFill>
                <a:latin typeface="+mj-lt"/>
              </a:rPr>
              <a:t>- Synergies among structural funds </a:t>
            </a:r>
            <a:r>
              <a:rPr lang="en-GB" sz="1200" dirty="0" smtClean="0">
                <a:solidFill>
                  <a:schemeClr val="accent1">
                    <a:lumMod val="50000"/>
                  </a:schemeClr>
                </a:solidFill>
                <a:latin typeface="+mj-lt"/>
              </a:rPr>
              <a:t>(EAFRD, ERDF, ESF,...)</a:t>
            </a:r>
          </a:p>
          <a:p>
            <a:r>
              <a:rPr lang="es-ES" sz="1400" dirty="0" smtClean="0">
                <a:solidFill>
                  <a:schemeClr val="accent1">
                    <a:lumMod val="50000"/>
                  </a:schemeClr>
                </a:solidFill>
                <a:latin typeface="+mj-lt"/>
              </a:rPr>
              <a:t>- EIB</a:t>
            </a:r>
            <a:endParaRPr lang="en-GB" sz="1400" dirty="0">
              <a:solidFill>
                <a:schemeClr val="accent1">
                  <a:lumMod val="50000"/>
                </a:schemeClr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4305505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algn="ctr"/>
            <a:r>
              <a:rPr lang="en-GB" b="1" dirty="0" smtClean="0"/>
              <a:t>Who is attending today?</a:t>
            </a:r>
            <a:endParaRPr lang="en-GB" b="1" dirty="0"/>
          </a:p>
        </p:txBody>
      </p:sp>
      <p:graphicFrame>
        <p:nvGraphicFramePr>
          <p:cNvPr id="6" name="Tabla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87639143"/>
              </p:ext>
            </p:extLst>
          </p:nvPr>
        </p:nvGraphicFramePr>
        <p:xfrm>
          <a:off x="2155283" y="1025913"/>
          <a:ext cx="9140902" cy="4798272"/>
        </p:xfrm>
        <a:graphic>
          <a:graphicData uri="http://schemas.openxmlformats.org/drawingml/2006/table">
            <a:tbl>
              <a:tblPr firstRow="1" firstCol="1" bandRow="1"/>
              <a:tblGrid>
                <a:gridCol w="3886252"/>
                <a:gridCol w="1117548"/>
                <a:gridCol w="3162119"/>
                <a:gridCol w="974983"/>
              </a:tblGrid>
              <a:tr h="942552">
                <a:tc gridSpan="3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0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Are you working with one of the </a:t>
                      </a:r>
                      <a:r>
                        <a:rPr lang="en-GB" sz="20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 JUs </a:t>
                      </a:r>
                      <a:r>
                        <a:rPr lang="en-GB" sz="20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on stage today? (excl. EC)</a:t>
                      </a:r>
                      <a:endParaRPr lang="es-E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S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s-ES" sz="105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s-ES" sz="20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S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</a:tr>
              <a:tr h="1905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0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Cleansky</a:t>
                      </a:r>
                      <a:endParaRPr lang="es-E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39</a:t>
                      </a:r>
                      <a:endParaRPr lang="es-E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S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</a:tr>
              <a:tr h="1905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BBI</a:t>
                      </a:r>
                      <a:endParaRPr lang="es-E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0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21</a:t>
                      </a:r>
                      <a:endParaRPr lang="es-E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S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</a:tr>
              <a:tr h="1905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FCH</a:t>
                      </a:r>
                      <a:endParaRPr lang="es-E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0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19</a:t>
                      </a:r>
                      <a:endParaRPr lang="es-E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S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</a:tr>
              <a:tr h="1905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s-ES" sz="20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s-ES" sz="20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S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</a:tr>
              <a:tr h="1905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s-ES" sz="20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s-ES" sz="20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S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</a:tr>
              <a:tr h="190500">
                <a:tc gridSpan="4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0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Are you interested in working with one of </a:t>
                      </a:r>
                      <a:r>
                        <a:rPr lang="en-GB" sz="20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the 3 </a:t>
                      </a:r>
                      <a:r>
                        <a:rPr lang="en-GB" sz="20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JUs on stage today? (excl. EC)</a:t>
                      </a:r>
                      <a:endParaRPr lang="es-E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</a:tr>
              <a:tr h="1905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s-ES" sz="20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s-ES" sz="20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S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</a:tr>
              <a:tr h="1905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0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Cleansky</a:t>
                      </a:r>
                      <a:endParaRPr lang="es-E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0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37</a:t>
                      </a:r>
                      <a:endParaRPr lang="es-E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S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</a:tr>
              <a:tr h="1905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BBI</a:t>
                      </a:r>
                      <a:endParaRPr lang="es-E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0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34</a:t>
                      </a:r>
                      <a:endParaRPr lang="es-E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S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</a:tr>
              <a:tr h="1905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FCH</a:t>
                      </a:r>
                      <a:endParaRPr lang="es-E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0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22</a:t>
                      </a:r>
                      <a:endParaRPr lang="es-E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S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7" name="Text Placeholder 2"/>
          <p:cNvSpPr>
            <a:spLocks noGrp="1"/>
          </p:cNvSpPr>
          <p:nvPr>
            <p:ph type="body" sz="quarter" idx="12"/>
          </p:nvPr>
        </p:nvSpPr>
        <p:spPr>
          <a:xfrm>
            <a:off x="3523781" y="6205694"/>
            <a:ext cx="7420517" cy="674599"/>
          </a:xfrm>
        </p:spPr>
        <p:txBody>
          <a:bodyPr>
            <a:normAutofit/>
          </a:bodyPr>
          <a:lstStyle/>
          <a:p>
            <a:pPr marL="0" lvl="0" indent="0">
              <a:spcBef>
                <a:spcPct val="0"/>
              </a:spcBef>
              <a:buNone/>
            </a:pPr>
            <a:r>
              <a:rPr lang="en-US" sz="2400" dirty="0" smtClean="0">
                <a:solidFill>
                  <a:srgbClr val="15210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180 participants, incl. 35 from EC </a:t>
            </a:r>
            <a:endParaRPr lang="en-US" sz="2400" dirty="0">
              <a:solidFill>
                <a:srgbClr val="15210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535657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JRC-presentation_new-style_templat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-Times New Roman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JRC-presentation_new-style-Template" id="{A3811EC4-3CF2-294F-BA10-98A1FEBF725B}" vid="{04E8B2B6-6122-9247-9072-895CAD7B6100}"/>
    </a:ext>
  </a:extLst>
</a:theme>
</file>

<file path=ppt/theme/theme2.xml><?xml version="1.0" encoding="utf-8"?>
<a:theme xmlns:a="http://schemas.openxmlformats.org/drawingml/2006/main" name="Office-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-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JRC-presentation_new-style_template.potx</Template>
  <TotalTime>1239</TotalTime>
  <Words>1145</Words>
  <Application>Microsoft Office PowerPoint</Application>
  <PresentationFormat>Panorámica</PresentationFormat>
  <Paragraphs>246</Paragraphs>
  <Slides>16</Slides>
  <Notes>1</Notes>
  <HiddenSlides>0</HiddenSlides>
  <MMClips>0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16</vt:i4>
      </vt:variant>
    </vt:vector>
  </HeadingPairs>
  <TitlesOfParts>
    <vt:vector size="23" baseType="lpstr">
      <vt:lpstr>Arial</vt:lpstr>
      <vt:lpstr>Calibri</vt:lpstr>
      <vt:lpstr>Times New Roman</vt:lpstr>
      <vt:lpstr>Verdana</vt:lpstr>
      <vt:lpstr>Verdana </vt:lpstr>
      <vt:lpstr>Verdana Standaard</vt:lpstr>
      <vt:lpstr>JRC-presentation_new-style_template</vt:lpstr>
      <vt:lpstr>Presentación de PowerPoint</vt:lpstr>
      <vt:lpstr>Developing synergies between Joint Undertakings and ESIF for optimising RIS3 implementation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>European Commission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PRIMAVERA Joris (JRC-PETTEN)</dc:creator>
  <cp:lastModifiedBy>karel haegeman</cp:lastModifiedBy>
  <cp:revision>159</cp:revision>
  <dcterms:created xsi:type="dcterms:W3CDTF">2017-04-24T08:06:23Z</dcterms:created>
  <dcterms:modified xsi:type="dcterms:W3CDTF">2018-03-06T19:07:28Z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Offisync_UpdateToken">
    <vt:lpwstr>2</vt:lpwstr>
  </property>
  <property fmtid="{D5CDD505-2E9C-101B-9397-08002B2CF9AE}" pid="3" name="Offisync_UniqueId">
    <vt:lpwstr>127154</vt:lpwstr>
  </property>
  <property fmtid="{D5CDD505-2E9C-101B-9397-08002B2CF9AE}" pid="4" name="Offisync_ServerID">
    <vt:lpwstr>0d3b22a6-6203-4efc-8e8e-b5279256493b</vt:lpwstr>
  </property>
  <property fmtid="{D5CDD505-2E9C-101B-9397-08002B2CF9AE}" pid="5" name="Jive_VersionGuid">
    <vt:lpwstr>36265980-45bd-40e5-8730-d7221ba88297</vt:lpwstr>
  </property>
  <property fmtid="{D5CDD505-2E9C-101B-9397-08002B2CF9AE}" pid="6" name="Offisync_ProviderInitializationData">
    <vt:lpwstr>https://connected.cnect.cec.eu.int</vt:lpwstr>
  </property>
  <property fmtid="{D5CDD505-2E9C-101B-9397-08002B2CF9AE}" pid="7" name="Jive_LatestUserAccountName">
    <vt:lpwstr>bodenjk</vt:lpwstr>
  </property>
</Properties>
</file>