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9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79"/>
    <p:restoredTop sz="66408" autoAdjust="0"/>
  </p:normalViewPr>
  <p:slideViewPr>
    <p:cSldViewPr snapToGrid="0" snapToObjects="1">
      <p:cViewPr varScale="1">
        <p:scale>
          <a:sx n="46" d="100"/>
          <a:sy n="46" d="100"/>
        </p:scale>
        <p:origin x="-103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B09D9A-DA28-E147-A31F-CAC860028F07}" type="datetimeFigureOut">
              <a:rPr lang="en-US" smtClean="0"/>
              <a:t>1/24/2019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D69295-6154-AB4F-BE0D-1C53A0DA368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09855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1/24/2019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1/24/2019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1/24/2019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t>1/24/2019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2523066"/>
            <a:ext cx="6498158" cy="1185333"/>
          </a:xfrm>
        </p:spPr>
        <p:txBody>
          <a:bodyPr/>
          <a:lstStyle/>
          <a:p>
            <a:r>
              <a:rPr lang="en-GB" sz="3600" i="1" dirty="0"/>
              <a:t>Evaluating Smart Specialisation</a:t>
            </a:r>
            <a:r>
              <a:rPr lang="en-GB" sz="4000" i="1" dirty="0"/>
              <a:t/>
            </a:r>
            <a:br>
              <a:rPr lang="en-GB" sz="4000" i="1" dirty="0"/>
            </a:br>
            <a:r>
              <a:rPr lang="en-GB" sz="4000" i="1" dirty="0">
                <a:solidFill>
                  <a:srgbClr val="FF0000"/>
                </a:solidFill>
              </a:rPr>
              <a:t>Where to Start?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4899173"/>
            <a:ext cx="6498159" cy="511361"/>
          </a:xfrm>
        </p:spPr>
        <p:txBody>
          <a:bodyPr>
            <a:noAutofit/>
          </a:bodyPr>
          <a:lstStyle/>
          <a:p>
            <a:r>
              <a:rPr lang="en-GB" sz="2200" dirty="0"/>
              <a:t>Ken Guy</a:t>
            </a:r>
          </a:p>
          <a:p>
            <a:r>
              <a:rPr lang="en-GB" sz="2200" dirty="0"/>
              <a:t>Wise Guys Ltd.</a:t>
            </a:r>
          </a:p>
          <a:p>
            <a:r>
              <a:rPr lang="en-GB" sz="2200" dirty="0"/>
              <a:t>Brussels, 240119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322921" y="4701182"/>
            <a:ext cx="6498159" cy="15341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None/>
              <a:defRPr lang="en-US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lang="en-US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None/>
              <a:defRPr lang="en-US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lang="en-US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/>
          </a:p>
        </p:txBody>
      </p:sp>
      <p:sp>
        <p:nvSpPr>
          <p:cNvPr id="5" name="Text Box 15">
            <a:extLst>
              <a:ext uri="{FF2B5EF4-FFF2-40B4-BE49-F238E27FC236}">
                <a16:creationId xmlns:a16="http://schemas.microsoft.com/office/drawing/2014/main" xmlns="" id="{1780365F-2800-D34E-914C-AFAFDD9DADD6}"/>
              </a:ext>
            </a:extLst>
          </p:cNvPr>
          <p:cNvSpPr txBox="1">
            <a:spLocks/>
          </p:cNvSpPr>
          <p:nvPr/>
        </p:nvSpPr>
        <p:spPr>
          <a:xfrm>
            <a:off x="5797124" y="120245"/>
            <a:ext cx="3122295" cy="716101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="" xmlns:wpc="http://schemas.microsoft.com/office/word/2010/wordprocessingCanvas" xmlns:mo="http://schemas.microsoft.com/office/mac/office/2008/main" xmlns:mc="http://schemas.openxmlformats.org/markup-compatibility/2006" xmlns:mv="urn:schemas-microsoft-com:mac:vml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ma14="http://schemas.microsoft.com/office/mac/drawingml/2011/main" xmlns:lc="http://schemas.openxmlformats.org/drawingml/2006/lockedCanvas"/>
            </a:ext>
          </a:extLst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90170">
              <a:lnSpc>
                <a:spcPct val="120000"/>
              </a:lnSpc>
              <a:spcAft>
                <a:spcPts val="0"/>
              </a:spcAft>
              <a:tabLst>
                <a:tab pos="90170" algn="l"/>
                <a:tab pos="1584325" algn="l"/>
              </a:tabLst>
            </a:pPr>
            <a:r>
              <a:rPr lang="en-US" sz="900" dirty="0">
                <a:solidFill>
                  <a:srgbClr val="4F81BD"/>
                </a:solidFill>
                <a:latin typeface="Calibri" panose="020F050202020403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Wise Guys Ltd</a:t>
            </a:r>
            <a:r>
              <a:rPr lang="en-US" sz="800" dirty="0">
                <a:effectLst/>
                <a:latin typeface="Calibri" panose="020F050202020403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	</a:t>
            </a:r>
            <a:r>
              <a:rPr lang="en-US" sz="900" dirty="0">
                <a:solidFill>
                  <a:srgbClr val="4F81BD"/>
                </a:solidFill>
                <a:effectLst/>
                <a:latin typeface="Calibri" panose="020F050202020403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T</a:t>
            </a:r>
            <a:r>
              <a:rPr lang="en-US" sz="800" dirty="0">
                <a:effectLst/>
                <a:latin typeface="Calibri" panose="020F050202020403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	</a:t>
            </a:r>
            <a:r>
              <a:rPr lang="en-US" sz="800" dirty="0">
                <a:solidFill>
                  <a:srgbClr val="4F81BD"/>
                </a:solidFill>
                <a:latin typeface="Calibri" panose="020F050202020403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+44 1273 45 45 35</a:t>
            </a:r>
            <a:endParaRPr lang="en-GB" sz="800" dirty="0">
              <a:solidFill>
                <a:srgbClr val="4F81BD"/>
              </a:solidFill>
              <a:latin typeface="Calibri" panose="020F0502020204030204" pitchFamily="34" charset="0"/>
              <a:ea typeface="SimHei" panose="02010609060101010101" pitchFamily="49" charset="-122"/>
              <a:cs typeface="Arial" panose="020B0604020202020204" pitchFamily="34" charset="0"/>
            </a:endParaRPr>
          </a:p>
          <a:p>
            <a:pPr marL="90170">
              <a:lnSpc>
                <a:spcPct val="120000"/>
              </a:lnSpc>
              <a:spcAft>
                <a:spcPts val="0"/>
              </a:spcAft>
              <a:tabLst>
                <a:tab pos="90170" algn="l"/>
                <a:tab pos="1584325" algn="l"/>
              </a:tabLst>
            </a:pPr>
            <a:r>
              <a:rPr lang="en-US" sz="800" dirty="0">
                <a:solidFill>
                  <a:srgbClr val="4F81BD"/>
                </a:solidFill>
                <a:latin typeface="Calibri" panose="020F050202020403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2 Queens Place</a:t>
            </a:r>
            <a:r>
              <a:rPr lang="en-US" sz="800" dirty="0">
                <a:effectLst/>
                <a:latin typeface="Calibri" panose="020F050202020403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	</a:t>
            </a:r>
            <a:r>
              <a:rPr lang="en-US" sz="900" dirty="0">
                <a:solidFill>
                  <a:srgbClr val="4F81BD"/>
                </a:solidFill>
                <a:effectLst/>
                <a:latin typeface="Calibri" panose="020F050202020403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M</a:t>
            </a:r>
            <a:r>
              <a:rPr lang="en-US" sz="800" dirty="0">
                <a:effectLst/>
                <a:latin typeface="Calibri" panose="020F050202020403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	</a:t>
            </a:r>
            <a:r>
              <a:rPr lang="en-US" sz="800" dirty="0">
                <a:solidFill>
                  <a:srgbClr val="4F81BD"/>
                </a:solidFill>
                <a:latin typeface="Calibri" panose="020F050202020403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+44 7715 05 41 10</a:t>
            </a:r>
            <a:endParaRPr lang="en-GB" sz="800" dirty="0">
              <a:solidFill>
                <a:srgbClr val="4F81BD"/>
              </a:solidFill>
              <a:latin typeface="Calibri" panose="020F0502020204030204" pitchFamily="34" charset="0"/>
              <a:ea typeface="SimHei" panose="02010609060101010101" pitchFamily="49" charset="-122"/>
              <a:cs typeface="Arial" panose="020B0604020202020204" pitchFamily="34" charset="0"/>
            </a:endParaRPr>
          </a:p>
          <a:p>
            <a:pPr marL="90170">
              <a:lnSpc>
                <a:spcPct val="120000"/>
              </a:lnSpc>
              <a:spcAft>
                <a:spcPts val="0"/>
              </a:spcAft>
              <a:tabLst>
                <a:tab pos="90170" algn="l"/>
                <a:tab pos="1584325" algn="l"/>
              </a:tabLst>
            </a:pPr>
            <a:r>
              <a:rPr lang="en-US" sz="800" dirty="0">
                <a:solidFill>
                  <a:srgbClr val="4F81BD"/>
                </a:solidFill>
                <a:latin typeface="Calibri" panose="020F050202020403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Shoreham-by-Sea, W. Sussex</a:t>
            </a:r>
            <a:r>
              <a:rPr lang="en-US" sz="800" dirty="0">
                <a:effectLst/>
                <a:latin typeface="Calibri" panose="020F050202020403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	</a:t>
            </a:r>
            <a:r>
              <a:rPr lang="en-US" sz="900" dirty="0">
                <a:solidFill>
                  <a:srgbClr val="4F81BD"/>
                </a:solidFill>
                <a:effectLst/>
                <a:latin typeface="Calibri" panose="020F050202020403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E</a:t>
            </a:r>
            <a:r>
              <a:rPr lang="en-US" sz="800" dirty="0">
                <a:effectLst/>
                <a:latin typeface="Calibri" panose="020F050202020403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	</a:t>
            </a:r>
            <a:r>
              <a:rPr lang="en-US" sz="800" dirty="0">
                <a:solidFill>
                  <a:srgbClr val="4F81BD"/>
                </a:solidFill>
                <a:latin typeface="Calibri" panose="020F050202020403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ken.guy@wiseguys.ltd.uk</a:t>
            </a:r>
            <a:endParaRPr lang="en-GB" sz="800" dirty="0">
              <a:solidFill>
                <a:srgbClr val="4F81BD"/>
              </a:solidFill>
              <a:latin typeface="Calibri" panose="020F0502020204030204" pitchFamily="34" charset="0"/>
              <a:ea typeface="SimHei" panose="02010609060101010101" pitchFamily="49" charset="-122"/>
              <a:cs typeface="Arial" panose="020B0604020202020204" pitchFamily="34" charset="0"/>
            </a:endParaRPr>
          </a:p>
          <a:p>
            <a:pPr marL="90170">
              <a:lnSpc>
                <a:spcPct val="120000"/>
              </a:lnSpc>
              <a:spcAft>
                <a:spcPts val="0"/>
              </a:spcAft>
              <a:tabLst>
                <a:tab pos="90170" algn="l"/>
                <a:tab pos="1584325" algn="l"/>
              </a:tabLst>
            </a:pPr>
            <a:r>
              <a:rPr lang="en-US" sz="800" dirty="0">
                <a:solidFill>
                  <a:srgbClr val="4F81BD"/>
                </a:solidFill>
                <a:latin typeface="Calibri" panose="020F050202020403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BN43 5AA, UK</a:t>
            </a:r>
            <a:r>
              <a:rPr lang="en-US" sz="800" dirty="0">
                <a:effectLst/>
                <a:latin typeface="Calibri" panose="020F050202020403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	</a:t>
            </a:r>
            <a:r>
              <a:rPr lang="en-US" sz="900" dirty="0">
                <a:solidFill>
                  <a:srgbClr val="4F81BD"/>
                </a:solidFill>
                <a:effectLst/>
                <a:latin typeface="Calibri" panose="020F050202020403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W</a:t>
            </a:r>
            <a:r>
              <a:rPr lang="en-US" sz="800" dirty="0">
                <a:effectLst/>
                <a:latin typeface="Calibri" panose="020F050202020403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	</a:t>
            </a:r>
            <a:r>
              <a:rPr lang="en-US" sz="800" dirty="0">
                <a:solidFill>
                  <a:srgbClr val="4F81BD"/>
                </a:solidFill>
                <a:latin typeface="Calibri" panose="020F050202020403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www.wiseguys.ltd.uk</a:t>
            </a:r>
            <a:endParaRPr lang="en-GB" sz="800" dirty="0">
              <a:solidFill>
                <a:srgbClr val="4F81BD"/>
              </a:solidFill>
              <a:latin typeface="Calibri" panose="020F0502020204030204" pitchFamily="34" charset="0"/>
              <a:ea typeface="SimHei" panose="02010609060101010101" pitchFamily="49" charset="-122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Aft>
                <a:spcPts val="1000"/>
              </a:spcAft>
            </a:pPr>
            <a:r>
              <a:rPr lang="en-US" sz="900" dirty="0">
                <a:effectLst/>
                <a:latin typeface="Calibri" panose="020F050202020403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 </a:t>
            </a:r>
            <a:endParaRPr lang="en-GB" sz="1100" dirty="0">
              <a:effectLst/>
              <a:latin typeface="Arial" panose="020B0604020202020204" pitchFamily="34" charset="0"/>
              <a:ea typeface="SimHei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6" name="Text Box 6">
            <a:extLst>
              <a:ext uri="{FF2B5EF4-FFF2-40B4-BE49-F238E27FC236}">
                <a16:creationId xmlns:a16="http://schemas.microsoft.com/office/drawing/2014/main" xmlns="" id="{296DF0FB-39D8-C34C-9B86-B75286255B11}"/>
              </a:ext>
            </a:extLst>
          </p:cNvPr>
          <p:cNvSpPr txBox="1"/>
          <p:nvPr/>
        </p:nvSpPr>
        <p:spPr>
          <a:xfrm>
            <a:off x="142875" y="120245"/>
            <a:ext cx="2443163" cy="622704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="" xmlns:wpc="http://schemas.microsoft.com/office/word/2010/wordprocessingCanvas" xmlns:mo="http://schemas.microsoft.com/office/mac/office/2008/main" xmlns:mc="http://schemas.openxmlformats.org/markup-compatibility/2006" xmlns:mv="urn:schemas-microsoft-com:mac:vml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ma14="http://schemas.microsoft.com/office/mac/drawingml/2011/main" xmlns:lc="http://schemas.openxmlformats.org/drawingml/2006/lockedCanvas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20000"/>
              </a:lnSpc>
              <a:spcAft>
                <a:spcPts val="1000"/>
              </a:spcAft>
            </a:pPr>
            <a:r>
              <a:rPr lang="en-US" sz="2800" i="1" dirty="0">
                <a:ln>
                  <a:solidFill>
                    <a:schemeClr val="accent1"/>
                  </a:solidFill>
                </a:ln>
                <a:gradFill flip="none" rotWithShape="1">
                  <a:gsLst>
                    <a:gs pos="0">
                      <a:schemeClr val="accent1">
                        <a:lumMod val="67000"/>
                      </a:schemeClr>
                    </a:gs>
                    <a:gs pos="21000">
                      <a:schemeClr val="accent1">
                        <a:lumMod val="97000"/>
                        <a:lumOff val="3000"/>
                      </a:schemeClr>
                    </a:gs>
                    <a:gs pos="98000">
                      <a:schemeClr val="accent1">
                        <a:lumMod val="20000"/>
                        <a:lumOff val="80000"/>
                      </a:schemeClr>
                    </a:gs>
                  </a:gsLst>
                  <a:lin ang="16200000" scaled="1"/>
                  <a:tileRect/>
                </a:gradFill>
                <a:effectLst/>
                <a:latin typeface="Marker Felt" panose="02000400000000000000" pitchFamily="2" charset="77"/>
                <a:ea typeface="SimHei" panose="02010609060101010101" pitchFamily="49" charset="-122"/>
                <a:cs typeface="Arial" panose="020B0604020202020204" pitchFamily="34" charset="0"/>
              </a:rPr>
              <a:t>Wise Guys Ltd.</a:t>
            </a:r>
            <a:endParaRPr lang="en-GB" sz="2800" i="1" dirty="0">
              <a:ln>
                <a:solidFill>
                  <a:schemeClr val="accent1"/>
                </a:solidFill>
              </a:ln>
              <a:gradFill flip="none" rotWithShape="1">
                <a:gsLst>
                  <a:gs pos="0">
                    <a:schemeClr val="accent1">
                      <a:lumMod val="67000"/>
                    </a:schemeClr>
                  </a:gs>
                  <a:gs pos="21000">
                    <a:schemeClr val="accent1">
                      <a:lumMod val="97000"/>
                      <a:lumOff val="3000"/>
                    </a:schemeClr>
                  </a:gs>
                  <a:gs pos="98000">
                    <a:schemeClr val="accent1">
                      <a:lumMod val="20000"/>
                      <a:lumOff val="80000"/>
                    </a:schemeClr>
                  </a:gs>
                </a:gsLst>
                <a:lin ang="16200000" scaled="1"/>
                <a:tileRect/>
              </a:gradFill>
              <a:effectLst/>
              <a:ea typeface="SimHei" panose="02010609060101010101" pitchFamily="49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9971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1096443-23E3-BD42-A08C-EE862231D6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Are we there yet?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33FAC3C3-5776-1B45-B430-09479834EAB8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275" y="1621512"/>
            <a:ext cx="3922866" cy="4989708"/>
          </a:xfrm>
          <a:prstGeom prst="rect">
            <a:avLst/>
          </a:prstGeom>
        </p:spPr>
      </p:pic>
      <p:sp>
        <p:nvSpPr>
          <p:cNvPr id="12" name="Oval Callout 11">
            <a:extLst>
              <a:ext uri="{FF2B5EF4-FFF2-40B4-BE49-F238E27FC236}">
                <a16:creationId xmlns:a16="http://schemas.microsoft.com/office/drawing/2014/main" xmlns="" id="{4A4917FE-1E10-AD47-AEDC-5F443086DE18}"/>
              </a:ext>
            </a:extLst>
          </p:cNvPr>
          <p:cNvSpPr/>
          <p:nvPr/>
        </p:nvSpPr>
        <p:spPr>
          <a:xfrm>
            <a:off x="4911214" y="1444532"/>
            <a:ext cx="3790334" cy="2567029"/>
          </a:xfrm>
          <a:prstGeom prst="wedgeEllipseCallout">
            <a:avLst>
              <a:gd name="adj1" fmla="val -75055"/>
              <a:gd name="adj2" fmla="val 11723"/>
            </a:avLst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CF15D2B3-64DD-7644-83AF-63E1621A6D86}"/>
              </a:ext>
            </a:extLst>
          </p:cNvPr>
          <p:cNvSpPr txBox="1"/>
          <p:nvPr/>
        </p:nvSpPr>
        <p:spPr>
          <a:xfrm>
            <a:off x="5132435" y="1814053"/>
            <a:ext cx="322990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Let’s stop for a drink and think about it</a:t>
            </a:r>
          </a:p>
        </p:txBody>
      </p:sp>
    </p:spTree>
    <p:extLst>
      <p:ext uri="{BB962C8B-B14F-4D97-AF65-F5344CB8AC3E}">
        <p14:creationId xmlns:p14="http://schemas.microsoft.com/office/powerpoint/2010/main" val="3408017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1F7EA11-098C-4741-8C1D-B7B28666E0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Structure of the 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8EBAA4E-7952-B64F-AE98-8A31CB1CD8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Monitoring Smart Specialisation</a:t>
            </a:r>
          </a:p>
          <a:p>
            <a:pPr lvl="1"/>
            <a:r>
              <a:rPr lang="en-GB" dirty="0"/>
              <a:t>Technical and conceptual challenges</a:t>
            </a:r>
          </a:p>
          <a:p>
            <a:pPr lvl="1"/>
            <a:r>
              <a:rPr lang="en-GB" dirty="0"/>
              <a:t>Organisational challenges</a:t>
            </a:r>
          </a:p>
          <a:p>
            <a:pPr lvl="1"/>
            <a:r>
              <a:rPr lang="en-GB" dirty="0"/>
              <a:t>Is there a shared understanding?</a:t>
            </a:r>
          </a:p>
          <a:p>
            <a:pPr lvl="1"/>
            <a:r>
              <a:rPr lang="en-GB" dirty="0"/>
              <a:t>Monitoring in action</a:t>
            </a:r>
          </a:p>
          <a:p>
            <a:r>
              <a:rPr lang="en-GB" dirty="0"/>
              <a:t>From Monitoring to Evaluation</a:t>
            </a:r>
          </a:p>
          <a:p>
            <a:pPr lvl="1"/>
            <a:r>
              <a:rPr lang="en-GB" dirty="0"/>
              <a:t>What questions should an S3 evaluation answer?</a:t>
            </a:r>
          </a:p>
          <a:p>
            <a:pPr lvl="1"/>
            <a:r>
              <a:rPr lang="en-GB" dirty="0"/>
              <a:t>How should we evaluate?</a:t>
            </a:r>
          </a:p>
          <a:p>
            <a:pPr lvl="1"/>
            <a:r>
              <a:rPr lang="en-GB" dirty="0"/>
              <a:t>The relationship between monitoring and evaluation</a:t>
            </a:r>
          </a:p>
          <a:p>
            <a:pPr lvl="1"/>
            <a:r>
              <a:rPr lang="en-GB" dirty="0"/>
              <a:t>Timescale for evaluation</a:t>
            </a:r>
          </a:p>
          <a:p>
            <a:r>
              <a:rPr lang="en-GB" dirty="0"/>
              <a:t>Evaluating Smart Specialisation: where do we start?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4775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1096443-23E3-BD42-A08C-EE862231D6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we get to our destination?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33FAC3C3-5776-1B45-B430-09479834EAB8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275" y="1621512"/>
            <a:ext cx="3922866" cy="4989708"/>
          </a:xfrm>
          <a:prstGeom prst="rect">
            <a:avLst/>
          </a:prstGeom>
        </p:spPr>
      </p:pic>
      <p:sp>
        <p:nvSpPr>
          <p:cNvPr id="12" name="Oval Callout 11">
            <a:extLst>
              <a:ext uri="{FF2B5EF4-FFF2-40B4-BE49-F238E27FC236}">
                <a16:creationId xmlns:a16="http://schemas.microsoft.com/office/drawing/2014/main" xmlns="" id="{4A4917FE-1E10-AD47-AEDC-5F443086DE18}"/>
              </a:ext>
            </a:extLst>
          </p:cNvPr>
          <p:cNvSpPr/>
          <p:nvPr/>
        </p:nvSpPr>
        <p:spPr>
          <a:xfrm>
            <a:off x="4955458" y="1621513"/>
            <a:ext cx="3636093" cy="2109829"/>
          </a:xfrm>
          <a:prstGeom prst="wedgeEllipseCallout">
            <a:avLst>
              <a:gd name="adj1" fmla="val -75055"/>
              <a:gd name="adj2" fmla="val 11723"/>
            </a:avLst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CF15D2B3-64DD-7644-83AF-63E1621A6D86}"/>
              </a:ext>
            </a:extLst>
          </p:cNvPr>
          <p:cNvSpPr txBox="1"/>
          <p:nvPr/>
        </p:nvSpPr>
        <p:spPr>
          <a:xfrm>
            <a:off x="5132435" y="1814053"/>
            <a:ext cx="322990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Well I wouldn’t start from here</a:t>
            </a:r>
          </a:p>
        </p:txBody>
      </p:sp>
    </p:spTree>
    <p:extLst>
      <p:ext uri="{BB962C8B-B14F-4D97-AF65-F5344CB8AC3E}">
        <p14:creationId xmlns:p14="http://schemas.microsoft.com/office/powerpoint/2010/main" val="1023427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8D3261E-D070-C440-8537-F5E1C13897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Designing and Conducting Evaluations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A15F433-817C-8549-B092-761329D8CE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has to be shared understanding</a:t>
            </a:r>
          </a:p>
          <a:p>
            <a:r>
              <a:rPr lang="en-US" dirty="0"/>
              <a:t>Monitoring and evaluation are inextricably linked</a:t>
            </a:r>
          </a:p>
          <a:p>
            <a:r>
              <a:rPr lang="en-US" dirty="0"/>
              <a:t>The basic concepts are quite easy to explain</a:t>
            </a:r>
          </a:p>
          <a:p>
            <a:r>
              <a:rPr lang="en-US" dirty="0"/>
              <a:t>Designing M&amp;E schemes is more difficult</a:t>
            </a:r>
          </a:p>
          <a:p>
            <a:r>
              <a:rPr lang="en-US" dirty="0"/>
              <a:t>Implementing them can be hell</a:t>
            </a:r>
          </a:p>
          <a:p>
            <a:r>
              <a:rPr lang="en-US" dirty="0"/>
              <a:t>But the effort is usually worth it</a:t>
            </a:r>
          </a:p>
        </p:txBody>
      </p:sp>
    </p:spTree>
    <p:extLst>
      <p:ext uri="{BB962C8B-B14F-4D97-AF65-F5344CB8AC3E}">
        <p14:creationId xmlns:p14="http://schemas.microsoft.com/office/powerpoint/2010/main" val="432448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E6F28B0-88B8-CE4D-8140-53FDC52BF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 Basics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4557960-471E-1B46-97AE-E7ECFEE1BC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9275" y="1600201"/>
            <a:ext cx="3132905" cy="4343400"/>
          </a:xfrm>
        </p:spPr>
        <p:txBody>
          <a:bodyPr/>
          <a:lstStyle/>
          <a:p>
            <a:r>
              <a:rPr lang="en-US" dirty="0"/>
              <a:t>Contextual Understanding</a:t>
            </a:r>
          </a:p>
          <a:p>
            <a:r>
              <a:rPr lang="en-US" dirty="0"/>
              <a:t>Issues and Approaches</a:t>
            </a:r>
          </a:p>
          <a:p>
            <a:r>
              <a:rPr lang="en-US" dirty="0"/>
              <a:t>Models and Indicators</a:t>
            </a:r>
          </a:p>
          <a:p>
            <a:r>
              <a:rPr lang="en-US" dirty="0"/>
              <a:t>Data and Analysis</a:t>
            </a:r>
          </a:p>
          <a:p>
            <a:r>
              <a:rPr lang="en-US" dirty="0"/>
              <a:t>Communication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xmlns="" id="{E91B9CA6-0270-304E-8A99-BDC82C93AE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8261849"/>
              </p:ext>
            </p:extLst>
          </p:nvPr>
        </p:nvGraphicFramePr>
        <p:xfrm>
          <a:off x="3682180" y="1588408"/>
          <a:ext cx="5299587" cy="43727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7998">
                  <a:extLst>
                    <a:ext uri="{9D8B030D-6E8A-4147-A177-3AD203B41FA5}">
                      <a16:colId xmlns:a16="http://schemas.microsoft.com/office/drawing/2014/main" xmlns="" val="1846074884"/>
                    </a:ext>
                  </a:extLst>
                </a:gridCol>
                <a:gridCol w="3741589">
                  <a:extLst>
                    <a:ext uri="{9D8B030D-6E8A-4147-A177-3AD203B41FA5}">
                      <a16:colId xmlns:a16="http://schemas.microsoft.com/office/drawing/2014/main" xmlns="" val="2714169799"/>
                    </a:ext>
                  </a:extLst>
                </a:gridCol>
              </a:tblGrid>
              <a:tr h="52931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Appropriateness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Was it the right thing to do?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190123627"/>
                  </a:ext>
                </a:extLst>
              </a:tr>
              <a:tr h="529317">
                <a:tc>
                  <a:txBody>
                    <a:bodyPr/>
                    <a:lstStyle/>
                    <a:p>
                      <a:r>
                        <a:rPr lang="en-GB" sz="1400" dirty="0"/>
                        <a:t>Economy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Has it worked out cheaper than we expected?</a:t>
                      </a:r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262141963"/>
                  </a:ext>
                </a:extLst>
              </a:tr>
              <a:tr h="3024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Effectiveness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Has it lived up to expectations?</a:t>
                      </a:r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721204459"/>
                  </a:ext>
                </a:extLst>
              </a:tr>
              <a:tr h="52931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Efficiency</a:t>
                      </a:r>
                    </a:p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What’s the return on investment (ROI)?</a:t>
                      </a:r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068341895"/>
                  </a:ext>
                </a:extLst>
              </a:tr>
              <a:tr h="3024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Process Efficiency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 it working well? </a:t>
                      </a:r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505845193"/>
                  </a:ext>
                </a:extLst>
              </a:tr>
              <a:tr h="302467">
                <a:tc>
                  <a:txBody>
                    <a:bodyPr/>
                    <a:lstStyle/>
                    <a:p>
                      <a:r>
                        <a:rPr lang="en-GB" sz="1400" dirty="0"/>
                        <a:t>Quality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How good are the outputs? </a:t>
                      </a:r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971732122"/>
                  </a:ext>
                </a:extLst>
              </a:tr>
              <a:tr h="3024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Impact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What has happened as a result of it? </a:t>
                      </a:r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507065171"/>
                  </a:ext>
                </a:extLst>
              </a:tr>
              <a:tr h="52931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Additionality</a:t>
                      </a:r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What has happened over and above what would have happened anyway? </a:t>
                      </a:r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881301309"/>
                  </a:ext>
                </a:extLst>
              </a:tr>
              <a:tr h="3024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Process Improvement </a:t>
                      </a:r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How can we do it better? </a:t>
                      </a:r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541843842"/>
                  </a:ext>
                </a:extLst>
              </a:tr>
              <a:tr h="3024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Strategy</a:t>
                      </a:r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What should we do next? </a:t>
                      </a:r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9076947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164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45A2CA1-A6D1-D144-BAE2-E5CBB3FED8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dirty="0"/>
              <a:t>RIS3 Model</a:t>
            </a:r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xmlns="" id="{EE959F98-855E-EE4F-A60C-BF026D04F2CB}"/>
              </a:ext>
            </a:extLst>
          </p:cNvPr>
          <p:cNvGrpSpPr/>
          <p:nvPr/>
        </p:nvGrpSpPr>
        <p:grpSpPr>
          <a:xfrm>
            <a:off x="829487" y="3369866"/>
            <a:ext cx="3338390" cy="1198700"/>
            <a:chOff x="549275" y="3281378"/>
            <a:chExt cx="3338390" cy="1198700"/>
          </a:xfrm>
        </p:grpSpPr>
        <p:sp>
          <p:nvSpPr>
            <p:cNvPr id="39" name="Arc 38">
              <a:extLst>
                <a:ext uri="{FF2B5EF4-FFF2-40B4-BE49-F238E27FC236}">
                  <a16:creationId xmlns:a16="http://schemas.microsoft.com/office/drawing/2014/main" xmlns="" id="{ED80C5F9-D267-E84F-BDCB-41E4C9509330}"/>
                </a:ext>
              </a:extLst>
            </p:cNvPr>
            <p:cNvSpPr/>
            <p:nvPr/>
          </p:nvSpPr>
          <p:spPr>
            <a:xfrm rot="10800000">
              <a:off x="549275" y="3281378"/>
              <a:ext cx="952554" cy="1198700"/>
            </a:xfrm>
            <a:prstGeom prst="arc">
              <a:avLst>
                <a:gd name="adj1" fmla="val 18156803"/>
                <a:gd name="adj2" fmla="val 3949113"/>
              </a:avLst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2000"/>
            </a:p>
          </p:txBody>
        </p:sp>
        <p:sp>
          <p:nvSpPr>
            <p:cNvPr id="40" name="Text Box 40">
              <a:extLst>
                <a:ext uri="{FF2B5EF4-FFF2-40B4-BE49-F238E27FC236}">
                  <a16:creationId xmlns:a16="http://schemas.microsoft.com/office/drawing/2014/main" xmlns="" id="{DE6708EB-A104-244A-8261-7830017137D5}"/>
                </a:ext>
              </a:extLst>
            </p:cNvPr>
            <p:cNvSpPr txBox="1"/>
            <p:nvPr/>
          </p:nvSpPr>
          <p:spPr>
            <a:xfrm>
              <a:off x="549275" y="3662366"/>
              <a:ext cx="3338390" cy="414957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GB" sz="2000" b="1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The Performance Gap</a:t>
              </a:r>
              <a:endParaRPr lang="en-GB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xmlns="" id="{8CF2A02A-74B2-AC41-81B5-CDBB8EAE6BC4}"/>
              </a:ext>
            </a:extLst>
          </p:cNvPr>
          <p:cNvGrpSpPr/>
          <p:nvPr/>
        </p:nvGrpSpPr>
        <p:grpSpPr>
          <a:xfrm>
            <a:off x="842555" y="1605952"/>
            <a:ext cx="7353360" cy="2242603"/>
            <a:chOff x="562343" y="1517464"/>
            <a:chExt cx="7353360" cy="2242603"/>
          </a:xfrm>
        </p:grpSpPr>
        <p:sp>
          <p:nvSpPr>
            <p:cNvPr id="26" name="Text Box 26">
              <a:extLst>
                <a:ext uri="{FF2B5EF4-FFF2-40B4-BE49-F238E27FC236}">
                  <a16:creationId xmlns:a16="http://schemas.microsoft.com/office/drawing/2014/main" xmlns="" id="{BF3CE4A1-B128-D043-914A-964D1601473F}"/>
                </a:ext>
              </a:extLst>
            </p:cNvPr>
            <p:cNvSpPr txBox="1"/>
            <p:nvPr/>
          </p:nvSpPr>
          <p:spPr>
            <a:xfrm>
              <a:off x="575409" y="1896380"/>
              <a:ext cx="1655841" cy="96529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ffectLst>
              <a:outerShdw blurRad="50800" dist="50800" dir="9420000" sx="1000" sy="1000" algn="ctr" rotWithShape="0">
                <a:srgbClr val="000000">
                  <a:alpha val="43137"/>
                </a:srgbClr>
              </a:outerShdw>
            </a:effectLst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GB" sz="20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Expected Impacts</a:t>
              </a:r>
            </a:p>
          </p:txBody>
        </p:sp>
        <p:sp>
          <p:nvSpPr>
            <p:cNvPr id="28" name="Text Box 28">
              <a:extLst>
                <a:ext uri="{FF2B5EF4-FFF2-40B4-BE49-F238E27FC236}">
                  <a16:creationId xmlns:a16="http://schemas.microsoft.com/office/drawing/2014/main" xmlns="" id="{8ABA6722-2CEA-FD46-9F76-9CE2D6D2A24D}"/>
                </a:ext>
              </a:extLst>
            </p:cNvPr>
            <p:cNvSpPr txBox="1"/>
            <p:nvPr/>
          </p:nvSpPr>
          <p:spPr>
            <a:xfrm>
              <a:off x="2496362" y="2131566"/>
              <a:ext cx="1655841" cy="96529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ffectLst>
              <a:outerShdw blurRad="50800" dist="50800" dir="9420000" sx="1000" sy="1000" algn="ctr" rotWithShape="0">
                <a:srgbClr val="000000">
                  <a:alpha val="43137"/>
                </a:srgbClr>
              </a:outerShdw>
            </a:effectLst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GB" sz="20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Expected Results</a:t>
              </a:r>
            </a:p>
          </p:txBody>
        </p:sp>
        <p:sp>
          <p:nvSpPr>
            <p:cNvPr id="29" name="Text Box 29">
              <a:extLst>
                <a:ext uri="{FF2B5EF4-FFF2-40B4-BE49-F238E27FC236}">
                  <a16:creationId xmlns:a16="http://schemas.microsoft.com/office/drawing/2014/main" xmlns="" id="{5CB7AC16-282D-FB4B-AA41-B466D034D598}"/>
                </a:ext>
              </a:extLst>
            </p:cNvPr>
            <p:cNvSpPr txBox="1"/>
            <p:nvPr/>
          </p:nvSpPr>
          <p:spPr>
            <a:xfrm>
              <a:off x="4430383" y="2379821"/>
              <a:ext cx="1655841" cy="96529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ffectLst>
              <a:outerShdw blurRad="50800" dist="50800" dir="9420000" sx="1000" sy="1000" algn="ctr" rotWithShape="0">
                <a:srgbClr val="000000">
                  <a:alpha val="43137"/>
                </a:srgbClr>
              </a:outerShdw>
            </a:effectLst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GB" sz="20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Expected Outputs</a:t>
              </a:r>
            </a:p>
          </p:txBody>
        </p:sp>
        <p:sp>
          <p:nvSpPr>
            <p:cNvPr id="30" name="Text Box 30">
              <a:extLst>
                <a:ext uri="{FF2B5EF4-FFF2-40B4-BE49-F238E27FC236}">
                  <a16:creationId xmlns:a16="http://schemas.microsoft.com/office/drawing/2014/main" xmlns="" id="{8D4E435A-C1C1-6F44-B41F-697F43505CFA}"/>
                </a:ext>
              </a:extLst>
            </p:cNvPr>
            <p:cNvSpPr txBox="1"/>
            <p:nvPr/>
          </p:nvSpPr>
          <p:spPr>
            <a:xfrm>
              <a:off x="6259862" y="2615011"/>
              <a:ext cx="1655841" cy="96529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ffectLst>
              <a:outerShdw blurRad="50800" dist="50800" dir="9420000" sx="1000" sy="1000" algn="ctr" rotWithShape="0">
                <a:srgbClr val="000000">
                  <a:alpha val="43137"/>
                </a:srgbClr>
              </a:outerShdw>
            </a:effectLst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GB" sz="20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Expected Inputs</a:t>
              </a:r>
            </a:p>
          </p:txBody>
        </p:sp>
        <p:cxnSp>
          <p:nvCxnSpPr>
            <p:cNvPr id="34" name="Straight Arrow Connector 33">
              <a:extLst>
                <a:ext uri="{FF2B5EF4-FFF2-40B4-BE49-F238E27FC236}">
                  <a16:creationId xmlns:a16="http://schemas.microsoft.com/office/drawing/2014/main" xmlns="" id="{B2277035-168C-6741-AB24-7E84A70FBA32}"/>
                </a:ext>
              </a:extLst>
            </p:cNvPr>
            <p:cNvCxnSpPr/>
            <p:nvPr/>
          </p:nvCxnSpPr>
          <p:spPr>
            <a:xfrm>
              <a:off x="562343" y="3281378"/>
              <a:ext cx="6431470" cy="478689"/>
            </a:xfrm>
            <a:prstGeom prst="straightConnector1">
              <a:avLst/>
            </a:prstGeom>
            <a:ln w="635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Text Box 37">
              <a:extLst>
                <a:ext uri="{FF2B5EF4-FFF2-40B4-BE49-F238E27FC236}">
                  <a16:creationId xmlns:a16="http://schemas.microsoft.com/office/drawing/2014/main" xmlns="" id="{0D38DCF0-E191-4D4C-ACC7-1D58A2518974}"/>
                </a:ext>
              </a:extLst>
            </p:cNvPr>
            <p:cNvSpPr txBox="1"/>
            <p:nvPr/>
          </p:nvSpPr>
          <p:spPr>
            <a:xfrm rot="278009">
              <a:off x="2365685" y="1517464"/>
              <a:ext cx="3757791" cy="725945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GB" sz="2000" b="1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Logic of Intervention </a:t>
              </a:r>
              <a:endParaRPr lang="en-GB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41" name="Straight Arrow Connector 40">
              <a:extLst>
                <a:ext uri="{FF2B5EF4-FFF2-40B4-BE49-F238E27FC236}">
                  <a16:creationId xmlns:a16="http://schemas.microsoft.com/office/drawing/2014/main" xmlns="" id="{D4CD9D61-DE08-1F42-BFB3-24405F2C5F02}"/>
                </a:ext>
              </a:extLst>
            </p:cNvPr>
            <p:cNvCxnSpPr/>
            <p:nvPr/>
          </p:nvCxnSpPr>
          <p:spPr>
            <a:xfrm>
              <a:off x="823696" y="1687323"/>
              <a:ext cx="6431470" cy="478689"/>
            </a:xfrm>
            <a:prstGeom prst="straightConnector1">
              <a:avLst/>
            </a:prstGeom>
            <a:ln w="635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xmlns="" id="{AED3772F-3DF6-784D-A926-B5906FEB28BA}"/>
              </a:ext>
            </a:extLst>
          </p:cNvPr>
          <p:cNvGrpSpPr/>
          <p:nvPr/>
        </p:nvGrpSpPr>
        <p:grpSpPr>
          <a:xfrm>
            <a:off x="855621" y="4088497"/>
            <a:ext cx="7366428" cy="2686059"/>
            <a:chOff x="575409" y="4000009"/>
            <a:chExt cx="7366428" cy="2686059"/>
          </a:xfrm>
        </p:grpSpPr>
        <p:sp>
          <p:nvSpPr>
            <p:cNvPr id="27" name="Text Box 27">
              <a:extLst>
                <a:ext uri="{FF2B5EF4-FFF2-40B4-BE49-F238E27FC236}">
                  <a16:creationId xmlns:a16="http://schemas.microsoft.com/office/drawing/2014/main" xmlns="" id="{4F0F3018-4B44-7743-AC1F-7333DAC0817A}"/>
                </a:ext>
              </a:extLst>
            </p:cNvPr>
            <p:cNvSpPr txBox="1"/>
            <p:nvPr/>
          </p:nvSpPr>
          <p:spPr>
            <a:xfrm>
              <a:off x="575409" y="4953830"/>
              <a:ext cx="1655841" cy="96529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GB" sz="20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Actual Impacts</a:t>
              </a:r>
            </a:p>
          </p:txBody>
        </p:sp>
        <p:sp>
          <p:nvSpPr>
            <p:cNvPr id="31" name="Text Box 31">
              <a:extLst>
                <a:ext uri="{FF2B5EF4-FFF2-40B4-BE49-F238E27FC236}">
                  <a16:creationId xmlns:a16="http://schemas.microsoft.com/office/drawing/2014/main" xmlns="" id="{BB52ABF7-9910-6644-867D-AE40E935EBB5}"/>
                </a:ext>
              </a:extLst>
            </p:cNvPr>
            <p:cNvSpPr txBox="1"/>
            <p:nvPr/>
          </p:nvSpPr>
          <p:spPr>
            <a:xfrm>
              <a:off x="6285996" y="4222133"/>
              <a:ext cx="1655841" cy="96529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GB" sz="20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Actual Inputs</a:t>
              </a:r>
            </a:p>
          </p:txBody>
        </p:sp>
        <p:sp>
          <p:nvSpPr>
            <p:cNvPr id="32" name="Text Box 32">
              <a:extLst>
                <a:ext uri="{FF2B5EF4-FFF2-40B4-BE49-F238E27FC236}">
                  <a16:creationId xmlns:a16="http://schemas.microsoft.com/office/drawing/2014/main" xmlns="" id="{4CD00530-9262-594D-84D4-F3A3E683ACFE}"/>
                </a:ext>
              </a:extLst>
            </p:cNvPr>
            <p:cNvSpPr txBox="1"/>
            <p:nvPr/>
          </p:nvSpPr>
          <p:spPr>
            <a:xfrm>
              <a:off x="2470226" y="4705576"/>
              <a:ext cx="1655841" cy="96529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GB" sz="20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Actual Results</a:t>
              </a:r>
            </a:p>
          </p:txBody>
        </p:sp>
        <p:sp>
          <p:nvSpPr>
            <p:cNvPr id="33" name="Text Box 33">
              <a:extLst>
                <a:ext uri="{FF2B5EF4-FFF2-40B4-BE49-F238E27FC236}">
                  <a16:creationId xmlns:a16="http://schemas.microsoft.com/office/drawing/2014/main" xmlns="" id="{2A8DD688-9381-714C-8310-54E5F482F115}"/>
                </a:ext>
              </a:extLst>
            </p:cNvPr>
            <p:cNvSpPr txBox="1"/>
            <p:nvPr/>
          </p:nvSpPr>
          <p:spPr>
            <a:xfrm>
              <a:off x="4430383" y="4470388"/>
              <a:ext cx="1655841" cy="96529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GB" sz="20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Actual Outputs</a:t>
              </a:r>
            </a:p>
          </p:txBody>
        </p:sp>
        <p:cxnSp>
          <p:nvCxnSpPr>
            <p:cNvPr id="35" name="Straight Arrow Connector 34">
              <a:extLst>
                <a:ext uri="{FF2B5EF4-FFF2-40B4-BE49-F238E27FC236}">
                  <a16:creationId xmlns:a16="http://schemas.microsoft.com/office/drawing/2014/main" xmlns="" id="{09EB912F-54CA-914D-9DA3-8E6C4EE7DD24}"/>
                </a:ext>
              </a:extLst>
            </p:cNvPr>
            <p:cNvCxnSpPr/>
            <p:nvPr/>
          </p:nvCxnSpPr>
          <p:spPr>
            <a:xfrm flipH="1">
              <a:off x="575409" y="4000009"/>
              <a:ext cx="6413665" cy="471765"/>
            </a:xfrm>
            <a:prstGeom prst="straightConnector1">
              <a:avLst/>
            </a:prstGeom>
            <a:ln w="635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ext Box 38">
              <a:extLst>
                <a:ext uri="{FF2B5EF4-FFF2-40B4-BE49-F238E27FC236}">
                  <a16:creationId xmlns:a16="http://schemas.microsoft.com/office/drawing/2014/main" xmlns="" id="{34404DED-9AC8-0545-9EC1-E5A690ABA8F4}"/>
                </a:ext>
              </a:extLst>
            </p:cNvPr>
            <p:cNvSpPr txBox="1"/>
            <p:nvPr/>
          </p:nvSpPr>
          <p:spPr>
            <a:xfrm rot="21346131">
              <a:off x="2352617" y="5972981"/>
              <a:ext cx="3799335" cy="713087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GB" sz="2000" b="1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Reality of Intervention </a:t>
              </a:r>
              <a:endParaRPr lang="en-GB" sz="20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4" name="Straight Arrow Connector 23">
              <a:extLst>
                <a:ext uri="{FF2B5EF4-FFF2-40B4-BE49-F238E27FC236}">
                  <a16:creationId xmlns:a16="http://schemas.microsoft.com/office/drawing/2014/main" xmlns="" id="{BE318100-13A2-1144-BD6E-B8CDE12590F4}"/>
                </a:ext>
              </a:extLst>
            </p:cNvPr>
            <p:cNvCxnSpPr/>
            <p:nvPr/>
          </p:nvCxnSpPr>
          <p:spPr>
            <a:xfrm flipH="1">
              <a:off x="835947" y="5675146"/>
              <a:ext cx="6413665" cy="471826"/>
            </a:xfrm>
            <a:prstGeom prst="straightConnector1">
              <a:avLst/>
            </a:prstGeom>
            <a:ln w="635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604664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E755690-EC16-614A-A46A-4091FA0899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24D6F19-05B5-4540-B8B0-305657A38B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9275" y="1600200"/>
            <a:ext cx="8042276" cy="4542691"/>
          </a:xfrm>
        </p:spPr>
        <p:txBody>
          <a:bodyPr>
            <a:normAutofit lnSpcReduction="10000"/>
          </a:bodyPr>
          <a:lstStyle/>
          <a:p>
            <a:r>
              <a:rPr lang="en-GB" dirty="0"/>
              <a:t>RIS3 monitoring systems are well suited in theory to summative evaluations that focus on effectiveness (actual vs. expected outcomes) and efficiency (outcome/input ratios)</a:t>
            </a:r>
          </a:p>
          <a:p>
            <a:r>
              <a:rPr lang="en-GB" dirty="0"/>
              <a:t>They are complicated by technical and conceptual challenges and organisational challenges</a:t>
            </a:r>
          </a:p>
          <a:p>
            <a:r>
              <a:rPr lang="en-GB" dirty="0"/>
              <a:t>They are less well suited to formative evaluations designed to lead to learning and process improvements</a:t>
            </a:r>
          </a:p>
          <a:p>
            <a:r>
              <a:rPr lang="en-GB" dirty="0"/>
              <a:t>But learning can and should be embedded into existing systems</a:t>
            </a:r>
          </a:p>
        </p:txBody>
      </p:sp>
    </p:spTree>
    <p:extLst>
      <p:ext uri="{BB962C8B-B14F-4D97-AF65-F5344CB8AC3E}">
        <p14:creationId xmlns:p14="http://schemas.microsoft.com/office/powerpoint/2010/main" val="144923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5ED9422-D64C-B046-9192-2FE0E6B514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Where Next for Regions?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E1AB997-2B03-5340-ACA6-CF4E90D3CC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9275" y="1600200"/>
            <a:ext cx="8042276" cy="4785851"/>
          </a:xfrm>
        </p:spPr>
        <p:txBody>
          <a:bodyPr>
            <a:normAutofit fontScale="77500" lnSpcReduction="20000"/>
          </a:bodyPr>
          <a:lstStyle/>
          <a:p>
            <a:r>
              <a:rPr lang="en-GB" dirty="0"/>
              <a:t>Stocktaking</a:t>
            </a:r>
          </a:p>
          <a:p>
            <a:pPr lvl="1"/>
            <a:r>
              <a:rPr lang="en-GB" dirty="0"/>
              <a:t>In the absence of any need for regulatory compliance, regions will have to consider the utility of complementing RIS3 monitoring activities with evaluation activities and the levels that can be tackled</a:t>
            </a:r>
          </a:p>
          <a:p>
            <a:r>
              <a:rPr lang="en-GB" dirty="0"/>
              <a:t>Mid-term Reviews</a:t>
            </a:r>
          </a:p>
          <a:p>
            <a:pPr lvl="1"/>
            <a:r>
              <a:rPr lang="en-GB" dirty="0"/>
              <a:t>Mid-term reviews can lead to process improvements during the latter stages of the 2014-2020 cycle and valuable inputs into strategy formulation for the next cycle</a:t>
            </a:r>
          </a:p>
          <a:p>
            <a:pPr lvl="1"/>
            <a:r>
              <a:rPr lang="en-GB" dirty="0"/>
              <a:t>In many instances, RIS3 monitoring will need to be complemented by other customised evaluation exercises</a:t>
            </a:r>
          </a:p>
          <a:p>
            <a:r>
              <a:rPr lang="en-GB" dirty="0"/>
              <a:t>Ex-post Evaluations</a:t>
            </a:r>
          </a:p>
          <a:p>
            <a:pPr lvl="1"/>
            <a:r>
              <a:rPr lang="en-GB" dirty="0"/>
              <a:t>Ex-post evaluations are critical for longer-term assessments of the efficiency and effectiveness of policies at the regional and supra-regional levels</a:t>
            </a:r>
          </a:p>
          <a:p>
            <a:pPr lvl="1"/>
            <a:r>
              <a:rPr lang="en-GB" dirty="0"/>
              <a:t>Commitment is needed by regional authorities to ensure that some RIS3 monitoring data are capable of feeding into both regional assessments of performance and comparisons of performance across regions</a:t>
            </a:r>
          </a:p>
        </p:txBody>
      </p:sp>
    </p:spTree>
    <p:extLst>
      <p:ext uri="{BB962C8B-B14F-4D97-AF65-F5344CB8AC3E}">
        <p14:creationId xmlns:p14="http://schemas.microsoft.com/office/powerpoint/2010/main" val="313770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136036C-096C-1D47-BD93-12403F9332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Where Next for the Commission?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95E1E64-1D6A-6449-8C49-FDA4144165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9275" y="1600200"/>
            <a:ext cx="8042276" cy="4753707"/>
          </a:xfrm>
        </p:spPr>
        <p:txBody>
          <a:bodyPr>
            <a:normAutofit fontScale="85000" lnSpcReduction="20000"/>
          </a:bodyPr>
          <a:lstStyle/>
          <a:p>
            <a:r>
              <a:rPr lang="en-GB" dirty="0"/>
              <a:t>Eradicate confusion and inefficiency by ensuring that compliance via fulfilment criteria is associated with both RIS3 monitoring and evaluation activities</a:t>
            </a:r>
          </a:p>
          <a:p>
            <a:r>
              <a:rPr lang="en-GB" dirty="0"/>
              <a:t>Provide adequate guidance to regions concerning the design and conduct of RIS3 Mid-term Reviews and Ex-post Evaluations</a:t>
            </a:r>
          </a:p>
          <a:p>
            <a:r>
              <a:rPr lang="en-GB" dirty="0"/>
              <a:t>Devise a conceptual scheme and related guidance that will allow regions to produce some evaluation data that lend themselves to inter-regional comparison and aggregation</a:t>
            </a:r>
          </a:p>
          <a:p>
            <a:r>
              <a:rPr lang="en-GB" dirty="0"/>
              <a:t>But also emphasise the primacy of learning and the slightly different approaches that are needed to achieve this</a:t>
            </a:r>
          </a:p>
          <a:p>
            <a:r>
              <a:rPr lang="en-GB" dirty="0"/>
              <a:t>Support research into the use of data analytics to make sense of the vast amounts of data that will be generated via RIS3 monitoring and evaluation exercises</a:t>
            </a:r>
          </a:p>
        </p:txBody>
      </p:sp>
    </p:spTree>
    <p:extLst>
      <p:ext uri="{BB962C8B-B14F-4D97-AF65-F5344CB8AC3E}">
        <p14:creationId xmlns:p14="http://schemas.microsoft.com/office/powerpoint/2010/main" val="3743569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Presentation3" id="{42D974B1-5839-B94F-9F99-4CB6C6DF1542}" vid="{D3EBED73-8666-3340-90FE-B670667A558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</Template>
  <TotalTime>3119</TotalTime>
  <Words>587</Words>
  <Application>Microsoft Office PowerPoint</Application>
  <PresentationFormat>On-screen Show (4:3)</PresentationFormat>
  <Paragraphs>91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Breeze</vt:lpstr>
      <vt:lpstr>Evaluating Smart Specialisation Where to Start?</vt:lpstr>
      <vt:lpstr>Structure of the Day</vt:lpstr>
      <vt:lpstr>How do we get to our destination?</vt:lpstr>
      <vt:lpstr>Designing and Conducting Evaluations</vt:lpstr>
      <vt:lpstr>Evaluation Basics</vt:lpstr>
      <vt:lpstr>RIS3 Model</vt:lpstr>
      <vt:lpstr>In Practice</vt:lpstr>
      <vt:lpstr>Where Next for Regions?</vt:lpstr>
      <vt:lpstr>Where Next for the Commission?</vt:lpstr>
      <vt:lpstr>Are we there yet?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Evaluating Smart Specialisation Where to Start?</dc:title>
  <dc:creator>Ken Guy</dc:creator>
  <cp:lastModifiedBy>Guest-zone2 </cp:lastModifiedBy>
  <cp:revision>35</cp:revision>
  <dcterms:created xsi:type="dcterms:W3CDTF">2019-01-11T12:06:36Z</dcterms:created>
  <dcterms:modified xsi:type="dcterms:W3CDTF">2019-01-24T15:42:46Z</dcterms:modified>
</cp:coreProperties>
</file>