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3" r:id="rId2"/>
    <p:sldId id="256" r:id="rId3"/>
    <p:sldId id="257" r:id="rId4"/>
    <p:sldId id="258" r:id="rId5"/>
    <p:sldId id="259" r:id="rId6"/>
    <p:sldId id="260" r:id="rId7"/>
    <p:sldId id="262" r:id="rId8"/>
    <p:sldId id="261" r:id="rId9"/>
    <p:sldId id="264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liaN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EF2C6"/>
    <a:srgbClr val="FF7979"/>
    <a:srgbClr val="FF5D5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654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F967BD-C488-4634-8ADE-DA13509CDCC8}" type="datetimeFigureOut">
              <a:rPr lang="hu-HU" smtClean="0"/>
              <a:pPr/>
              <a:t>2019.02.18.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AB1CF-D882-4B3F-860C-62CD8FB2355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0393E-A69A-4858-BAEB-E991F8C5C718}" type="datetimeFigureOut">
              <a:rPr lang="hu-HU" smtClean="0"/>
              <a:pPr/>
              <a:t>2019.02.18.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4673C-4541-46BB-B406-3AAAA6903EE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673C-4541-46BB-B406-3AAAA6903EE3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673C-4541-46BB-B406-3AAAA6903EE3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673C-4541-46BB-B406-3AAAA6903EE3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673C-4541-46BB-B406-3AAAA6903EE3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673C-4541-46BB-B406-3AAAA6903EE3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673C-4541-46BB-B406-3AAAA6903EE3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673C-4541-46BB-B406-3AAAA6903EE3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673C-4541-46BB-B406-3AAAA6903EE3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6D86-E192-4C71-9D12-EE5E099EED41}" type="datetimeFigureOut">
              <a:rPr lang="hu-HU" smtClean="0"/>
              <a:pPr/>
              <a:t>2019.02.18.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AFF3-4535-4C2E-A4FC-BE5A1223817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6D86-E192-4C71-9D12-EE5E099EED41}" type="datetimeFigureOut">
              <a:rPr lang="hu-HU" smtClean="0"/>
              <a:pPr/>
              <a:t>2019.02.18.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AFF3-4535-4C2E-A4FC-BE5A1223817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6D86-E192-4C71-9D12-EE5E099EED41}" type="datetimeFigureOut">
              <a:rPr lang="hu-HU" smtClean="0"/>
              <a:pPr/>
              <a:t>2019.02.18.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AFF3-4535-4C2E-A4FC-BE5A1223817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6D86-E192-4C71-9D12-EE5E099EED41}" type="datetimeFigureOut">
              <a:rPr lang="hu-HU" smtClean="0"/>
              <a:pPr/>
              <a:t>2019.02.18.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AFF3-4535-4C2E-A4FC-BE5A1223817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6D86-E192-4C71-9D12-EE5E099EED41}" type="datetimeFigureOut">
              <a:rPr lang="hu-HU" smtClean="0"/>
              <a:pPr/>
              <a:t>2019.02.18.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AFF3-4535-4C2E-A4FC-BE5A1223817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6D86-E192-4C71-9D12-EE5E099EED41}" type="datetimeFigureOut">
              <a:rPr lang="hu-HU" smtClean="0"/>
              <a:pPr/>
              <a:t>2019.02.18.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AFF3-4535-4C2E-A4FC-BE5A1223817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6D86-E192-4C71-9D12-EE5E099EED41}" type="datetimeFigureOut">
              <a:rPr lang="hu-HU" smtClean="0"/>
              <a:pPr/>
              <a:t>2019.02.18.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AFF3-4535-4C2E-A4FC-BE5A1223817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6D86-E192-4C71-9D12-EE5E099EED41}" type="datetimeFigureOut">
              <a:rPr lang="hu-HU" smtClean="0"/>
              <a:pPr/>
              <a:t>2019.02.18.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AFF3-4535-4C2E-A4FC-BE5A1223817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6D86-E192-4C71-9D12-EE5E099EED41}" type="datetimeFigureOut">
              <a:rPr lang="hu-HU" smtClean="0"/>
              <a:pPr/>
              <a:t>2019.02.18.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AFF3-4535-4C2E-A4FC-BE5A1223817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6D86-E192-4C71-9D12-EE5E099EED41}" type="datetimeFigureOut">
              <a:rPr lang="hu-HU" smtClean="0"/>
              <a:pPr/>
              <a:t>2019.02.18.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AFF3-4535-4C2E-A4FC-BE5A1223817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6D86-E192-4C71-9D12-EE5E099EED41}" type="datetimeFigureOut">
              <a:rPr lang="hu-HU" smtClean="0"/>
              <a:pPr/>
              <a:t>2019.02.18.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AFF3-4535-4C2E-A4FC-BE5A1223817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A6D86-E192-4C71-9D12-EE5E099EED41}" type="datetimeFigureOut">
              <a:rPr lang="hu-HU" smtClean="0"/>
              <a:pPr/>
              <a:t>2019.02.18.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2AFF3-4535-4C2E-A4FC-BE5A1223817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F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755576" y="260648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it best for the development of S3 to focus mainly on stakeholders directly engaged in R&amp;D and technological innovation?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Kép 6" descr="networking v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1988840"/>
            <a:ext cx="5394960" cy="3139440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3779912" y="5517232"/>
            <a:ext cx="21070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/>
              <a:t>Governance hearing</a:t>
            </a:r>
          </a:p>
          <a:p>
            <a:pPr algn="ctr"/>
            <a:r>
              <a:rPr lang="en-GB" b="1" dirty="0" smtClean="0"/>
              <a:t>Madrid 20 Feb 2019</a:t>
            </a:r>
          </a:p>
          <a:p>
            <a:pPr algn="ctr"/>
            <a:r>
              <a:rPr lang="en-GB" b="1" dirty="0" smtClean="0"/>
              <a:t>Lajos Nyiri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brave man in the sky v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97" y="0"/>
            <a:ext cx="9136405" cy="6858000"/>
          </a:xfrm>
          <a:prstGeom prst="rect">
            <a:avLst/>
          </a:prstGeom>
        </p:spPr>
      </p:pic>
      <p:pic>
        <p:nvPicPr>
          <p:cNvPr id="7" name="Kép 6" descr="linear models of innovat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332656"/>
            <a:ext cx="8532440" cy="2684163"/>
          </a:xfrm>
          <a:prstGeom prst="rect">
            <a:avLst/>
          </a:prstGeom>
        </p:spPr>
      </p:pic>
      <p:pic>
        <p:nvPicPr>
          <p:cNvPr id="5" name="Kép 4" descr="The-multi-channel-interactive-learning-model-of-innovati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03648" y="1052736"/>
            <a:ext cx="7596336" cy="5514046"/>
          </a:xfrm>
          <a:prstGeom prst="rect">
            <a:avLst/>
          </a:prstGeom>
        </p:spPr>
      </p:pic>
      <p:sp>
        <p:nvSpPr>
          <p:cNvPr id="9" name="Kanyar felfelé 8"/>
          <p:cNvSpPr/>
          <p:nvPr/>
        </p:nvSpPr>
        <p:spPr>
          <a:xfrm rot="5400000">
            <a:off x="431540" y="2816932"/>
            <a:ext cx="1512168" cy="1728192"/>
          </a:xfrm>
          <a:prstGeom prst="bentUp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Lekerekített téglalap 9"/>
          <p:cNvSpPr/>
          <p:nvPr/>
        </p:nvSpPr>
        <p:spPr>
          <a:xfrm>
            <a:off x="971600" y="1412776"/>
            <a:ext cx="7560840" cy="3168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0"/>
              </a:spcAft>
            </a:pPr>
            <a:r>
              <a:rPr lang="hu-HU" dirty="0" smtClean="0"/>
              <a:t>„</a:t>
            </a:r>
            <a:r>
              <a:rPr lang="en-GB" sz="2400" b="1" dirty="0" smtClean="0">
                <a:solidFill>
                  <a:schemeClr val="bg1"/>
                </a:solidFill>
              </a:rPr>
              <a:t>There is no single model of the innovation process:</a:t>
            </a:r>
            <a:endParaRPr lang="hu-HU" sz="2400" b="1" dirty="0" smtClean="0">
              <a:solidFill>
                <a:schemeClr val="bg1"/>
              </a:solidFill>
            </a:endParaRPr>
          </a:p>
          <a:p>
            <a:pPr algn="ctr">
              <a:spcAft>
                <a:spcPts val="3000"/>
              </a:spcAft>
            </a:pPr>
            <a:r>
              <a:rPr lang="en-GB" sz="2400" b="1" dirty="0" smtClean="0">
                <a:solidFill>
                  <a:schemeClr val="bg1"/>
                </a:solidFill>
              </a:rPr>
              <a:t> enterprises can differ very significantly in their</a:t>
            </a:r>
            <a:endParaRPr lang="hu-HU" sz="2400" b="1" dirty="0" smtClean="0">
              <a:solidFill>
                <a:schemeClr val="bg1"/>
              </a:solidFill>
            </a:endParaRPr>
          </a:p>
          <a:p>
            <a:pPr algn="ctr">
              <a:spcAft>
                <a:spcPts val="3000"/>
              </a:spcAft>
            </a:pPr>
            <a:r>
              <a:rPr lang="en-GB" sz="2400" b="1" dirty="0" smtClean="0">
                <a:solidFill>
                  <a:schemeClr val="bg1"/>
                </a:solidFill>
              </a:rPr>
              <a:t> approaches to innovation</a:t>
            </a:r>
            <a:r>
              <a:rPr lang="hu-HU" dirty="0" smtClean="0"/>
              <a:t>”</a:t>
            </a:r>
          </a:p>
          <a:p>
            <a:pPr algn="r"/>
            <a:r>
              <a:rPr lang="hu-HU" dirty="0" smtClean="0"/>
              <a:t> Smith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brave man in the sky v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5" y="0"/>
            <a:ext cx="9136405" cy="6858000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251520" y="188640"/>
            <a:ext cx="2627642" cy="58477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Consensus on: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475656" y="980728"/>
            <a:ext cx="6552728" cy="14311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38163" indent="-538163">
              <a:spcAft>
                <a:spcPts val="1800"/>
              </a:spcAft>
              <a:buFont typeface="Wingdings" pitchFamily="2" charset="2"/>
              <a:buChar char="v"/>
            </a:pP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Science is vital to innovation</a:t>
            </a:r>
          </a:p>
          <a:p>
            <a:pPr marL="538163" indent="-538163">
              <a:spcAft>
                <a:spcPts val="1800"/>
              </a:spcAft>
              <a:buFont typeface="Wingdings" pitchFamily="2" charset="2"/>
              <a:buChar char="v"/>
            </a:pP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Fundamental R&amp;D provides the foundation for future innovation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/>
        </p:nvGraphicFramePr>
        <p:xfrm>
          <a:off x="971600" y="2564904"/>
          <a:ext cx="7344816" cy="40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448272"/>
                <a:gridCol w="2448272"/>
              </a:tblGrid>
              <a:tr h="443560">
                <a:tc gridSpan="3">
                  <a:txBody>
                    <a:bodyPr/>
                    <a:lstStyle/>
                    <a:p>
                      <a:r>
                        <a:rPr lang="hu-HU" dirty="0" smtClean="0"/>
                        <a:t>EIS 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546854">
                <a:tc>
                  <a:txBody>
                    <a:bodyPr/>
                    <a:lstStyle/>
                    <a:p>
                      <a:r>
                        <a:rPr lang="en-GB" sz="1600" b="1" noProof="0" dirty="0" smtClean="0">
                          <a:solidFill>
                            <a:srgbClr val="FF0000"/>
                          </a:solidFill>
                        </a:rPr>
                        <a:t>New doctorate graduates</a:t>
                      </a:r>
                      <a:endParaRPr lang="en-GB" sz="16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noProof="0" smtClean="0">
                          <a:solidFill>
                            <a:srgbClr val="FF0000"/>
                          </a:solidFill>
                        </a:rPr>
                        <a:t>Foreign PhD students</a:t>
                      </a:r>
                      <a:endParaRPr lang="en-GB" sz="1600" b="1" noProof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noProof="0" smtClean="0">
                          <a:solidFill>
                            <a:srgbClr val="FF0000"/>
                          </a:solidFill>
                        </a:rPr>
                        <a:t>Tertiery education</a:t>
                      </a:r>
                    </a:p>
                    <a:p>
                      <a:endParaRPr lang="en-GB" sz="1600" b="1" noProof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46854">
                <a:tc>
                  <a:txBody>
                    <a:bodyPr/>
                    <a:lstStyle/>
                    <a:p>
                      <a:r>
                        <a:rPr lang="en-GB" sz="1600" b="1" noProof="0" dirty="0" smtClean="0">
                          <a:solidFill>
                            <a:srgbClr val="FF0000"/>
                          </a:solidFill>
                        </a:rPr>
                        <a:t>Publications</a:t>
                      </a:r>
                      <a:endParaRPr lang="en-GB" sz="16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noProof="0" smtClean="0">
                          <a:solidFill>
                            <a:srgbClr val="FF0000"/>
                          </a:solidFill>
                        </a:rPr>
                        <a:t>Private-public copublications</a:t>
                      </a:r>
                      <a:endParaRPr lang="en-GB" sz="1600" b="1" noProof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noProof="0" smtClean="0">
                          <a:solidFill>
                            <a:srgbClr val="FF0000"/>
                          </a:solidFill>
                        </a:rPr>
                        <a:t>International co-publications</a:t>
                      </a:r>
                      <a:endParaRPr lang="en-GB" sz="1600" b="1" noProof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3560">
                <a:tc>
                  <a:txBody>
                    <a:bodyPr/>
                    <a:lstStyle/>
                    <a:p>
                      <a:r>
                        <a:rPr lang="en-GB" sz="1600" b="1" noProof="0" dirty="0" smtClean="0">
                          <a:solidFill>
                            <a:srgbClr val="FF0000"/>
                          </a:solidFill>
                        </a:rPr>
                        <a:t>GERD</a:t>
                      </a:r>
                      <a:endParaRPr lang="en-GB" sz="16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noProof="0" smtClean="0">
                          <a:solidFill>
                            <a:srgbClr val="FF0000"/>
                          </a:solidFill>
                        </a:rPr>
                        <a:t>BERD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noProof="0" smtClean="0">
                          <a:solidFill>
                            <a:srgbClr val="FF0000"/>
                          </a:solidFill>
                        </a:rPr>
                        <a:t>VC expenditures</a:t>
                      </a:r>
                      <a:endParaRPr lang="en-GB" sz="1600" b="1" noProof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46854">
                <a:tc>
                  <a:txBody>
                    <a:bodyPr/>
                    <a:lstStyle/>
                    <a:p>
                      <a:r>
                        <a:rPr lang="en-GB" sz="1600" b="0" noProof="0" dirty="0" smtClean="0">
                          <a:solidFill>
                            <a:schemeClr val="tx1"/>
                          </a:solidFill>
                        </a:rPr>
                        <a:t>Lifelong learning</a:t>
                      </a:r>
                      <a:endParaRPr lang="en-GB" sz="16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noProof="0" dirty="0" smtClean="0">
                          <a:solidFill>
                            <a:schemeClr val="tx1"/>
                          </a:solidFill>
                        </a:rPr>
                        <a:t>Opportunity driven entrepreneurship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noProof="0" smtClean="0">
                          <a:solidFill>
                            <a:schemeClr val="tx1"/>
                          </a:solidFill>
                        </a:rPr>
                        <a:t>ICT training</a:t>
                      </a:r>
                      <a:endParaRPr lang="en-GB" sz="1600" b="0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46854">
                <a:tc>
                  <a:txBody>
                    <a:bodyPr/>
                    <a:lstStyle/>
                    <a:p>
                      <a:r>
                        <a:rPr lang="en-GB" sz="1600" b="0" noProof="0" smtClean="0">
                          <a:solidFill>
                            <a:schemeClr val="tx1"/>
                          </a:solidFill>
                        </a:rPr>
                        <a:t>SMEs innovation</a:t>
                      </a:r>
                      <a:endParaRPr lang="en-GB" sz="1600" b="0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noProof="0" dirty="0" smtClean="0">
                          <a:solidFill>
                            <a:schemeClr val="tx1"/>
                          </a:solidFill>
                        </a:rPr>
                        <a:t>SMEs in-house innovation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noProof="0" dirty="0" smtClean="0">
                          <a:solidFill>
                            <a:schemeClr val="tx1"/>
                          </a:solidFill>
                        </a:rPr>
                        <a:t>SMEs</a:t>
                      </a:r>
                      <a:r>
                        <a:rPr lang="en-GB" sz="1600" b="0" baseline="0" noProof="0" dirty="0" smtClean="0">
                          <a:solidFill>
                            <a:schemeClr val="tx1"/>
                          </a:solidFill>
                        </a:rPr>
                        <a:t> collaborating with others</a:t>
                      </a:r>
                      <a:endParaRPr lang="en-GB" sz="16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46854">
                <a:tc>
                  <a:txBody>
                    <a:bodyPr/>
                    <a:lstStyle/>
                    <a:p>
                      <a:r>
                        <a:rPr lang="en-GB" sz="1600" b="1" noProof="0" dirty="0" smtClean="0">
                          <a:solidFill>
                            <a:srgbClr val="FF5D5D"/>
                          </a:solidFill>
                        </a:rPr>
                        <a:t>IPR statistics</a:t>
                      </a:r>
                      <a:endParaRPr lang="en-GB" sz="1600" b="1" noProof="0" dirty="0">
                        <a:solidFill>
                          <a:srgbClr val="FF5D5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noProof="0" dirty="0" smtClean="0">
                          <a:solidFill>
                            <a:srgbClr val="FF5D5D"/>
                          </a:solidFill>
                        </a:rPr>
                        <a:t>Exports (knowledge intensive and medium to high tech)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noProof="0" dirty="0" smtClean="0">
                          <a:solidFill>
                            <a:schemeClr val="tx1"/>
                          </a:solidFill>
                        </a:rPr>
                        <a:t>Sales of new-to-market</a:t>
                      </a:r>
                      <a:endParaRPr lang="en-GB" sz="16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brave man in the sky v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97" y="0"/>
            <a:ext cx="9136405" cy="6858000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323528" y="548680"/>
            <a:ext cx="5144806" cy="52322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Main roles of R&amp;D in innovation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683568" y="1484784"/>
            <a:ext cx="7632848" cy="50783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63538" indent="-363538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GB" sz="2400" dirty="0" smtClean="0"/>
              <a:t>To </a:t>
            </a:r>
            <a:r>
              <a:rPr lang="en-GB" sz="2400" u="sng" dirty="0" smtClean="0"/>
              <a:t>generate </a:t>
            </a:r>
            <a:r>
              <a:rPr lang="en-GB" sz="2400" dirty="0" smtClean="0"/>
              <a:t>new knowledge</a:t>
            </a:r>
          </a:p>
          <a:p>
            <a:pPr marL="363538" indent="-363538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GB" sz="2400" dirty="0" smtClean="0"/>
              <a:t>To </a:t>
            </a:r>
            <a:r>
              <a:rPr lang="en-GB" sz="2400" u="sng" dirty="0" smtClean="0"/>
              <a:t>understand</a:t>
            </a:r>
            <a:r>
              <a:rPr lang="en-GB" sz="2400" dirty="0" smtClean="0"/>
              <a:t> new knowledge created anywhere and </a:t>
            </a:r>
            <a:r>
              <a:rPr lang="en-GB" sz="2400" u="sng" dirty="0" smtClean="0"/>
              <a:t>transmit</a:t>
            </a:r>
            <a:r>
              <a:rPr lang="en-GB" sz="2400" dirty="0" smtClean="0"/>
              <a:t> it to actors in the local market (dissemination role)</a:t>
            </a:r>
          </a:p>
          <a:p>
            <a:pPr marL="363538" indent="-363538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GB" sz="2400" dirty="0" smtClean="0"/>
              <a:t>To actively involved into the exploitation of knowledge by businesses (contract research, consultancy, joint R&amp;D projects, etc.)</a:t>
            </a:r>
          </a:p>
          <a:p>
            <a:pPr marL="363538" indent="-363538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GB" sz="2400" dirty="0" smtClean="0"/>
              <a:t>To provide </a:t>
            </a:r>
            <a:r>
              <a:rPr lang="en-GB" sz="2400" u="sng" dirty="0" smtClean="0"/>
              <a:t>training</a:t>
            </a:r>
            <a:r>
              <a:rPr lang="en-GB" sz="2400" dirty="0" smtClean="0"/>
              <a:t> for businesses &amp; refresh continuously the educational programs</a:t>
            </a:r>
          </a:p>
          <a:p>
            <a:pPr marL="363538" indent="-363538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GB" sz="2400" dirty="0" smtClean="0"/>
              <a:t>To provide special </a:t>
            </a:r>
            <a:r>
              <a:rPr lang="en-GB" sz="2400" u="sng" dirty="0" smtClean="0"/>
              <a:t>research services</a:t>
            </a:r>
            <a:r>
              <a:rPr lang="en-GB" sz="2400" dirty="0" smtClean="0"/>
              <a:t> (research infrastructure, contract research)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brave man in the sky v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5" y="0"/>
            <a:ext cx="9136405" cy="6858000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467544" y="548680"/>
            <a:ext cx="4647362" cy="52322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800" b="1" smtClean="0">
                <a:solidFill>
                  <a:schemeClr val="bg1"/>
                </a:solidFill>
              </a:rPr>
              <a:t>Typical public policy approach</a:t>
            </a:r>
            <a:endParaRPr lang="en-GB" sz="2800" b="1">
              <a:solidFill>
                <a:schemeClr val="bg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187624" y="3212976"/>
            <a:ext cx="7128792" cy="16619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63538" indent="-363538">
              <a:spcAft>
                <a:spcPts val="1800"/>
              </a:spcAft>
              <a:buFont typeface="Wingdings" pitchFamily="2" charset="2"/>
              <a:buChar char="v"/>
            </a:pP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To boost private R&amp;D expenditures (subsidise, protection of intellectual property rights, direct funding)</a:t>
            </a:r>
          </a:p>
          <a:p>
            <a:pPr marL="363538" indent="-363538">
              <a:spcAft>
                <a:spcPts val="1800"/>
              </a:spcAft>
              <a:buFont typeface="Wingdings" pitchFamily="2" charset="2"/>
              <a:buChar char="v"/>
            </a:pP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Fund public R&amp;D activities</a:t>
            </a:r>
            <a:endParaRPr lang="hu-H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63538" indent="-363538">
              <a:spcAft>
                <a:spcPts val="1800"/>
              </a:spcAft>
              <a:buFont typeface="Wingdings" pitchFamily="2" charset="2"/>
              <a:buChar char="v"/>
            </a:pP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Encourage academia-industry collaboration (mostly in R&amp;D)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brave man in the sky v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5" y="0"/>
            <a:ext cx="9136405" cy="6858000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>
            <a:off x="683568" y="2348880"/>
            <a:ext cx="7920880" cy="42484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Szövegdoboz 2"/>
          <p:cNvSpPr txBox="1"/>
          <p:nvPr/>
        </p:nvSpPr>
        <p:spPr>
          <a:xfrm>
            <a:off x="395536" y="476672"/>
            <a:ext cx="2642455" cy="58477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Lagging region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755576" y="1700808"/>
            <a:ext cx="6315127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Innovation policy focus → </a:t>
            </a:r>
            <a:r>
              <a:rPr lang="en-GB" sz="2400" b="1" dirty="0" smtClean="0">
                <a:solidFill>
                  <a:srgbClr val="C00000"/>
                </a:solidFill>
              </a:rPr>
              <a:t>technology upgrading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683568" y="2420888"/>
            <a:ext cx="4453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Innovation policy environment →</a:t>
            </a:r>
            <a:endParaRPr lang="en-GB" sz="2400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1475656" y="2924944"/>
            <a:ext cx="691276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2000" dirty="0" smtClean="0"/>
              <a:t>Limited number of large companies, mostly micro-firms</a:t>
            </a:r>
          </a:p>
          <a:p>
            <a:pPr>
              <a:spcAft>
                <a:spcPts val="1800"/>
              </a:spcAft>
            </a:pPr>
            <a:r>
              <a:rPr lang="en-GB" sz="2000" dirty="0" smtClean="0"/>
              <a:t>Higher share of agriculture in regional GDP</a:t>
            </a:r>
          </a:p>
          <a:p>
            <a:pPr>
              <a:spcAft>
                <a:spcPts val="1800"/>
              </a:spcAft>
            </a:pPr>
            <a:r>
              <a:rPr lang="en-GB" sz="2000" dirty="0" smtClean="0"/>
              <a:t>Limited number of firms innovating</a:t>
            </a:r>
          </a:p>
          <a:p>
            <a:pPr>
              <a:spcAft>
                <a:spcPts val="1800"/>
              </a:spcAft>
            </a:pPr>
            <a:r>
              <a:rPr lang="en-GB" sz="2000" dirty="0" smtClean="0"/>
              <a:t>Affiliates of multinationals act as islands in the innovation system</a:t>
            </a:r>
          </a:p>
          <a:p>
            <a:pPr>
              <a:spcAft>
                <a:spcPts val="1800"/>
              </a:spcAft>
            </a:pPr>
            <a:r>
              <a:rPr lang="en-GB" sz="2000" dirty="0" smtClean="0"/>
              <a:t>Few (if any) and unbalanced distribution of research capacity</a:t>
            </a:r>
          </a:p>
          <a:p>
            <a:pPr>
              <a:spcAft>
                <a:spcPts val="1800"/>
              </a:spcAft>
            </a:pPr>
            <a:r>
              <a:rPr lang="en-GB" sz="2000" dirty="0" smtClean="0"/>
              <a:t>Poor linkages between local business and academia</a:t>
            </a:r>
          </a:p>
          <a:p>
            <a:pPr>
              <a:spcAft>
                <a:spcPts val="1800"/>
              </a:spcAft>
            </a:pPr>
            <a:r>
              <a:rPr lang="en-GB" sz="2000" dirty="0" smtClean="0"/>
              <a:t>Very weak civil society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6" grpId="0"/>
      <p:bldP spid="7" grpId="0" build="p" advAuto="15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brave man in the sky v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5" y="0"/>
            <a:ext cx="9136405" cy="6858000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 flipH="1">
            <a:off x="539552" y="476672"/>
            <a:ext cx="6435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smtClean="0">
                <a:solidFill>
                  <a:schemeClr val="bg1"/>
                </a:solidFill>
              </a:rPr>
              <a:t>Upgrading technologies</a:t>
            </a:r>
            <a:endParaRPr lang="en-GB" sz="2800" b="1">
              <a:solidFill>
                <a:schemeClr val="bg1"/>
              </a:solidFill>
            </a:endParaRPr>
          </a:p>
        </p:txBody>
      </p:sp>
      <p:sp>
        <p:nvSpPr>
          <p:cNvPr id="7" name="Lefelé nyíl 6"/>
          <p:cNvSpPr/>
          <p:nvPr/>
        </p:nvSpPr>
        <p:spPr>
          <a:xfrm>
            <a:off x="1403648" y="980728"/>
            <a:ext cx="484632" cy="576064"/>
          </a:xfrm>
          <a:prstGeom prst="downArrow">
            <a:avLst/>
          </a:prstGeom>
          <a:solidFill>
            <a:srgbClr val="FF7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683568" y="1628800"/>
            <a:ext cx="5038174" cy="86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000" b="1" dirty="0" smtClean="0"/>
              <a:t>Research is not the main source of innovation</a:t>
            </a:r>
          </a:p>
          <a:p>
            <a:pPr>
              <a:spcAft>
                <a:spcPts val="1200"/>
              </a:spcAft>
            </a:pPr>
            <a:r>
              <a:rPr lang="en-GB" sz="2000" b="1" dirty="0" smtClean="0"/>
              <a:t>Focus on disseminating innovation</a:t>
            </a:r>
            <a:endParaRPr lang="en-GB" sz="2000" b="1" dirty="0"/>
          </a:p>
        </p:txBody>
      </p:sp>
      <p:sp>
        <p:nvSpPr>
          <p:cNvPr id="9" name="Lefelé nyíl 8"/>
          <p:cNvSpPr/>
          <p:nvPr/>
        </p:nvSpPr>
        <p:spPr>
          <a:xfrm>
            <a:off x="1331640" y="2492896"/>
            <a:ext cx="484632" cy="576064"/>
          </a:xfrm>
          <a:prstGeom prst="downArrow">
            <a:avLst/>
          </a:prstGeom>
          <a:solidFill>
            <a:srgbClr val="FF7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467544" y="3068960"/>
            <a:ext cx="5289590" cy="2123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000" b="1" dirty="0" smtClean="0"/>
              <a:t>Firms need to develop new skills/competencies:</a:t>
            </a:r>
          </a:p>
          <a:p>
            <a:pPr marL="450850" indent="-450850">
              <a:spcAft>
                <a:spcPts val="1200"/>
              </a:spcAft>
              <a:buFont typeface="Wingdings" pitchFamily="2" charset="2"/>
              <a:buChar char="v"/>
            </a:pPr>
            <a:r>
              <a:rPr lang="en-GB" b="1" dirty="0" smtClean="0"/>
              <a:t>Recognising global innovation trends</a:t>
            </a:r>
          </a:p>
          <a:p>
            <a:pPr marL="450850" indent="-450850">
              <a:spcAft>
                <a:spcPts val="1200"/>
              </a:spcAft>
              <a:buFont typeface="Wingdings" pitchFamily="2" charset="2"/>
              <a:buChar char="v"/>
            </a:pPr>
            <a:r>
              <a:rPr lang="en-GB" b="1" dirty="0" smtClean="0"/>
              <a:t>Understanding new technologies</a:t>
            </a:r>
          </a:p>
          <a:p>
            <a:pPr marL="450850" indent="-450850">
              <a:spcAft>
                <a:spcPts val="1200"/>
              </a:spcAft>
              <a:buFont typeface="Wingdings" pitchFamily="2" charset="2"/>
              <a:buChar char="v"/>
            </a:pPr>
            <a:r>
              <a:rPr lang="en-GB" b="1" dirty="0" smtClean="0"/>
              <a:t>Developing human resources </a:t>
            </a:r>
          </a:p>
          <a:p>
            <a:pPr marL="450850" indent="-450850">
              <a:spcAft>
                <a:spcPts val="1200"/>
              </a:spcAft>
              <a:buFont typeface="Wingdings" pitchFamily="2" charset="2"/>
              <a:buChar char="v"/>
            </a:pPr>
            <a:r>
              <a:rPr lang="en-GB" b="1" dirty="0" smtClean="0"/>
              <a:t>Adapting new technologies successfully</a:t>
            </a:r>
            <a:endParaRPr lang="en-GB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5903640" y="2420888"/>
            <a:ext cx="3240360" cy="418576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363538" indent="-363538">
              <a:spcAft>
                <a:spcPts val="600"/>
              </a:spcAft>
              <a:buFont typeface="Wingdings" pitchFamily="2" charset="2"/>
              <a:buChar char="v"/>
            </a:pPr>
            <a:r>
              <a:rPr lang="en-GB" sz="1200" dirty="0" smtClean="0"/>
              <a:t>To </a:t>
            </a:r>
            <a:r>
              <a:rPr lang="en-GB" sz="1200" u="sng" dirty="0" smtClean="0"/>
              <a:t>generate </a:t>
            </a:r>
            <a:r>
              <a:rPr lang="en-GB" sz="1200" dirty="0" smtClean="0"/>
              <a:t>new knowledge</a:t>
            </a:r>
          </a:p>
          <a:p>
            <a:pPr marL="363538" indent="-363538">
              <a:spcAft>
                <a:spcPts val="600"/>
              </a:spcAft>
              <a:buFont typeface="Wingdings" pitchFamily="2" charset="2"/>
              <a:buChar char="v"/>
            </a:pPr>
            <a:r>
              <a:rPr lang="en-GB" sz="1600" b="1" dirty="0" smtClean="0">
                <a:solidFill>
                  <a:srgbClr val="C00000"/>
                </a:solidFill>
              </a:rPr>
              <a:t>To </a:t>
            </a:r>
            <a:r>
              <a:rPr lang="en-GB" sz="1600" b="1" u="sng" dirty="0" smtClean="0">
                <a:solidFill>
                  <a:srgbClr val="C00000"/>
                </a:solidFill>
              </a:rPr>
              <a:t>understand</a:t>
            </a:r>
            <a:r>
              <a:rPr lang="en-GB" sz="1600" b="1" dirty="0" smtClean="0">
                <a:solidFill>
                  <a:srgbClr val="C00000"/>
                </a:solidFill>
              </a:rPr>
              <a:t> new knowledge created anywhere and </a:t>
            </a:r>
            <a:r>
              <a:rPr lang="en-GB" sz="1600" b="1" u="sng" dirty="0" smtClean="0">
                <a:solidFill>
                  <a:srgbClr val="C00000"/>
                </a:solidFill>
              </a:rPr>
              <a:t>transmit</a:t>
            </a:r>
            <a:r>
              <a:rPr lang="en-GB" sz="1600" b="1" dirty="0" smtClean="0">
                <a:solidFill>
                  <a:srgbClr val="C00000"/>
                </a:solidFill>
              </a:rPr>
              <a:t> it to actors in the local market (dissemination role)</a:t>
            </a:r>
          </a:p>
          <a:p>
            <a:pPr marL="363538" indent="-363538">
              <a:spcAft>
                <a:spcPts val="600"/>
              </a:spcAft>
              <a:buFont typeface="Wingdings" pitchFamily="2" charset="2"/>
              <a:buChar char="v"/>
            </a:pPr>
            <a:r>
              <a:rPr lang="en-GB" sz="1200" dirty="0" smtClean="0"/>
              <a:t>To actively involved into the exploitation of knowledge by businesses (contract research</a:t>
            </a:r>
            <a:r>
              <a:rPr lang="en-GB" sz="1400" dirty="0" smtClean="0"/>
              <a:t>, </a:t>
            </a:r>
            <a:r>
              <a:rPr lang="en-GB" sz="1400" b="1" dirty="0" smtClean="0">
                <a:solidFill>
                  <a:srgbClr val="C00000"/>
                </a:solidFill>
              </a:rPr>
              <a:t>consultancy</a:t>
            </a:r>
            <a:r>
              <a:rPr lang="en-GB" sz="1400" dirty="0" smtClean="0"/>
              <a:t>, </a:t>
            </a:r>
            <a:r>
              <a:rPr lang="en-GB" sz="1200" dirty="0" smtClean="0"/>
              <a:t>joint R&amp;D projects, etc.)</a:t>
            </a:r>
          </a:p>
          <a:p>
            <a:pPr marL="363538" indent="-363538">
              <a:spcAft>
                <a:spcPts val="600"/>
              </a:spcAft>
              <a:buFont typeface="Wingdings" pitchFamily="2" charset="2"/>
              <a:buChar char="v"/>
            </a:pPr>
            <a:r>
              <a:rPr lang="en-GB" sz="1600" b="1" dirty="0" smtClean="0">
                <a:solidFill>
                  <a:srgbClr val="C00000"/>
                </a:solidFill>
              </a:rPr>
              <a:t>To provide </a:t>
            </a:r>
            <a:r>
              <a:rPr lang="en-GB" sz="1600" b="1" u="sng" dirty="0" smtClean="0">
                <a:solidFill>
                  <a:srgbClr val="C00000"/>
                </a:solidFill>
              </a:rPr>
              <a:t>training</a:t>
            </a:r>
            <a:r>
              <a:rPr lang="en-GB" sz="1600" b="1" dirty="0" smtClean="0">
                <a:solidFill>
                  <a:srgbClr val="C00000"/>
                </a:solidFill>
              </a:rPr>
              <a:t> for businesses &amp; refresh continuously the educational programs</a:t>
            </a:r>
          </a:p>
          <a:p>
            <a:pPr marL="363538" indent="-363538">
              <a:spcAft>
                <a:spcPts val="600"/>
              </a:spcAft>
              <a:buFont typeface="Wingdings" pitchFamily="2" charset="2"/>
              <a:buChar char="v"/>
            </a:pPr>
            <a:r>
              <a:rPr lang="en-GB" sz="1600" b="1" dirty="0" smtClean="0">
                <a:solidFill>
                  <a:srgbClr val="C00000"/>
                </a:solidFill>
              </a:rPr>
              <a:t>To provide special </a:t>
            </a:r>
            <a:r>
              <a:rPr lang="en-GB" sz="1600" b="1" u="sng" dirty="0" smtClean="0">
                <a:solidFill>
                  <a:srgbClr val="C00000"/>
                </a:solidFill>
              </a:rPr>
              <a:t>research services</a:t>
            </a:r>
            <a:r>
              <a:rPr lang="en-GB" sz="1600" b="1" dirty="0" smtClean="0">
                <a:solidFill>
                  <a:srgbClr val="C00000"/>
                </a:solidFill>
              </a:rPr>
              <a:t> (research infrastructure)</a:t>
            </a:r>
            <a:endParaRPr lang="hu-HU" sz="1600" dirty="0"/>
          </a:p>
        </p:txBody>
      </p:sp>
      <p:sp>
        <p:nvSpPr>
          <p:cNvPr id="12" name="Lefelé nyíl 11"/>
          <p:cNvSpPr/>
          <p:nvPr/>
        </p:nvSpPr>
        <p:spPr>
          <a:xfrm rot="5400000">
            <a:off x="5481812" y="3887340"/>
            <a:ext cx="484632" cy="576064"/>
          </a:xfrm>
          <a:prstGeom prst="downArrow">
            <a:avLst/>
          </a:prstGeom>
          <a:solidFill>
            <a:srgbClr val="FF7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uiExpand="1" build="p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brave man in the sky v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5" y="0"/>
            <a:ext cx="9136405" cy="6858000"/>
          </a:xfrm>
          <a:prstGeom prst="rect">
            <a:avLst/>
          </a:prstGeom>
        </p:spPr>
      </p:pic>
      <p:sp>
        <p:nvSpPr>
          <p:cNvPr id="10" name="Lekerekített téglalap feliratnak 9"/>
          <p:cNvSpPr/>
          <p:nvPr/>
        </p:nvSpPr>
        <p:spPr>
          <a:xfrm>
            <a:off x="3419872" y="1052736"/>
            <a:ext cx="2376264" cy="1368152"/>
          </a:xfrm>
          <a:prstGeom prst="wedgeRoundRectCallout">
            <a:avLst>
              <a:gd name="adj1" fmla="val -36683"/>
              <a:gd name="adj2" fmla="val 243774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Szövegdoboz 2"/>
          <p:cNvSpPr txBox="1"/>
          <p:nvPr/>
        </p:nvSpPr>
        <p:spPr>
          <a:xfrm>
            <a:off x="323528" y="404664"/>
            <a:ext cx="6531019" cy="52322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800" b="1" smtClean="0">
                <a:solidFill>
                  <a:schemeClr val="bg1"/>
                </a:solidFill>
              </a:rPr>
              <a:t>S3 implementation gaps in lagging regions </a:t>
            </a:r>
            <a:endParaRPr lang="en-GB" sz="2800" b="1">
              <a:solidFill>
                <a:schemeClr val="bg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323528" y="1052736"/>
            <a:ext cx="2487219" cy="12311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b="1" smtClean="0">
                <a:solidFill>
                  <a:schemeClr val="accent1">
                    <a:lumMod val="50000"/>
                  </a:schemeClr>
                </a:solidFill>
              </a:rPr>
              <a:t>Interest</a:t>
            </a:r>
          </a:p>
          <a:p>
            <a:pPr>
              <a:spcAft>
                <a:spcPts val="1200"/>
              </a:spcAft>
            </a:pPr>
            <a:r>
              <a:rPr lang="en-GB" b="1" smtClean="0">
                <a:solidFill>
                  <a:schemeClr val="accent1">
                    <a:lumMod val="50000"/>
                  </a:schemeClr>
                </a:solidFill>
              </a:rPr>
              <a:t>Culture in policy making</a:t>
            </a:r>
          </a:p>
          <a:p>
            <a:pPr>
              <a:spcAft>
                <a:spcPts val="1200"/>
              </a:spcAft>
            </a:pPr>
            <a:r>
              <a:rPr lang="en-GB" b="1" smtClean="0">
                <a:solidFill>
                  <a:schemeClr val="accent1">
                    <a:lumMod val="50000"/>
                  </a:schemeClr>
                </a:solidFill>
              </a:rPr>
              <a:t>Communication culture</a:t>
            </a:r>
            <a:endParaRPr lang="en-GB" b="1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Kép 5" descr="evaluation_of_projects_logo_5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3140968"/>
            <a:ext cx="2971282" cy="2530232"/>
          </a:xfrm>
          <a:prstGeom prst="rect">
            <a:avLst/>
          </a:prstGeom>
        </p:spPr>
      </p:pic>
      <p:pic>
        <p:nvPicPr>
          <p:cNvPr id="7" name="Kép 6" descr="golfozók1 v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63888" y="1124744"/>
            <a:ext cx="2147042" cy="1224136"/>
          </a:xfrm>
          <a:prstGeom prst="rect">
            <a:avLst/>
          </a:prstGeom>
        </p:spPr>
      </p:pic>
      <p:pic>
        <p:nvPicPr>
          <p:cNvPr id="8" name="Kép 7" descr="meeting v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47864" y="5157192"/>
            <a:ext cx="3627120" cy="1438656"/>
          </a:xfrm>
          <a:prstGeom prst="rect">
            <a:avLst/>
          </a:prstGeom>
        </p:spPr>
      </p:pic>
      <p:sp>
        <p:nvSpPr>
          <p:cNvPr id="11" name="Lekerekített téglalap feliratnak 10"/>
          <p:cNvSpPr/>
          <p:nvPr/>
        </p:nvSpPr>
        <p:spPr>
          <a:xfrm>
            <a:off x="7020272" y="1268760"/>
            <a:ext cx="1872208" cy="1728192"/>
          </a:xfrm>
          <a:prstGeom prst="wedgeRoundRectCallout">
            <a:avLst>
              <a:gd name="adj1" fmla="val -104199"/>
              <a:gd name="adj2" fmla="val 176164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Lekerekített téglalap feliratnak 12"/>
          <p:cNvSpPr/>
          <p:nvPr/>
        </p:nvSpPr>
        <p:spPr>
          <a:xfrm>
            <a:off x="5652120" y="2924944"/>
            <a:ext cx="936104" cy="1296144"/>
          </a:xfrm>
          <a:prstGeom prst="wedgeRoundRectCallout">
            <a:avLst>
              <a:gd name="adj1" fmla="val -93091"/>
              <a:gd name="adj2" fmla="val 12454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4" name="Kép 13" descr="einstein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2996952"/>
            <a:ext cx="718438" cy="1134376"/>
          </a:xfrm>
          <a:prstGeom prst="rect">
            <a:avLst/>
          </a:prstGeom>
        </p:spPr>
      </p:pic>
      <p:sp>
        <p:nvSpPr>
          <p:cNvPr id="15" name="Lekerekített téglalap feliratnak 14"/>
          <p:cNvSpPr/>
          <p:nvPr/>
        </p:nvSpPr>
        <p:spPr>
          <a:xfrm>
            <a:off x="4139952" y="2780928"/>
            <a:ext cx="1080120" cy="1296144"/>
          </a:xfrm>
          <a:prstGeom prst="wedgeRoundRectCallout">
            <a:avLst>
              <a:gd name="adj1" fmla="val -17421"/>
              <a:gd name="adj2" fmla="val 139444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6" name="Kép 15" descr="sme piktogram v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211960" y="2924944"/>
            <a:ext cx="959391" cy="1008112"/>
          </a:xfrm>
          <a:prstGeom prst="rect">
            <a:avLst/>
          </a:prstGeom>
        </p:spPr>
      </p:pic>
      <p:cxnSp>
        <p:nvCxnSpPr>
          <p:cNvPr id="18" name="Egyenes összekötő 17"/>
          <p:cNvCxnSpPr/>
          <p:nvPr/>
        </p:nvCxnSpPr>
        <p:spPr>
          <a:xfrm>
            <a:off x="3491880" y="1124744"/>
            <a:ext cx="2304256" cy="12241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 flipH="1">
            <a:off x="3419872" y="1124744"/>
            <a:ext cx="2376264" cy="115212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Kép 28" descr="kocsma1 v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92280" y="1484784"/>
            <a:ext cx="1728192" cy="1414518"/>
          </a:xfrm>
          <a:prstGeom prst="rect">
            <a:avLst/>
          </a:prstGeom>
        </p:spPr>
      </p:pic>
      <p:cxnSp>
        <p:nvCxnSpPr>
          <p:cNvPr id="26" name="Egyenes összekötő 25"/>
          <p:cNvCxnSpPr/>
          <p:nvPr/>
        </p:nvCxnSpPr>
        <p:spPr>
          <a:xfrm flipH="1">
            <a:off x="6876256" y="1196752"/>
            <a:ext cx="2016224" cy="165618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7020272" y="1268760"/>
            <a:ext cx="1800200" cy="165618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11" grpId="0" animBg="1"/>
      <p:bldP spid="13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brave man in the sky v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6405" cy="6858000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251520" y="188640"/>
            <a:ext cx="7776864" cy="120032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Is it best for the development of S3 to focus mainly on stakeholders directly engaged in R&amp;D and technological innovation?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51520" y="1628800"/>
            <a:ext cx="498950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Short answer: </a:t>
            </a:r>
            <a:r>
              <a:rPr lang="en-GB" sz="2400" b="1" dirty="0" smtClean="0">
                <a:solidFill>
                  <a:srgbClr val="C00000"/>
                </a:solidFill>
              </a:rPr>
              <a:t>NO, IT IS NOT THE BEST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51520" y="2492896"/>
            <a:ext cx="8419164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Long answer: </a:t>
            </a:r>
            <a:r>
              <a:rPr lang="en-GB" sz="2400" b="1" dirty="0" smtClean="0">
                <a:solidFill>
                  <a:srgbClr val="C00000"/>
                </a:solidFill>
              </a:rPr>
              <a:t>IT IS THE </a:t>
            </a:r>
            <a:r>
              <a:rPr lang="hu-HU" sz="2400" b="1" dirty="0" smtClean="0">
                <a:solidFill>
                  <a:srgbClr val="C00000"/>
                </a:solidFill>
              </a:rPr>
              <a:t>MOST </a:t>
            </a:r>
            <a:r>
              <a:rPr lang="hu-HU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FEASIBLE</a:t>
            </a:r>
            <a:r>
              <a:rPr lang="hu-H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400" b="1" dirty="0" smtClean="0">
                <a:solidFill>
                  <a:srgbClr val="C00000"/>
                </a:solidFill>
              </a:rPr>
              <a:t>OPTION ─ THE </a:t>
            </a:r>
            <a:r>
              <a:rPr lang="en-GB" sz="2400" b="1" dirty="0" smtClean="0">
                <a:solidFill>
                  <a:srgbClr val="C00000"/>
                </a:solidFill>
              </a:rPr>
              <a:t>OPTIMUM!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7" name="Lefelé nyíl 6"/>
          <p:cNvSpPr/>
          <p:nvPr/>
        </p:nvSpPr>
        <p:spPr>
          <a:xfrm>
            <a:off x="4067944" y="2996952"/>
            <a:ext cx="1152128" cy="648072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251520" y="3687901"/>
            <a:ext cx="8640960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63538" indent="-363538">
              <a:spcAft>
                <a:spcPts val="1200"/>
              </a:spcAft>
              <a:buFont typeface="Wingdings" pitchFamily="2" charset="2"/>
              <a:buChar char="v"/>
            </a:pPr>
            <a:r>
              <a:rPr lang="en-GB" sz="2000" dirty="0" smtClean="0"/>
              <a:t>Well </a:t>
            </a:r>
            <a:r>
              <a:rPr lang="en-GB" sz="2000" u="sng" dirty="0" smtClean="0"/>
              <a:t>targeted</a:t>
            </a:r>
            <a:r>
              <a:rPr lang="en-GB" sz="2000" dirty="0" smtClean="0"/>
              <a:t> → on capacity building for technology upgrading</a:t>
            </a:r>
            <a:endParaRPr lang="hu-HU" sz="2000" dirty="0" smtClean="0"/>
          </a:p>
          <a:p>
            <a:pPr marL="363538" indent="-363538">
              <a:spcAft>
                <a:spcPts val="1200"/>
              </a:spcAft>
              <a:buFont typeface="Wingdings" pitchFamily="2" charset="2"/>
              <a:buChar char="v"/>
            </a:pPr>
            <a:r>
              <a:rPr lang="en-GB" sz="2000" u="sng" dirty="0" smtClean="0"/>
              <a:t>Concentrates</a:t>
            </a:r>
            <a:r>
              <a:rPr lang="en-GB" sz="2000" dirty="0" smtClean="0"/>
              <a:t> the available </a:t>
            </a:r>
            <a:r>
              <a:rPr lang="hu-HU" sz="2000" dirty="0" smtClean="0"/>
              <a:t>limited </a:t>
            </a:r>
            <a:r>
              <a:rPr lang="en-GB" sz="2000" dirty="0" smtClean="0"/>
              <a:t>resources to activities with highest return</a:t>
            </a:r>
          </a:p>
          <a:p>
            <a:pPr marL="363538" indent="-363538">
              <a:spcAft>
                <a:spcPts val="1200"/>
              </a:spcAft>
              <a:buFont typeface="Wingdings" pitchFamily="2" charset="2"/>
              <a:buChar char="v"/>
            </a:pPr>
            <a:r>
              <a:rPr lang="en-GB" sz="2000" u="sng" dirty="0" smtClean="0"/>
              <a:t>Good practices </a:t>
            </a:r>
            <a:r>
              <a:rPr lang="en-GB" sz="2000" dirty="0" smtClean="0"/>
              <a:t>are easily available internationally</a:t>
            </a:r>
          </a:p>
          <a:p>
            <a:pPr marL="363538" indent="-363538">
              <a:spcAft>
                <a:spcPts val="1200"/>
              </a:spcAft>
              <a:buFont typeface="Wingdings" pitchFamily="2" charset="2"/>
              <a:buChar char="v"/>
            </a:pPr>
            <a:r>
              <a:rPr lang="en-GB" sz="2000" dirty="0" smtClean="0"/>
              <a:t>The critical mass of </a:t>
            </a:r>
            <a:r>
              <a:rPr lang="en-GB" sz="2000" u="sng" dirty="0" smtClean="0"/>
              <a:t>stakeholders</a:t>
            </a:r>
            <a:r>
              <a:rPr lang="en-GB" sz="2000" dirty="0" smtClean="0"/>
              <a:t> can be mobilised (but it is far the most serious risk factor!!!)</a:t>
            </a:r>
          </a:p>
          <a:p>
            <a:pPr marL="363538" indent="-363538">
              <a:spcAft>
                <a:spcPts val="1200"/>
              </a:spcAft>
              <a:buFont typeface="Wingdings" pitchFamily="2" charset="2"/>
              <a:buChar char="v"/>
            </a:pPr>
            <a:r>
              <a:rPr lang="en-GB" sz="2000" dirty="0" smtClean="0"/>
              <a:t>As a side effect, capacities for </a:t>
            </a:r>
            <a:r>
              <a:rPr lang="en-GB" sz="2000" dirty="0" smtClean="0"/>
              <a:t>widening the scope (other </a:t>
            </a:r>
            <a:r>
              <a:rPr lang="en-GB" sz="2000" dirty="0" smtClean="0"/>
              <a:t>types of </a:t>
            </a:r>
            <a:r>
              <a:rPr lang="en-GB" sz="2000" dirty="0" smtClean="0"/>
              <a:t>innovation &amp; non-innovative actors) </a:t>
            </a:r>
            <a:r>
              <a:rPr lang="en-GB" sz="2000" dirty="0" smtClean="0"/>
              <a:t>can also be </a:t>
            </a:r>
            <a:r>
              <a:rPr lang="en-GB" sz="2000" dirty="0" smtClean="0"/>
              <a:t>developed further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uiExpand="1" build="p" animBg="1"/>
    </p:bldLst>
  </p:timing>
</p:sld>
</file>

<file path=ppt/theme/theme1.xml><?xml version="1.0" encoding="utf-8"?>
<a:theme xmlns:a="http://schemas.openxmlformats.org/drawingml/2006/main" name="BraveManSk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BraveManSky</Template>
  <TotalTime>331</TotalTime>
  <Words>524</Words>
  <Application>Microsoft Office PowerPoint</Application>
  <PresentationFormat>Diavetítés a képernyőre (4:3 oldalarány)</PresentationFormat>
  <Paragraphs>83</Paragraphs>
  <Slides>9</Slides>
  <Notes>8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BraveManSky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LiliaN</dc:creator>
  <cp:lastModifiedBy>LiliaN</cp:lastModifiedBy>
  <cp:revision>51</cp:revision>
  <dcterms:created xsi:type="dcterms:W3CDTF">2019-02-18T09:00:52Z</dcterms:created>
  <dcterms:modified xsi:type="dcterms:W3CDTF">2019-02-18T20:22:29Z</dcterms:modified>
</cp:coreProperties>
</file>