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0" r:id="rId4"/>
    <p:sldId id="266" r:id="rId5"/>
    <p:sldId id="267" r:id="rId6"/>
    <p:sldId id="273" r:id="rId7"/>
    <p:sldId id="274" r:id="rId8"/>
    <p:sldId id="324" r:id="rId9"/>
    <p:sldId id="311" r:id="rId10"/>
    <p:sldId id="319" r:id="rId11"/>
    <p:sldId id="318" r:id="rId12"/>
    <p:sldId id="313" r:id="rId13"/>
    <p:sldId id="321" r:id="rId14"/>
    <p:sldId id="314" r:id="rId15"/>
    <p:sldId id="322" r:id="rId16"/>
    <p:sldId id="315" r:id="rId17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6C498E-1D66-478B-9938-27BD7FD6DEF1}">
          <p14:sldIdLst>
            <p14:sldId id="258"/>
            <p14:sldId id="260"/>
            <p14:sldId id="266"/>
            <p14:sldId id="267"/>
            <p14:sldId id="273"/>
            <p14:sldId id="274"/>
            <p14:sldId id="324"/>
            <p14:sldId id="311"/>
            <p14:sldId id="319"/>
            <p14:sldId id="318"/>
            <p14:sldId id="313"/>
            <p14:sldId id="321"/>
            <p14:sldId id="314"/>
            <p14:sldId id="322"/>
            <p14:sldId id="3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FF9FF4"/>
    <a:srgbClr val="BCE2C0"/>
    <a:srgbClr val="3E6FD2"/>
    <a:srgbClr val="F5FEA0"/>
    <a:srgbClr val="2D5EC1"/>
    <a:srgbClr val="0F5494"/>
    <a:srgbClr val="BDDEFF"/>
    <a:srgbClr val="FAB730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>
      <p:cViewPr varScale="1">
        <p:scale>
          <a:sx n="114" d="100"/>
          <a:sy n="114" d="100"/>
        </p:scale>
        <p:origin x="-1506" y="-9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7015F-64B4-43F0-88E8-064660097D8F}" type="doc">
      <dgm:prSet loTypeId="urn:microsoft.com/office/officeart/2005/8/layout/matrix3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415EED4F-1AE2-4C7D-B58E-8C258EFC2647}">
      <dgm:prSet/>
      <dgm:spPr>
        <a:solidFill>
          <a:schemeClr val="accent6">
            <a:lumMod val="60000"/>
            <a:lumOff val="40000"/>
          </a:schemeClr>
        </a:solidFill>
        <a:ln w="76200">
          <a:solidFill>
            <a:srgbClr val="FFC000"/>
          </a:solidFill>
        </a:ln>
      </dgm:spPr>
      <dgm:t>
        <a:bodyPr/>
        <a:lstStyle/>
        <a:p>
          <a:pPr rtl="0"/>
          <a:r>
            <a:rPr lang="es-ES" b="1" dirty="0" err="1" smtClean="0"/>
            <a:t>Presentations</a:t>
          </a:r>
          <a:r>
            <a:rPr lang="es-ES" b="1" dirty="0" smtClean="0"/>
            <a:t> </a:t>
          </a:r>
        </a:p>
        <a:p>
          <a:pPr rtl="0"/>
          <a:r>
            <a:rPr lang="es-ES" dirty="0" err="1" smtClean="0"/>
            <a:t>Lessons</a:t>
          </a:r>
          <a:r>
            <a:rPr lang="es-ES" dirty="0" smtClean="0"/>
            <a:t> </a:t>
          </a:r>
          <a:r>
            <a:rPr lang="es-ES" dirty="0" err="1" smtClean="0"/>
            <a:t>from</a:t>
          </a:r>
          <a:r>
            <a:rPr lang="es-ES" dirty="0" smtClean="0"/>
            <a:t> </a:t>
          </a:r>
          <a:r>
            <a:rPr lang="es-ES" dirty="0" err="1" smtClean="0"/>
            <a:t>Lagging</a:t>
          </a:r>
          <a:r>
            <a:rPr lang="es-ES" dirty="0" smtClean="0"/>
            <a:t> </a:t>
          </a:r>
          <a:r>
            <a:rPr lang="es-ES" dirty="0" err="1" smtClean="0"/>
            <a:t>Regions</a:t>
          </a:r>
          <a:r>
            <a:rPr lang="es-ES" dirty="0" smtClean="0"/>
            <a:t> 1</a:t>
          </a:r>
          <a:endParaRPr lang="en-GB" b="1" dirty="0"/>
        </a:p>
      </dgm:t>
    </dgm:pt>
    <dgm:pt modelId="{DDE5C833-D5A6-491E-B609-89C1B93884D3}" type="parTrans" cxnId="{2FD6A64A-EB55-412B-8A6E-E2DAF0C92999}">
      <dgm:prSet/>
      <dgm:spPr/>
      <dgm:t>
        <a:bodyPr/>
        <a:lstStyle/>
        <a:p>
          <a:endParaRPr lang="en-GB"/>
        </a:p>
      </dgm:t>
    </dgm:pt>
    <dgm:pt modelId="{A559A066-5D72-4CB7-9C86-7F411840F003}" type="sibTrans" cxnId="{2FD6A64A-EB55-412B-8A6E-E2DAF0C92999}">
      <dgm:prSet/>
      <dgm:spPr/>
      <dgm:t>
        <a:bodyPr/>
        <a:lstStyle/>
        <a:p>
          <a:endParaRPr lang="en-GB"/>
        </a:p>
      </dgm:t>
    </dgm:pt>
    <dgm:pt modelId="{09FFB21B-EDC3-49F2-9515-264BBC0D50F6}">
      <dgm:prSet/>
      <dgm:spPr>
        <a:solidFill>
          <a:srgbClr val="F5FEA0"/>
        </a:solidFill>
        <a:ln w="57150">
          <a:solidFill>
            <a:srgbClr val="2D5EC1"/>
          </a:solidFill>
        </a:ln>
      </dgm:spPr>
      <dgm:t>
        <a:bodyPr/>
        <a:lstStyle/>
        <a:p>
          <a:pPr rtl="0"/>
          <a:r>
            <a:rPr lang="es-ES" b="1" dirty="0" err="1" smtClean="0">
              <a:solidFill>
                <a:srgbClr val="3E6FD2"/>
              </a:solidFill>
            </a:rPr>
            <a:t>Exercise</a:t>
          </a:r>
          <a:r>
            <a:rPr lang="es-ES" b="1" dirty="0" smtClean="0">
              <a:solidFill>
                <a:srgbClr val="3E6FD2"/>
              </a:solidFill>
            </a:rPr>
            <a:t> </a:t>
          </a:r>
          <a:r>
            <a:rPr lang="es-ES" dirty="0" smtClean="0">
              <a:solidFill>
                <a:srgbClr val="3E6FD2"/>
              </a:solidFill>
            </a:rPr>
            <a:t> </a:t>
          </a:r>
        </a:p>
        <a:p>
          <a:pPr rtl="0"/>
          <a:r>
            <a:rPr lang="es-ES" dirty="0" smtClean="0">
              <a:solidFill>
                <a:srgbClr val="3E6FD2"/>
              </a:solidFill>
            </a:rPr>
            <a:t>"S3 </a:t>
          </a:r>
          <a:r>
            <a:rPr lang="es-ES" dirty="0" err="1" smtClean="0">
              <a:solidFill>
                <a:srgbClr val="3E6FD2"/>
              </a:solidFill>
            </a:rPr>
            <a:t>body</a:t>
          </a:r>
          <a:r>
            <a:rPr lang="es-ES" dirty="0" smtClean="0">
              <a:solidFill>
                <a:srgbClr val="3E6FD2"/>
              </a:solidFill>
            </a:rPr>
            <a:t>"</a:t>
          </a:r>
        </a:p>
        <a:p>
          <a:pPr rtl="0"/>
          <a:r>
            <a:rPr lang="es-ES" dirty="0" smtClean="0">
              <a:solidFill>
                <a:srgbClr val="3E6FD2"/>
              </a:solidFill>
            </a:rPr>
            <a:t>Max </a:t>
          </a:r>
          <a:r>
            <a:rPr lang="es-ES" dirty="0" err="1" smtClean="0">
              <a:solidFill>
                <a:srgbClr val="3E6FD2"/>
              </a:solidFill>
            </a:rPr>
            <a:t>common</a:t>
          </a:r>
          <a:r>
            <a:rPr lang="es-ES" dirty="0" smtClean="0">
              <a:solidFill>
                <a:srgbClr val="3E6FD2"/>
              </a:solidFill>
            </a:rPr>
            <a:t> </a:t>
          </a:r>
          <a:r>
            <a:rPr lang="es-ES" dirty="0" err="1" smtClean="0">
              <a:solidFill>
                <a:srgbClr val="3E6FD2"/>
              </a:solidFill>
            </a:rPr>
            <a:t>denominator</a:t>
          </a:r>
          <a:endParaRPr lang="en-GB" dirty="0">
            <a:solidFill>
              <a:srgbClr val="3E6FD2"/>
            </a:solidFill>
          </a:endParaRPr>
        </a:p>
      </dgm:t>
    </dgm:pt>
    <dgm:pt modelId="{EB66A7C0-E121-4C78-9028-273B9BD3D33C}" type="parTrans" cxnId="{1D02BE4C-66DE-4B50-8702-744CAD22A83C}">
      <dgm:prSet/>
      <dgm:spPr/>
      <dgm:t>
        <a:bodyPr/>
        <a:lstStyle/>
        <a:p>
          <a:endParaRPr lang="en-GB"/>
        </a:p>
      </dgm:t>
    </dgm:pt>
    <dgm:pt modelId="{123628F8-418E-456B-8F21-DC641CC20C19}" type="sibTrans" cxnId="{1D02BE4C-66DE-4B50-8702-744CAD22A83C}">
      <dgm:prSet/>
      <dgm:spPr/>
      <dgm:t>
        <a:bodyPr/>
        <a:lstStyle/>
        <a:p>
          <a:endParaRPr lang="en-GB"/>
        </a:p>
      </dgm:t>
    </dgm:pt>
    <dgm:pt modelId="{DD696C07-D3A5-4A80-A939-D67FA20F33DF}">
      <dgm:prSet/>
      <dgm:spPr>
        <a:solidFill>
          <a:srgbClr val="BCE2C0"/>
        </a:solidFill>
        <a:ln w="57150">
          <a:solidFill>
            <a:srgbClr val="92D050"/>
          </a:solidFill>
        </a:ln>
      </dgm:spPr>
      <dgm:t>
        <a:bodyPr/>
        <a:lstStyle/>
        <a:p>
          <a:pPr rtl="0"/>
          <a:r>
            <a:rPr lang="es-ES" b="1" dirty="0" smtClean="0">
              <a:solidFill>
                <a:srgbClr val="3E6FD2"/>
              </a:solidFill>
            </a:rPr>
            <a:t>S3 </a:t>
          </a:r>
          <a:r>
            <a:rPr lang="es-ES" b="1" dirty="0" err="1" smtClean="0">
              <a:solidFill>
                <a:srgbClr val="3E6FD2"/>
              </a:solidFill>
            </a:rPr>
            <a:t>Hearing</a:t>
          </a:r>
          <a:r>
            <a:rPr lang="es-ES" b="1" dirty="0" smtClean="0">
              <a:solidFill>
                <a:srgbClr val="3E6FD2"/>
              </a:solidFill>
            </a:rPr>
            <a:t>   </a:t>
          </a:r>
          <a:r>
            <a:rPr lang="es-ES" dirty="0" err="1" smtClean="0">
              <a:solidFill>
                <a:srgbClr val="3E6FD2"/>
              </a:solidFill>
            </a:rPr>
            <a:t>which</a:t>
          </a:r>
          <a:r>
            <a:rPr lang="es-ES" dirty="0" smtClean="0">
              <a:solidFill>
                <a:srgbClr val="3E6FD2"/>
              </a:solidFill>
            </a:rPr>
            <a:t> </a:t>
          </a:r>
          <a:r>
            <a:rPr lang="es-ES" dirty="0" err="1" smtClean="0">
              <a:solidFill>
                <a:srgbClr val="3E6FD2"/>
              </a:solidFill>
            </a:rPr>
            <a:t>actors</a:t>
          </a:r>
          <a:r>
            <a:rPr lang="es-ES" dirty="0" smtClean="0">
              <a:solidFill>
                <a:srgbClr val="3E6FD2"/>
              </a:solidFill>
            </a:rPr>
            <a:t> in S3?</a:t>
          </a:r>
          <a:endParaRPr lang="en-GB" dirty="0">
            <a:solidFill>
              <a:srgbClr val="3E6FD2"/>
            </a:solidFill>
          </a:endParaRPr>
        </a:p>
      </dgm:t>
    </dgm:pt>
    <dgm:pt modelId="{5CB57E80-98E7-44B9-A1FF-6AA792B105ED}" type="parTrans" cxnId="{6DBF0F0C-2A49-47B8-9758-EDB779FC71BA}">
      <dgm:prSet/>
      <dgm:spPr/>
      <dgm:t>
        <a:bodyPr/>
        <a:lstStyle/>
        <a:p>
          <a:endParaRPr lang="en-GB"/>
        </a:p>
      </dgm:t>
    </dgm:pt>
    <dgm:pt modelId="{B6395528-86F4-422B-A734-2F682271A3E3}" type="sibTrans" cxnId="{6DBF0F0C-2A49-47B8-9758-EDB779FC71BA}">
      <dgm:prSet/>
      <dgm:spPr/>
      <dgm:t>
        <a:bodyPr/>
        <a:lstStyle/>
        <a:p>
          <a:endParaRPr lang="en-GB"/>
        </a:p>
      </dgm:t>
    </dgm:pt>
    <dgm:pt modelId="{B0BAFC48-B476-44D9-8AB4-1CECAB25F0A6}">
      <dgm:prSet/>
      <dgm:spPr>
        <a:solidFill>
          <a:srgbClr val="C00000"/>
        </a:solidFill>
        <a:ln w="57150">
          <a:solidFill>
            <a:srgbClr val="7030A0"/>
          </a:solidFill>
        </a:ln>
      </dgm:spPr>
      <dgm:t>
        <a:bodyPr/>
        <a:lstStyle/>
        <a:p>
          <a:pPr rtl="0"/>
          <a:r>
            <a:rPr lang="es-ES" b="1" err="1" smtClean="0"/>
            <a:t>Exercise</a:t>
          </a:r>
          <a:r>
            <a:rPr lang="es-ES" b="1" smtClean="0"/>
            <a:t> 2 </a:t>
          </a:r>
          <a:r>
            <a:rPr lang="es-ES" smtClean="0"/>
            <a:t> </a:t>
          </a:r>
          <a:endParaRPr lang="es-ES" dirty="0" smtClean="0"/>
        </a:p>
        <a:p>
          <a:pPr rtl="0"/>
          <a:r>
            <a:rPr lang="es-ES" dirty="0" smtClean="0"/>
            <a:t>"S3 </a:t>
          </a:r>
          <a:r>
            <a:rPr lang="es-ES" dirty="0" err="1" smtClean="0"/>
            <a:t>body</a:t>
          </a:r>
          <a:r>
            <a:rPr lang="es-ES" dirty="0" smtClean="0"/>
            <a:t>"  </a:t>
          </a:r>
          <a:r>
            <a:rPr lang="es-ES" dirty="0" err="1" smtClean="0"/>
            <a:t>National</a:t>
          </a:r>
          <a:r>
            <a:rPr lang="es-ES" dirty="0" smtClean="0"/>
            <a:t> </a:t>
          </a:r>
          <a:r>
            <a:rPr lang="es-ES" dirty="0" err="1" smtClean="0"/>
            <a:t>perspectives</a:t>
          </a:r>
          <a:endParaRPr lang="en-GB" dirty="0"/>
        </a:p>
      </dgm:t>
    </dgm:pt>
    <dgm:pt modelId="{3E7EB8BE-9E30-4906-B4ED-E9EB7783B487}" type="parTrans" cxnId="{97D8A2AB-FB10-46A6-A50A-183BF7067151}">
      <dgm:prSet/>
      <dgm:spPr/>
      <dgm:t>
        <a:bodyPr/>
        <a:lstStyle/>
        <a:p>
          <a:endParaRPr lang="en-GB"/>
        </a:p>
      </dgm:t>
    </dgm:pt>
    <dgm:pt modelId="{F5AC1BCB-44A1-4BFB-B23A-7618003477F2}" type="sibTrans" cxnId="{97D8A2AB-FB10-46A6-A50A-183BF7067151}">
      <dgm:prSet/>
      <dgm:spPr/>
      <dgm:t>
        <a:bodyPr/>
        <a:lstStyle/>
        <a:p>
          <a:endParaRPr lang="en-GB"/>
        </a:p>
      </dgm:t>
    </dgm:pt>
    <dgm:pt modelId="{77AB9433-B38C-45DF-AD41-200283C27E75}" type="pres">
      <dgm:prSet presAssocID="{2377015F-64B4-43F0-88E8-064660097D8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23AEE0-1ECB-4640-9139-D907B76ABC3E}" type="pres">
      <dgm:prSet presAssocID="{2377015F-64B4-43F0-88E8-064660097D8F}" presName="diamond" presStyleLbl="bgShp" presStyleIdx="0" presStyleCnt="1"/>
      <dgm:spPr/>
    </dgm:pt>
    <dgm:pt modelId="{766710FD-8E59-4324-B705-A81B14621F88}" type="pres">
      <dgm:prSet presAssocID="{2377015F-64B4-43F0-88E8-064660097D8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C509F7-3FA9-4FB2-B6FB-702C63D0F9DC}" type="pres">
      <dgm:prSet presAssocID="{2377015F-64B4-43F0-88E8-064660097D8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80DB66-7FDD-4A1A-9952-68328281088C}" type="pres">
      <dgm:prSet presAssocID="{2377015F-64B4-43F0-88E8-064660097D8F}" presName="quad3" presStyleLbl="node1" presStyleIdx="2" presStyleCnt="4" custLinFactNeighborX="-549" custLinFactNeighborY="-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C2F290-2123-43DD-8710-F5E2D2D990CE}" type="pres">
      <dgm:prSet presAssocID="{2377015F-64B4-43F0-88E8-064660097D8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0FAE21-59C6-4E93-87DF-A188DA2E8432}" type="presOf" srcId="{B0BAFC48-B476-44D9-8AB4-1CECAB25F0A6}" destId="{C8C2F290-2123-43DD-8710-F5E2D2D990CE}" srcOrd="0" destOrd="0" presId="urn:microsoft.com/office/officeart/2005/8/layout/matrix3"/>
    <dgm:cxn modelId="{EBAD5566-E6FE-44CC-9E42-67E542BA81FB}" type="presOf" srcId="{2377015F-64B4-43F0-88E8-064660097D8F}" destId="{77AB9433-B38C-45DF-AD41-200283C27E75}" srcOrd="0" destOrd="0" presId="urn:microsoft.com/office/officeart/2005/8/layout/matrix3"/>
    <dgm:cxn modelId="{E9903C12-CF1C-4173-B2A1-62D057589706}" type="presOf" srcId="{DD696C07-D3A5-4A80-A939-D67FA20F33DF}" destId="{2580DB66-7FDD-4A1A-9952-68328281088C}" srcOrd="0" destOrd="0" presId="urn:microsoft.com/office/officeart/2005/8/layout/matrix3"/>
    <dgm:cxn modelId="{0CBDD89B-FE41-409A-A42E-CA9421A8F762}" type="presOf" srcId="{415EED4F-1AE2-4C7D-B58E-8C258EFC2647}" destId="{766710FD-8E59-4324-B705-A81B14621F88}" srcOrd="0" destOrd="0" presId="urn:microsoft.com/office/officeart/2005/8/layout/matrix3"/>
    <dgm:cxn modelId="{97D8A2AB-FB10-46A6-A50A-183BF7067151}" srcId="{2377015F-64B4-43F0-88E8-064660097D8F}" destId="{B0BAFC48-B476-44D9-8AB4-1CECAB25F0A6}" srcOrd="3" destOrd="0" parTransId="{3E7EB8BE-9E30-4906-B4ED-E9EB7783B487}" sibTransId="{F5AC1BCB-44A1-4BFB-B23A-7618003477F2}"/>
    <dgm:cxn modelId="{1D02BE4C-66DE-4B50-8702-744CAD22A83C}" srcId="{2377015F-64B4-43F0-88E8-064660097D8F}" destId="{09FFB21B-EDC3-49F2-9515-264BBC0D50F6}" srcOrd="1" destOrd="0" parTransId="{EB66A7C0-E121-4C78-9028-273B9BD3D33C}" sibTransId="{123628F8-418E-456B-8F21-DC641CC20C19}"/>
    <dgm:cxn modelId="{45B144D1-0767-4FAE-A74D-783F24390E61}" type="presOf" srcId="{09FFB21B-EDC3-49F2-9515-264BBC0D50F6}" destId="{85C509F7-3FA9-4FB2-B6FB-702C63D0F9DC}" srcOrd="0" destOrd="0" presId="urn:microsoft.com/office/officeart/2005/8/layout/matrix3"/>
    <dgm:cxn modelId="{6DBF0F0C-2A49-47B8-9758-EDB779FC71BA}" srcId="{2377015F-64B4-43F0-88E8-064660097D8F}" destId="{DD696C07-D3A5-4A80-A939-D67FA20F33DF}" srcOrd="2" destOrd="0" parTransId="{5CB57E80-98E7-44B9-A1FF-6AA792B105ED}" sibTransId="{B6395528-86F4-422B-A734-2F682271A3E3}"/>
    <dgm:cxn modelId="{2FD6A64A-EB55-412B-8A6E-E2DAF0C92999}" srcId="{2377015F-64B4-43F0-88E8-064660097D8F}" destId="{415EED4F-1AE2-4C7D-B58E-8C258EFC2647}" srcOrd="0" destOrd="0" parTransId="{DDE5C833-D5A6-491E-B609-89C1B93884D3}" sibTransId="{A559A066-5D72-4CB7-9C86-7F411840F003}"/>
    <dgm:cxn modelId="{239CC7EA-E79A-4F95-9C24-6F0E7C27A5A9}" type="presParOf" srcId="{77AB9433-B38C-45DF-AD41-200283C27E75}" destId="{6023AEE0-1ECB-4640-9139-D907B76ABC3E}" srcOrd="0" destOrd="0" presId="urn:microsoft.com/office/officeart/2005/8/layout/matrix3"/>
    <dgm:cxn modelId="{F03CB3AD-D297-4A72-A205-101963DDD39B}" type="presParOf" srcId="{77AB9433-B38C-45DF-AD41-200283C27E75}" destId="{766710FD-8E59-4324-B705-A81B14621F88}" srcOrd="1" destOrd="0" presId="urn:microsoft.com/office/officeart/2005/8/layout/matrix3"/>
    <dgm:cxn modelId="{5EE23B76-B897-4D0F-98B2-2249C59F574B}" type="presParOf" srcId="{77AB9433-B38C-45DF-AD41-200283C27E75}" destId="{85C509F7-3FA9-4FB2-B6FB-702C63D0F9DC}" srcOrd="2" destOrd="0" presId="urn:microsoft.com/office/officeart/2005/8/layout/matrix3"/>
    <dgm:cxn modelId="{82E01809-EE63-4A4F-9D24-3B5AEA1C92C3}" type="presParOf" srcId="{77AB9433-B38C-45DF-AD41-200283C27E75}" destId="{2580DB66-7FDD-4A1A-9952-68328281088C}" srcOrd="3" destOrd="0" presId="urn:microsoft.com/office/officeart/2005/8/layout/matrix3"/>
    <dgm:cxn modelId="{D406BD91-9A9A-4A82-B6BE-A2F755E74777}" type="presParOf" srcId="{77AB9433-B38C-45DF-AD41-200283C27E75}" destId="{C8C2F290-2123-43DD-8710-F5E2D2D990C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7D369-0BF7-489B-8B8C-9B2199583490}" type="doc">
      <dgm:prSet loTypeId="urn:microsoft.com/office/officeart/2008/layout/BendingPictureCaptionList" loCatId="pictur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3263B153-E2C2-4449-A30E-6C436D678FC5}">
      <dgm:prSet custT="1"/>
      <dgm:spPr/>
      <dgm:t>
        <a:bodyPr/>
        <a:lstStyle/>
        <a:p>
          <a:pPr rtl="0"/>
          <a:r>
            <a:rPr lang="es-ES" sz="2000" b="1" dirty="0" err="1" smtClean="0">
              <a:solidFill>
                <a:srgbClr val="0F5494"/>
              </a:solidFill>
            </a:rPr>
            <a:t>Two</a:t>
          </a:r>
          <a:r>
            <a:rPr lang="es-ES" sz="2000" b="1" dirty="0" smtClean="0">
              <a:solidFill>
                <a:srgbClr val="0F5494"/>
              </a:solidFill>
            </a:rPr>
            <a:t> role-</a:t>
          </a:r>
          <a:r>
            <a:rPr lang="es-ES" sz="2000" b="1" dirty="0" err="1" smtClean="0">
              <a:solidFill>
                <a:srgbClr val="0F5494"/>
              </a:solidFill>
            </a:rPr>
            <a:t>playing</a:t>
          </a:r>
          <a:r>
            <a:rPr lang="es-ES" sz="2000" b="1" dirty="0" smtClean="0">
              <a:solidFill>
                <a:srgbClr val="0F5494"/>
              </a:solidFill>
            </a:rPr>
            <a:t> </a:t>
          </a:r>
          <a:r>
            <a:rPr lang="es-ES" sz="2000" b="1" dirty="0" err="1" smtClean="0">
              <a:solidFill>
                <a:srgbClr val="0F5494"/>
              </a:solidFill>
            </a:rPr>
            <a:t>games</a:t>
          </a:r>
          <a:endParaRPr lang="en-GB" sz="2000" dirty="0">
            <a:solidFill>
              <a:srgbClr val="0F5494"/>
            </a:solidFill>
          </a:endParaRPr>
        </a:p>
      </dgm:t>
    </dgm:pt>
    <dgm:pt modelId="{3D4BFE24-93C3-4BD9-A931-582F455FB275}" type="parTrans" cxnId="{F7F5E6E1-B23F-466B-A0D8-BF3F71BB43A9}">
      <dgm:prSet/>
      <dgm:spPr/>
      <dgm:t>
        <a:bodyPr/>
        <a:lstStyle/>
        <a:p>
          <a:endParaRPr lang="en-GB"/>
        </a:p>
      </dgm:t>
    </dgm:pt>
    <dgm:pt modelId="{88DE485C-DA02-4C78-AFB7-723B555F2ADB}" type="sibTrans" cxnId="{F7F5E6E1-B23F-466B-A0D8-BF3F71BB43A9}">
      <dgm:prSet/>
      <dgm:spPr/>
      <dgm:t>
        <a:bodyPr/>
        <a:lstStyle/>
        <a:p>
          <a:endParaRPr lang="en-GB"/>
        </a:p>
      </dgm:t>
    </dgm:pt>
    <dgm:pt modelId="{6AAC30B0-88A7-49DC-B9F5-432A49245326}">
      <dgm:prSet custT="1"/>
      <dgm:spPr/>
      <dgm:t>
        <a:bodyPr/>
        <a:lstStyle/>
        <a:p>
          <a:pPr rtl="0"/>
          <a:r>
            <a:rPr lang="es-ES" sz="1800" dirty="0" err="1" smtClean="0">
              <a:solidFill>
                <a:srgbClr val="0F5494"/>
              </a:solidFill>
            </a:rPr>
            <a:t>Intra</a:t>
          </a:r>
          <a:r>
            <a:rPr lang="es-ES" sz="1800" dirty="0" smtClean="0">
              <a:solidFill>
                <a:srgbClr val="0F5494"/>
              </a:solidFill>
            </a:rPr>
            <a:t>-regional </a:t>
          </a:r>
          <a:r>
            <a:rPr lang="es-ES" sz="1800" dirty="0" err="1" smtClean="0">
              <a:solidFill>
                <a:srgbClr val="0F5494"/>
              </a:solidFill>
            </a:rPr>
            <a:t>governance</a:t>
          </a:r>
          <a:endParaRPr lang="en-GB" sz="1800" dirty="0">
            <a:solidFill>
              <a:srgbClr val="0F5494"/>
            </a:solidFill>
          </a:endParaRPr>
        </a:p>
      </dgm:t>
    </dgm:pt>
    <dgm:pt modelId="{B2875ECD-A53E-40E7-9907-810ED01A594B}" type="parTrans" cxnId="{D123FB41-CCE0-4786-BBA9-698CFE9D3740}">
      <dgm:prSet/>
      <dgm:spPr/>
      <dgm:t>
        <a:bodyPr/>
        <a:lstStyle/>
        <a:p>
          <a:endParaRPr lang="en-GB"/>
        </a:p>
      </dgm:t>
    </dgm:pt>
    <dgm:pt modelId="{D1A2FA28-FC7A-49DB-81E2-72411195FA26}" type="sibTrans" cxnId="{D123FB41-CCE0-4786-BBA9-698CFE9D3740}">
      <dgm:prSet/>
      <dgm:spPr/>
      <dgm:t>
        <a:bodyPr/>
        <a:lstStyle/>
        <a:p>
          <a:endParaRPr lang="en-GB"/>
        </a:p>
      </dgm:t>
    </dgm:pt>
    <dgm:pt modelId="{4330142E-F218-4AF9-9190-D9A1999C3AC0}">
      <dgm:prSet custT="1"/>
      <dgm:spPr/>
      <dgm:t>
        <a:bodyPr/>
        <a:lstStyle/>
        <a:p>
          <a:pPr rtl="0"/>
          <a:r>
            <a:rPr lang="es-ES" sz="1800" dirty="0" err="1" smtClean="0">
              <a:solidFill>
                <a:srgbClr val="0F5494"/>
              </a:solidFill>
            </a:rPr>
            <a:t>Multi-level</a:t>
          </a:r>
          <a:r>
            <a:rPr lang="es-ES" sz="1800" dirty="0" smtClean="0">
              <a:solidFill>
                <a:srgbClr val="0F5494"/>
              </a:solidFill>
            </a:rPr>
            <a:t> </a:t>
          </a:r>
          <a:r>
            <a:rPr lang="es-ES" sz="1800" dirty="0" err="1" smtClean="0">
              <a:solidFill>
                <a:srgbClr val="0F5494"/>
              </a:solidFill>
            </a:rPr>
            <a:t>governance</a:t>
          </a:r>
          <a:endParaRPr lang="en-GB" sz="1800" dirty="0">
            <a:solidFill>
              <a:srgbClr val="0F5494"/>
            </a:solidFill>
          </a:endParaRPr>
        </a:p>
      </dgm:t>
    </dgm:pt>
    <dgm:pt modelId="{920E2C42-6D9E-4C07-9412-47CA67675A2E}" type="parTrans" cxnId="{76D688A8-89CB-4F49-83CA-F929032AFF23}">
      <dgm:prSet/>
      <dgm:spPr/>
      <dgm:t>
        <a:bodyPr/>
        <a:lstStyle/>
        <a:p>
          <a:endParaRPr lang="en-GB"/>
        </a:p>
      </dgm:t>
    </dgm:pt>
    <dgm:pt modelId="{29608CAD-6485-4DD6-9213-5AAF90765ADC}" type="sibTrans" cxnId="{76D688A8-89CB-4F49-83CA-F929032AFF23}">
      <dgm:prSet/>
      <dgm:spPr/>
      <dgm:t>
        <a:bodyPr/>
        <a:lstStyle/>
        <a:p>
          <a:endParaRPr lang="en-GB"/>
        </a:p>
      </dgm:t>
    </dgm:pt>
    <dgm:pt modelId="{33495249-6E84-488A-9E5B-11C6147C0AF8}">
      <dgm:prSet custT="1"/>
      <dgm:spPr/>
      <dgm:t>
        <a:bodyPr/>
        <a:lstStyle/>
        <a:p>
          <a:pPr rtl="0"/>
          <a:r>
            <a:rPr lang="es-ES" sz="1800" b="1" dirty="0" smtClean="0">
              <a:solidFill>
                <a:srgbClr val="0F5494"/>
              </a:solidFill>
            </a:rPr>
            <a:t>5 case-</a:t>
          </a:r>
          <a:r>
            <a:rPr lang="es-ES" sz="1800" b="1" dirty="0" err="1" smtClean="0">
              <a:solidFill>
                <a:srgbClr val="0F5494"/>
              </a:solidFill>
            </a:rPr>
            <a:t>studies</a:t>
          </a:r>
          <a:endParaRPr lang="en-GB" sz="1800" b="1" dirty="0">
            <a:solidFill>
              <a:srgbClr val="0F5494"/>
            </a:solidFill>
          </a:endParaRPr>
        </a:p>
      </dgm:t>
    </dgm:pt>
    <dgm:pt modelId="{B68D90B9-2B12-4A8D-A43B-B83B5D66ADAC}" type="parTrans" cxnId="{4FC44583-45D9-4F0D-92BB-0F9E0CC6DF9D}">
      <dgm:prSet/>
      <dgm:spPr/>
      <dgm:t>
        <a:bodyPr/>
        <a:lstStyle/>
        <a:p>
          <a:endParaRPr lang="en-GB"/>
        </a:p>
      </dgm:t>
    </dgm:pt>
    <dgm:pt modelId="{F75A698C-3D48-4B6B-963E-3D963FF195FC}" type="sibTrans" cxnId="{4FC44583-45D9-4F0D-92BB-0F9E0CC6DF9D}">
      <dgm:prSet/>
      <dgm:spPr/>
      <dgm:t>
        <a:bodyPr/>
        <a:lstStyle/>
        <a:p>
          <a:endParaRPr lang="en-GB"/>
        </a:p>
      </dgm:t>
    </dgm:pt>
    <dgm:pt modelId="{3291BCC6-2033-47F7-A652-933593747A9D}">
      <dgm:prSet custT="1"/>
      <dgm:spPr/>
      <dgm:t>
        <a:bodyPr/>
        <a:lstStyle/>
        <a:p>
          <a:pPr rtl="0"/>
          <a:r>
            <a:rPr lang="es-ES" sz="1800" dirty="0" smtClean="0">
              <a:solidFill>
                <a:srgbClr val="0F5494"/>
              </a:solidFill>
            </a:rPr>
            <a:t>Puglia-Extremadura</a:t>
          </a:r>
          <a:endParaRPr lang="en-GB" sz="1800" dirty="0">
            <a:solidFill>
              <a:srgbClr val="0F5494"/>
            </a:solidFill>
          </a:endParaRPr>
        </a:p>
      </dgm:t>
    </dgm:pt>
    <dgm:pt modelId="{B7B1B60C-8669-4879-8698-6DEEF158D07E}" type="parTrans" cxnId="{40C6E22D-8B11-45D3-B9B0-309F3BA4012A}">
      <dgm:prSet/>
      <dgm:spPr/>
      <dgm:t>
        <a:bodyPr/>
        <a:lstStyle/>
        <a:p>
          <a:endParaRPr lang="en-GB"/>
        </a:p>
      </dgm:t>
    </dgm:pt>
    <dgm:pt modelId="{CAF280DF-ED8A-4C29-8DBD-20E5653724BF}" type="sibTrans" cxnId="{40C6E22D-8B11-45D3-B9B0-309F3BA4012A}">
      <dgm:prSet/>
      <dgm:spPr/>
      <dgm:t>
        <a:bodyPr/>
        <a:lstStyle/>
        <a:p>
          <a:endParaRPr lang="en-GB"/>
        </a:p>
      </dgm:t>
    </dgm:pt>
    <dgm:pt modelId="{E1839E20-95F1-4936-86C4-ED62F246D33C}">
      <dgm:prSet custT="1"/>
      <dgm:spPr/>
      <dgm:t>
        <a:bodyPr/>
        <a:lstStyle/>
        <a:p>
          <a:pPr rtl="0"/>
          <a:r>
            <a:rPr lang="es-ES" sz="1800" dirty="0" smtClean="0">
              <a:solidFill>
                <a:srgbClr val="0F5494"/>
              </a:solidFill>
            </a:rPr>
            <a:t>Centro</a:t>
          </a:r>
          <a:endParaRPr lang="en-GB" sz="1800" dirty="0">
            <a:solidFill>
              <a:srgbClr val="0F5494"/>
            </a:solidFill>
          </a:endParaRPr>
        </a:p>
      </dgm:t>
    </dgm:pt>
    <dgm:pt modelId="{13785F7C-559A-4E6C-A633-286DD13884C3}" type="parTrans" cxnId="{C8D605D9-BBF9-4FA4-9181-E1C1EA124C22}">
      <dgm:prSet/>
      <dgm:spPr/>
      <dgm:t>
        <a:bodyPr/>
        <a:lstStyle/>
        <a:p>
          <a:endParaRPr lang="en-GB"/>
        </a:p>
      </dgm:t>
    </dgm:pt>
    <dgm:pt modelId="{46845D14-65E6-44BE-813B-91F1343D467C}" type="sibTrans" cxnId="{C8D605D9-BBF9-4FA4-9181-E1C1EA124C22}">
      <dgm:prSet/>
      <dgm:spPr/>
      <dgm:t>
        <a:bodyPr/>
        <a:lstStyle/>
        <a:p>
          <a:endParaRPr lang="en-GB"/>
        </a:p>
      </dgm:t>
    </dgm:pt>
    <dgm:pt modelId="{04713939-7B1C-4772-B794-95C5A5A0E7E4}">
      <dgm:prSet custT="1"/>
      <dgm:spPr/>
      <dgm:t>
        <a:bodyPr/>
        <a:lstStyle/>
        <a:p>
          <a:pPr rtl="0"/>
          <a:r>
            <a:rPr lang="es-ES" sz="1800" dirty="0" smtClean="0">
              <a:solidFill>
                <a:srgbClr val="0F5494"/>
              </a:solidFill>
            </a:rPr>
            <a:t>Bulgaria</a:t>
          </a:r>
          <a:endParaRPr lang="en-GB" sz="1800" dirty="0">
            <a:solidFill>
              <a:srgbClr val="0F5494"/>
            </a:solidFill>
          </a:endParaRPr>
        </a:p>
      </dgm:t>
    </dgm:pt>
    <dgm:pt modelId="{4DC232E0-99E7-48D7-B7AE-A4BBBC6BB4BB}" type="parTrans" cxnId="{1564EAD9-24C9-4714-8730-A45D90706518}">
      <dgm:prSet/>
      <dgm:spPr/>
      <dgm:t>
        <a:bodyPr/>
        <a:lstStyle/>
        <a:p>
          <a:endParaRPr lang="en-GB"/>
        </a:p>
      </dgm:t>
    </dgm:pt>
    <dgm:pt modelId="{9CC21A45-DB30-412C-99A9-5755707AAB35}" type="sibTrans" cxnId="{1564EAD9-24C9-4714-8730-A45D90706518}">
      <dgm:prSet/>
      <dgm:spPr/>
      <dgm:t>
        <a:bodyPr/>
        <a:lstStyle/>
        <a:p>
          <a:endParaRPr lang="en-GB"/>
        </a:p>
      </dgm:t>
    </dgm:pt>
    <dgm:pt modelId="{9563AE16-DD43-43BE-965A-BF8043E274C4}">
      <dgm:prSet custT="1"/>
      <dgm:spPr/>
      <dgm:t>
        <a:bodyPr/>
        <a:lstStyle/>
        <a:p>
          <a:pPr rtl="0"/>
          <a:r>
            <a:rPr lang="es-ES" sz="1800" dirty="0" smtClean="0">
              <a:solidFill>
                <a:srgbClr val="0F5494"/>
              </a:solidFill>
            </a:rPr>
            <a:t>Romania</a:t>
          </a:r>
          <a:endParaRPr lang="en-GB" sz="1800" dirty="0">
            <a:solidFill>
              <a:srgbClr val="0F5494"/>
            </a:solidFill>
          </a:endParaRPr>
        </a:p>
      </dgm:t>
    </dgm:pt>
    <dgm:pt modelId="{39ECDBDD-29CB-4CCA-B3A3-CD4B17D787FF}" type="parTrans" cxnId="{8E6D9288-EE3C-4982-A3D5-07DE3CCEBA66}">
      <dgm:prSet/>
      <dgm:spPr/>
      <dgm:t>
        <a:bodyPr/>
        <a:lstStyle/>
        <a:p>
          <a:endParaRPr lang="en-GB"/>
        </a:p>
      </dgm:t>
    </dgm:pt>
    <dgm:pt modelId="{05C3CB34-9E2B-4B32-B364-A37D1942D9FC}" type="sibTrans" cxnId="{8E6D9288-EE3C-4982-A3D5-07DE3CCEBA66}">
      <dgm:prSet/>
      <dgm:spPr/>
      <dgm:t>
        <a:bodyPr/>
        <a:lstStyle/>
        <a:p>
          <a:endParaRPr lang="en-GB"/>
        </a:p>
      </dgm:t>
    </dgm:pt>
    <dgm:pt modelId="{EA650C29-69EF-42FA-A64C-6FFD92D7B3EA}" type="pres">
      <dgm:prSet presAssocID="{91C7D369-0BF7-489B-8B8C-9B21995834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93C907-C6B2-41DD-9FD8-BBEFC7099E80}" type="pres">
      <dgm:prSet presAssocID="{3263B153-E2C2-4449-A30E-6C436D678FC5}" presName="composite" presStyleCnt="0"/>
      <dgm:spPr/>
    </dgm:pt>
    <dgm:pt modelId="{7DA0537D-505E-4B2E-A63B-F4D022A37F6C}" type="pres">
      <dgm:prSet presAssocID="{3263B153-E2C2-4449-A30E-6C436D678FC5}" presName="rect1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8AA620-5BE2-43C2-9210-22FEB02CE1B9}" type="pres">
      <dgm:prSet presAssocID="{3263B153-E2C2-4449-A30E-6C436D678FC5}" presName="wedgeRectCallout1" presStyleLbl="node1" presStyleIdx="0" presStyleCnt="2" custLinFactNeighborX="-4290" custLinFactNeighborY="-10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2E5E1C-4D55-438B-992C-DB584E3B1923}" type="pres">
      <dgm:prSet presAssocID="{88DE485C-DA02-4C78-AFB7-723B555F2ADB}" presName="sibTrans" presStyleCnt="0"/>
      <dgm:spPr/>
    </dgm:pt>
    <dgm:pt modelId="{0C360430-D22C-4CC4-AAE5-132D74203CD7}" type="pres">
      <dgm:prSet presAssocID="{33495249-6E84-488A-9E5B-11C6147C0AF8}" presName="composite" presStyleCnt="0"/>
      <dgm:spPr/>
    </dgm:pt>
    <dgm:pt modelId="{BD83AC20-0417-4EA0-8DC9-C9DF38F99FF9}" type="pres">
      <dgm:prSet presAssocID="{33495249-6E84-488A-9E5B-11C6147C0AF8}" presName="rect1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25C58EE-CC8D-47E8-A480-87DA8467E2AC}" type="pres">
      <dgm:prSet presAssocID="{33495249-6E84-488A-9E5B-11C6147C0AF8}" presName="wedgeRectCallout1" presStyleLbl="node1" presStyleIdx="1" presStyleCnt="2" custScaleY="164448" custLinFactNeighborX="-1101" custLinFactNeighborY="69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04DA540-FD71-4572-8343-34447EBBF990}" type="presOf" srcId="{6AAC30B0-88A7-49DC-B9F5-432A49245326}" destId="{2B8AA620-5BE2-43C2-9210-22FEB02CE1B9}" srcOrd="0" destOrd="1" presId="urn:microsoft.com/office/officeart/2008/layout/BendingPictureCaptionList"/>
    <dgm:cxn modelId="{40C6E22D-8B11-45D3-B9B0-309F3BA4012A}" srcId="{33495249-6E84-488A-9E5B-11C6147C0AF8}" destId="{3291BCC6-2033-47F7-A652-933593747A9D}" srcOrd="0" destOrd="0" parTransId="{B7B1B60C-8669-4879-8698-6DEEF158D07E}" sibTransId="{CAF280DF-ED8A-4C29-8DBD-20E5653724BF}"/>
    <dgm:cxn modelId="{8E6D9288-EE3C-4982-A3D5-07DE3CCEBA66}" srcId="{33495249-6E84-488A-9E5B-11C6147C0AF8}" destId="{9563AE16-DD43-43BE-965A-BF8043E274C4}" srcOrd="3" destOrd="0" parTransId="{39ECDBDD-29CB-4CCA-B3A3-CD4B17D787FF}" sibTransId="{05C3CB34-9E2B-4B32-B364-A37D1942D9FC}"/>
    <dgm:cxn modelId="{95B460C6-0784-46BD-8278-926D782EC941}" type="presOf" srcId="{3263B153-E2C2-4449-A30E-6C436D678FC5}" destId="{2B8AA620-5BE2-43C2-9210-22FEB02CE1B9}" srcOrd="0" destOrd="0" presId="urn:microsoft.com/office/officeart/2008/layout/BendingPictureCaptionList"/>
    <dgm:cxn modelId="{D123FB41-CCE0-4786-BBA9-698CFE9D3740}" srcId="{3263B153-E2C2-4449-A30E-6C436D678FC5}" destId="{6AAC30B0-88A7-49DC-B9F5-432A49245326}" srcOrd="0" destOrd="0" parTransId="{B2875ECD-A53E-40E7-9907-810ED01A594B}" sibTransId="{D1A2FA28-FC7A-49DB-81E2-72411195FA26}"/>
    <dgm:cxn modelId="{760B74C5-68DF-4F3D-BDD0-8EDB227DE6A3}" type="presOf" srcId="{E1839E20-95F1-4936-86C4-ED62F246D33C}" destId="{325C58EE-CC8D-47E8-A480-87DA8467E2AC}" srcOrd="0" destOrd="2" presId="urn:microsoft.com/office/officeart/2008/layout/BendingPictureCaptionList"/>
    <dgm:cxn modelId="{BAA0651D-B041-459C-9761-15762EE70364}" type="presOf" srcId="{3291BCC6-2033-47F7-A652-933593747A9D}" destId="{325C58EE-CC8D-47E8-A480-87DA8467E2AC}" srcOrd="0" destOrd="1" presId="urn:microsoft.com/office/officeart/2008/layout/BendingPictureCaptionList"/>
    <dgm:cxn modelId="{C374C5D5-6572-4890-BB4B-6340919E168C}" type="presOf" srcId="{9563AE16-DD43-43BE-965A-BF8043E274C4}" destId="{325C58EE-CC8D-47E8-A480-87DA8467E2AC}" srcOrd="0" destOrd="4" presId="urn:microsoft.com/office/officeart/2008/layout/BendingPictureCaptionList"/>
    <dgm:cxn modelId="{4FC44583-45D9-4F0D-92BB-0F9E0CC6DF9D}" srcId="{91C7D369-0BF7-489B-8B8C-9B2199583490}" destId="{33495249-6E84-488A-9E5B-11C6147C0AF8}" srcOrd="1" destOrd="0" parTransId="{B68D90B9-2B12-4A8D-A43B-B83B5D66ADAC}" sibTransId="{F75A698C-3D48-4B6B-963E-3D963FF195FC}"/>
    <dgm:cxn modelId="{F7F5E6E1-B23F-466B-A0D8-BF3F71BB43A9}" srcId="{91C7D369-0BF7-489B-8B8C-9B2199583490}" destId="{3263B153-E2C2-4449-A30E-6C436D678FC5}" srcOrd="0" destOrd="0" parTransId="{3D4BFE24-93C3-4BD9-A931-582F455FB275}" sibTransId="{88DE485C-DA02-4C78-AFB7-723B555F2ADB}"/>
    <dgm:cxn modelId="{62127465-9D1A-435C-8544-DCFE9BB2D397}" type="presOf" srcId="{33495249-6E84-488A-9E5B-11C6147C0AF8}" destId="{325C58EE-CC8D-47E8-A480-87DA8467E2AC}" srcOrd="0" destOrd="0" presId="urn:microsoft.com/office/officeart/2008/layout/BendingPictureCaptionList"/>
    <dgm:cxn modelId="{C8D605D9-BBF9-4FA4-9181-E1C1EA124C22}" srcId="{33495249-6E84-488A-9E5B-11C6147C0AF8}" destId="{E1839E20-95F1-4936-86C4-ED62F246D33C}" srcOrd="1" destOrd="0" parTransId="{13785F7C-559A-4E6C-A633-286DD13884C3}" sibTransId="{46845D14-65E6-44BE-813B-91F1343D467C}"/>
    <dgm:cxn modelId="{76D688A8-89CB-4F49-83CA-F929032AFF23}" srcId="{3263B153-E2C2-4449-A30E-6C436D678FC5}" destId="{4330142E-F218-4AF9-9190-D9A1999C3AC0}" srcOrd="1" destOrd="0" parTransId="{920E2C42-6D9E-4C07-9412-47CA67675A2E}" sibTransId="{29608CAD-6485-4DD6-9213-5AAF90765ADC}"/>
    <dgm:cxn modelId="{1564EAD9-24C9-4714-8730-A45D90706518}" srcId="{33495249-6E84-488A-9E5B-11C6147C0AF8}" destId="{04713939-7B1C-4772-B794-95C5A5A0E7E4}" srcOrd="2" destOrd="0" parTransId="{4DC232E0-99E7-48D7-B7AE-A4BBBC6BB4BB}" sibTransId="{9CC21A45-DB30-412C-99A9-5755707AAB35}"/>
    <dgm:cxn modelId="{60F2AFDB-3115-430D-A5F8-4299F3F526CD}" type="presOf" srcId="{4330142E-F218-4AF9-9190-D9A1999C3AC0}" destId="{2B8AA620-5BE2-43C2-9210-22FEB02CE1B9}" srcOrd="0" destOrd="2" presId="urn:microsoft.com/office/officeart/2008/layout/BendingPictureCaptionList"/>
    <dgm:cxn modelId="{6C84AA15-FC6A-40CC-B8D0-B66A5D37902D}" type="presOf" srcId="{91C7D369-0BF7-489B-8B8C-9B2199583490}" destId="{EA650C29-69EF-42FA-A64C-6FFD92D7B3EA}" srcOrd="0" destOrd="0" presId="urn:microsoft.com/office/officeart/2008/layout/BendingPictureCaptionList"/>
    <dgm:cxn modelId="{2BEB7B20-DE05-4848-9C37-F29BD0B2EBDA}" type="presOf" srcId="{04713939-7B1C-4772-B794-95C5A5A0E7E4}" destId="{325C58EE-CC8D-47E8-A480-87DA8467E2AC}" srcOrd="0" destOrd="3" presId="urn:microsoft.com/office/officeart/2008/layout/BendingPictureCaptionList"/>
    <dgm:cxn modelId="{1B2FE4B7-B0ED-4BF8-BFE6-75DC3A53F74E}" type="presParOf" srcId="{EA650C29-69EF-42FA-A64C-6FFD92D7B3EA}" destId="{6293C907-C6B2-41DD-9FD8-BBEFC7099E80}" srcOrd="0" destOrd="0" presId="urn:microsoft.com/office/officeart/2008/layout/BendingPictureCaptionList"/>
    <dgm:cxn modelId="{F3D1BBE6-535F-402F-9946-2EEA5D53F43B}" type="presParOf" srcId="{6293C907-C6B2-41DD-9FD8-BBEFC7099E80}" destId="{7DA0537D-505E-4B2E-A63B-F4D022A37F6C}" srcOrd="0" destOrd="0" presId="urn:microsoft.com/office/officeart/2008/layout/BendingPictureCaptionList"/>
    <dgm:cxn modelId="{98535EF3-823C-4EDE-A8C0-8F2C406705CD}" type="presParOf" srcId="{6293C907-C6B2-41DD-9FD8-BBEFC7099E80}" destId="{2B8AA620-5BE2-43C2-9210-22FEB02CE1B9}" srcOrd="1" destOrd="0" presId="urn:microsoft.com/office/officeart/2008/layout/BendingPictureCaptionList"/>
    <dgm:cxn modelId="{4E0545D9-71DD-4DD5-866B-F49E9CAB23E5}" type="presParOf" srcId="{EA650C29-69EF-42FA-A64C-6FFD92D7B3EA}" destId="{6C2E5E1C-4D55-438B-992C-DB584E3B1923}" srcOrd="1" destOrd="0" presId="urn:microsoft.com/office/officeart/2008/layout/BendingPictureCaptionList"/>
    <dgm:cxn modelId="{DD4D516C-85F0-4D86-A362-81AD69306F28}" type="presParOf" srcId="{EA650C29-69EF-42FA-A64C-6FFD92D7B3EA}" destId="{0C360430-D22C-4CC4-AAE5-132D74203CD7}" srcOrd="2" destOrd="0" presId="urn:microsoft.com/office/officeart/2008/layout/BendingPictureCaptionList"/>
    <dgm:cxn modelId="{525AF64E-705F-4CE6-9ED9-61770CE0052A}" type="presParOf" srcId="{0C360430-D22C-4CC4-AAE5-132D74203CD7}" destId="{BD83AC20-0417-4EA0-8DC9-C9DF38F99FF9}" srcOrd="0" destOrd="0" presId="urn:microsoft.com/office/officeart/2008/layout/BendingPictureCaptionList"/>
    <dgm:cxn modelId="{D9D51118-43DD-460C-9873-7C07A779254F}" type="presParOf" srcId="{0C360430-D22C-4CC4-AAE5-132D74203CD7}" destId="{325C58EE-CC8D-47E8-A480-87DA8467E2A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3AEE0-1ECB-4640-9139-D907B76ABC3E}">
      <dsp:nvSpPr>
        <dsp:cNvPr id="0" name=""/>
        <dsp:cNvSpPr/>
      </dsp:nvSpPr>
      <dsp:spPr>
        <a:xfrm>
          <a:off x="1188132" y="0"/>
          <a:ext cx="5040560" cy="504056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710FD-8E59-4324-B705-A81B14621F88}">
      <dsp:nvSpPr>
        <dsp:cNvPr id="0" name=""/>
        <dsp:cNvSpPr/>
      </dsp:nvSpPr>
      <dsp:spPr>
        <a:xfrm>
          <a:off x="1666985" y="478853"/>
          <a:ext cx="1965818" cy="19658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762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Presentations</a:t>
          </a:r>
          <a:r>
            <a:rPr lang="es-ES" sz="1600" b="1" kern="1200" dirty="0" smtClean="0"/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Lessons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from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Lagging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Regions</a:t>
          </a:r>
          <a:r>
            <a:rPr lang="es-ES" sz="1600" kern="1200" dirty="0" smtClean="0"/>
            <a:t> 1</a:t>
          </a:r>
          <a:endParaRPr lang="en-GB" sz="1600" b="1" kern="1200" dirty="0"/>
        </a:p>
      </dsp:txBody>
      <dsp:txXfrm>
        <a:off x="1762948" y="574816"/>
        <a:ext cx="1773892" cy="1773892"/>
      </dsp:txXfrm>
    </dsp:sp>
    <dsp:sp modelId="{85C509F7-3FA9-4FB2-B6FB-702C63D0F9DC}">
      <dsp:nvSpPr>
        <dsp:cNvPr id="0" name=""/>
        <dsp:cNvSpPr/>
      </dsp:nvSpPr>
      <dsp:spPr>
        <a:xfrm>
          <a:off x="3784020" y="478853"/>
          <a:ext cx="1965818" cy="1965818"/>
        </a:xfrm>
        <a:prstGeom prst="roundRect">
          <a:avLst/>
        </a:prstGeom>
        <a:solidFill>
          <a:srgbClr val="F5FEA0"/>
        </a:solidFill>
        <a:ln w="57150" cap="flat" cmpd="sng" algn="ctr">
          <a:solidFill>
            <a:srgbClr val="2D5EC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solidFill>
                <a:srgbClr val="3E6FD2"/>
              </a:solidFill>
            </a:rPr>
            <a:t>Exercise</a:t>
          </a:r>
          <a:r>
            <a:rPr lang="es-ES" sz="1600" b="1" kern="1200" dirty="0" smtClean="0">
              <a:solidFill>
                <a:srgbClr val="3E6FD2"/>
              </a:solidFill>
            </a:rPr>
            <a:t> </a:t>
          </a:r>
          <a:r>
            <a:rPr lang="es-ES" sz="1600" kern="1200" dirty="0" smtClean="0">
              <a:solidFill>
                <a:srgbClr val="3E6FD2"/>
              </a:solidFill>
            </a:rPr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3E6FD2"/>
              </a:solidFill>
            </a:rPr>
            <a:t>"S3 </a:t>
          </a:r>
          <a:r>
            <a:rPr lang="es-ES" sz="1600" kern="1200" dirty="0" err="1" smtClean="0">
              <a:solidFill>
                <a:srgbClr val="3E6FD2"/>
              </a:solidFill>
            </a:rPr>
            <a:t>body</a:t>
          </a:r>
          <a:r>
            <a:rPr lang="es-ES" sz="1600" kern="1200" dirty="0" smtClean="0">
              <a:solidFill>
                <a:srgbClr val="3E6FD2"/>
              </a:solidFill>
            </a:rPr>
            <a:t>"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3E6FD2"/>
              </a:solidFill>
            </a:rPr>
            <a:t>Max </a:t>
          </a:r>
          <a:r>
            <a:rPr lang="es-ES" sz="1600" kern="1200" dirty="0" err="1" smtClean="0">
              <a:solidFill>
                <a:srgbClr val="3E6FD2"/>
              </a:solidFill>
            </a:rPr>
            <a:t>common</a:t>
          </a:r>
          <a:r>
            <a:rPr lang="es-ES" sz="1600" kern="1200" dirty="0" smtClean="0">
              <a:solidFill>
                <a:srgbClr val="3E6FD2"/>
              </a:solidFill>
            </a:rPr>
            <a:t> </a:t>
          </a:r>
          <a:r>
            <a:rPr lang="es-ES" sz="1600" kern="1200" dirty="0" err="1" smtClean="0">
              <a:solidFill>
                <a:srgbClr val="3E6FD2"/>
              </a:solidFill>
            </a:rPr>
            <a:t>denominator</a:t>
          </a:r>
          <a:endParaRPr lang="en-GB" sz="1600" kern="1200" dirty="0">
            <a:solidFill>
              <a:srgbClr val="3E6FD2"/>
            </a:solidFill>
          </a:endParaRPr>
        </a:p>
      </dsp:txBody>
      <dsp:txXfrm>
        <a:off x="3879983" y="574816"/>
        <a:ext cx="1773892" cy="1773892"/>
      </dsp:txXfrm>
    </dsp:sp>
    <dsp:sp modelId="{2580DB66-7FDD-4A1A-9952-68328281088C}">
      <dsp:nvSpPr>
        <dsp:cNvPr id="0" name=""/>
        <dsp:cNvSpPr/>
      </dsp:nvSpPr>
      <dsp:spPr>
        <a:xfrm>
          <a:off x="1656192" y="2592290"/>
          <a:ext cx="1965818" cy="1965818"/>
        </a:xfrm>
        <a:prstGeom prst="roundRect">
          <a:avLst/>
        </a:prstGeom>
        <a:solidFill>
          <a:srgbClr val="BCE2C0"/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3E6FD2"/>
              </a:solidFill>
            </a:rPr>
            <a:t>S3 </a:t>
          </a:r>
          <a:r>
            <a:rPr lang="es-ES" sz="1600" b="1" kern="1200" dirty="0" err="1" smtClean="0">
              <a:solidFill>
                <a:srgbClr val="3E6FD2"/>
              </a:solidFill>
            </a:rPr>
            <a:t>Hearing</a:t>
          </a:r>
          <a:r>
            <a:rPr lang="es-ES" sz="1600" b="1" kern="1200" dirty="0" smtClean="0">
              <a:solidFill>
                <a:srgbClr val="3E6FD2"/>
              </a:solidFill>
            </a:rPr>
            <a:t>   </a:t>
          </a:r>
          <a:r>
            <a:rPr lang="es-ES" sz="1600" kern="1200" dirty="0" err="1" smtClean="0">
              <a:solidFill>
                <a:srgbClr val="3E6FD2"/>
              </a:solidFill>
            </a:rPr>
            <a:t>which</a:t>
          </a:r>
          <a:r>
            <a:rPr lang="es-ES" sz="1600" kern="1200" dirty="0" smtClean="0">
              <a:solidFill>
                <a:srgbClr val="3E6FD2"/>
              </a:solidFill>
            </a:rPr>
            <a:t> </a:t>
          </a:r>
          <a:r>
            <a:rPr lang="es-ES" sz="1600" kern="1200" dirty="0" err="1" smtClean="0">
              <a:solidFill>
                <a:srgbClr val="3E6FD2"/>
              </a:solidFill>
            </a:rPr>
            <a:t>actors</a:t>
          </a:r>
          <a:r>
            <a:rPr lang="es-ES" sz="1600" kern="1200" dirty="0" smtClean="0">
              <a:solidFill>
                <a:srgbClr val="3E6FD2"/>
              </a:solidFill>
            </a:rPr>
            <a:t> in S3?</a:t>
          </a:r>
          <a:endParaRPr lang="en-GB" sz="1600" kern="1200" dirty="0">
            <a:solidFill>
              <a:srgbClr val="3E6FD2"/>
            </a:solidFill>
          </a:endParaRPr>
        </a:p>
      </dsp:txBody>
      <dsp:txXfrm>
        <a:off x="1752155" y="2688253"/>
        <a:ext cx="1773892" cy="1773892"/>
      </dsp:txXfrm>
    </dsp:sp>
    <dsp:sp modelId="{C8C2F290-2123-43DD-8710-F5E2D2D990CE}">
      <dsp:nvSpPr>
        <dsp:cNvPr id="0" name=""/>
        <dsp:cNvSpPr/>
      </dsp:nvSpPr>
      <dsp:spPr>
        <a:xfrm>
          <a:off x="3784020" y="2595888"/>
          <a:ext cx="1965818" cy="1965818"/>
        </a:xfrm>
        <a:prstGeom prst="roundRect">
          <a:avLst/>
        </a:prstGeom>
        <a:solidFill>
          <a:srgbClr val="C00000"/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err="1" smtClean="0"/>
            <a:t>Exercise</a:t>
          </a:r>
          <a:r>
            <a:rPr lang="es-ES" sz="1600" b="1" kern="1200" smtClean="0"/>
            <a:t> 2 </a:t>
          </a:r>
          <a:r>
            <a:rPr lang="es-ES" sz="1600" kern="1200" smtClean="0"/>
            <a:t> </a:t>
          </a:r>
          <a:endParaRPr lang="es-E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"S3 </a:t>
          </a:r>
          <a:r>
            <a:rPr lang="es-ES" sz="1600" kern="1200" dirty="0" err="1" smtClean="0"/>
            <a:t>body</a:t>
          </a:r>
          <a:r>
            <a:rPr lang="es-ES" sz="1600" kern="1200" dirty="0" smtClean="0"/>
            <a:t>"  </a:t>
          </a:r>
          <a:r>
            <a:rPr lang="es-ES" sz="1600" kern="1200" dirty="0" err="1" smtClean="0"/>
            <a:t>National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perspectives</a:t>
          </a:r>
          <a:endParaRPr lang="en-GB" sz="1600" kern="1200" dirty="0"/>
        </a:p>
      </dsp:txBody>
      <dsp:txXfrm>
        <a:off x="3879983" y="2691851"/>
        <a:ext cx="1773892" cy="1773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0537D-505E-4B2E-A63B-F4D022A37F6C}">
      <dsp:nvSpPr>
        <dsp:cNvPr id="0" name=""/>
        <dsp:cNvSpPr/>
      </dsp:nvSpPr>
      <dsp:spPr>
        <a:xfrm>
          <a:off x="1063" y="554282"/>
          <a:ext cx="4148019" cy="331841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AA620-5BE2-43C2-9210-22FEB02CE1B9}">
      <dsp:nvSpPr>
        <dsp:cNvPr id="0" name=""/>
        <dsp:cNvSpPr/>
      </dsp:nvSpPr>
      <dsp:spPr>
        <a:xfrm>
          <a:off x="216009" y="3528393"/>
          <a:ext cx="3691737" cy="11614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rgbClr val="0F5494"/>
              </a:solidFill>
            </a:rPr>
            <a:t>Two</a:t>
          </a:r>
          <a:r>
            <a:rPr lang="es-ES" sz="2000" b="1" kern="1200" dirty="0" smtClean="0">
              <a:solidFill>
                <a:srgbClr val="0F5494"/>
              </a:solidFill>
            </a:rPr>
            <a:t> role-</a:t>
          </a:r>
          <a:r>
            <a:rPr lang="es-ES" sz="2000" b="1" kern="1200" dirty="0" err="1" smtClean="0">
              <a:solidFill>
                <a:srgbClr val="0F5494"/>
              </a:solidFill>
            </a:rPr>
            <a:t>playing</a:t>
          </a:r>
          <a:r>
            <a:rPr lang="es-ES" sz="2000" b="1" kern="1200" dirty="0" smtClean="0">
              <a:solidFill>
                <a:srgbClr val="0F5494"/>
              </a:solidFill>
            </a:rPr>
            <a:t> </a:t>
          </a:r>
          <a:r>
            <a:rPr lang="es-ES" sz="2000" b="1" kern="1200" dirty="0" err="1" smtClean="0">
              <a:solidFill>
                <a:srgbClr val="0F5494"/>
              </a:solidFill>
            </a:rPr>
            <a:t>games</a:t>
          </a:r>
          <a:endParaRPr lang="en-GB" sz="2000" kern="1200" dirty="0">
            <a:solidFill>
              <a:srgbClr val="0F5494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>
              <a:solidFill>
                <a:srgbClr val="0F5494"/>
              </a:solidFill>
            </a:rPr>
            <a:t>Intra</a:t>
          </a:r>
          <a:r>
            <a:rPr lang="es-ES" sz="1800" kern="1200" dirty="0" smtClean="0">
              <a:solidFill>
                <a:srgbClr val="0F5494"/>
              </a:solidFill>
            </a:rPr>
            <a:t>-regional </a:t>
          </a:r>
          <a:r>
            <a:rPr lang="es-ES" sz="1800" kern="1200" dirty="0" err="1" smtClean="0">
              <a:solidFill>
                <a:srgbClr val="0F5494"/>
              </a:solidFill>
            </a:rPr>
            <a:t>governance</a:t>
          </a:r>
          <a:endParaRPr lang="en-GB" sz="1800" kern="1200" dirty="0">
            <a:solidFill>
              <a:srgbClr val="0F5494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>
              <a:solidFill>
                <a:srgbClr val="0F5494"/>
              </a:solidFill>
            </a:rPr>
            <a:t>Multi-level</a:t>
          </a:r>
          <a:r>
            <a:rPr lang="es-ES" sz="1800" kern="1200" dirty="0" smtClean="0">
              <a:solidFill>
                <a:srgbClr val="0F5494"/>
              </a:solidFill>
            </a:rPr>
            <a:t> </a:t>
          </a:r>
          <a:r>
            <a:rPr lang="es-ES" sz="1800" kern="1200" dirty="0" err="1" smtClean="0">
              <a:solidFill>
                <a:srgbClr val="0F5494"/>
              </a:solidFill>
            </a:rPr>
            <a:t>governance</a:t>
          </a:r>
          <a:endParaRPr lang="en-GB" sz="1800" kern="1200" dirty="0">
            <a:solidFill>
              <a:srgbClr val="0F5494"/>
            </a:solidFill>
          </a:endParaRPr>
        </a:p>
      </dsp:txBody>
      <dsp:txXfrm>
        <a:off x="216009" y="3528393"/>
        <a:ext cx="3691737" cy="1161445"/>
      </dsp:txXfrm>
    </dsp:sp>
    <dsp:sp modelId="{BD83AC20-0417-4EA0-8DC9-C9DF38F99FF9}">
      <dsp:nvSpPr>
        <dsp:cNvPr id="0" name=""/>
        <dsp:cNvSpPr/>
      </dsp:nvSpPr>
      <dsp:spPr>
        <a:xfrm>
          <a:off x="4563884" y="367150"/>
          <a:ext cx="4148019" cy="331841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C58EE-CC8D-47E8-A480-87DA8467E2AC}">
      <dsp:nvSpPr>
        <dsp:cNvPr id="0" name=""/>
        <dsp:cNvSpPr/>
      </dsp:nvSpPr>
      <dsp:spPr>
        <a:xfrm>
          <a:off x="4896560" y="3060343"/>
          <a:ext cx="3691737" cy="19099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F5494"/>
              </a:solidFill>
            </a:rPr>
            <a:t>5 case-</a:t>
          </a:r>
          <a:r>
            <a:rPr lang="es-ES" sz="1800" b="1" kern="1200" dirty="0" err="1" smtClean="0">
              <a:solidFill>
                <a:srgbClr val="0F5494"/>
              </a:solidFill>
            </a:rPr>
            <a:t>studies</a:t>
          </a:r>
          <a:endParaRPr lang="en-GB" sz="1800" b="1" kern="1200" dirty="0">
            <a:solidFill>
              <a:srgbClr val="0F5494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F5494"/>
              </a:solidFill>
            </a:rPr>
            <a:t>Puglia-Extremadura</a:t>
          </a:r>
          <a:endParaRPr lang="en-GB" sz="1800" kern="1200" dirty="0">
            <a:solidFill>
              <a:srgbClr val="0F5494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F5494"/>
              </a:solidFill>
            </a:rPr>
            <a:t>Centro</a:t>
          </a:r>
          <a:endParaRPr lang="en-GB" sz="1800" kern="1200" dirty="0">
            <a:solidFill>
              <a:srgbClr val="0F5494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F5494"/>
              </a:solidFill>
            </a:rPr>
            <a:t>Bulgaria</a:t>
          </a:r>
          <a:endParaRPr lang="en-GB" sz="1800" kern="1200" dirty="0">
            <a:solidFill>
              <a:srgbClr val="0F5494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rgbClr val="0F5494"/>
              </a:solidFill>
            </a:rPr>
            <a:t>Romania</a:t>
          </a:r>
          <a:endParaRPr lang="en-GB" sz="1800" kern="1200" dirty="0">
            <a:solidFill>
              <a:srgbClr val="0F5494"/>
            </a:solidFill>
          </a:endParaRPr>
        </a:p>
      </dsp:txBody>
      <dsp:txXfrm>
        <a:off x="4896560" y="3060343"/>
        <a:ext cx="3691737" cy="1909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FF734F6-B6C4-4EFF-8950-88D75735BE97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18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458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073"/>
            <a:ext cx="5436235" cy="44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A6279F0-F78F-463E-B188-D8DCFC034253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805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4588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26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TIME IT</a:t>
            </a:r>
            <a:r>
              <a:rPr lang="es-ES" baseline="0" dirty="0" smtClean="0"/>
              <a:t> RIGHT!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79F0-F78F-463E-B188-D8DCFC034253}" type="slidenum">
              <a:rPr lang="en-GB" altLang="en-US" smtClean="0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15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MENTION DISTANCE BETWEEN ACADEMIC DEBATE AND</a:t>
            </a:r>
            <a:r>
              <a:rPr lang="es-ES" baseline="0" dirty="0" smtClean="0"/>
              <a:t> PUBLIC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79F0-F78F-463E-B188-D8DCFC034253}" type="slidenum">
              <a:rPr lang="en-GB" altLang="en-US" smtClean="0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693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MENTION DISTANCE BETWEEN ACADEMIC DEBATE AND</a:t>
            </a:r>
            <a:r>
              <a:rPr lang="es-ES" baseline="0" dirty="0" smtClean="0"/>
              <a:t> PUBLIC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79F0-F78F-463E-B188-D8DCFC034253}" type="slidenum">
              <a:rPr lang="en-GB" altLang="en-US" smtClean="0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49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MENTION DISTANCE BETWEEN ACADEMIC DEBATE AND</a:t>
            </a:r>
            <a:r>
              <a:rPr lang="es-ES" baseline="0" dirty="0" smtClean="0"/>
              <a:t> PUBLIC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79F0-F78F-463E-B188-D8DCFC034253}" type="slidenum">
              <a:rPr lang="en-GB" altLang="en-US" smtClean="0"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90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MENTION DISTANCE BETWEEN ACADEMIC DEBATE AND</a:t>
            </a:r>
            <a:r>
              <a:rPr lang="es-ES" baseline="0" dirty="0" smtClean="0"/>
              <a:t> PUBLIC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79F0-F78F-463E-B188-D8DCFC034253}" type="slidenum">
              <a:rPr lang="en-GB" altLang="en-US" smtClean="0"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69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4D981C3-75DD-4BB3-A5C4-5F50A08C5838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5A75E-81E0-46AF-B7DE-FD4A75007E4F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A78BC-6F17-4022-B7D1-95B7DB665315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9144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6677" y="922715"/>
            <a:ext cx="9137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2817386" y="2581264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9144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32"/>
            <a:ext cx="9144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</a:br>
            <a:r>
              <a:rPr lang="nl-NL" sz="3600" b="1" dirty="0">
                <a:solidFill>
                  <a:schemeClr val="bg1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88"/>
            <a:ext cx="9144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306"/>
            <a:ext cx="9144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9144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4980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595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75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555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535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150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30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110" algn="l" defTabSz="949960" rtl="0" eaLnBrk="1" latinLnBrk="0" hangingPunct="1">
              <a:defRPr sz="18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9144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445746"/>
            <a:ext cx="817245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4850" y="1765300"/>
            <a:ext cx="817245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46128" y="6237312"/>
            <a:ext cx="32943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>
          <a:xfrm>
            <a:off x="8322384" y="5774480"/>
            <a:ext cx="821616" cy="108352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8" y="6237315"/>
            <a:ext cx="32943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fld id="{F68327C5-B821-4FE9-A59A-A60D9EB59A9A}" type="slidenum">
              <a:rPr lang="en-US" smtClean="0">
                <a:latin typeface="Calibri" panose="020F0502020204030204"/>
              </a:rPr>
              <a:t>‹#›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914" y="764704"/>
            <a:ext cx="7200900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cap="sm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147094"/>
            <a:ext cx="72009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8354" y="230331"/>
            <a:ext cx="1220830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84064" y="95859"/>
            <a:ext cx="1195121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6214075"/>
            <a:ext cx="1220830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>
          <a:xfrm>
            <a:off x="8322384" y="4937768"/>
            <a:ext cx="821616" cy="1083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-756028"/>
            <a:ext cx="8424936" cy="1938992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6214078"/>
            <a:ext cx="1220830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1426467"/>
            <a:ext cx="4753855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17458" y="1700812"/>
            <a:ext cx="4212431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>
          <a:xfrm>
            <a:off x="8322384" y="4937768"/>
            <a:ext cx="821616" cy="1083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6B5B-B368-4D4B-977A-3555AA6640BD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630B6-225E-46A5-B295-1B61D3291203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4AAE0-7C57-4A36-8010-CBB2C0D3CCBB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9734-CDA8-47A0-90C6-6707EA96BF59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57024-487A-4B00-9458-98772239F3E6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2755-5348-4A1E-ABC5-1CD46DC08D6C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EDBC0-D510-444B-BE9C-6E2DFF6403F4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354D7-16E6-4261-B1D4-56664517A60B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E239810-3949-4900-87B4-2530CB52FEAE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6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r" defTabSz="913765" rtl="0" eaLnBrk="1" latinLnBrk="0" hangingPunct="1">
        <a:spcBef>
          <a:spcPct val="0"/>
        </a:spcBef>
        <a:buNone/>
        <a:defRPr lang="en-US" sz="4000" b="1" kern="1200" cap="sm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188640"/>
            <a:ext cx="8172450" cy="993310"/>
          </a:xfrm>
        </p:spPr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S3 </a:t>
            </a:r>
            <a:r>
              <a:rPr lang="es-ES" dirty="0" err="1" smtClean="0"/>
              <a:t>governance</a:t>
            </a:r>
            <a:r>
              <a:rPr lang="es-ES" dirty="0" smtClean="0"/>
              <a:t>? </a:t>
            </a:r>
            <a:r>
              <a:rPr lang="es-ES" dirty="0" err="1" smtClean="0"/>
              <a:t>Presentations</a:t>
            </a:r>
            <a:endParaRPr lang="es-ES" dirty="0"/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268760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ock Arc 33"/>
          <p:cNvSpPr/>
          <p:nvPr/>
        </p:nvSpPr>
        <p:spPr>
          <a:xfrm>
            <a:off x="3431222" y="3215762"/>
            <a:ext cx="2461254" cy="3021550"/>
          </a:xfrm>
          <a:prstGeom prst="blockArc">
            <a:avLst>
              <a:gd name="adj1" fmla="val 10830196"/>
              <a:gd name="adj2" fmla="val 21561967"/>
              <a:gd name="adj3" fmla="val 0"/>
            </a:avLst>
          </a:prstGeom>
          <a:solidFill>
            <a:srgbClr val="00B09B"/>
          </a:solidFill>
          <a:ln w="57150" cap="flat" cmpd="sng" algn="ctr">
            <a:solidFill>
              <a:srgbClr val="EBCB38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02365" y="3790010"/>
            <a:ext cx="1525728" cy="187305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S3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</a:t>
            </a:r>
          </a:p>
        </p:txBody>
      </p:sp>
      <p:sp>
        <p:nvSpPr>
          <p:cNvPr id="36" name="Freeform: Shape 32"/>
          <p:cNvSpPr/>
          <p:nvPr/>
        </p:nvSpPr>
        <p:spPr>
          <a:xfrm>
            <a:off x="2557607" y="2166632"/>
            <a:ext cx="1050401" cy="1270325"/>
          </a:xfrm>
          <a:custGeom>
            <a:avLst/>
            <a:gdLst>
              <a:gd name="connsiteX0" fmla="*/ 691387 w 1403670"/>
              <a:gd name="connsiteY0" fmla="*/ 0 h 1382774"/>
              <a:gd name="connsiteX1" fmla="*/ 1382774 w 1403670"/>
              <a:gd name="connsiteY1" fmla="*/ 691387 h 1382774"/>
              <a:gd name="connsiteX2" fmla="*/ 1328442 w 1403670"/>
              <a:gd name="connsiteY2" fmla="*/ 960506 h 1382774"/>
              <a:gd name="connsiteX3" fmla="*/ 1303719 w 1403670"/>
              <a:gd name="connsiteY3" fmla="*/ 1006053 h 1382774"/>
              <a:gd name="connsiteX4" fmla="*/ 1403670 w 1403670"/>
              <a:gd name="connsiteY4" fmla="*/ 1382057 h 1382774"/>
              <a:gd name="connsiteX5" fmla="*/ 1039887 w 1403670"/>
              <a:gd name="connsiteY5" fmla="*/ 1285355 h 1382774"/>
              <a:gd name="connsiteX6" fmla="*/ 960506 w 1403670"/>
              <a:gd name="connsiteY6" fmla="*/ 1328441 h 1382774"/>
              <a:gd name="connsiteX7" fmla="*/ 691387 w 1403670"/>
              <a:gd name="connsiteY7" fmla="*/ 1382774 h 1382774"/>
              <a:gd name="connsiteX8" fmla="*/ 0 w 1403670"/>
              <a:gd name="connsiteY8" fmla="*/ 691387 h 1382774"/>
              <a:gd name="connsiteX9" fmla="*/ 691387 w 1403670"/>
              <a:gd name="connsiteY9" fmla="*/ 0 h 138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670" h="1382774">
                <a:moveTo>
                  <a:pt x="691387" y="0"/>
                </a:moveTo>
                <a:cubicBezTo>
                  <a:pt x="1073229" y="0"/>
                  <a:pt x="1382774" y="309545"/>
                  <a:pt x="1382774" y="691387"/>
                </a:cubicBezTo>
                <a:cubicBezTo>
                  <a:pt x="1382774" y="786848"/>
                  <a:pt x="1363428" y="877790"/>
                  <a:pt x="1328442" y="960506"/>
                </a:cubicBezTo>
                <a:lnTo>
                  <a:pt x="1303719" y="1006053"/>
                </a:lnTo>
                <a:lnTo>
                  <a:pt x="1403670" y="1382057"/>
                </a:lnTo>
                <a:lnTo>
                  <a:pt x="1039887" y="1285355"/>
                </a:lnTo>
                <a:lnTo>
                  <a:pt x="960506" y="1328441"/>
                </a:lnTo>
                <a:cubicBezTo>
                  <a:pt x="877790" y="1363428"/>
                  <a:pt x="786848" y="1382774"/>
                  <a:pt x="691387" y="1382774"/>
                </a:cubicBezTo>
                <a:cubicBezTo>
                  <a:pt x="309545" y="1382774"/>
                  <a:pt x="0" y="1073229"/>
                  <a:pt x="0" y="691387"/>
                </a:cubicBezTo>
                <a:cubicBezTo>
                  <a:pt x="0" y="309545"/>
                  <a:pt x="309545" y="0"/>
                  <a:pt x="691387" y="0"/>
                </a:cubicBezTo>
                <a:close/>
              </a:path>
            </a:pathLst>
          </a:custGeom>
          <a:solidFill>
            <a:srgbClr val="00B0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3"/>
          <p:cNvSpPr/>
          <p:nvPr/>
        </p:nvSpPr>
        <p:spPr>
          <a:xfrm>
            <a:off x="5520608" y="2140637"/>
            <a:ext cx="1046433" cy="1282223"/>
          </a:xfrm>
          <a:custGeom>
            <a:avLst/>
            <a:gdLst>
              <a:gd name="connsiteX0" fmla="*/ 706980 w 1398367"/>
              <a:gd name="connsiteY0" fmla="*/ 0 h 1395725"/>
              <a:gd name="connsiteX1" fmla="*/ 1398367 w 1398367"/>
              <a:gd name="connsiteY1" fmla="*/ 691387 h 1395725"/>
              <a:gd name="connsiteX2" fmla="*/ 706980 w 1398367"/>
              <a:gd name="connsiteY2" fmla="*/ 1382774 h 1395725"/>
              <a:gd name="connsiteX3" fmla="*/ 437861 w 1398367"/>
              <a:gd name="connsiteY3" fmla="*/ 1328441 h 1395725"/>
              <a:gd name="connsiteX4" fmla="*/ 377128 w 1398367"/>
              <a:gd name="connsiteY4" fmla="*/ 1295476 h 1395725"/>
              <a:gd name="connsiteX5" fmla="*/ 0 w 1398367"/>
              <a:gd name="connsiteY5" fmla="*/ 1395725 h 1395725"/>
              <a:gd name="connsiteX6" fmla="*/ 100647 w 1398367"/>
              <a:gd name="connsiteY6" fmla="*/ 1017105 h 1395725"/>
              <a:gd name="connsiteX7" fmla="*/ 69926 w 1398367"/>
              <a:gd name="connsiteY7" fmla="*/ 960506 h 1395725"/>
              <a:gd name="connsiteX8" fmla="*/ 15593 w 1398367"/>
              <a:gd name="connsiteY8" fmla="*/ 691387 h 1395725"/>
              <a:gd name="connsiteX9" fmla="*/ 706980 w 1398367"/>
              <a:gd name="connsiteY9" fmla="*/ 0 h 13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367" h="1395725">
                <a:moveTo>
                  <a:pt x="706980" y="0"/>
                </a:moveTo>
                <a:cubicBezTo>
                  <a:pt x="1088822" y="0"/>
                  <a:pt x="1398367" y="309545"/>
                  <a:pt x="1398367" y="691387"/>
                </a:cubicBezTo>
                <a:cubicBezTo>
                  <a:pt x="1398367" y="1073229"/>
                  <a:pt x="1088822" y="1382774"/>
                  <a:pt x="706980" y="1382774"/>
                </a:cubicBezTo>
                <a:cubicBezTo>
                  <a:pt x="611520" y="1382774"/>
                  <a:pt x="520578" y="1363428"/>
                  <a:pt x="437861" y="1328441"/>
                </a:cubicBezTo>
                <a:lnTo>
                  <a:pt x="377128" y="1295476"/>
                </a:lnTo>
                <a:lnTo>
                  <a:pt x="0" y="1395725"/>
                </a:lnTo>
                <a:lnTo>
                  <a:pt x="100647" y="1017105"/>
                </a:lnTo>
                <a:lnTo>
                  <a:pt x="69926" y="960506"/>
                </a:lnTo>
                <a:cubicBezTo>
                  <a:pt x="34940" y="877790"/>
                  <a:pt x="15593" y="786848"/>
                  <a:pt x="15593" y="691387"/>
                </a:cubicBezTo>
                <a:cubicBezTo>
                  <a:pt x="15593" y="309545"/>
                  <a:pt x="325138" y="0"/>
                  <a:pt x="706980" y="0"/>
                </a:cubicBezTo>
                <a:close/>
              </a:path>
            </a:pathLst>
          </a:custGeom>
          <a:solidFill>
            <a:srgbClr val="0D95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/>
          <p:cNvSpPr/>
          <p:nvPr/>
        </p:nvSpPr>
        <p:spPr>
          <a:xfrm rot="5400000">
            <a:off x="1918434" y="4084140"/>
            <a:ext cx="1270326" cy="1262180"/>
          </a:xfrm>
          <a:custGeom>
            <a:avLst/>
            <a:gdLst>
              <a:gd name="connsiteX0" fmla="*/ 0 w 1382775"/>
              <a:gd name="connsiteY0" fmla="*/ 995287 h 1686674"/>
              <a:gd name="connsiteX1" fmla="*/ 422268 w 1382775"/>
              <a:gd name="connsiteY1" fmla="*/ 358232 h 1686674"/>
              <a:gd name="connsiteX2" fmla="*/ 512092 w 1382775"/>
              <a:gd name="connsiteY2" fmla="*/ 330350 h 1686674"/>
              <a:gd name="connsiteX3" fmla="*/ 703695 w 1382775"/>
              <a:gd name="connsiteY3" fmla="*/ 0 h 1686674"/>
              <a:gd name="connsiteX4" fmla="*/ 900702 w 1382775"/>
              <a:gd name="connsiteY4" fmla="*/ 339668 h 1686674"/>
              <a:gd name="connsiteX5" fmla="*/ 960507 w 1382775"/>
              <a:gd name="connsiteY5" fmla="*/ 358232 h 1686674"/>
              <a:gd name="connsiteX6" fmla="*/ 1382775 w 1382775"/>
              <a:gd name="connsiteY6" fmla="*/ 995287 h 1686674"/>
              <a:gd name="connsiteX7" fmla="*/ 691388 w 1382775"/>
              <a:gd name="connsiteY7" fmla="*/ 1686674 h 1686674"/>
              <a:gd name="connsiteX8" fmla="*/ 0 w 1382775"/>
              <a:gd name="connsiteY8" fmla="*/ 995287 h 168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75" h="1686674">
                <a:moveTo>
                  <a:pt x="0" y="995287"/>
                </a:moveTo>
                <a:cubicBezTo>
                  <a:pt x="0" y="708905"/>
                  <a:pt x="174119" y="463191"/>
                  <a:pt x="422268" y="358232"/>
                </a:cubicBezTo>
                <a:lnTo>
                  <a:pt x="512092" y="330350"/>
                </a:lnTo>
                <a:lnTo>
                  <a:pt x="703695" y="0"/>
                </a:lnTo>
                <a:lnTo>
                  <a:pt x="900702" y="339668"/>
                </a:lnTo>
                <a:lnTo>
                  <a:pt x="960507" y="358232"/>
                </a:lnTo>
                <a:cubicBezTo>
                  <a:pt x="1208656" y="463191"/>
                  <a:pt x="1382775" y="708905"/>
                  <a:pt x="1382775" y="995287"/>
                </a:cubicBezTo>
                <a:cubicBezTo>
                  <a:pt x="1382775" y="1377129"/>
                  <a:pt x="1073230" y="1686674"/>
                  <a:pt x="691388" y="1686674"/>
                </a:cubicBezTo>
                <a:cubicBezTo>
                  <a:pt x="309545" y="1686674"/>
                  <a:pt x="0" y="1377129"/>
                  <a:pt x="0" y="995287"/>
                </a:cubicBezTo>
                <a:close/>
              </a:path>
            </a:pathLst>
          </a:custGeom>
          <a:solidFill>
            <a:srgbClr val="A2B9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5"/>
          <p:cNvSpPr/>
          <p:nvPr/>
        </p:nvSpPr>
        <p:spPr>
          <a:xfrm rot="16200000">
            <a:off x="6139641" y="4088054"/>
            <a:ext cx="1270326" cy="1258389"/>
          </a:xfrm>
          <a:custGeom>
            <a:avLst/>
            <a:gdLst>
              <a:gd name="connsiteX0" fmla="*/ 1382775 w 1382775"/>
              <a:gd name="connsiteY0" fmla="*/ 990221 h 1681608"/>
              <a:gd name="connsiteX1" fmla="*/ 691388 w 1382775"/>
              <a:gd name="connsiteY1" fmla="*/ 1681608 h 1681608"/>
              <a:gd name="connsiteX2" fmla="*/ 0 w 1382775"/>
              <a:gd name="connsiteY2" fmla="*/ 990220 h 1681608"/>
              <a:gd name="connsiteX3" fmla="*/ 422268 w 1382775"/>
              <a:gd name="connsiteY3" fmla="*/ 353166 h 1681608"/>
              <a:gd name="connsiteX4" fmla="*/ 484054 w 1382775"/>
              <a:gd name="connsiteY4" fmla="*/ 333986 h 1681608"/>
              <a:gd name="connsiteX5" fmla="*/ 677767 w 1382775"/>
              <a:gd name="connsiteY5" fmla="*/ 0 h 1681608"/>
              <a:gd name="connsiteX6" fmla="*/ 865498 w 1382775"/>
              <a:gd name="connsiteY6" fmla="*/ 323674 h 1681608"/>
              <a:gd name="connsiteX7" fmla="*/ 960507 w 1382775"/>
              <a:gd name="connsiteY7" fmla="*/ 353167 h 1681608"/>
              <a:gd name="connsiteX8" fmla="*/ 1382775 w 1382775"/>
              <a:gd name="connsiteY8" fmla="*/ 990221 h 168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75" h="1681608">
                <a:moveTo>
                  <a:pt x="1382775" y="990221"/>
                </a:moveTo>
                <a:cubicBezTo>
                  <a:pt x="1382775" y="1372063"/>
                  <a:pt x="1073230" y="1681608"/>
                  <a:pt x="691388" y="1681608"/>
                </a:cubicBezTo>
                <a:cubicBezTo>
                  <a:pt x="309545" y="1681607"/>
                  <a:pt x="0" y="1372062"/>
                  <a:pt x="0" y="990220"/>
                </a:cubicBezTo>
                <a:cubicBezTo>
                  <a:pt x="0" y="703839"/>
                  <a:pt x="174119" y="458124"/>
                  <a:pt x="422268" y="353166"/>
                </a:cubicBezTo>
                <a:lnTo>
                  <a:pt x="484054" y="333986"/>
                </a:lnTo>
                <a:lnTo>
                  <a:pt x="677767" y="0"/>
                </a:lnTo>
                <a:lnTo>
                  <a:pt x="865498" y="323674"/>
                </a:lnTo>
                <a:lnTo>
                  <a:pt x="960507" y="353167"/>
                </a:lnTo>
                <a:cubicBezTo>
                  <a:pt x="1208656" y="458125"/>
                  <a:pt x="1382775" y="703840"/>
                  <a:pt x="1382775" y="990221"/>
                </a:cubicBezTo>
                <a:close/>
              </a:path>
            </a:pathLst>
          </a:cu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54951" y="4489980"/>
            <a:ext cx="385384" cy="473116"/>
          </a:xfrm>
          <a:prstGeom prst="ellipse">
            <a:avLst/>
          </a:prstGeom>
          <a:solidFill>
            <a:srgbClr val="A2B9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3621538" y="3438518"/>
            <a:ext cx="385384" cy="473116"/>
          </a:xfrm>
          <a:prstGeom prst="ellipse">
            <a:avLst/>
          </a:prstGeom>
          <a:solidFill>
            <a:srgbClr val="00B0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235401" y="3327676"/>
            <a:ext cx="385384" cy="473116"/>
          </a:xfrm>
          <a:prstGeom prst="ellipse">
            <a:avLst/>
          </a:prstGeom>
          <a:solidFill>
            <a:srgbClr val="0D95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3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94267" y="4489979"/>
            <a:ext cx="385384" cy="473116"/>
          </a:xfrm>
          <a:prstGeom prst="ellipse">
            <a:avLst/>
          </a:pr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4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59852" y="2242711"/>
            <a:ext cx="820560" cy="100735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80412" y="4213570"/>
            <a:ext cx="820560" cy="100735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27479" y="4211552"/>
            <a:ext cx="820560" cy="100735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304"/>
          <p:cNvSpPr/>
          <p:nvPr/>
        </p:nvSpPr>
        <p:spPr>
          <a:xfrm>
            <a:off x="5831824" y="2461757"/>
            <a:ext cx="463942" cy="569266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D95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63"/>
          <p:cNvSpPr/>
          <p:nvPr/>
        </p:nvSpPr>
        <p:spPr>
          <a:xfrm>
            <a:off x="2805462" y="2500860"/>
            <a:ext cx="539051" cy="590559"/>
          </a:xfrm>
          <a:custGeom>
            <a:avLst/>
            <a:gdLst>
              <a:gd name="connsiteX0" fmla="*/ 247622 w 504825"/>
              <a:gd name="connsiteY0" fmla="*/ 247341 h 450736"/>
              <a:gd name="connsiteX1" fmla="*/ 258045 w 504825"/>
              <a:gd name="connsiteY1" fmla="*/ 267765 h 450736"/>
              <a:gd name="connsiteX2" fmla="*/ 269455 w 504825"/>
              <a:gd name="connsiteY2" fmla="*/ 285654 h 450736"/>
              <a:gd name="connsiteX3" fmla="*/ 283822 w 504825"/>
              <a:gd name="connsiteY3" fmla="*/ 301571 h 450736"/>
              <a:gd name="connsiteX4" fmla="*/ 301570 w 504825"/>
              <a:gd name="connsiteY4" fmla="*/ 311431 h 450736"/>
              <a:gd name="connsiteX5" fmla="*/ 324529 w 504825"/>
              <a:gd name="connsiteY5" fmla="*/ 315515 h 450736"/>
              <a:gd name="connsiteX6" fmla="*/ 396647 w 504825"/>
              <a:gd name="connsiteY6" fmla="*/ 315515 h 450736"/>
              <a:gd name="connsiteX7" fmla="*/ 396647 w 504825"/>
              <a:gd name="connsiteY7" fmla="*/ 261427 h 450736"/>
              <a:gd name="connsiteX8" fmla="*/ 399183 w 504825"/>
              <a:gd name="connsiteY8" fmla="*/ 254948 h 450736"/>
              <a:gd name="connsiteX9" fmla="*/ 405662 w 504825"/>
              <a:gd name="connsiteY9" fmla="*/ 252412 h 450736"/>
              <a:gd name="connsiteX10" fmla="*/ 412423 w 504825"/>
              <a:gd name="connsiteY10" fmla="*/ 255229 h 450736"/>
              <a:gd name="connsiteX11" fmla="*/ 502289 w 504825"/>
              <a:gd name="connsiteY11" fmla="*/ 345095 h 450736"/>
              <a:gd name="connsiteX12" fmla="*/ 504824 w 504825"/>
              <a:gd name="connsiteY12" fmla="*/ 351574 h 450736"/>
              <a:gd name="connsiteX13" fmla="*/ 502289 w 504825"/>
              <a:gd name="connsiteY13" fmla="*/ 358054 h 450736"/>
              <a:gd name="connsiteX14" fmla="*/ 412141 w 504825"/>
              <a:gd name="connsiteY14" fmla="*/ 448201 h 450736"/>
              <a:gd name="connsiteX15" fmla="*/ 405662 w 504825"/>
              <a:gd name="connsiteY15" fmla="*/ 450736 h 450736"/>
              <a:gd name="connsiteX16" fmla="*/ 399323 w 504825"/>
              <a:gd name="connsiteY16" fmla="*/ 448060 h 450736"/>
              <a:gd name="connsiteX17" fmla="*/ 396647 w 504825"/>
              <a:gd name="connsiteY17" fmla="*/ 441722 h 450736"/>
              <a:gd name="connsiteX18" fmla="*/ 396647 w 504825"/>
              <a:gd name="connsiteY18" fmla="*/ 387633 h 450736"/>
              <a:gd name="connsiteX19" fmla="*/ 372702 w 504825"/>
              <a:gd name="connsiteY19" fmla="*/ 387774 h 450736"/>
              <a:gd name="connsiteX20" fmla="*/ 349883 w 504825"/>
              <a:gd name="connsiteY20" fmla="*/ 388056 h 450736"/>
              <a:gd name="connsiteX21" fmla="*/ 329318 w 504825"/>
              <a:gd name="connsiteY21" fmla="*/ 387774 h 450736"/>
              <a:gd name="connsiteX22" fmla="*/ 309317 w 504825"/>
              <a:gd name="connsiteY22" fmla="*/ 386366 h 450736"/>
              <a:gd name="connsiteX23" fmla="*/ 291288 w 504825"/>
              <a:gd name="connsiteY23" fmla="*/ 383408 h 450736"/>
              <a:gd name="connsiteX24" fmla="*/ 273540 w 504825"/>
              <a:gd name="connsiteY24" fmla="*/ 378196 h 450736"/>
              <a:gd name="connsiteX25" fmla="*/ 257201 w 504825"/>
              <a:gd name="connsiteY25" fmla="*/ 370167 h 450736"/>
              <a:gd name="connsiteX26" fmla="*/ 240580 w 504825"/>
              <a:gd name="connsiteY26" fmla="*/ 358899 h 450736"/>
              <a:gd name="connsiteX27" fmla="*/ 225086 w 504825"/>
              <a:gd name="connsiteY27" fmla="*/ 343827 h 450736"/>
              <a:gd name="connsiteX28" fmla="*/ 209310 w 504825"/>
              <a:gd name="connsiteY28" fmla="*/ 324248 h 450736"/>
              <a:gd name="connsiteX29" fmla="*/ 247622 w 504825"/>
              <a:gd name="connsiteY29" fmla="*/ 247341 h 450736"/>
              <a:gd name="connsiteX30" fmla="*/ 9015 w 504825"/>
              <a:gd name="connsiteY30" fmla="*/ 63103 h 450736"/>
              <a:gd name="connsiteX31" fmla="*/ 72118 w 504825"/>
              <a:gd name="connsiteY31" fmla="*/ 63103 h 450736"/>
              <a:gd name="connsiteX32" fmla="*/ 187619 w 504825"/>
              <a:gd name="connsiteY32" fmla="*/ 126488 h 450736"/>
              <a:gd name="connsiteX33" fmla="*/ 149025 w 504825"/>
              <a:gd name="connsiteY33" fmla="*/ 203395 h 450736"/>
              <a:gd name="connsiteX34" fmla="*/ 138601 w 504825"/>
              <a:gd name="connsiteY34" fmla="*/ 182971 h 450736"/>
              <a:gd name="connsiteX35" fmla="*/ 127192 w 504825"/>
              <a:gd name="connsiteY35" fmla="*/ 165082 h 450736"/>
              <a:gd name="connsiteX36" fmla="*/ 112825 w 504825"/>
              <a:gd name="connsiteY36" fmla="*/ 149165 h 450736"/>
              <a:gd name="connsiteX37" fmla="*/ 95077 w 504825"/>
              <a:gd name="connsiteY37" fmla="*/ 139306 h 450736"/>
              <a:gd name="connsiteX38" fmla="*/ 72118 w 504825"/>
              <a:gd name="connsiteY38" fmla="*/ 135221 h 450736"/>
              <a:gd name="connsiteX39" fmla="*/ 9015 w 504825"/>
              <a:gd name="connsiteY39" fmla="*/ 135221 h 450736"/>
              <a:gd name="connsiteX40" fmla="*/ 2535 w 504825"/>
              <a:gd name="connsiteY40" fmla="*/ 132685 h 450736"/>
              <a:gd name="connsiteX41" fmla="*/ 0 w 504825"/>
              <a:gd name="connsiteY41" fmla="*/ 126206 h 450736"/>
              <a:gd name="connsiteX42" fmla="*/ 0 w 504825"/>
              <a:gd name="connsiteY42" fmla="*/ 72118 h 450736"/>
              <a:gd name="connsiteX43" fmla="*/ 2535 w 504825"/>
              <a:gd name="connsiteY43" fmla="*/ 65638 h 450736"/>
              <a:gd name="connsiteX44" fmla="*/ 9015 w 504825"/>
              <a:gd name="connsiteY44" fmla="*/ 63103 h 450736"/>
              <a:gd name="connsiteX45" fmla="*/ 405663 w 504825"/>
              <a:gd name="connsiteY45" fmla="*/ 0 h 450736"/>
              <a:gd name="connsiteX46" fmla="*/ 412424 w 504825"/>
              <a:gd name="connsiteY46" fmla="*/ 2817 h 450736"/>
              <a:gd name="connsiteX47" fmla="*/ 502290 w 504825"/>
              <a:gd name="connsiteY47" fmla="*/ 92683 h 450736"/>
              <a:gd name="connsiteX48" fmla="*/ 504825 w 504825"/>
              <a:gd name="connsiteY48" fmla="*/ 99162 h 450736"/>
              <a:gd name="connsiteX49" fmla="*/ 502290 w 504825"/>
              <a:gd name="connsiteY49" fmla="*/ 105641 h 450736"/>
              <a:gd name="connsiteX50" fmla="*/ 412142 w 504825"/>
              <a:gd name="connsiteY50" fmla="*/ 195788 h 450736"/>
              <a:gd name="connsiteX51" fmla="*/ 405663 w 504825"/>
              <a:gd name="connsiteY51" fmla="*/ 198324 h 450736"/>
              <a:gd name="connsiteX52" fmla="*/ 399324 w 504825"/>
              <a:gd name="connsiteY52" fmla="*/ 195647 h 450736"/>
              <a:gd name="connsiteX53" fmla="*/ 396648 w 504825"/>
              <a:gd name="connsiteY53" fmla="*/ 189309 h 450736"/>
              <a:gd name="connsiteX54" fmla="*/ 396648 w 504825"/>
              <a:gd name="connsiteY54" fmla="*/ 135221 h 450736"/>
              <a:gd name="connsiteX55" fmla="*/ 324530 w 504825"/>
              <a:gd name="connsiteY55" fmla="*/ 135221 h 450736"/>
              <a:gd name="connsiteX56" fmla="*/ 300022 w 504825"/>
              <a:gd name="connsiteY56" fmla="*/ 139446 h 450736"/>
              <a:gd name="connsiteX57" fmla="*/ 280583 w 504825"/>
              <a:gd name="connsiteY57" fmla="*/ 152123 h 450736"/>
              <a:gd name="connsiteX58" fmla="*/ 266216 w 504825"/>
              <a:gd name="connsiteY58" fmla="*/ 169449 h 450736"/>
              <a:gd name="connsiteX59" fmla="*/ 253539 w 504825"/>
              <a:gd name="connsiteY59" fmla="*/ 191281 h 450736"/>
              <a:gd name="connsiteX60" fmla="*/ 231566 w 504825"/>
              <a:gd name="connsiteY60" fmla="*/ 239454 h 450736"/>
              <a:gd name="connsiteX61" fmla="*/ 217621 w 504825"/>
              <a:gd name="connsiteY61" fmla="*/ 270723 h 450736"/>
              <a:gd name="connsiteX62" fmla="*/ 202409 w 504825"/>
              <a:gd name="connsiteY62" fmla="*/ 300303 h 450736"/>
              <a:gd name="connsiteX63" fmla="*/ 184379 w 504825"/>
              <a:gd name="connsiteY63" fmla="*/ 328474 h 450736"/>
              <a:gd name="connsiteX64" fmla="*/ 163533 w 504825"/>
              <a:gd name="connsiteY64" fmla="*/ 351856 h 450736"/>
              <a:gd name="connsiteX65" fmla="*/ 138179 w 504825"/>
              <a:gd name="connsiteY65" fmla="*/ 371153 h 450736"/>
              <a:gd name="connsiteX66" fmla="*/ 108177 w 504825"/>
              <a:gd name="connsiteY66" fmla="*/ 382985 h 450736"/>
              <a:gd name="connsiteX67" fmla="*/ 72118 w 504825"/>
              <a:gd name="connsiteY67" fmla="*/ 387633 h 450736"/>
              <a:gd name="connsiteX68" fmla="*/ 9015 w 504825"/>
              <a:gd name="connsiteY68" fmla="*/ 387633 h 450736"/>
              <a:gd name="connsiteX69" fmla="*/ 2535 w 504825"/>
              <a:gd name="connsiteY69" fmla="*/ 385098 h 450736"/>
              <a:gd name="connsiteX70" fmla="*/ 0 w 504825"/>
              <a:gd name="connsiteY70" fmla="*/ 378619 h 450736"/>
              <a:gd name="connsiteX71" fmla="*/ 0 w 504825"/>
              <a:gd name="connsiteY71" fmla="*/ 324530 h 450736"/>
              <a:gd name="connsiteX72" fmla="*/ 2535 w 504825"/>
              <a:gd name="connsiteY72" fmla="*/ 318051 h 450736"/>
              <a:gd name="connsiteX73" fmla="*/ 9015 w 504825"/>
              <a:gd name="connsiteY73" fmla="*/ 315515 h 450736"/>
              <a:gd name="connsiteX74" fmla="*/ 72118 w 504825"/>
              <a:gd name="connsiteY74" fmla="*/ 315515 h 450736"/>
              <a:gd name="connsiteX75" fmla="*/ 96627 w 504825"/>
              <a:gd name="connsiteY75" fmla="*/ 311290 h 450736"/>
              <a:gd name="connsiteX76" fmla="*/ 116064 w 504825"/>
              <a:gd name="connsiteY76" fmla="*/ 298613 h 450736"/>
              <a:gd name="connsiteX77" fmla="*/ 130432 w 504825"/>
              <a:gd name="connsiteY77" fmla="*/ 281288 h 450736"/>
              <a:gd name="connsiteX78" fmla="*/ 143109 w 504825"/>
              <a:gd name="connsiteY78" fmla="*/ 259455 h 450736"/>
              <a:gd name="connsiteX79" fmla="*/ 165082 w 504825"/>
              <a:gd name="connsiteY79" fmla="*/ 211283 h 450736"/>
              <a:gd name="connsiteX80" fmla="*/ 179027 w 504825"/>
              <a:gd name="connsiteY80" fmla="*/ 180013 h 450736"/>
              <a:gd name="connsiteX81" fmla="*/ 194239 w 504825"/>
              <a:gd name="connsiteY81" fmla="*/ 150433 h 450736"/>
              <a:gd name="connsiteX82" fmla="*/ 212269 w 504825"/>
              <a:gd name="connsiteY82" fmla="*/ 122262 h 450736"/>
              <a:gd name="connsiteX83" fmla="*/ 233115 w 504825"/>
              <a:gd name="connsiteY83" fmla="*/ 98880 h 450736"/>
              <a:gd name="connsiteX84" fmla="*/ 258469 w 504825"/>
              <a:gd name="connsiteY84" fmla="*/ 79583 h 450736"/>
              <a:gd name="connsiteX85" fmla="*/ 288471 w 504825"/>
              <a:gd name="connsiteY85" fmla="*/ 67751 h 450736"/>
              <a:gd name="connsiteX86" fmla="*/ 324530 w 504825"/>
              <a:gd name="connsiteY86" fmla="*/ 63103 h 450736"/>
              <a:gd name="connsiteX87" fmla="*/ 396648 w 504825"/>
              <a:gd name="connsiteY87" fmla="*/ 63103 h 450736"/>
              <a:gd name="connsiteX88" fmla="*/ 396648 w 504825"/>
              <a:gd name="connsiteY88" fmla="*/ 9014 h 450736"/>
              <a:gd name="connsiteX89" fmla="*/ 399184 w 504825"/>
              <a:gd name="connsiteY89" fmla="*/ 2535 h 450736"/>
              <a:gd name="connsiteX90" fmla="*/ 405663 w 504825"/>
              <a:gd name="connsiteY90" fmla="*/ 0 h 45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04825" h="450736">
                <a:moveTo>
                  <a:pt x="247622" y="247341"/>
                </a:moveTo>
                <a:cubicBezTo>
                  <a:pt x="251754" y="255793"/>
                  <a:pt x="255229" y="262601"/>
                  <a:pt x="258045" y="267765"/>
                </a:cubicBezTo>
                <a:cubicBezTo>
                  <a:pt x="260863" y="272930"/>
                  <a:pt x="264666" y="278893"/>
                  <a:pt x="269455" y="285654"/>
                </a:cubicBezTo>
                <a:cubicBezTo>
                  <a:pt x="274244" y="292415"/>
                  <a:pt x="279033" y="297721"/>
                  <a:pt x="283822" y="301571"/>
                </a:cubicBezTo>
                <a:cubicBezTo>
                  <a:pt x="288611" y="305421"/>
                  <a:pt x="294527" y="308707"/>
                  <a:pt x="301570" y="311431"/>
                </a:cubicBezTo>
                <a:cubicBezTo>
                  <a:pt x="308613" y="314154"/>
                  <a:pt x="316266" y="315515"/>
                  <a:pt x="324529" y="315515"/>
                </a:cubicBezTo>
                <a:lnTo>
                  <a:pt x="396647" y="315515"/>
                </a:lnTo>
                <a:lnTo>
                  <a:pt x="396647" y="261427"/>
                </a:lnTo>
                <a:cubicBezTo>
                  <a:pt x="396647" y="258798"/>
                  <a:pt x="397492" y="256638"/>
                  <a:pt x="399183" y="254948"/>
                </a:cubicBezTo>
                <a:cubicBezTo>
                  <a:pt x="400873" y="253257"/>
                  <a:pt x="403033" y="252412"/>
                  <a:pt x="405662" y="252412"/>
                </a:cubicBezTo>
                <a:cubicBezTo>
                  <a:pt x="407915" y="252412"/>
                  <a:pt x="410169" y="253351"/>
                  <a:pt x="412423" y="255229"/>
                </a:cubicBezTo>
                <a:lnTo>
                  <a:pt x="502289" y="345095"/>
                </a:lnTo>
                <a:cubicBezTo>
                  <a:pt x="503979" y="346785"/>
                  <a:pt x="504824" y="348945"/>
                  <a:pt x="504824" y="351574"/>
                </a:cubicBezTo>
                <a:cubicBezTo>
                  <a:pt x="504824" y="354204"/>
                  <a:pt x="503979" y="356363"/>
                  <a:pt x="502289" y="358054"/>
                </a:cubicBezTo>
                <a:lnTo>
                  <a:pt x="412141" y="448201"/>
                </a:lnTo>
                <a:cubicBezTo>
                  <a:pt x="410451" y="449891"/>
                  <a:pt x="408292" y="450736"/>
                  <a:pt x="405662" y="450736"/>
                </a:cubicBezTo>
                <a:cubicBezTo>
                  <a:pt x="403221" y="450736"/>
                  <a:pt x="401108" y="449844"/>
                  <a:pt x="399323" y="448060"/>
                </a:cubicBezTo>
                <a:cubicBezTo>
                  <a:pt x="397539" y="446276"/>
                  <a:pt x="396647" y="444163"/>
                  <a:pt x="396647" y="441722"/>
                </a:cubicBezTo>
                <a:lnTo>
                  <a:pt x="396647" y="387633"/>
                </a:lnTo>
                <a:cubicBezTo>
                  <a:pt x="390637" y="387633"/>
                  <a:pt x="382656" y="387680"/>
                  <a:pt x="372702" y="387774"/>
                </a:cubicBezTo>
                <a:cubicBezTo>
                  <a:pt x="362748" y="387868"/>
                  <a:pt x="355142" y="387962"/>
                  <a:pt x="349883" y="388056"/>
                </a:cubicBezTo>
                <a:cubicBezTo>
                  <a:pt x="344625" y="388150"/>
                  <a:pt x="337770" y="388056"/>
                  <a:pt x="329318" y="387774"/>
                </a:cubicBezTo>
                <a:cubicBezTo>
                  <a:pt x="320867" y="387492"/>
                  <a:pt x="314200" y="387023"/>
                  <a:pt x="309317" y="386366"/>
                </a:cubicBezTo>
                <a:cubicBezTo>
                  <a:pt x="304434" y="385708"/>
                  <a:pt x="298424" y="384722"/>
                  <a:pt x="291288" y="383408"/>
                </a:cubicBezTo>
                <a:cubicBezTo>
                  <a:pt x="284151" y="382093"/>
                  <a:pt x="278235" y="380356"/>
                  <a:pt x="273540" y="378196"/>
                </a:cubicBezTo>
                <a:cubicBezTo>
                  <a:pt x="268845" y="376036"/>
                  <a:pt x="263398" y="373360"/>
                  <a:pt x="257201" y="370167"/>
                </a:cubicBezTo>
                <a:cubicBezTo>
                  <a:pt x="251003" y="366975"/>
                  <a:pt x="245463" y="363218"/>
                  <a:pt x="240580" y="358899"/>
                </a:cubicBezTo>
                <a:cubicBezTo>
                  <a:pt x="235696" y="354579"/>
                  <a:pt x="230532" y="349555"/>
                  <a:pt x="225086" y="343827"/>
                </a:cubicBezTo>
                <a:cubicBezTo>
                  <a:pt x="219639" y="338099"/>
                  <a:pt x="214381" y="331573"/>
                  <a:pt x="209310" y="324248"/>
                </a:cubicBezTo>
                <a:cubicBezTo>
                  <a:pt x="220391" y="306782"/>
                  <a:pt x="233161" y="281147"/>
                  <a:pt x="247622" y="247341"/>
                </a:cubicBezTo>
                <a:close/>
                <a:moveTo>
                  <a:pt x="9015" y="63103"/>
                </a:moveTo>
                <a:lnTo>
                  <a:pt x="72118" y="63103"/>
                </a:lnTo>
                <a:cubicBezTo>
                  <a:pt x="119069" y="63103"/>
                  <a:pt x="157570" y="84231"/>
                  <a:pt x="187619" y="126488"/>
                </a:cubicBezTo>
                <a:cubicBezTo>
                  <a:pt x="176351" y="143766"/>
                  <a:pt x="163486" y="169401"/>
                  <a:pt x="149025" y="203395"/>
                </a:cubicBezTo>
                <a:cubicBezTo>
                  <a:pt x="144893" y="194943"/>
                  <a:pt x="141419" y="188135"/>
                  <a:pt x="138601" y="182971"/>
                </a:cubicBezTo>
                <a:cubicBezTo>
                  <a:pt x="135784" y="177806"/>
                  <a:pt x="131981" y="171843"/>
                  <a:pt x="127192" y="165082"/>
                </a:cubicBezTo>
                <a:cubicBezTo>
                  <a:pt x="122403" y="158321"/>
                  <a:pt x="117614" y="153016"/>
                  <a:pt x="112825" y="149165"/>
                </a:cubicBezTo>
                <a:cubicBezTo>
                  <a:pt x="108036" y="145315"/>
                  <a:pt x="102120" y="142029"/>
                  <a:pt x="95077" y="139306"/>
                </a:cubicBezTo>
                <a:cubicBezTo>
                  <a:pt x="88035" y="136582"/>
                  <a:pt x="80382" y="135221"/>
                  <a:pt x="72118" y="135221"/>
                </a:cubicBezTo>
                <a:lnTo>
                  <a:pt x="9015" y="135221"/>
                </a:lnTo>
                <a:cubicBezTo>
                  <a:pt x="6385" y="135221"/>
                  <a:pt x="4226" y="134376"/>
                  <a:pt x="2535" y="132685"/>
                </a:cubicBezTo>
                <a:cubicBezTo>
                  <a:pt x="845" y="130995"/>
                  <a:pt x="0" y="128835"/>
                  <a:pt x="0" y="126206"/>
                </a:cubicBezTo>
                <a:lnTo>
                  <a:pt x="0" y="72118"/>
                </a:lnTo>
                <a:cubicBezTo>
                  <a:pt x="0" y="69488"/>
                  <a:pt x="845" y="67329"/>
                  <a:pt x="2535" y="65638"/>
                </a:cubicBezTo>
                <a:cubicBezTo>
                  <a:pt x="4226" y="63948"/>
                  <a:pt x="6385" y="63103"/>
                  <a:pt x="9015" y="63103"/>
                </a:cubicBezTo>
                <a:close/>
                <a:moveTo>
                  <a:pt x="405663" y="0"/>
                </a:moveTo>
                <a:cubicBezTo>
                  <a:pt x="407916" y="0"/>
                  <a:pt x="410170" y="939"/>
                  <a:pt x="412424" y="2817"/>
                </a:cubicBezTo>
                <a:lnTo>
                  <a:pt x="502290" y="92683"/>
                </a:lnTo>
                <a:cubicBezTo>
                  <a:pt x="503980" y="94373"/>
                  <a:pt x="504825" y="96532"/>
                  <a:pt x="504825" y="99162"/>
                </a:cubicBezTo>
                <a:cubicBezTo>
                  <a:pt x="504825" y="101791"/>
                  <a:pt x="503980" y="103951"/>
                  <a:pt x="502290" y="105641"/>
                </a:cubicBezTo>
                <a:lnTo>
                  <a:pt x="412142" y="195788"/>
                </a:lnTo>
                <a:cubicBezTo>
                  <a:pt x="410452" y="197479"/>
                  <a:pt x="408293" y="198324"/>
                  <a:pt x="405663" y="198324"/>
                </a:cubicBezTo>
                <a:cubicBezTo>
                  <a:pt x="403222" y="198324"/>
                  <a:pt x="401109" y="197432"/>
                  <a:pt x="399324" y="195647"/>
                </a:cubicBezTo>
                <a:cubicBezTo>
                  <a:pt x="397540" y="193863"/>
                  <a:pt x="396648" y="191751"/>
                  <a:pt x="396648" y="189309"/>
                </a:cubicBezTo>
                <a:lnTo>
                  <a:pt x="396648" y="135221"/>
                </a:lnTo>
                <a:lnTo>
                  <a:pt x="324530" y="135221"/>
                </a:lnTo>
                <a:cubicBezTo>
                  <a:pt x="315516" y="135221"/>
                  <a:pt x="307346" y="136629"/>
                  <a:pt x="300022" y="139446"/>
                </a:cubicBezTo>
                <a:cubicBezTo>
                  <a:pt x="292697" y="142264"/>
                  <a:pt x="286218" y="146489"/>
                  <a:pt x="280583" y="152123"/>
                </a:cubicBezTo>
                <a:cubicBezTo>
                  <a:pt x="274950" y="157758"/>
                  <a:pt x="270160" y="163533"/>
                  <a:pt x="266216" y="169449"/>
                </a:cubicBezTo>
                <a:cubicBezTo>
                  <a:pt x="262272" y="175364"/>
                  <a:pt x="258046" y="182642"/>
                  <a:pt x="253539" y="191281"/>
                </a:cubicBezTo>
                <a:cubicBezTo>
                  <a:pt x="247529" y="202925"/>
                  <a:pt x="240205" y="218983"/>
                  <a:pt x="231566" y="239454"/>
                </a:cubicBezTo>
                <a:cubicBezTo>
                  <a:pt x="226119" y="251849"/>
                  <a:pt x="221471" y="262272"/>
                  <a:pt x="217621" y="270723"/>
                </a:cubicBezTo>
                <a:cubicBezTo>
                  <a:pt x="213771" y="279175"/>
                  <a:pt x="208701" y="289035"/>
                  <a:pt x="202409" y="300303"/>
                </a:cubicBezTo>
                <a:cubicBezTo>
                  <a:pt x="196117" y="311572"/>
                  <a:pt x="190108" y="320962"/>
                  <a:pt x="184379" y="328474"/>
                </a:cubicBezTo>
                <a:cubicBezTo>
                  <a:pt x="178651" y="335986"/>
                  <a:pt x="171702" y="343780"/>
                  <a:pt x="163533" y="351856"/>
                </a:cubicBezTo>
                <a:cubicBezTo>
                  <a:pt x="155363" y="359932"/>
                  <a:pt x="146912" y="366364"/>
                  <a:pt x="138179" y="371153"/>
                </a:cubicBezTo>
                <a:cubicBezTo>
                  <a:pt x="129446" y="375942"/>
                  <a:pt x="119445" y="379886"/>
                  <a:pt x="108177" y="382985"/>
                </a:cubicBezTo>
                <a:cubicBezTo>
                  <a:pt x="96909" y="386084"/>
                  <a:pt x="84889" y="387633"/>
                  <a:pt x="72118" y="387633"/>
                </a:cubicBezTo>
                <a:lnTo>
                  <a:pt x="9015" y="387633"/>
                </a:lnTo>
                <a:cubicBezTo>
                  <a:pt x="6385" y="387633"/>
                  <a:pt x="4226" y="386788"/>
                  <a:pt x="2535" y="385098"/>
                </a:cubicBezTo>
                <a:cubicBezTo>
                  <a:pt x="845" y="383408"/>
                  <a:pt x="0" y="381248"/>
                  <a:pt x="0" y="378619"/>
                </a:cubicBezTo>
                <a:lnTo>
                  <a:pt x="0" y="324530"/>
                </a:lnTo>
                <a:cubicBezTo>
                  <a:pt x="0" y="321901"/>
                  <a:pt x="845" y="319741"/>
                  <a:pt x="2535" y="318051"/>
                </a:cubicBezTo>
                <a:cubicBezTo>
                  <a:pt x="4226" y="316360"/>
                  <a:pt x="6385" y="315515"/>
                  <a:pt x="9015" y="315515"/>
                </a:cubicBezTo>
                <a:lnTo>
                  <a:pt x="72118" y="315515"/>
                </a:lnTo>
                <a:cubicBezTo>
                  <a:pt x="81133" y="315515"/>
                  <a:pt x="89302" y="314107"/>
                  <a:pt x="96627" y="311290"/>
                </a:cubicBezTo>
                <a:cubicBezTo>
                  <a:pt x="103951" y="308473"/>
                  <a:pt x="110430" y="304247"/>
                  <a:pt x="116064" y="298613"/>
                </a:cubicBezTo>
                <a:cubicBezTo>
                  <a:pt x="121699" y="292978"/>
                  <a:pt x="126488" y="287204"/>
                  <a:pt x="130432" y="281288"/>
                </a:cubicBezTo>
                <a:cubicBezTo>
                  <a:pt x="134376" y="275372"/>
                  <a:pt x="138601" y="268094"/>
                  <a:pt x="143109" y="259455"/>
                </a:cubicBezTo>
                <a:cubicBezTo>
                  <a:pt x="149119" y="247811"/>
                  <a:pt x="156443" y="231753"/>
                  <a:pt x="165082" y="211283"/>
                </a:cubicBezTo>
                <a:cubicBezTo>
                  <a:pt x="170529" y="198887"/>
                  <a:pt x="175177" y="188464"/>
                  <a:pt x="179027" y="180013"/>
                </a:cubicBezTo>
                <a:cubicBezTo>
                  <a:pt x="182877" y="171561"/>
                  <a:pt x="187948" y="161702"/>
                  <a:pt x="194239" y="150433"/>
                </a:cubicBezTo>
                <a:cubicBezTo>
                  <a:pt x="200531" y="139165"/>
                  <a:pt x="206540" y="129774"/>
                  <a:pt x="212269" y="122262"/>
                </a:cubicBezTo>
                <a:cubicBezTo>
                  <a:pt x="217997" y="114750"/>
                  <a:pt x="224946" y="106956"/>
                  <a:pt x="233115" y="98880"/>
                </a:cubicBezTo>
                <a:cubicBezTo>
                  <a:pt x="241285" y="90804"/>
                  <a:pt x="249737" y="84372"/>
                  <a:pt x="258469" y="79583"/>
                </a:cubicBezTo>
                <a:cubicBezTo>
                  <a:pt x="267202" y="74794"/>
                  <a:pt x="277203" y="70850"/>
                  <a:pt x="288471" y="67751"/>
                </a:cubicBezTo>
                <a:cubicBezTo>
                  <a:pt x="299740" y="64652"/>
                  <a:pt x="311759" y="63103"/>
                  <a:pt x="324530" y="63103"/>
                </a:cubicBezTo>
                <a:lnTo>
                  <a:pt x="396648" y="63103"/>
                </a:lnTo>
                <a:lnTo>
                  <a:pt x="396648" y="9014"/>
                </a:lnTo>
                <a:cubicBezTo>
                  <a:pt x="396648" y="6385"/>
                  <a:pt x="397493" y="4225"/>
                  <a:pt x="399184" y="2535"/>
                </a:cubicBezTo>
                <a:cubicBezTo>
                  <a:pt x="400874" y="845"/>
                  <a:pt x="403034" y="0"/>
                  <a:pt x="405663" y="0"/>
                </a:cubicBezTo>
                <a:close/>
              </a:path>
            </a:pathLst>
          </a:custGeom>
          <a:solidFill>
            <a:srgbClr val="00B0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49403" y="3406887"/>
            <a:ext cx="1607708" cy="920247"/>
            <a:chOff x="175125" y="3301118"/>
            <a:chExt cx="3112955" cy="1001706"/>
          </a:xfrm>
        </p:grpSpPr>
        <p:sp>
          <p:nvSpPr>
            <p:cNvPr id="50" name="TextBox 49"/>
            <p:cNvSpPr txBox="1"/>
            <p:nvPr/>
          </p:nvSpPr>
          <p:spPr>
            <a:xfrm>
              <a:off x="175125" y="3398268"/>
              <a:ext cx="2937088" cy="90455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chemeClr val="accent2"/>
                  </a:solidFill>
                  <a:latin typeface="Calibri" panose="020F0502020204030204"/>
                </a:rPr>
                <a:t>Strategic level</a:t>
              </a:r>
              <a:endParaRPr lang="en-US" sz="2400" b="1" dirty="0">
                <a:solidFill>
                  <a:schemeClr val="accent2"/>
                </a:solidFill>
                <a:latin typeface="Calibri" panose="020F0502020204030204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8787" y="3301118"/>
              <a:ext cx="2929293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</a:rPr>
                <a:t>. 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20879" y="1888566"/>
            <a:ext cx="1516880" cy="8309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2"/>
                </a:solidFill>
                <a:latin typeface="Calibri" panose="020F0502020204030204"/>
              </a:rPr>
              <a:t>Bottom-up level</a:t>
            </a:r>
            <a:endParaRPr lang="en-US" sz="2400" b="1" dirty="0">
              <a:solidFill>
                <a:schemeClr val="accent2"/>
              </a:solidFill>
              <a:latin typeface="Calibri" panose="020F050202020403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64087" y="1659148"/>
            <a:ext cx="2742150" cy="8309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2"/>
                </a:solidFill>
                <a:latin typeface="Calibri" panose="020F0502020204030204"/>
              </a:rPr>
              <a:t>ERDF Managing Authority</a:t>
            </a:r>
            <a:endParaRPr lang="en-US" sz="2400" b="1" dirty="0">
              <a:solidFill>
                <a:schemeClr val="accent2"/>
              </a:solidFill>
              <a:latin typeface="Calibri" panose="020F0502020204030204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886959" y="3348862"/>
            <a:ext cx="3475802" cy="1251123"/>
            <a:chOff x="-1383031" y="2247022"/>
            <a:chExt cx="4747819" cy="1361873"/>
          </a:xfrm>
        </p:grpSpPr>
        <p:sp>
          <p:nvSpPr>
            <p:cNvPr id="55" name="TextBox 54"/>
            <p:cNvSpPr txBox="1"/>
            <p:nvPr/>
          </p:nvSpPr>
          <p:spPr>
            <a:xfrm>
              <a:off x="-1383031" y="2247022"/>
              <a:ext cx="4747819" cy="90455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chemeClr val="accent2"/>
                  </a:solidFill>
                  <a:latin typeface="Calibri" panose="020F0502020204030204"/>
                </a:rPr>
                <a:t>Complementary-policy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chemeClr val="accent2"/>
                  </a:solidFill>
                  <a:latin typeface="Calibri" panose="020F0502020204030204"/>
                </a:rPr>
                <a:t>body</a:t>
              </a:r>
              <a:endParaRPr lang="en-US" sz="2400" b="1" dirty="0">
                <a:solidFill>
                  <a:schemeClr val="accent2"/>
                </a:solidFill>
                <a:latin typeface="Calibri" panose="020F050202020403020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8787" y="3301118"/>
              <a:ext cx="2929293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endParaRP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52" y="4370719"/>
            <a:ext cx="533446" cy="65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F36F1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7" y="2304065"/>
            <a:ext cx="886610" cy="10073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89" y="4282888"/>
            <a:ext cx="651005" cy="8687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99598" y="260648"/>
            <a:ext cx="8160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S3 </a:t>
            </a:r>
            <a:r>
              <a:rPr lang="es-ES" sz="3600" i="1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Responsible</a:t>
            </a:r>
            <a:r>
              <a:rPr lang="es-ES" sz="3600" i="1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s-ES" sz="3600" i="1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body</a:t>
            </a:r>
            <a:r>
              <a:rPr lang="es-ES" sz="3600" i="1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– </a:t>
            </a:r>
            <a:r>
              <a:rPr lang="es-ES" sz="3600" i="1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What</a:t>
            </a:r>
            <a:r>
              <a:rPr lang="es-ES" sz="3600" i="1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should</a:t>
            </a:r>
            <a:r>
              <a:rPr lang="es-ES" sz="3600" i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it</a:t>
            </a:r>
            <a:r>
              <a:rPr lang="es-ES" sz="3600" i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do? </a:t>
            </a:r>
            <a:r>
              <a:rPr lang="es-ES" sz="3600" i="1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Exercise</a:t>
            </a:r>
            <a:r>
              <a:rPr lang="es-ES" sz="3600" i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part</a:t>
            </a:r>
            <a:r>
              <a:rPr lang="es-ES" sz="3600" i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1</a:t>
            </a:r>
            <a:endParaRPr lang="es-ES" sz="3600" i="1" dirty="0">
              <a:solidFill>
                <a:schemeClr val="bg1"/>
              </a:solidFill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3308" y="6006479"/>
            <a:ext cx="640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2"/>
                </a:solidFill>
                <a:latin typeface="Calibri" panose="020F0502020204030204"/>
              </a:rPr>
              <a:t>4 </a:t>
            </a:r>
            <a:r>
              <a:rPr lang="es-ES" sz="2400" b="1" dirty="0" err="1">
                <a:solidFill>
                  <a:schemeClr val="accent2"/>
                </a:solidFill>
                <a:latin typeface="Calibri" panose="020F0502020204030204"/>
              </a:rPr>
              <a:t>tables</a:t>
            </a:r>
            <a:r>
              <a:rPr lang="es-ES" sz="2400" b="1" dirty="0">
                <a:solidFill>
                  <a:schemeClr val="accent2"/>
                </a:solidFill>
                <a:latin typeface="Calibri" panose="020F0502020204030204"/>
              </a:rPr>
              <a:t> – </a:t>
            </a:r>
            <a:r>
              <a:rPr lang="es-ES" sz="2400" b="1" dirty="0" err="1">
                <a:solidFill>
                  <a:schemeClr val="accent2"/>
                </a:solidFill>
                <a:latin typeface="Calibri" panose="020F0502020204030204"/>
              </a:rPr>
              <a:t>international</a:t>
            </a:r>
            <a:r>
              <a:rPr lang="es-ES" sz="2400" b="1" dirty="0">
                <a:solidFill>
                  <a:schemeClr val="accent2"/>
                </a:solidFill>
                <a:latin typeface="Calibri" panose="020F0502020204030204"/>
              </a:rPr>
              <a:t> </a:t>
            </a:r>
            <a:r>
              <a:rPr lang="es-ES" sz="2400" b="1" dirty="0" smtClean="0">
                <a:solidFill>
                  <a:schemeClr val="accent2"/>
                </a:solidFill>
                <a:latin typeface="Calibri" panose="020F0502020204030204"/>
              </a:rPr>
              <a:t>mix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RACI Matrix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r="17541"/>
          <a:stretch>
            <a:fillRect/>
          </a:stretch>
        </p:blipFill>
        <p:spPr>
          <a:xfrm>
            <a:off x="704850" y="836712"/>
            <a:ext cx="6531446" cy="58382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356992"/>
            <a:ext cx="3060739" cy="165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79512" y="260648"/>
            <a:ext cx="8160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S3 </a:t>
            </a:r>
            <a:r>
              <a:rPr lang="es-ES" sz="3600" i="1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Responsible</a:t>
            </a:r>
            <a:r>
              <a:rPr lang="es-ES" sz="3600" i="1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s-ES" sz="3600" i="1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body</a:t>
            </a:r>
            <a:r>
              <a:rPr lang="es-ES" sz="3600" i="1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– </a:t>
            </a:r>
            <a:r>
              <a:rPr lang="es-ES" sz="3600" i="1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What</a:t>
            </a:r>
            <a:r>
              <a:rPr lang="es-ES" sz="3600" i="1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should</a:t>
            </a:r>
            <a:r>
              <a:rPr lang="es-ES" sz="3600" i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it</a:t>
            </a:r>
            <a:r>
              <a:rPr lang="es-ES" sz="3600" i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do? </a:t>
            </a:r>
            <a:r>
              <a:rPr lang="es-ES" sz="3600" i="1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Exercise</a:t>
            </a:r>
            <a:r>
              <a:rPr lang="es-ES" sz="3600" i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part</a:t>
            </a:r>
            <a:r>
              <a:rPr lang="es-ES" sz="3600" i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2</a:t>
            </a:r>
            <a:endParaRPr lang="es-ES" sz="3600" i="1" dirty="0">
              <a:solidFill>
                <a:schemeClr val="bg1"/>
              </a:solidFill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1729" y="2060848"/>
            <a:ext cx="3600400" cy="28623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800" b="1" dirty="0" err="1" smtClean="0"/>
              <a:t>National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perspectives</a:t>
            </a:r>
            <a:endParaRPr lang="es-ES" sz="18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800" dirty="0" err="1" smtClean="0"/>
              <a:t>Relationship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national</a:t>
            </a:r>
            <a:r>
              <a:rPr lang="es-ES" sz="1800" dirty="0" smtClean="0"/>
              <a:t> </a:t>
            </a:r>
            <a:r>
              <a:rPr lang="es-ES" sz="1800" dirty="0" err="1" smtClean="0"/>
              <a:t>level</a:t>
            </a:r>
            <a:endParaRPr lang="es-E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800" dirty="0" err="1" smtClean="0"/>
              <a:t>Relationship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EU </a:t>
            </a:r>
            <a:r>
              <a:rPr lang="es-ES" sz="1800" dirty="0" err="1" smtClean="0"/>
              <a:t>level</a:t>
            </a:r>
            <a:endParaRPr lang="es-E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800" dirty="0" smtClean="0"/>
              <a:t>4 </a:t>
            </a:r>
            <a:r>
              <a:rPr lang="es-ES" sz="1800" dirty="0" err="1" smtClean="0"/>
              <a:t>groups</a:t>
            </a:r>
            <a:r>
              <a:rPr lang="es-ES" sz="18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Spain  </a:t>
            </a:r>
            <a:r>
              <a:rPr lang="en-GB" sz="1800" dirty="0"/>
              <a:t>– Italy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Greece </a:t>
            </a:r>
            <a:r>
              <a:rPr lang="en-GB" sz="1800" dirty="0"/>
              <a:t>– </a:t>
            </a:r>
            <a:r>
              <a:rPr lang="en-GB" sz="1800" dirty="0" err="1" smtClean="0"/>
              <a:t>Porturgal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Croatia</a:t>
            </a:r>
            <a:r>
              <a:rPr lang="it-IT" sz="1800" dirty="0"/>
              <a:t> – </a:t>
            </a:r>
            <a:r>
              <a:rPr lang="it-IT" sz="1800" dirty="0" smtClean="0"/>
              <a:t>Bulgaria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Romania </a:t>
            </a:r>
            <a:r>
              <a:rPr lang="it-IT" sz="1800" dirty="0"/>
              <a:t>– </a:t>
            </a:r>
            <a:r>
              <a:rPr lang="it-IT" sz="1800" dirty="0" err="1" smtClean="0"/>
              <a:t>Hungary</a:t>
            </a:r>
            <a:endParaRPr lang="en-GB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04864"/>
            <a:ext cx="4795244" cy="2383200"/>
          </a:xfrm>
          <a:prstGeom prst="rect">
            <a:avLst/>
          </a:prstGeom>
          <a:solidFill>
            <a:schemeClr val="accent3">
              <a:lumMod val="95000"/>
              <a:alpha val="47000"/>
            </a:schemeClr>
          </a:solidFill>
        </p:spPr>
      </p:pic>
      <p:grpSp>
        <p:nvGrpSpPr>
          <p:cNvPr id="12" name="Grupo 11"/>
          <p:cNvGrpSpPr/>
          <p:nvPr/>
        </p:nvGrpSpPr>
        <p:grpSpPr>
          <a:xfrm>
            <a:off x="275722" y="4591802"/>
            <a:ext cx="4867985" cy="1379410"/>
            <a:chOff x="275722" y="4591802"/>
            <a:chExt cx="4867985" cy="1379410"/>
          </a:xfrm>
        </p:grpSpPr>
        <p:sp>
          <p:nvSpPr>
            <p:cNvPr id="7" name="Oval 40"/>
            <p:cNvSpPr/>
            <p:nvPr/>
          </p:nvSpPr>
          <p:spPr>
            <a:xfrm>
              <a:off x="2449916" y="4611678"/>
              <a:ext cx="315350" cy="3081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8" name="Oval 40"/>
            <p:cNvSpPr/>
            <p:nvPr/>
          </p:nvSpPr>
          <p:spPr>
            <a:xfrm>
              <a:off x="2903903" y="4591802"/>
              <a:ext cx="301100" cy="308101"/>
            </a:xfrm>
            <a:prstGeom prst="ellipse">
              <a:avLst/>
            </a:prstGeom>
            <a:solidFill>
              <a:srgbClr val="00B0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6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32"/>
            <p:cNvSpPr/>
            <p:nvPr/>
          </p:nvSpPr>
          <p:spPr>
            <a:xfrm rot="16200000">
              <a:off x="1729521" y="4796837"/>
              <a:ext cx="597454" cy="843336"/>
            </a:xfrm>
            <a:custGeom>
              <a:avLst/>
              <a:gdLst>
                <a:gd name="connsiteX0" fmla="*/ 691387 w 1403670"/>
                <a:gd name="connsiteY0" fmla="*/ 0 h 1382774"/>
                <a:gd name="connsiteX1" fmla="*/ 1382774 w 1403670"/>
                <a:gd name="connsiteY1" fmla="*/ 691387 h 1382774"/>
                <a:gd name="connsiteX2" fmla="*/ 1328442 w 1403670"/>
                <a:gd name="connsiteY2" fmla="*/ 960506 h 1382774"/>
                <a:gd name="connsiteX3" fmla="*/ 1303719 w 1403670"/>
                <a:gd name="connsiteY3" fmla="*/ 1006053 h 1382774"/>
                <a:gd name="connsiteX4" fmla="*/ 1403670 w 1403670"/>
                <a:gd name="connsiteY4" fmla="*/ 1382057 h 1382774"/>
                <a:gd name="connsiteX5" fmla="*/ 1039887 w 1403670"/>
                <a:gd name="connsiteY5" fmla="*/ 1285355 h 1382774"/>
                <a:gd name="connsiteX6" fmla="*/ 960506 w 1403670"/>
                <a:gd name="connsiteY6" fmla="*/ 1328441 h 1382774"/>
                <a:gd name="connsiteX7" fmla="*/ 691387 w 1403670"/>
                <a:gd name="connsiteY7" fmla="*/ 1382774 h 1382774"/>
                <a:gd name="connsiteX8" fmla="*/ 0 w 1403670"/>
                <a:gd name="connsiteY8" fmla="*/ 691387 h 1382774"/>
                <a:gd name="connsiteX9" fmla="*/ 691387 w 1403670"/>
                <a:gd name="connsiteY9" fmla="*/ 0 h 138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3670" h="1382774">
                  <a:moveTo>
                    <a:pt x="691387" y="0"/>
                  </a:moveTo>
                  <a:cubicBezTo>
                    <a:pt x="1073229" y="0"/>
                    <a:pt x="1382774" y="309545"/>
                    <a:pt x="1382774" y="691387"/>
                  </a:cubicBezTo>
                  <a:cubicBezTo>
                    <a:pt x="1382774" y="786848"/>
                    <a:pt x="1363428" y="877790"/>
                    <a:pt x="1328442" y="960506"/>
                  </a:cubicBezTo>
                  <a:lnTo>
                    <a:pt x="1303719" y="1006053"/>
                  </a:lnTo>
                  <a:lnTo>
                    <a:pt x="1403670" y="1382057"/>
                  </a:lnTo>
                  <a:lnTo>
                    <a:pt x="1039887" y="1285355"/>
                  </a:lnTo>
                  <a:lnTo>
                    <a:pt x="960506" y="1328441"/>
                  </a:lnTo>
                  <a:cubicBezTo>
                    <a:pt x="877790" y="1363428"/>
                    <a:pt x="786848" y="1382774"/>
                    <a:pt x="691387" y="1382774"/>
                  </a:cubicBezTo>
                  <a:cubicBezTo>
                    <a:pt x="309545" y="1382774"/>
                    <a:pt x="0" y="1073229"/>
                    <a:pt x="0" y="691387"/>
                  </a:cubicBezTo>
                  <a:cubicBezTo>
                    <a:pt x="0" y="309545"/>
                    <a:pt x="309545" y="0"/>
                    <a:pt x="6913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5348" y="4989905"/>
              <a:ext cx="685800" cy="457200"/>
            </a:xfrm>
            <a:prstGeom prst="ellipse">
              <a:avLst/>
            </a:prstGeom>
          </p:spPr>
        </p:pic>
        <p:sp>
          <p:nvSpPr>
            <p:cNvPr id="13" name="TextBox 51"/>
            <p:cNvSpPr txBox="1"/>
            <p:nvPr/>
          </p:nvSpPr>
          <p:spPr>
            <a:xfrm>
              <a:off x="275722" y="5294973"/>
              <a:ext cx="1848006" cy="58477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err="1"/>
                <a:t>Regio</a:t>
              </a:r>
              <a:r>
                <a:rPr lang="en-US" sz="1600" b="1" dirty="0"/>
                <a:t> </a:t>
              </a:r>
              <a:endParaRPr lang="en-US" sz="1600" b="1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/>
                <a:t>Country-Desk</a:t>
              </a:r>
              <a:endParaRPr lang="en-US" sz="1600" b="1" dirty="0"/>
            </a:p>
          </p:txBody>
        </p:sp>
        <p:sp>
          <p:nvSpPr>
            <p:cNvPr id="14" name="Freeform: Shape 32"/>
            <p:cNvSpPr/>
            <p:nvPr/>
          </p:nvSpPr>
          <p:spPr>
            <a:xfrm rot="10454870">
              <a:off x="3179503" y="4864598"/>
              <a:ext cx="799577" cy="684416"/>
            </a:xfrm>
            <a:custGeom>
              <a:avLst/>
              <a:gdLst>
                <a:gd name="connsiteX0" fmla="*/ 691387 w 1403670"/>
                <a:gd name="connsiteY0" fmla="*/ 0 h 1382774"/>
                <a:gd name="connsiteX1" fmla="*/ 1382774 w 1403670"/>
                <a:gd name="connsiteY1" fmla="*/ 691387 h 1382774"/>
                <a:gd name="connsiteX2" fmla="*/ 1328442 w 1403670"/>
                <a:gd name="connsiteY2" fmla="*/ 960506 h 1382774"/>
                <a:gd name="connsiteX3" fmla="*/ 1303719 w 1403670"/>
                <a:gd name="connsiteY3" fmla="*/ 1006053 h 1382774"/>
                <a:gd name="connsiteX4" fmla="*/ 1403670 w 1403670"/>
                <a:gd name="connsiteY4" fmla="*/ 1382057 h 1382774"/>
                <a:gd name="connsiteX5" fmla="*/ 1039887 w 1403670"/>
                <a:gd name="connsiteY5" fmla="*/ 1285355 h 1382774"/>
                <a:gd name="connsiteX6" fmla="*/ 960506 w 1403670"/>
                <a:gd name="connsiteY6" fmla="*/ 1328441 h 1382774"/>
                <a:gd name="connsiteX7" fmla="*/ 691387 w 1403670"/>
                <a:gd name="connsiteY7" fmla="*/ 1382774 h 1382774"/>
                <a:gd name="connsiteX8" fmla="*/ 0 w 1403670"/>
                <a:gd name="connsiteY8" fmla="*/ 691387 h 1382774"/>
                <a:gd name="connsiteX9" fmla="*/ 691387 w 1403670"/>
                <a:gd name="connsiteY9" fmla="*/ 0 h 138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3670" h="1382774">
                  <a:moveTo>
                    <a:pt x="691387" y="0"/>
                  </a:moveTo>
                  <a:cubicBezTo>
                    <a:pt x="1073229" y="0"/>
                    <a:pt x="1382774" y="309545"/>
                    <a:pt x="1382774" y="691387"/>
                  </a:cubicBezTo>
                  <a:cubicBezTo>
                    <a:pt x="1382774" y="786848"/>
                    <a:pt x="1363428" y="877790"/>
                    <a:pt x="1328442" y="960506"/>
                  </a:cubicBezTo>
                  <a:lnTo>
                    <a:pt x="1303719" y="1006053"/>
                  </a:lnTo>
                  <a:lnTo>
                    <a:pt x="1403670" y="1382057"/>
                  </a:lnTo>
                  <a:lnTo>
                    <a:pt x="1039887" y="1285355"/>
                  </a:lnTo>
                  <a:lnTo>
                    <a:pt x="960506" y="1328441"/>
                  </a:lnTo>
                  <a:cubicBezTo>
                    <a:pt x="877790" y="1363428"/>
                    <a:pt x="786848" y="1382774"/>
                    <a:pt x="691387" y="1382774"/>
                  </a:cubicBezTo>
                  <a:cubicBezTo>
                    <a:pt x="309545" y="1382774"/>
                    <a:pt x="0" y="1073229"/>
                    <a:pt x="0" y="691387"/>
                  </a:cubicBezTo>
                  <a:cubicBezTo>
                    <a:pt x="0" y="309545"/>
                    <a:pt x="309545" y="0"/>
                    <a:pt x="691387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200790" flipH="1">
              <a:off x="3297873" y="4910040"/>
              <a:ext cx="580405" cy="593532"/>
            </a:xfrm>
            <a:prstGeom prst="ellipse">
              <a:avLst/>
            </a:prstGeom>
          </p:spPr>
        </p:pic>
        <p:sp>
          <p:nvSpPr>
            <p:cNvPr id="16" name="TextBox 51"/>
            <p:cNvSpPr txBox="1"/>
            <p:nvPr/>
          </p:nvSpPr>
          <p:spPr>
            <a:xfrm>
              <a:off x="3295701" y="5632658"/>
              <a:ext cx="1848006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/>
                <a:t>National level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836712"/>
            <a:ext cx="7920880" cy="5838222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RACI Matrix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356992"/>
            <a:ext cx="3060739" cy="165856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 bwMode="auto">
          <a:xfrm>
            <a:off x="3661913" y="2553419"/>
            <a:ext cx="1828800" cy="1828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7114747" y="738356"/>
            <a:ext cx="1512168" cy="201622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6931098" y="753158"/>
            <a:ext cx="1879467" cy="222949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9552" y="188640"/>
            <a:ext cx="8172450" cy="993310"/>
          </a:xfrm>
        </p:spPr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between</a:t>
            </a:r>
            <a:r>
              <a:rPr lang="es-ES" dirty="0" smtClean="0"/>
              <a:t>: S3 </a:t>
            </a:r>
            <a:r>
              <a:rPr lang="es-ES" dirty="0" err="1" smtClean="0"/>
              <a:t>hearing</a:t>
            </a:r>
            <a:endParaRPr lang="en-GB" dirty="0"/>
          </a:p>
        </p:txBody>
      </p:sp>
      <p:grpSp>
        <p:nvGrpSpPr>
          <p:cNvPr id="70" name="Group 69"/>
          <p:cNvGrpSpPr/>
          <p:nvPr/>
        </p:nvGrpSpPr>
        <p:grpSpPr>
          <a:xfrm>
            <a:off x="415093" y="4859459"/>
            <a:ext cx="3346457" cy="831407"/>
            <a:chOff x="8830258" y="1925881"/>
            <a:chExt cx="3028807" cy="1108543"/>
          </a:xfrm>
        </p:grpSpPr>
        <p:sp>
          <p:nvSpPr>
            <p:cNvPr id="71" name="TextBox 70"/>
            <p:cNvSpPr txBox="1"/>
            <p:nvPr/>
          </p:nvSpPr>
          <p:spPr>
            <a:xfrm>
              <a:off x="8830258" y="2418869"/>
              <a:ext cx="2937088" cy="61555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s-ES" sz="2400" dirty="0" err="1"/>
                <a:t>Lajos</a:t>
              </a:r>
              <a:r>
                <a:rPr lang="es-ES" sz="2400" dirty="0"/>
                <a:t> </a:t>
              </a:r>
              <a:r>
                <a:rPr lang="es-ES" sz="2400" dirty="0" err="1"/>
                <a:t>Nyiri</a:t>
              </a:r>
              <a:endParaRPr lang="en-US" sz="2400" b="1" cap="all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929772" y="1925881"/>
              <a:ext cx="2929293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40192" y="3505337"/>
            <a:ext cx="2065592" cy="1729699"/>
            <a:chOff x="5853127" y="1941549"/>
            <a:chExt cx="2605496" cy="2181807"/>
          </a:xfrm>
        </p:grpSpPr>
        <p:sp>
          <p:nvSpPr>
            <p:cNvPr id="76" name="Freeform 101"/>
            <p:cNvSpPr/>
            <p:nvPr/>
          </p:nvSpPr>
          <p:spPr bwMode="auto">
            <a:xfrm>
              <a:off x="6485552" y="1959513"/>
              <a:ext cx="1973071" cy="2163843"/>
            </a:xfrm>
            <a:custGeom>
              <a:avLst/>
              <a:gdLst>
                <a:gd name="T0" fmla="*/ 2242 w 2336"/>
                <a:gd name="T1" fmla="*/ 1081 h 2562"/>
                <a:gd name="T2" fmla="*/ 2229 w 2336"/>
                <a:gd name="T3" fmla="*/ 1087 h 2562"/>
                <a:gd name="T4" fmla="*/ 2246 w 2336"/>
                <a:gd name="T5" fmla="*/ 1091 h 2562"/>
                <a:gd name="T6" fmla="*/ 2246 w 2336"/>
                <a:gd name="T7" fmla="*/ 1443 h 2562"/>
                <a:gd name="T8" fmla="*/ 1639 w 2336"/>
                <a:gd name="T9" fmla="*/ 1467 h 2562"/>
                <a:gd name="T10" fmla="*/ 1479 w 2336"/>
                <a:gd name="T11" fmla="*/ 1531 h 2562"/>
                <a:gd name="T12" fmla="*/ 1716 w 2336"/>
                <a:gd name="T13" fmla="*/ 2241 h 2562"/>
                <a:gd name="T14" fmla="*/ 1433 w 2336"/>
                <a:gd name="T15" fmla="*/ 2485 h 2562"/>
                <a:gd name="T16" fmla="*/ 1196 w 2336"/>
                <a:gd name="T17" fmla="*/ 1951 h 2562"/>
                <a:gd name="T18" fmla="*/ 517 w 2336"/>
                <a:gd name="T19" fmla="*/ 1302 h 2562"/>
                <a:gd name="T20" fmla="*/ 0 w 2336"/>
                <a:gd name="T21" fmla="*/ 1286 h 2562"/>
                <a:gd name="T22" fmla="*/ 0 w 2336"/>
                <a:gd name="T23" fmla="*/ 294 h 2562"/>
                <a:gd name="T24" fmla="*/ 562 w 2336"/>
                <a:gd name="T25" fmla="*/ 294 h 2562"/>
                <a:gd name="T26" fmla="*/ 1112 w 2336"/>
                <a:gd name="T27" fmla="*/ 49 h 2562"/>
                <a:gd name="T28" fmla="*/ 1532 w 2336"/>
                <a:gd name="T29" fmla="*/ 19 h 2562"/>
                <a:gd name="T30" fmla="*/ 2084 w 2336"/>
                <a:gd name="T31" fmla="*/ 30 h 2562"/>
                <a:gd name="T32" fmla="*/ 2084 w 2336"/>
                <a:gd name="T33" fmla="*/ 338 h 2562"/>
                <a:gd name="T34" fmla="*/ 2081 w 2336"/>
                <a:gd name="T35" fmla="*/ 340 h 2562"/>
                <a:gd name="T36" fmla="*/ 2165 w 2336"/>
                <a:gd name="T37" fmla="*/ 352 h 2562"/>
                <a:gd name="T38" fmla="*/ 2165 w 2336"/>
                <a:gd name="T39" fmla="*/ 705 h 2562"/>
                <a:gd name="T40" fmla="*/ 2142 w 2336"/>
                <a:gd name="T41" fmla="*/ 715 h 2562"/>
                <a:gd name="T42" fmla="*/ 2242 w 2336"/>
                <a:gd name="T43" fmla="*/ 728 h 2562"/>
                <a:gd name="T44" fmla="*/ 2242 w 2336"/>
                <a:gd name="T45" fmla="*/ 1081 h 2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6" h="2562">
                  <a:moveTo>
                    <a:pt x="2242" y="1081"/>
                  </a:moveTo>
                  <a:cubicBezTo>
                    <a:pt x="2239" y="1083"/>
                    <a:pt x="2234" y="1085"/>
                    <a:pt x="2229" y="1087"/>
                  </a:cubicBezTo>
                  <a:cubicBezTo>
                    <a:pt x="2236" y="1088"/>
                    <a:pt x="2242" y="1089"/>
                    <a:pt x="2246" y="1091"/>
                  </a:cubicBezTo>
                  <a:cubicBezTo>
                    <a:pt x="2334" y="1114"/>
                    <a:pt x="2334" y="1389"/>
                    <a:pt x="2246" y="1443"/>
                  </a:cubicBezTo>
                  <a:cubicBezTo>
                    <a:pt x="2176" y="1487"/>
                    <a:pt x="1837" y="1500"/>
                    <a:pt x="1639" y="1467"/>
                  </a:cubicBezTo>
                  <a:cubicBezTo>
                    <a:pt x="1564" y="1481"/>
                    <a:pt x="1503" y="1500"/>
                    <a:pt x="1479" y="1531"/>
                  </a:cubicBezTo>
                  <a:cubicBezTo>
                    <a:pt x="1395" y="1638"/>
                    <a:pt x="1746" y="1920"/>
                    <a:pt x="1716" y="2241"/>
                  </a:cubicBezTo>
                  <a:cubicBezTo>
                    <a:pt x="1685" y="2562"/>
                    <a:pt x="1502" y="2493"/>
                    <a:pt x="1433" y="2485"/>
                  </a:cubicBezTo>
                  <a:cubicBezTo>
                    <a:pt x="1364" y="2478"/>
                    <a:pt x="1380" y="2127"/>
                    <a:pt x="1196" y="1951"/>
                  </a:cubicBezTo>
                  <a:cubicBezTo>
                    <a:pt x="1013" y="1775"/>
                    <a:pt x="616" y="1332"/>
                    <a:pt x="517" y="1302"/>
                  </a:cubicBezTo>
                  <a:cubicBezTo>
                    <a:pt x="417" y="1271"/>
                    <a:pt x="0" y="1286"/>
                    <a:pt x="0" y="1286"/>
                  </a:cubicBezTo>
                  <a:lnTo>
                    <a:pt x="0" y="294"/>
                  </a:lnTo>
                  <a:lnTo>
                    <a:pt x="562" y="294"/>
                  </a:lnTo>
                  <a:cubicBezTo>
                    <a:pt x="608" y="294"/>
                    <a:pt x="738" y="126"/>
                    <a:pt x="1112" y="49"/>
                  </a:cubicBezTo>
                  <a:cubicBezTo>
                    <a:pt x="1250" y="21"/>
                    <a:pt x="1397" y="15"/>
                    <a:pt x="1532" y="19"/>
                  </a:cubicBezTo>
                  <a:cubicBezTo>
                    <a:pt x="1687" y="0"/>
                    <a:pt x="2014" y="12"/>
                    <a:pt x="2084" y="30"/>
                  </a:cubicBezTo>
                  <a:cubicBezTo>
                    <a:pt x="2164" y="50"/>
                    <a:pt x="2164" y="291"/>
                    <a:pt x="2084" y="338"/>
                  </a:cubicBezTo>
                  <a:cubicBezTo>
                    <a:pt x="2083" y="339"/>
                    <a:pt x="2082" y="340"/>
                    <a:pt x="2081" y="340"/>
                  </a:cubicBezTo>
                  <a:cubicBezTo>
                    <a:pt x="2119" y="344"/>
                    <a:pt x="2148" y="348"/>
                    <a:pt x="2165" y="352"/>
                  </a:cubicBezTo>
                  <a:cubicBezTo>
                    <a:pt x="2255" y="375"/>
                    <a:pt x="2255" y="651"/>
                    <a:pt x="2165" y="705"/>
                  </a:cubicBezTo>
                  <a:cubicBezTo>
                    <a:pt x="2159" y="709"/>
                    <a:pt x="2151" y="712"/>
                    <a:pt x="2142" y="715"/>
                  </a:cubicBezTo>
                  <a:cubicBezTo>
                    <a:pt x="2187" y="719"/>
                    <a:pt x="2223" y="723"/>
                    <a:pt x="2242" y="728"/>
                  </a:cubicBezTo>
                  <a:cubicBezTo>
                    <a:pt x="2336" y="751"/>
                    <a:pt x="2336" y="1027"/>
                    <a:pt x="2242" y="1081"/>
                  </a:cubicBezTo>
                  <a:close/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77" name="Freeform 102"/>
            <p:cNvSpPr/>
            <p:nvPr/>
          </p:nvSpPr>
          <p:spPr bwMode="auto">
            <a:xfrm>
              <a:off x="6485552" y="2445594"/>
              <a:ext cx="1345870" cy="1633336"/>
            </a:xfrm>
            <a:custGeom>
              <a:avLst/>
              <a:gdLst>
                <a:gd name="T0" fmla="*/ 1485 w 1594"/>
                <a:gd name="T1" fmla="*/ 1698 h 1935"/>
                <a:gd name="T2" fmla="*/ 1235 w 1594"/>
                <a:gd name="T3" fmla="*/ 1212 h 1935"/>
                <a:gd name="T4" fmla="*/ 530 w 1594"/>
                <a:gd name="T5" fmla="*/ 553 h 1935"/>
                <a:gd name="T6" fmla="*/ 303 w 1594"/>
                <a:gd name="T7" fmla="*/ 0 h 1935"/>
                <a:gd name="T8" fmla="*/ 0 w 1594"/>
                <a:gd name="T9" fmla="*/ 106 h 1935"/>
                <a:gd name="T10" fmla="*/ 0 w 1594"/>
                <a:gd name="T11" fmla="*/ 712 h 1935"/>
                <a:gd name="T12" fmla="*/ 517 w 1594"/>
                <a:gd name="T13" fmla="*/ 728 h 1935"/>
                <a:gd name="T14" fmla="*/ 1196 w 1594"/>
                <a:gd name="T15" fmla="*/ 1377 h 1935"/>
                <a:gd name="T16" fmla="*/ 1433 w 1594"/>
                <a:gd name="T17" fmla="*/ 1911 h 1935"/>
                <a:gd name="T18" fmla="*/ 1594 w 1594"/>
                <a:gd name="T19" fmla="*/ 1910 h 1935"/>
                <a:gd name="T20" fmla="*/ 1485 w 1594"/>
                <a:gd name="T21" fmla="*/ 1698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4" h="1935">
                  <a:moveTo>
                    <a:pt x="1485" y="1698"/>
                  </a:moveTo>
                  <a:cubicBezTo>
                    <a:pt x="1493" y="1508"/>
                    <a:pt x="1394" y="1334"/>
                    <a:pt x="1235" y="1212"/>
                  </a:cubicBezTo>
                  <a:cubicBezTo>
                    <a:pt x="1076" y="1091"/>
                    <a:pt x="750" y="606"/>
                    <a:pt x="530" y="553"/>
                  </a:cubicBezTo>
                  <a:cubicBezTo>
                    <a:pt x="311" y="500"/>
                    <a:pt x="303" y="0"/>
                    <a:pt x="303" y="0"/>
                  </a:cubicBezTo>
                  <a:lnTo>
                    <a:pt x="0" y="106"/>
                  </a:lnTo>
                  <a:lnTo>
                    <a:pt x="0" y="712"/>
                  </a:lnTo>
                  <a:cubicBezTo>
                    <a:pt x="0" y="712"/>
                    <a:pt x="417" y="697"/>
                    <a:pt x="517" y="728"/>
                  </a:cubicBezTo>
                  <a:cubicBezTo>
                    <a:pt x="616" y="758"/>
                    <a:pt x="1013" y="1201"/>
                    <a:pt x="1196" y="1377"/>
                  </a:cubicBezTo>
                  <a:cubicBezTo>
                    <a:pt x="1380" y="1553"/>
                    <a:pt x="1364" y="1904"/>
                    <a:pt x="1433" y="1911"/>
                  </a:cubicBezTo>
                  <a:cubicBezTo>
                    <a:pt x="1469" y="1915"/>
                    <a:pt x="1534" y="1935"/>
                    <a:pt x="1594" y="1910"/>
                  </a:cubicBezTo>
                  <a:cubicBezTo>
                    <a:pt x="1533" y="1884"/>
                    <a:pt x="1480" y="1829"/>
                    <a:pt x="1485" y="1698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78" name="Freeform 103"/>
            <p:cNvSpPr/>
            <p:nvPr/>
          </p:nvSpPr>
          <p:spPr bwMode="auto">
            <a:xfrm>
              <a:off x="7658940" y="2997009"/>
              <a:ext cx="784001" cy="373708"/>
            </a:xfrm>
            <a:custGeom>
              <a:avLst/>
              <a:gdLst>
                <a:gd name="T0" fmla="*/ 88 w 926"/>
                <a:gd name="T1" fmla="*/ 302 h 442"/>
                <a:gd name="T2" fmla="*/ 248 w 926"/>
                <a:gd name="T3" fmla="*/ 238 h 442"/>
                <a:gd name="T4" fmla="*/ 855 w 926"/>
                <a:gd name="T5" fmla="*/ 214 h 442"/>
                <a:gd name="T6" fmla="*/ 920 w 926"/>
                <a:gd name="T7" fmla="*/ 0 h 442"/>
                <a:gd name="T8" fmla="*/ 496 w 926"/>
                <a:gd name="T9" fmla="*/ 156 h 442"/>
                <a:gd name="T10" fmla="*/ 26 w 926"/>
                <a:gd name="T11" fmla="*/ 254 h 442"/>
                <a:gd name="T12" fmla="*/ 108 w 926"/>
                <a:gd name="T13" fmla="*/ 442 h 442"/>
                <a:gd name="T14" fmla="*/ 88 w 926"/>
                <a:gd name="T15" fmla="*/ 30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6" h="442">
                  <a:moveTo>
                    <a:pt x="88" y="302"/>
                  </a:moveTo>
                  <a:cubicBezTo>
                    <a:pt x="112" y="271"/>
                    <a:pt x="173" y="252"/>
                    <a:pt x="248" y="238"/>
                  </a:cubicBezTo>
                  <a:cubicBezTo>
                    <a:pt x="446" y="271"/>
                    <a:pt x="785" y="258"/>
                    <a:pt x="855" y="214"/>
                  </a:cubicBezTo>
                  <a:cubicBezTo>
                    <a:pt x="904" y="184"/>
                    <a:pt x="926" y="85"/>
                    <a:pt x="920" y="0"/>
                  </a:cubicBezTo>
                  <a:cubicBezTo>
                    <a:pt x="864" y="59"/>
                    <a:pt x="706" y="198"/>
                    <a:pt x="496" y="156"/>
                  </a:cubicBezTo>
                  <a:cubicBezTo>
                    <a:pt x="231" y="103"/>
                    <a:pt x="64" y="194"/>
                    <a:pt x="26" y="254"/>
                  </a:cubicBezTo>
                  <a:cubicBezTo>
                    <a:pt x="0" y="297"/>
                    <a:pt x="55" y="384"/>
                    <a:pt x="108" y="442"/>
                  </a:cubicBezTo>
                  <a:cubicBezTo>
                    <a:pt x="77" y="382"/>
                    <a:pt x="63" y="334"/>
                    <a:pt x="88" y="302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79" name="Freeform 104"/>
            <p:cNvSpPr/>
            <p:nvPr/>
          </p:nvSpPr>
          <p:spPr bwMode="auto">
            <a:xfrm>
              <a:off x="7938568" y="2691247"/>
              <a:ext cx="504375" cy="203840"/>
            </a:xfrm>
            <a:custGeom>
              <a:avLst/>
              <a:gdLst>
                <a:gd name="T0" fmla="*/ 591 w 597"/>
                <a:gd name="T1" fmla="*/ 0 h 241"/>
                <a:gd name="T2" fmla="*/ 0 w 597"/>
                <a:gd name="T3" fmla="*/ 131 h 241"/>
                <a:gd name="T4" fmla="*/ 509 w 597"/>
                <a:gd name="T5" fmla="*/ 220 h 241"/>
                <a:gd name="T6" fmla="*/ 522 w 597"/>
                <a:gd name="T7" fmla="*/ 214 h 241"/>
                <a:gd name="T8" fmla="*/ 591 w 597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7" h="241">
                  <a:moveTo>
                    <a:pt x="591" y="0"/>
                  </a:moveTo>
                  <a:cubicBezTo>
                    <a:pt x="538" y="45"/>
                    <a:pt x="339" y="182"/>
                    <a:pt x="0" y="131"/>
                  </a:cubicBezTo>
                  <a:cubicBezTo>
                    <a:pt x="0" y="131"/>
                    <a:pt x="260" y="241"/>
                    <a:pt x="509" y="220"/>
                  </a:cubicBezTo>
                  <a:cubicBezTo>
                    <a:pt x="514" y="218"/>
                    <a:pt x="519" y="216"/>
                    <a:pt x="522" y="214"/>
                  </a:cubicBezTo>
                  <a:cubicBezTo>
                    <a:pt x="574" y="184"/>
                    <a:pt x="597" y="86"/>
                    <a:pt x="591" y="0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80" name="Freeform 105"/>
            <p:cNvSpPr/>
            <p:nvPr/>
          </p:nvSpPr>
          <p:spPr bwMode="auto">
            <a:xfrm>
              <a:off x="7943795" y="2367194"/>
              <a:ext cx="433814" cy="253495"/>
            </a:xfrm>
            <a:custGeom>
              <a:avLst/>
              <a:gdLst>
                <a:gd name="T0" fmla="*/ 437 w 511"/>
                <a:gd name="T1" fmla="*/ 224 h 302"/>
                <a:gd name="T2" fmla="*/ 502 w 511"/>
                <a:gd name="T3" fmla="*/ 0 h 302"/>
                <a:gd name="T4" fmla="*/ 0 w 511"/>
                <a:gd name="T5" fmla="*/ 169 h 302"/>
                <a:gd name="T6" fmla="*/ 437 w 511"/>
                <a:gd name="T7" fmla="*/ 22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302">
                  <a:moveTo>
                    <a:pt x="437" y="224"/>
                  </a:moveTo>
                  <a:cubicBezTo>
                    <a:pt x="489" y="192"/>
                    <a:pt x="511" y="87"/>
                    <a:pt x="502" y="0"/>
                  </a:cubicBezTo>
                  <a:cubicBezTo>
                    <a:pt x="463" y="76"/>
                    <a:pt x="346" y="189"/>
                    <a:pt x="0" y="169"/>
                  </a:cubicBezTo>
                  <a:cubicBezTo>
                    <a:pt x="0" y="169"/>
                    <a:pt x="223" y="302"/>
                    <a:pt x="437" y="224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81" name="Freeform 106"/>
            <p:cNvSpPr/>
            <p:nvPr/>
          </p:nvSpPr>
          <p:spPr bwMode="auto">
            <a:xfrm>
              <a:off x="7964701" y="2082341"/>
              <a:ext cx="334507" cy="196001"/>
            </a:xfrm>
            <a:custGeom>
              <a:avLst/>
              <a:gdLst>
                <a:gd name="T0" fmla="*/ 0 w 399"/>
                <a:gd name="T1" fmla="*/ 178 h 230"/>
                <a:gd name="T2" fmla="*/ 334 w 399"/>
                <a:gd name="T3" fmla="*/ 192 h 230"/>
                <a:gd name="T4" fmla="*/ 393 w 399"/>
                <a:gd name="T5" fmla="*/ 0 h 230"/>
                <a:gd name="T6" fmla="*/ 0 w 399"/>
                <a:gd name="T7" fmla="*/ 17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230">
                  <a:moveTo>
                    <a:pt x="0" y="178"/>
                  </a:moveTo>
                  <a:cubicBezTo>
                    <a:pt x="0" y="178"/>
                    <a:pt x="183" y="230"/>
                    <a:pt x="334" y="192"/>
                  </a:cubicBezTo>
                  <a:cubicBezTo>
                    <a:pt x="380" y="166"/>
                    <a:pt x="399" y="76"/>
                    <a:pt x="393" y="0"/>
                  </a:cubicBezTo>
                  <a:cubicBezTo>
                    <a:pt x="369" y="55"/>
                    <a:pt x="285" y="172"/>
                    <a:pt x="0" y="178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82" name="Freeform 107"/>
            <p:cNvSpPr/>
            <p:nvPr/>
          </p:nvSpPr>
          <p:spPr bwMode="auto">
            <a:xfrm>
              <a:off x="6689393" y="2045754"/>
              <a:ext cx="572322" cy="237814"/>
            </a:xfrm>
            <a:custGeom>
              <a:avLst/>
              <a:gdLst>
                <a:gd name="T0" fmla="*/ 677 w 677"/>
                <a:gd name="T1" fmla="*/ 0 h 281"/>
                <a:gd name="T2" fmla="*/ 320 w 677"/>
                <a:gd name="T3" fmla="*/ 191 h 281"/>
                <a:gd name="T4" fmla="*/ 41 w 677"/>
                <a:gd name="T5" fmla="*/ 191 h 281"/>
                <a:gd name="T6" fmla="*/ 0 w 677"/>
                <a:gd name="T7" fmla="*/ 266 h 281"/>
                <a:gd name="T8" fmla="*/ 369 w 677"/>
                <a:gd name="T9" fmla="*/ 246 h 281"/>
                <a:gd name="T10" fmla="*/ 677 w 677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7" h="281">
                  <a:moveTo>
                    <a:pt x="677" y="0"/>
                  </a:moveTo>
                  <a:cubicBezTo>
                    <a:pt x="448" y="82"/>
                    <a:pt x="357" y="191"/>
                    <a:pt x="320" y="191"/>
                  </a:cubicBezTo>
                  <a:lnTo>
                    <a:pt x="41" y="191"/>
                  </a:lnTo>
                  <a:lnTo>
                    <a:pt x="0" y="266"/>
                  </a:lnTo>
                  <a:cubicBezTo>
                    <a:pt x="0" y="266"/>
                    <a:pt x="329" y="281"/>
                    <a:pt x="369" y="246"/>
                  </a:cubicBezTo>
                  <a:cubicBezTo>
                    <a:pt x="424" y="198"/>
                    <a:pt x="598" y="62"/>
                    <a:pt x="677" y="0"/>
                  </a:cubicBezTo>
                  <a:close/>
                </a:path>
              </a:pathLst>
            </a:custGeom>
            <a:solidFill>
              <a:srgbClr val="F79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83" name="Freeform 108"/>
            <p:cNvSpPr/>
            <p:nvPr/>
          </p:nvSpPr>
          <p:spPr bwMode="auto">
            <a:xfrm>
              <a:off x="6381019" y="2092794"/>
              <a:ext cx="373708" cy="1053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84" name="Freeform 59"/>
            <p:cNvSpPr/>
            <p:nvPr/>
          </p:nvSpPr>
          <p:spPr bwMode="auto">
            <a:xfrm>
              <a:off x="5853127" y="1941549"/>
              <a:ext cx="601065" cy="13465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86540" y="3402899"/>
            <a:ext cx="2069297" cy="1734105"/>
            <a:chOff x="0" y="1118678"/>
            <a:chExt cx="2610169" cy="2187364"/>
          </a:xfrm>
        </p:grpSpPr>
        <p:sp>
          <p:nvSpPr>
            <p:cNvPr id="88" name="Freeform 53"/>
            <p:cNvSpPr/>
            <p:nvPr/>
          </p:nvSpPr>
          <p:spPr bwMode="auto">
            <a:xfrm>
              <a:off x="634486" y="1118678"/>
              <a:ext cx="1845016" cy="2187364"/>
            </a:xfrm>
            <a:custGeom>
              <a:avLst/>
              <a:gdLst>
                <a:gd name="T0" fmla="*/ 0 w 2183"/>
                <a:gd name="T1" fmla="*/ 1276 h 2589"/>
                <a:gd name="T2" fmla="*/ 0 w 2183"/>
                <a:gd name="T3" fmla="*/ 2269 h 2589"/>
                <a:gd name="T4" fmla="*/ 563 w 2183"/>
                <a:gd name="T5" fmla="*/ 2269 h 2589"/>
                <a:gd name="T6" fmla="*/ 1113 w 2183"/>
                <a:gd name="T7" fmla="*/ 2513 h 2589"/>
                <a:gd name="T8" fmla="*/ 1991 w 2183"/>
                <a:gd name="T9" fmla="*/ 2494 h 2589"/>
                <a:gd name="T10" fmla="*/ 2145 w 2183"/>
                <a:gd name="T11" fmla="*/ 1164 h 2589"/>
                <a:gd name="T12" fmla="*/ 1480 w 2183"/>
                <a:gd name="T13" fmla="*/ 1031 h 2589"/>
                <a:gd name="T14" fmla="*/ 1716 w 2183"/>
                <a:gd name="T15" fmla="*/ 321 h 2589"/>
                <a:gd name="T16" fmla="*/ 1434 w 2183"/>
                <a:gd name="T17" fmla="*/ 77 h 2589"/>
                <a:gd name="T18" fmla="*/ 1197 w 2183"/>
                <a:gd name="T19" fmla="*/ 611 h 2589"/>
                <a:gd name="T20" fmla="*/ 517 w 2183"/>
                <a:gd name="T21" fmla="*/ 1261 h 2589"/>
                <a:gd name="T22" fmla="*/ 0 w 2183"/>
                <a:gd name="T23" fmla="*/ 1276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3" h="2589">
                  <a:moveTo>
                    <a:pt x="0" y="1276"/>
                  </a:moveTo>
                  <a:lnTo>
                    <a:pt x="0" y="2269"/>
                  </a:lnTo>
                  <a:lnTo>
                    <a:pt x="563" y="2269"/>
                  </a:lnTo>
                  <a:cubicBezTo>
                    <a:pt x="609" y="2269"/>
                    <a:pt x="739" y="2437"/>
                    <a:pt x="1113" y="2513"/>
                  </a:cubicBezTo>
                  <a:cubicBezTo>
                    <a:pt x="1487" y="2589"/>
                    <a:pt x="1938" y="2502"/>
                    <a:pt x="1991" y="2494"/>
                  </a:cubicBezTo>
                  <a:cubicBezTo>
                    <a:pt x="2045" y="2486"/>
                    <a:pt x="2183" y="1217"/>
                    <a:pt x="2145" y="1164"/>
                  </a:cubicBezTo>
                  <a:cubicBezTo>
                    <a:pt x="2107" y="1110"/>
                    <a:pt x="1564" y="1138"/>
                    <a:pt x="1480" y="1031"/>
                  </a:cubicBezTo>
                  <a:cubicBezTo>
                    <a:pt x="1396" y="925"/>
                    <a:pt x="1747" y="642"/>
                    <a:pt x="1716" y="321"/>
                  </a:cubicBezTo>
                  <a:cubicBezTo>
                    <a:pt x="1686" y="0"/>
                    <a:pt x="1503" y="69"/>
                    <a:pt x="1434" y="77"/>
                  </a:cubicBezTo>
                  <a:cubicBezTo>
                    <a:pt x="1365" y="84"/>
                    <a:pt x="1380" y="436"/>
                    <a:pt x="1197" y="611"/>
                  </a:cubicBezTo>
                  <a:cubicBezTo>
                    <a:pt x="1014" y="787"/>
                    <a:pt x="617" y="1230"/>
                    <a:pt x="517" y="1261"/>
                  </a:cubicBezTo>
                  <a:cubicBezTo>
                    <a:pt x="418" y="1291"/>
                    <a:pt x="0" y="1276"/>
                    <a:pt x="0" y="1276"/>
                  </a:cubicBezTo>
                  <a:close/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89" name="Freeform 54"/>
            <p:cNvSpPr/>
            <p:nvPr/>
          </p:nvSpPr>
          <p:spPr bwMode="auto">
            <a:xfrm>
              <a:off x="728566" y="1181398"/>
              <a:ext cx="1750936" cy="2124644"/>
            </a:xfrm>
            <a:custGeom>
              <a:avLst/>
              <a:gdLst>
                <a:gd name="T0" fmla="*/ 1882 w 2074"/>
                <a:gd name="T1" fmla="*/ 2420 h 2515"/>
                <a:gd name="T2" fmla="*/ 2036 w 2074"/>
                <a:gd name="T3" fmla="*/ 1090 h 2515"/>
                <a:gd name="T4" fmla="*/ 1371 w 2074"/>
                <a:gd name="T5" fmla="*/ 957 h 2515"/>
                <a:gd name="T6" fmla="*/ 1607 w 2074"/>
                <a:gd name="T7" fmla="*/ 247 h 2515"/>
                <a:gd name="T8" fmla="*/ 1474 w 2074"/>
                <a:gd name="T9" fmla="*/ 0 h 2515"/>
                <a:gd name="T10" fmla="*/ 1436 w 2074"/>
                <a:gd name="T11" fmla="*/ 429 h 2515"/>
                <a:gd name="T12" fmla="*/ 1148 w 2074"/>
                <a:gd name="T13" fmla="*/ 967 h 2515"/>
                <a:gd name="T14" fmla="*/ 974 w 2074"/>
                <a:gd name="T15" fmla="*/ 1475 h 2515"/>
                <a:gd name="T16" fmla="*/ 466 w 2074"/>
                <a:gd name="T17" fmla="*/ 1664 h 2515"/>
                <a:gd name="T18" fmla="*/ 633 w 2074"/>
                <a:gd name="T19" fmla="*/ 1702 h 2515"/>
                <a:gd name="T20" fmla="*/ 1164 w 2074"/>
                <a:gd name="T21" fmla="*/ 1482 h 2515"/>
                <a:gd name="T22" fmla="*/ 1194 w 2074"/>
                <a:gd name="T23" fmla="*/ 1717 h 2515"/>
                <a:gd name="T24" fmla="*/ 1148 w 2074"/>
                <a:gd name="T25" fmla="*/ 2066 h 2515"/>
                <a:gd name="T26" fmla="*/ 1118 w 2074"/>
                <a:gd name="T27" fmla="*/ 2240 h 2515"/>
                <a:gd name="T28" fmla="*/ 686 w 2074"/>
                <a:gd name="T29" fmla="*/ 2127 h 2515"/>
                <a:gd name="T30" fmla="*/ 474 w 2074"/>
                <a:gd name="T31" fmla="*/ 1930 h 2515"/>
                <a:gd name="T32" fmla="*/ 133 w 2074"/>
                <a:gd name="T33" fmla="*/ 1717 h 2515"/>
                <a:gd name="T34" fmla="*/ 0 w 2074"/>
                <a:gd name="T35" fmla="*/ 2195 h 2515"/>
                <a:gd name="T36" fmla="*/ 454 w 2074"/>
                <a:gd name="T37" fmla="*/ 2195 h 2515"/>
                <a:gd name="T38" fmla="*/ 1004 w 2074"/>
                <a:gd name="T39" fmla="*/ 2439 h 2515"/>
                <a:gd name="T40" fmla="*/ 1882 w 2074"/>
                <a:gd name="T41" fmla="*/ 242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74" h="2515">
                  <a:moveTo>
                    <a:pt x="1882" y="2420"/>
                  </a:moveTo>
                  <a:cubicBezTo>
                    <a:pt x="1936" y="2412"/>
                    <a:pt x="2074" y="1143"/>
                    <a:pt x="2036" y="1090"/>
                  </a:cubicBezTo>
                  <a:cubicBezTo>
                    <a:pt x="1998" y="1036"/>
                    <a:pt x="1455" y="1064"/>
                    <a:pt x="1371" y="957"/>
                  </a:cubicBezTo>
                  <a:cubicBezTo>
                    <a:pt x="1287" y="851"/>
                    <a:pt x="1638" y="568"/>
                    <a:pt x="1607" y="247"/>
                  </a:cubicBezTo>
                  <a:cubicBezTo>
                    <a:pt x="1592" y="81"/>
                    <a:pt x="1535" y="20"/>
                    <a:pt x="1474" y="0"/>
                  </a:cubicBezTo>
                  <a:cubicBezTo>
                    <a:pt x="1524" y="76"/>
                    <a:pt x="1587" y="235"/>
                    <a:pt x="1436" y="429"/>
                  </a:cubicBezTo>
                  <a:cubicBezTo>
                    <a:pt x="1224" y="702"/>
                    <a:pt x="1156" y="891"/>
                    <a:pt x="1148" y="967"/>
                  </a:cubicBezTo>
                  <a:cubicBezTo>
                    <a:pt x="1141" y="1043"/>
                    <a:pt x="1186" y="1346"/>
                    <a:pt x="974" y="1475"/>
                  </a:cubicBezTo>
                  <a:cubicBezTo>
                    <a:pt x="762" y="1604"/>
                    <a:pt x="551" y="1657"/>
                    <a:pt x="466" y="1664"/>
                  </a:cubicBezTo>
                  <a:cubicBezTo>
                    <a:pt x="375" y="1672"/>
                    <a:pt x="550" y="1717"/>
                    <a:pt x="633" y="1702"/>
                  </a:cubicBezTo>
                  <a:cubicBezTo>
                    <a:pt x="716" y="1687"/>
                    <a:pt x="1110" y="1644"/>
                    <a:pt x="1164" y="1482"/>
                  </a:cubicBezTo>
                  <a:cubicBezTo>
                    <a:pt x="1171" y="1460"/>
                    <a:pt x="1156" y="1649"/>
                    <a:pt x="1194" y="1717"/>
                  </a:cubicBezTo>
                  <a:cubicBezTo>
                    <a:pt x="1194" y="1717"/>
                    <a:pt x="1057" y="1922"/>
                    <a:pt x="1148" y="2066"/>
                  </a:cubicBezTo>
                  <a:cubicBezTo>
                    <a:pt x="1148" y="2066"/>
                    <a:pt x="1080" y="2157"/>
                    <a:pt x="1118" y="2240"/>
                  </a:cubicBezTo>
                  <a:cubicBezTo>
                    <a:pt x="1156" y="2324"/>
                    <a:pt x="792" y="2263"/>
                    <a:pt x="686" y="2127"/>
                  </a:cubicBezTo>
                  <a:cubicBezTo>
                    <a:pt x="580" y="1990"/>
                    <a:pt x="557" y="1922"/>
                    <a:pt x="474" y="1930"/>
                  </a:cubicBezTo>
                  <a:cubicBezTo>
                    <a:pt x="390" y="1937"/>
                    <a:pt x="171" y="1823"/>
                    <a:pt x="133" y="1717"/>
                  </a:cubicBezTo>
                  <a:cubicBezTo>
                    <a:pt x="108" y="1647"/>
                    <a:pt x="46" y="1960"/>
                    <a:pt x="0" y="2195"/>
                  </a:cubicBezTo>
                  <a:lnTo>
                    <a:pt x="454" y="2195"/>
                  </a:lnTo>
                  <a:cubicBezTo>
                    <a:pt x="500" y="2195"/>
                    <a:pt x="630" y="2363"/>
                    <a:pt x="1004" y="2439"/>
                  </a:cubicBezTo>
                  <a:cubicBezTo>
                    <a:pt x="1378" y="2515"/>
                    <a:pt x="1829" y="2428"/>
                    <a:pt x="1882" y="2420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0" name="Freeform 55"/>
            <p:cNvSpPr/>
            <p:nvPr/>
          </p:nvSpPr>
          <p:spPr bwMode="auto">
            <a:xfrm>
              <a:off x="1839234" y="2012439"/>
              <a:ext cx="768321" cy="381547"/>
            </a:xfrm>
            <a:custGeom>
              <a:avLst/>
              <a:gdLst>
                <a:gd name="T0" fmla="*/ 821 w 909"/>
                <a:gd name="T1" fmla="*/ 62 h 453"/>
                <a:gd name="T2" fmla="*/ 80 w 909"/>
                <a:gd name="T3" fmla="*/ 85 h 453"/>
                <a:gd name="T4" fmla="*/ 157 w 909"/>
                <a:gd name="T5" fmla="*/ 415 h 453"/>
                <a:gd name="T6" fmla="*/ 821 w 909"/>
                <a:gd name="T7" fmla="*/ 415 h 453"/>
                <a:gd name="T8" fmla="*/ 821 w 909"/>
                <a:gd name="T9" fmla="*/ 6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453">
                  <a:moveTo>
                    <a:pt x="821" y="62"/>
                  </a:moveTo>
                  <a:cubicBezTo>
                    <a:pt x="728" y="4"/>
                    <a:pt x="161" y="0"/>
                    <a:pt x="80" y="85"/>
                  </a:cubicBezTo>
                  <a:cubicBezTo>
                    <a:pt x="0" y="170"/>
                    <a:pt x="35" y="376"/>
                    <a:pt x="157" y="415"/>
                  </a:cubicBezTo>
                  <a:cubicBezTo>
                    <a:pt x="279" y="453"/>
                    <a:pt x="733" y="438"/>
                    <a:pt x="821" y="415"/>
                  </a:cubicBezTo>
                  <a:cubicBezTo>
                    <a:pt x="909" y="391"/>
                    <a:pt x="909" y="116"/>
                    <a:pt x="821" y="62"/>
                  </a:cubicBezTo>
                  <a:close/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794808" y="2318199"/>
              <a:ext cx="815361" cy="384161"/>
            </a:xfrm>
            <a:custGeom>
              <a:avLst/>
              <a:gdLst>
                <a:gd name="T0" fmla="*/ 872 w 965"/>
                <a:gd name="T1" fmla="*/ 62 h 454"/>
                <a:gd name="T2" fmla="*/ 85 w 965"/>
                <a:gd name="T3" fmla="*/ 86 h 454"/>
                <a:gd name="T4" fmla="*/ 166 w 965"/>
                <a:gd name="T5" fmla="*/ 415 h 454"/>
                <a:gd name="T6" fmla="*/ 872 w 965"/>
                <a:gd name="T7" fmla="*/ 415 h 454"/>
                <a:gd name="T8" fmla="*/ 872 w 965"/>
                <a:gd name="T9" fmla="*/ 6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454">
                  <a:moveTo>
                    <a:pt x="872" y="62"/>
                  </a:moveTo>
                  <a:cubicBezTo>
                    <a:pt x="773" y="5"/>
                    <a:pt x="170" y="0"/>
                    <a:pt x="85" y="86"/>
                  </a:cubicBezTo>
                  <a:cubicBezTo>
                    <a:pt x="0" y="171"/>
                    <a:pt x="36" y="376"/>
                    <a:pt x="166" y="415"/>
                  </a:cubicBezTo>
                  <a:cubicBezTo>
                    <a:pt x="296" y="454"/>
                    <a:pt x="779" y="438"/>
                    <a:pt x="872" y="415"/>
                  </a:cubicBezTo>
                  <a:cubicBezTo>
                    <a:pt x="965" y="392"/>
                    <a:pt x="965" y="117"/>
                    <a:pt x="872" y="62"/>
                  </a:cubicBezTo>
                  <a:close/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760834" y="2634414"/>
              <a:ext cx="778774" cy="384161"/>
            </a:xfrm>
            <a:custGeom>
              <a:avLst/>
              <a:gdLst>
                <a:gd name="T0" fmla="*/ 835 w 924"/>
                <a:gd name="T1" fmla="*/ 62 h 454"/>
                <a:gd name="T2" fmla="*/ 81 w 924"/>
                <a:gd name="T3" fmla="*/ 86 h 454"/>
                <a:gd name="T4" fmla="*/ 159 w 924"/>
                <a:gd name="T5" fmla="*/ 415 h 454"/>
                <a:gd name="T6" fmla="*/ 835 w 924"/>
                <a:gd name="T7" fmla="*/ 415 h 454"/>
                <a:gd name="T8" fmla="*/ 835 w 924"/>
                <a:gd name="T9" fmla="*/ 6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4" h="454">
                  <a:moveTo>
                    <a:pt x="835" y="62"/>
                  </a:moveTo>
                  <a:cubicBezTo>
                    <a:pt x="740" y="5"/>
                    <a:pt x="163" y="0"/>
                    <a:pt x="81" y="86"/>
                  </a:cubicBezTo>
                  <a:cubicBezTo>
                    <a:pt x="0" y="171"/>
                    <a:pt x="35" y="376"/>
                    <a:pt x="159" y="415"/>
                  </a:cubicBezTo>
                  <a:cubicBezTo>
                    <a:pt x="283" y="454"/>
                    <a:pt x="746" y="438"/>
                    <a:pt x="835" y="415"/>
                  </a:cubicBezTo>
                  <a:cubicBezTo>
                    <a:pt x="924" y="392"/>
                    <a:pt x="924" y="117"/>
                    <a:pt x="835" y="62"/>
                  </a:cubicBezTo>
                  <a:close/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1763448" y="2950627"/>
              <a:ext cx="700374" cy="334507"/>
            </a:xfrm>
            <a:custGeom>
              <a:avLst/>
              <a:gdLst>
                <a:gd name="T0" fmla="*/ 751 w 831"/>
                <a:gd name="T1" fmla="*/ 54 h 396"/>
                <a:gd name="T2" fmla="*/ 74 w 831"/>
                <a:gd name="T3" fmla="*/ 74 h 396"/>
                <a:gd name="T4" fmla="*/ 144 w 831"/>
                <a:gd name="T5" fmla="*/ 362 h 396"/>
                <a:gd name="T6" fmla="*/ 751 w 831"/>
                <a:gd name="T7" fmla="*/ 362 h 396"/>
                <a:gd name="T8" fmla="*/ 751 w 831"/>
                <a:gd name="T9" fmla="*/ 5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396">
                  <a:moveTo>
                    <a:pt x="751" y="54"/>
                  </a:moveTo>
                  <a:cubicBezTo>
                    <a:pt x="665" y="3"/>
                    <a:pt x="147" y="0"/>
                    <a:pt x="74" y="74"/>
                  </a:cubicBezTo>
                  <a:cubicBezTo>
                    <a:pt x="0" y="149"/>
                    <a:pt x="32" y="328"/>
                    <a:pt x="144" y="362"/>
                  </a:cubicBezTo>
                  <a:cubicBezTo>
                    <a:pt x="255" y="396"/>
                    <a:pt x="671" y="383"/>
                    <a:pt x="751" y="362"/>
                  </a:cubicBezTo>
                  <a:cubicBezTo>
                    <a:pt x="831" y="342"/>
                    <a:pt x="831" y="101"/>
                    <a:pt x="751" y="54"/>
                  </a:cubicBezTo>
                  <a:close/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506432" y="2096066"/>
              <a:ext cx="376321" cy="1037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1870594" y="2164013"/>
              <a:ext cx="718668" cy="219520"/>
            </a:xfrm>
            <a:custGeom>
              <a:avLst/>
              <a:gdLst>
                <a:gd name="T0" fmla="*/ 814 w 851"/>
                <a:gd name="T1" fmla="*/ 215 h 261"/>
                <a:gd name="T2" fmla="*/ 819 w 851"/>
                <a:gd name="T3" fmla="*/ 208 h 261"/>
                <a:gd name="T4" fmla="*/ 821 w 851"/>
                <a:gd name="T5" fmla="*/ 205 h 261"/>
                <a:gd name="T6" fmla="*/ 826 w 851"/>
                <a:gd name="T7" fmla="*/ 195 h 261"/>
                <a:gd name="T8" fmla="*/ 828 w 851"/>
                <a:gd name="T9" fmla="*/ 191 h 261"/>
                <a:gd name="T10" fmla="*/ 832 w 851"/>
                <a:gd name="T11" fmla="*/ 183 h 261"/>
                <a:gd name="T12" fmla="*/ 834 w 851"/>
                <a:gd name="T13" fmla="*/ 178 h 261"/>
                <a:gd name="T14" fmla="*/ 838 w 851"/>
                <a:gd name="T15" fmla="*/ 166 h 261"/>
                <a:gd name="T16" fmla="*/ 839 w 851"/>
                <a:gd name="T17" fmla="*/ 161 h 261"/>
                <a:gd name="T18" fmla="*/ 841 w 851"/>
                <a:gd name="T19" fmla="*/ 152 h 261"/>
                <a:gd name="T20" fmla="*/ 843 w 851"/>
                <a:gd name="T21" fmla="*/ 145 h 261"/>
                <a:gd name="T22" fmla="*/ 844 w 851"/>
                <a:gd name="T23" fmla="*/ 137 h 261"/>
                <a:gd name="T24" fmla="*/ 846 w 851"/>
                <a:gd name="T25" fmla="*/ 126 h 261"/>
                <a:gd name="T26" fmla="*/ 847 w 851"/>
                <a:gd name="T27" fmla="*/ 117 h 261"/>
                <a:gd name="T28" fmla="*/ 848 w 851"/>
                <a:gd name="T29" fmla="*/ 109 h 261"/>
                <a:gd name="T30" fmla="*/ 849 w 851"/>
                <a:gd name="T31" fmla="*/ 101 h 261"/>
                <a:gd name="T32" fmla="*/ 844 w 851"/>
                <a:gd name="T33" fmla="*/ 0 h 261"/>
                <a:gd name="T34" fmla="*/ 526 w 851"/>
                <a:gd name="T35" fmla="*/ 188 h 261"/>
                <a:gd name="T36" fmla="*/ 456 w 851"/>
                <a:gd name="T37" fmla="*/ 192 h 261"/>
                <a:gd name="T38" fmla="*/ 219 w 851"/>
                <a:gd name="T39" fmla="*/ 166 h 261"/>
                <a:gd name="T40" fmla="*/ 0 w 851"/>
                <a:gd name="T41" fmla="*/ 39 h 261"/>
                <a:gd name="T42" fmla="*/ 120 w 851"/>
                <a:gd name="T43" fmla="*/ 236 h 261"/>
                <a:gd name="T44" fmla="*/ 473 w 851"/>
                <a:gd name="T45" fmla="*/ 259 h 261"/>
                <a:gd name="T46" fmla="*/ 475 w 851"/>
                <a:gd name="T47" fmla="*/ 259 h 261"/>
                <a:gd name="T48" fmla="*/ 504 w 851"/>
                <a:gd name="T49" fmla="*/ 258 h 261"/>
                <a:gd name="T50" fmla="*/ 507 w 851"/>
                <a:gd name="T51" fmla="*/ 258 h 261"/>
                <a:gd name="T52" fmla="*/ 535 w 851"/>
                <a:gd name="T53" fmla="*/ 257 h 261"/>
                <a:gd name="T54" fmla="*/ 537 w 851"/>
                <a:gd name="T55" fmla="*/ 257 h 261"/>
                <a:gd name="T56" fmla="*/ 596 w 851"/>
                <a:gd name="T57" fmla="*/ 255 h 261"/>
                <a:gd name="T58" fmla="*/ 597 w 851"/>
                <a:gd name="T59" fmla="*/ 255 h 261"/>
                <a:gd name="T60" fmla="*/ 622 w 851"/>
                <a:gd name="T61" fmla="*/ 253 h 261"/>
                <a:gd name="T62" fmla="*/ 628 w 851"/>
                <a:gd name="T63" fmla="*/ 253 h 261"/>
                <a:gd name="T64" fmla="*/ 647 w 851"/>
                <a:gd name="T65" fmla="*/ 252 h 261"/>
                <a:gd name="T66" fmla="*/ 654 w 851"/>
                <a:gd name="T67" fmla="*/ 251 h 261"/>
                <a:gd name="T68" fmla="*/ 672 w 851"/>
                <a:gd name="T69" fmla="*/ 250 h 261"/>
                <a:gd name="T70" fmla="*/ 678 w 851"/>
                <a:gd name="T71" fmla="*/ 249 h 261"/>
                <a:gd name="T72" fmla="*/ 721 w 851"/>
                <a:gd name="T73" fmla="*/ 246 h 261"/>
                <a:gd name="T74" fmla="*/ 726 w 851"/>
                <a:gd name="T75" fmla="*/ 245 h 261"/>
                <a:gd name="T76" fmla="*/ 739 w 851"/>
                <a:gd name="T77" fmla="*/ 243 h 261"/>
                <a:gd name="T78" fmla="*/ 745 w 851"/>
                <a:gd name="T79" fmla="*/ 243 h 261"/>
                <a:gd name="T80" fmla="*/ 755 w 851"/>
                <a:gd name="T81" fmla="*/ 241 h 261"/>
                <a:gd name="T82" fmla="*/ 761 w 851"/>
                <a:gd name="T83" fmla="*/ 240 h 261"/>
                <a:gd name="T84" fmla="*/ 770 w 851"/>
                <a:gd name="T85" fmla="*/ 239 h 261"/>
                <a:gd name="T86" fmla="*/ 774 w 851"/>
                <a:gd name="T87" fmla="*/ 238 h 261"/>
                <a:gd name="T88" fmla="*/ 784 w 851"/>
                <a:gd name="T89" fmla="*/ 236 h 261"/>
                <a:gd name="T90" fmla="*/ 793 w 851"/>
                <a:gd name="T91" fmla="*/ 232 h 261"/>
                <a:gd name="T92" fmla="*/ 796 w 851"/>
                <a:gd name="T93" fmla="*/ 231 h 261"/>
                <a:gd name="T94" fmla="*/ 803 w 851"/>
                <a:gd name="T95" fmla="*/ 226 h 261"/>
                <a:gd name="T96" fmla="*/ 804 w 851"/>
                <a:gd name="T97" fmla="*/ 225 h 261"/>
                <a:gd name="T98" fmla="*/ 812 w 851"/>
                <a:gd name="T99" fmla="*/ 217 h 261"/>
                <a:gd name="T100" fmla="*/ 814 w 851"/>
                <a:gd name="T101" fmla="*/ 21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1" h="261">
                  <a:moveTo>
                    <a:pt x="814" y="215"/>
                  </a:moveTo>
                  <a:cubicBezTo>
                    <a:pt x="816" y="213"/>
                    <a:pt x="817" y="210"/>
                    <a:pt x="819" y="208"/>
                  </a:cubicBezTo>
                  <a:cubicBezTo>
                    <a:pt x="820" y="207"/>
                    <a:pt x="820" y="206"/>
                    <a:pt x="821" y="205"/>
                  </a:cubicBezTo>
                  <a:cubicBezTo>
                    <a:pt x="823" y="202"/>
                    <a:pt x="825" y="199"/>
                    <a:pt x="826" y="195"/>
                  </a:cubicBezTo>
                  <a:cubicBezTo>
                    <a:pt x="827" y="194"/>
                    <a:pt x="828" y="192"/>
                    <a:pt x="828" y="191"/>
                  </a:cubicBezTo>
                  <a:cubicBezTo>
                    <a:pt x="829" y="189"/>
                    <a:pt x="831" y="186"/>
                    <a:pt x="832" y="183"/>
                  </a:cubicBezTo>
                  <a:cubicBezTo>
                    <a:pt x="832" y="181"/>
                    <a:pt x="833" y="180"/>
                    <a:pt x="834" y="178"/>
                  </a:cubicBezTo>
                  <a:cubicBezTo>
                    <a:pt x="835" y="174"/>
                    <a:pt x="836" y="170"/>
                    <a:pt x="838" y="166"/>
                  </a:cubicBezTo>
                  <a:cubicBezTo>
                    <a:pt x="838" y="164"/>
                    <a:pt x="839" y="163"/>
                    <a:pt x="839" y="161"/>
                  </a:cubicBezTo>
                  <a:cubicBezTo>
                    <a:pt x="840" y="158"/>
                    <a:pt x="841" y="155"/>
                    <a:pt x="841" y="152"/>
                  </a:cubicBezTo>
                  <a:cubicBezTo>
                    <a:pt x="842" y="150"/>
                    <a:pt x="842" y="148"/>
                    <a:pt x="843" y="145"/>
                  </a:cubicBezTo>
                  <a:cubicBezTo>
                    <a:pt x="843" y="143"/>
                    <a:pt x="844" y="140"/>
                    <a:pt x="844" y="137"/>
                  </a:cubicBezTo>
                  <a:cubicBezTo>
                    <a:pt x="845" y="133"/>
                    <a:pt x="846" y="129"/>
                    <a:pt x="846" y="126"/>
                  </a:cubicBezTo>
                  <a:cubicBezTo>
                    <a:pt x="847" y="123"/>
                    <a:pt x="847" y="120"/>
                    <a:pt x="847" y="117"/>
                  </a:cubicBezTo>
                  <a:cubicBezTo>
                    <a:pt x="848" y="114"/>
                    <a:pt x="848" y="112"/>
                    <a:pt x="848" y="109"/>
                  </a:cubicBezTo>
                  <a:cubicBezTo>
                    <a:pt x="849" y="106"/>
                    <a:pt x="849" y="104"/>
                    <a:pt x="849" y="101"/>
                  </a:cubicBezTo>
                  <a:cubicBezTo>
                    <a:pt x="851" y="68"/>
                    <a:pt x="850" y="32"/>
                    <a:pt x="844" y="0"/>
                  </a:cubicBezTo>
                  <a:cubicBezTo>
                    <a:pt x="837" y="74"/>
                    <a:pt x="784" y="188"/>
                    <a:pt x="526" y="188"/>
                  </a:cubicBezTo>
                  <a:cubicBezTo>
                    <a:pt x="498" y="188"/>
                    <a:pt x="475" y="189"/>
                    <a:pt x="456" y="192"/>
                  </a:cubicBezTo>
                  <a:cubicBezTo>
                    <a:pt x="379" y="190"/>
                    <a:pt x="298" y="182"/>
                    <a:pt x="219" y="166"/>
                  </a:cubicBezTo>
                  <a:cubicBezTo>
                    <a:pt x="80" y="139"/>
                    <a:pt x="22" y="85"/>
                    <a:pt x="0" y="39"/>
                  </a:cubicBezTo>
                  <a:cubicBezTo>
                    <a:pt x="2" y="123"/>
                    <a:pt x="44" y="212"/>
                    <a:pt x="120" y="236"/>
                  </a:cubicBezTo>
                  <a:cubicBezTo>
                    <a:pt x="182" y="255"/>
                    <a:pt x="331" y="261"/>
                    <a:pt x="473" y="259"/>
                  </a:cubicBezTo>
                  <a:cubicBezTo>
                    <a:pt x="474" y="259"/>
                    <a:pt x="475" y="259"/>
                    <a:pt x="475" y="259"/>
                  </a:cubicBezTo>
                  <a:cubicBezTo>
                    <a:pt x="485" y="259"/>
                    <a:pt x="494" y="258"/>
                    <a:pt x="504" y="258"/>
                  </a:cubicBezTo>
                  <a:cubicBezTo>
                    <a:pt x="505" y="258"/>
                    <a:pt x="506" y="258"/>
                    <a:pt x="507" y="258"/>
                  </a:cubicBezTo>
                  <a:cubicBezTo>
                    <a:pt x="516" y="258"/>
                    <a:pt x="526" y="258"/>
                    <a:pt x="535" y="257"/>
                  </a:cubicBezTo>
                  <a:lnTo>
                    <a:pt x="537" y="257"/>
                  </a:lnTo>
                  <a:cubicBezTo>
                    <a:pt x="557" y="256"/>
                    <a:pt x="577" y="256"/>
                    <a:pt x="596" y="255"/>
                  </a:cubicBezTo>
                  <a:cubicBezTo>
                    <a:pt x="596" y="255"/>
                    <a:pt x="597" y="255"/>
                    <a:pt x="597" y="255"/>
                  </a:cubicBezTo>
                  <a:cubicBezTo>
                    <a:pt x="606" y="254"/>
                    <a:pt x="614" y="254"/>
                    <a:pt x="622" y="253"/>
                  </a:cubicBezTo>
                  <a:cubicBezTo>
                    <a:pt x="624" y="253"/>
                    <a:pt x="626" y="253"/>
                    <a:pt x="628" y="253"/>
                  </a:cubicBezTo>
                  <a:cubicBezTo>
                    <a:pt x="635" y="253"/>
                    <a:pt x="641" y="252"/>
                    <a:pt x="647" y="252"/>
                  </a:cubicBezTo>
                  <a:cubicBezTo>
                    <a:pt x="650" y="252"/>
                    <a:pt x="652" y="251"/>
                    <a:pt x="654" y="251"/>
                  </a:cubicBezTo>
                  <a:cubicBezTo>
                    <a:pt x="661" y="251"/>
                    <a:pt x="667" y="250"/>
                    <a:pt x="672" y="250"/>
                  </a:cubicBezTo>
                  <a:cubicBezTo>
                    <a:pt x="674" y="250"/>
                    <a:pt x="676" y="250"/>
                    <a:pt x="678" y="249"/>
                  </a:cubicBezTo>
                  <a:cubicBezTo>
                    <a:pt x="694" y="248"/>
                    <a:pt x="708" y="247"/>
                    <a:pt x="721" y="246"/>
                  </a:cubicBezTo>
                  <a:cubicBezTo>
                    <a:pt x="723" y="245"/>
                    <a:pt x="724" y="245"/>
                    <a:pt x="726" y="245"/>
                  </a:cubicBezTo>
                  <a:cubicBezTo>
                    <a:pt x="730" y="244"/>
                    <a:pt x="735" y="244"/>
                    <a:pt x="739" y="243"/>
                  </a:cubicBezTo>
                  <a:cubicBezTo>
                    <a:pt x="741" y="243"/>
                    <a:pt x="743" y="243"/>
                    <a:pt x="745" y="243"/>
                  </a:cubicBezTo>
                  <a:cubicBezTo>
                    <a:pt x="748" y="242"/>
                    <a:pt x="752" y="242"/>
                    <a:pt x="755" y="241"/>
                  </a:cubicBezTo>
                  <a:cubicBezTo>
                    <a:pt x="757" y="241"/>
                    <a:pt x="759" y="241"/>
                    <a:pt x="761" y="240"/>
                  </a:cubicBezTo>
                  <a:cubicBezTo>
                    <a:pt x="764" y="240"/>
                    <a:pt x="767" y="239"/>
                    <a:pt x="770" y="239"/>
                  </a:cubicBezTo>
                  <a:cubicBezTo>
                    <a:pt x="771" y="238"/>
                    <a:pt x="772" y="238"/>
                    <a:pt x="774" y="238"/>
                  </a:cubicBezTo>
                  <a:cubicBezTo>
                    <a:pt x="778" y="237"/>
                    <a:pt x="781" y="236"/>
                    <a:pt x="784" y="236"/>
                  </a:cubicBezTo>
                  <a:cubicBezTo>
                    <a:pt x="787" y="235"/>
                    <a:pt x="791" y="233"/>
                    <a:pt x="793" y="232"/>
                  </a:cubicBezTo>
                  <a:cubicBezTo>
                    <a:pt x="794" y="232"/>
                    <a:pt x="795" y="231"/>
                    <a:pt x="796" y="231"/>
                  </a:cubicBezTo>
                  <a:cubicBezTo>
                    <a:pt x="798" y="229"/>
                    <a:pt x="801" y="228"/>
                    <a:pt x="803" y="226"/>
                  </a:cubicBezTo>
                  <a:cubicBezTo>
                    <a:pt x="803" y="225"/>
                    <a:pt x="804" y="225"/>
                    <a:pt x="804" y="225"/>
                  </a:cubicBezTo>
                  <a:cubicBezTo>
                    <a:pt x="807" y="223"/>
                    <a:pt x="809" y="220"/>
                    <a:pt x="812" y="217"/>
                  </a:cubicBezTo>
                  <a:cubicBezTo>
                    <a:pt x="812" y="217"/>
                    <a:pt x="813" y="216"/>
                    <a:pt x="814" y="215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1826168" y="2461933"/>
              <a:ext cx="765709" cy="229974"/>
            </a:xfrm>
            <a:custGeom>
              <a:avLst/>
              <a:gdLst>
                <a:gd name="T0" fmla="*/ 873 w 905"/>
                <a:gd name="T1" fmla="*/ 212 h 271"/>
                <a:gd name="T2" fmla="*/ 879 w 905"/>
                <a:gd name="T3" fmla="*/ 202 h 271"/>
                <a:gd name="T4" fmla="*/ 880 w 905"/>
                <a:gd name="T5" fmla="*/ 199 h 271"/>
                <a:gd name="T6" fmla="*/ 886 w 905"/>
                <a:gd name="T7" fmla="*/ 187 h 271"/>
                <a:gd name="T8" fmla="*/ 887 w 905"/>
                <a:gd name="T9" fmla="*/ 184 h 271"/>
                <a:gd name="T10" fmla="*/ 890 w 905"/>
                <a:gd name="T11" fmla="*/ 173 h 271"/>
                <a:gd name="T12" fmla="*/ 892 w 905"/>
                <a:gd name="T13" fmla="*/ 169 h 271"/>
                <a:gd name="T14" fmla="*/ 895 w 905"/>
                <a:gd name="T15" fmla="*/ 155 h 271"/>
                <a:gd name="T16" fmla="*/ 896 w 905"/>
                <a:gd name="T17" fmla="*/ 151 h 271"/>
                <a:gd name="T18" fmla="*/ 899 w 905"/>
                <a:gd name="T19" fmla="*/ 136 h 271"/>
                <a:gd name="T20" fmla="*/ 899 w 905"/>
                <a:gd name="T21" fmla="*/ 133 h 271"/>
                <a:gd name="T22" fmla="*/ 900 w 905"/>
                <a:gd name="T23" fmla="*/ 126 h 271"/>
                <a:gd name="T24" fmla="*/ 900 w 905"/>
                <a:gd name="T25" fmla="*/ 126 h 271"/>
                <a:gd name="T26" fmla="*/ 895 w 905"/>
                <a:gd name="T27" fmla="*/ 0 h 271"/>
                <a:gd name="T28" fmla="*/ 785 w 905"/>
                <a:gd name="T29" fmla="*/ 145 h 271"/>
                <a:gd name="T30" fmla="*/ 449 w 905"/>
                <a:gd name="T31" fmla="*/ 176 h 271"/>
                <a:gd name="T32" fmla="*/ 0 w 905"/>
                <a:gd name="T33" fmla="*/ 56 h 271"/>
                <a:gd name="T34" fmla="*/ 127 w 905"/>
                <a:gd name="T35" fmla="*/ 244 h 271"/>
                <a:gd name="T36" fmla="*/ 552 w 905"/>
                <a:gd name="T37" fmla="*/ 266 h 271"/>
                <a:gd name="T38" fmla="*/ 556 w 905"/>
                <a:gd name="T39" fmla="*/ 266 h 271"/>
                <a:gd name="T40" fmla="*/ 580 w 905"/>
                <a:gd name="T41" fmla="*/ 265 h 271"/>
                <a:gd name="T42" fmla="*/ 587 w 905"/>
                <a:gd name="T43" fmla="*/ 265 h 271"/>
                <a:gd name="T44" fmla="*/ 608 w 905"/>
                <a:gd name="T45" fmla="*/ 264 h 271"/>
                <a:gd name="T46" fmla="*/ 616 w 905"/>
                <a:gd name="T47" fmla="*/ 264 h 271"/>
                <a:gd name="T48" fmla="*/ 634 w 905"/>
                <a:gd name="T49" fmla="*/ 263 h 271"/>
                <a:gd name="T50" fmla="*/ 644 w 905"/>
                <a:gd name="T51" fmla="*/ 263 h 271"/>
                <a:gd name="T52" fmla="*/ 660 w 905"/>
                <a:gd name="T53" fmla="*/ 262 h 271"/>
                <a:gd name="T54" fmla="*/ 670 w 905"/>
                <a:gd name="T55" fmla="*/ 261 h 271"/>
                <a:gd name="T56" fmla="*/ 685 w 905"/>
                <a:gd name="T57" fmla="*/ 260 h 271"/>
                <a:gd name="T58" fmla="*/ 695 w 905"/>
                <a:gd name="T59" fmla="*/ 260 h 271"/>
                <a:gd name="T60" fmla="*/ 708 w 905"/>
                <a:gd name="T61" fmla="*/ 259 h 271"/>
                <a:gd name="T62" fmla="*/ 718 w 905"/>
                <a:gd name="T63" fmla="*/ 258 h 271"/>
                <a:gd name="T64" fmla="*/ 731 w 905"/>
                <a:gd name="T65" fmla="*/ 257 h 271"/>
                <a:gd name="T66" fmla="*/ 740 w 905"/>
                <a:gd name="T67" fmla="*/ 256 h 271"/>
                <a:gd name="T68" fmla="*/ 751 w 905"/>
                <a:gd name="T69" fmla="*/ 255 h 271"/>
                <a:gd name="T70" fmla="*/ 760 w 905"/>
                <a:gd name="T71" fmla="*/ 255 h 271"/>
                <a:gd name="T72" fmla="*/ 771 w 905"/>
                <a:gd name="T73" fmla="*/ 254 h 271"/>
                <a:gd name="T74" fmla="*/ 779 w 905"/>
                <a:gd name="T75" fmla="*/ 253 h 271"/>
                <a:gd name="T76" fmla="*/ 788 w 905"/>
                <a:gd name="T77" fmla="*/ 252 h 271"/>
                <a:gd name="T78" fmla="*/ 796 w 905"/>
                <a:gd name="T79" fmla="*/ 251 h 271"/>
                <a:gd name="T80" fmla="*/ 804 w 905"/>
                <a:gd name="T81" fmla="*/ 249 h 271"/>
                <a:gd name="T82" fmla="*/ 810 w 905"/>
                <a:gd name="T83" fmla="*/ 249 h 271"/>
                <a:gd name="T84" fmla="*/ 818 w 905"/>
                <a:gd name="T85" fmla="*/ 247 h 271"/>
                <a:gd name="T86" fmla="*/ 823 w 905"/>
                <a:gd name="T87" fmla="*/ 246 h 271"/>
                <a:gd name="T88" fmla="*/ 833 w 905"/>
                <a:gd name="T89" fmla="*/ 244 h 271"/>
                <a:gd name="T90" fmla="*/ 843 w 905"/>
                <a:gd name="T91" fmla="*/ 240 h 271"/>
                <a:gd name="T92" fmla="*/ 845 w 905"/>
                <a:gd name="T93" fmla="*/ 239 h 271"/>
                <a:gd name="T94" fmla="*/ 854 w 905"/>
                <a:gd name="T95" fmla="*/ 234 h 271"/>
                <a:gd name="T96" fmla="*/ 856 w 905"/>
                <a:gd name="T97" fmla="*/ 232 h 271"/>
                <a:gd name="T98" fmla="*/ 864 w 905"/>
                <a:gd name="T99" fmla="*/ 224 h 271"/>
                <a:gd name="T100" fmla="*/ 864 w 905"/>
                <a:gd name="T101" fmla="*/ 224 h 271"/>
                <a:gd name="T102" fmla="*/ 871 w 905"/>
                <a:gd name="T103" fmla="*/ 215 h 271"/>
                <a:gd name="T104" fmla="*/ 873 w 905"/>
                <a:gd name="T105" fmla="*/ 21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5" h="271">
                  <a:moveTo>
                    <a:pt x="873" y="212"/>
                  </a:moveTo>
                  <a:cubicBezTo>
                    <a:pt x="875" y="209"/>
                    <a:pt x="877" y="206"/>
                    <a:pt x="879" y="202"/>
                  </a:cubicBezTo>
                  <a:cubicBezTo>
                    <a:pt x="879" y="201"/>
                    <a:pt x="880" y="200"/>
                    <a:pt x="880" y="199"/>
                  </a:cubicBezTo>
                  <a:cubicBezTo>
                    <a:pt x="882" y="195"/>
                    <a:pt x="884" y="191"/>
                    <a:pt x="886" y="187"/>
                  </a:cubicBezTo>
                  <a:cubicBezTo>
                    <a:pt x="886" y="186"/>
                    <a:pt x="886" y="185"/>
                    <a:pt x="887" y="184"/>
                  </a:cubicBezTo>
                  <a:cubicBezTo>
                    <a:pt x="888" y="181"/>
                    <a:pt x="889" y="177"/>
                    <a:pt x="890" y="173"/>
                  </a:cubicBezTo>
                  <a:cubicBezTo>
                    <a:pt x="891" y="171"/>
                    <a:pt x="891" y="170"/>
                    <a:pt x="892" y="169"/>
                  </a:cubicBezTo>
                  <a:cubicBezTo>
                    <a:pt x="893" y="165"/>
                    <a:pt x="894" y="160"/>
                    <a:pt x="895" y="155"/>
                  </a:cubicBezTo>
                  <a:cubicBezTo>
                    <a:pt x="895" y="154"/>
                    <a:pt x="896" y="153"/>
                    <a:pt x="896" y="151"/>
                  </a:cubicBezTo>
                  <a:cubicBezTo>
                    <a:pt x="897" y="146"/>
                    <a:pt x="898" y="141"/>
                    <a:pt x="899" y="136"/>
                  </a:cubicBezTo>
                  <a:cubicBezTo>
                    <a:pt x="899" y="135"/>
                    <a:pt x="899" y="134"/>
                    <a:pt x="899" y="133"/>
                  </a:cubicBezTo>
                  <a:cubicBezTo>
                    <a:pt x="900" y="131"/>
                    <a:pt x="900" y="128"/>
                    <a:pt x="900" y="126"/>
                  </a:cubicBezTo>
                  <a:cubicBezTo>
                    <a:pt x="900" y="126"/>
                    <a:pt x="900" y="126"/>
                    <a:pt x="900" y="126"/>
                  </a:cubicBezTo>
                  <a:cubicBezTo>
                    <a:pt x="905" y="85"/>
                    <a:pt x="904" y="40"/>
                    <a:pt x="895" y="0"/>
                  </a:cubicBezTo>
                  <a:cubicBezTo>
                    <a:pt x="889" y="36"/>
                    <a:pt x="867" y="101"/>
                    <a:pt x="785" y="145"/>
                  </a:cubicBezTo>
                  <a:cubicBezTo>
                    <a:pt x="710" y="153"/>
                    <a:pt x="603" y="161"/>
                    <a:pt x="449" y="176"/>
                  </a:cubicBezTo>
                  <a:cubicBezTo>
                    <a:pt x="197" y="200"/>
                    <a:pt x="65" y="123"/>
                    <a:pt x="0" y="56"/>
                  </a:cubicBezTo>
                  <a:cubicBezTo>
                    <a:pt x="5" y="138"/>
                    <a:pt x="49" y="221"/>
                    <a:pt x="127" y="244"/>
                  </a:cubicBezTo>
                  <a:cubicBezTo>
                    <a:pt x="200" y="266"/>
                    <a:pt x="387" y="271"/>
                    <a:pt x="552" y="266"/>
                  </a:cubicBezTo>
                  <a:cubicBezTo>
                    <a:pt x="553" y="266"/>
                    <a:pt x="555" y="266"/>
                    <a:pt x="556" y="266"/>
                  </a:cubicBezTo>
                  <a:cubicBezTo>
                    <a:pt x="564" y="266"/>
                    <a:pt x="572" y="266"/>
                    <a:pt x="580" y="265"/>
                  </a:cubicBezTo>
                  <a:cubicBezTo>
                    <a:pt x="582" y="265"/>
                    <a:pt x="585" y="265"/>
                    <a:pt x="587" y="265"/>
                  </a:cubicBezTo>
                  <a:cubicBezTo>
                    <a:pt x="594" y="265"/>
                    <a:pt x="601" y="265"/>
                    <a:pt x="608" y="264"/>
                  </a:cubicBezTo>
                  <a:cubicBezTo>
                    <a:pt x="610" y="264"/>
                    <a:pt x="613" y="264"/>
                    <a:pt x="616" y="264"/>
                  </a:cubicBezTo>
                  <a:cubicBezTo>
                    <a:pt x="622" y="264"/>
                    <a:pt x="628" y="263"/>
                    <a:pt x="634" y="263"/>
                  </a:cubicBezTo>
                  <a:cubicBezTo>
                    <a:pt x="637" y="263"/>
                    <a:pt x="640" y="263"/>
                    <a:pt x="644" y="263"/>
                  </a:cubicBezTo>
                  <a:cubicBezTo>
                    <a:pt x="649" y="262"/>
                    <a:pt x="655" y="262"/>
                    <a:pt x="660" y="262"/>
                  </a:cubicBezTo>
                  <a:cubicBezTo>
                    <a:pt x="663" y="262"/>
                    <a:pt x="666" y="262"/>
                    <a:pt x="670" y="261"/>
                  </a:cubicBezTo>
                  <a:cubicBezTo>
                    <a:pt x="675" y="261"/>
                    <a:pt x="680" y="261"/>
                    <a:pt x="685" y="260"/>
                  </a:cubicBezTo>
                  <a:cubicBezTo>
                    <a:pt x="688" y="260"/>
                    <a:pt x="691" y="260"/>
                    <a:pt x="695" y="260"/>
                  </a:cubicBezTo>
                  <a:cubicBezTo>
                    <a:pt x="699" y="260"/>
                    <a:pt x="704" y="259"/>
                    <a:pt x="708" y="259"/>
                  </a:cubicBezTo>
                  <a:cubicBezTo>
                    <a:pt x="712" y="259"/>
                    <a:pt x="715" y="258"/>
                    <a:pt x="718" y="258"/>
                  </a:cubicBezTo>
                  <a:cubicBezTo>
                    <a:pt x="722" y="258"/>
                    <a:pt x="727" y="258"/>
                    <a:pt x="731" y="257"/>
                  </a:cubicBezTo>
                  <a:cubicBezTo>
                    <a:pt x="734" y="257"/>
                    <a:pt x="737" y="257"/>
                    <a:pt x="740" y="256"/>
                  </a:cubicBezTo>
                  <a:cubicBezTo>
                    <a:pt x="744" y="256"/>
                    <a:pt x="748" y="256"/>
                    <a:pt x="751" y="255"/>
                  </a:cubicBezTo>
                  <a:cubicBezTo>
                    <a:pt x="754" y="255"/>
                    <a:pt x="757" y="255"/>
                    <a:pt x="760" y="255"/>
                  </a:cubicBezTo>
                  <a:cubicBezTo>
                    <a:pt x="764" y="254"/>
                    <a:pt x="767" y="254"/>
                    <a:pt x="771" y="254"/>
                  </a:cubicBezTo>
                  <a:cubicBezTo>
                    <a:pt x="773" y="253"/>
                    <a:pt x="776" y="253"/>
                    <a:pt x="779" y="253"/>
                  </a:cubicBezTo>
                  <a:cubicBezTo>
                    <a:pt x="782" y="252"/>
                    <a:pt x="785" y="252"/>
                    <a:pt x="788" y="252"/>
                  </a:cubicBezTo>
                  <a:cubicBezTo>
                    <a:pt x="791" y="251"/>
                    <a:pt x="793" y="251"/>
                    <a:pt x="796" y="251"/>
                  </a:cubicBezTo>
                  <a:cubicBezTo>
                    <a:pt x="799" y="250"/>
                    <a:pt x="801" y="250"/>
                    <a:pt x="804" y="249"/>
                  </a:cubicBezTo>
                  <a:cubicBezTo>
                    <a:pt x="806" y="249"/>
                    <a:pt x="808" y="249"/>
                    <a:pt x="810" y="249"/>
                  </a:cubicBezTo>
                  <a:cubicBezTo>
                    <a:pt x="813" y="248"/>
                    <a:pt x="816" y="248"/>
                    <a:pt x="818" y="247"/>
                  </a:cubicBezTo>
                  <a:cubicBezTo>
                    <a:pt x="820" y="247"/>
                    <a:pt x="822" y="247"/>
                    <a:pt x="823" y="246"/>
                  </a:cubicBezTo>
                  <a:cubicBezTo>
                    <a:pt x="827" y="246"/>
                    <a:pt x="830" y="245"/>
                    <a:pt x="833" y="244"/>
                  </a:cubicBezTo>
                  <a:cubicBezTo>
                    <a:pt x="837" y="243"/>
                    <a:pt x="840" y="242"/>
                    <a:pt x="843" y="240"/>
                  </a:cubicBezTo>
                  <a:cubicBezTo>
                    <a:pt x="844" y="240"/>
                    <a:pt x="844" y="240"/>
                    <a:pt x="845" y="239"/>
                  </a:cubicBezTo>
                  <a:cubicBezTo>
                    <a:pt x="848" y="238"/>
                    <a:pt x="851" y="236"/>
                    <a:pt x="854" y="234"/>
                  </a:cubicBezTo>
                  <a:cubicBezTo>
                    <a:pt x="855" y="233"/>
                    <a:pt x="855" y="233"/>
                    <a:pt x="856" y="232"/>
                  </a:cubicBezTo>
                  <a:cubicBezTo>
                    <a:pt x="858" y="230"/>
                    <a:pt x="861" y="227"/>
                    <a:pt x="864" y="224"/>
                  </a:cubicBezTo>
                  <a:cubicBezTo>
                    <a:pt x="864" y="224"/>
                    <a:pt x="864" y="224"/>
                    <a:pt x="864" y="224"/>
                  </a:cubicBezTo>
                  <a:cubicBezTo>
                    <a:pt x="867" y="221"/>
                    <a:pt x="869" y="218"/>
                    <a:pt x="871" y="215"/>
                  </a:cubicBezTo>
                  <a:cubicBezTo>
                    <a:pt x="872" y="214"/>
                    <a:pt x="872" y="213"/>
                    <a:pt x="873" y="212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7" name="Freeform 62"/>
            <p:cNvSpPr/>
            <p:nvPr/>
          </p:nvSpPr>
          <p:spPr bwMode="auto">
            <a:xfrm>
              <a:off x="1792194" y="2785987"/>
              <a:ext cx="731734" cy="219520"/>
            </a:xfrm>
            <a:custGeom>
              <a:avLst/>
              <a:gdLst>
                <a:gd name="T0" fmla="*/ 840 w 866"/>
                <a:gd name="T1" fmla="*/ 196 h 260"/>
                <a:gd name="T2" fmla="*/ 847 w 866"/>
                <a:gd name="T3" fmla="*/ 181 h 260"/>
                <a:gd name="T4" fmla="*/ 852 w 866"/>
                <a:gd name="T5" fmla="*/ 168 h 260"/>
                <a:gd name="T6" fmla="*/ 857 w 866"/>
                <a:gd name="T7" fmla="*/ 151 h 260"/>
                <a:gd name="T8" fmla="*/ 860 w 866"/>
                <a:gd name="T9" fmla="*/ 136 h 260"/>
                <a:gd name="T10" fmla="*/ 862 w 866"/>
                <a:gd name="T11" fmla="*/ 116 h 260"/>
                <a:gd name="T12" fmla="*/ 864 w 866"/>
                <a:gd name="T13" fmla="*/ 104 h 260"/>
                <a:gd name="T14" fmla="*/ 859 w 866"/>
                <a:gd name="T15" fmla="*/ 0 h 260"/>
                <a:gd name="T16" fmla="*/ 430 w 866"/>
                <a:gd name="T17" fmla="*/ 171 h 260"/>
                <a:gd name="T18" fmla="*/ 122 w 866"/>
                <a:gd name="T19" fmla="*/ 236 h 260"/>
                <a:gd name="T20" fmla="*/ 358 w 866"/>
                <a:gd name="T21" fmla="*/ 259 h 260"/>
                <a:gd name="T22" fmla="*/ 373 w 866"/>
                <a:gd name="T23" fmla="*/ 259 h 260"/>
                <a:gd name="T24" fmla="*/ 411 w 866"/>
                <a:gd name="T25" fmla="*/ 260 h 260"/>
                <a:gd name="T26" fmla="*/ 430 w 866"/>
                <a:gd name="T27" fmla="*/ 260 h 260"/>
                <a:gd name="T28" fmla="*/ 465 w 866"/>
                <a:gd name="T29" fmla="*/ 259 h 260"/>
                <a:gd name="T30" fmla="*/ 487 w 866"/>
                <a:gd name="T31" fmla="*/ 259 h 260"/>
                <a:gd name="T32" fmla="*/ 519 w 866"/>
                <a:gd name="T33" fmla="*/ 258 h 260"/>
                <a:gd name="T34" fmla="*/ 542 w 866"/>
                <a:gd name="T35" fmla="*/ 258 h 260"/>
                <a:gd name="T36" fmla="*/ 572 w 866"/>
                <a:gd name="T37" fmla="*/ 257 h 260"/>
                <a:gd name="T38" fmla="*/ 595 w 866"/>
                <a:gd name="T39" fmla="*/ 256 h 260"/>
                <a:gd name="T40" fmla="*/ 623 w 866"/>
                <a:gd name="T41" fmla="*/ 254 h 260"/>
                <a:gd name="T42" fmla="*/ 644 w 866"/>
                <a:gd name="T43" fmla="*/ 253 h 260"/>
                <a:gd name="T44" fmla="*/ 670 w 866"/>
                <a:gd name="T45" fmla="*/ 252 h 260"/>
                <a:gd name="T46" fmla="*/ 689 w 866"/>
                <a:gd name="T47" fmla="*/ 250 h 260"/>
                <a:gd name="T48" fmla="*/ 712 w 866"/>
                <a:gd name="T49" fmla="*/ 248 h 260"/>
                <a:gd name="T50" fmla="*/ 729 w 866"/>
                <a:gd name="T51" fmla="*/ 247 h 260"/>
                <a:gd name="T52" fmla="*/ 748 w 866"/>
                <a:gd name="T53" fmla="*/ 244 h 260"/>
                <a:gd name="T54" fmla="*/ 761 w 866"/>
                <a:gd name="T55" fmla="*/ 243 h 260"/>
                <a:gd name="T56" fmla="*/ 777 w 866"/>
                <a:gd name="T57" fmla="*/ 240 h 260"/>
                <a:gd name="T58" fmla="*/ 787 w 866"/>
                <a:gd name="T59" fmla="*/ 239 h 260"/>
                <a:gd name="T60" fmla="*/ 798 w 866"/>
                <a:gd name="T61" fmla="*/ 236 h 260"/>
                <a:gd name="T62" fmla="*/ 809 w 866"/>
                <a:gd name="T63" fmla="*/ 231 h 260"/>
                <a:gd name="T64" fmla="*/ 818 w 866"/>
                <a:gd name="T65" fmla="*/ 225 h 260"/>
                <a:gd name="T66" fmla="*/ 828 w 866"/>
                <a:gd name="T67" fmla="*/ 216 h 260"/>
                <a:gd name="T68" fmla="*/ 835 w 866"/>
                <a:gd name="T69" fmla="*/ 20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6" h="260">
                  <a:moveTo>
                    <a:pt x="835" y="205"/>
                  </a:moveTo>
                  <a:cubicBezTo>
                    <a:pt x="837" y="203"/>
                    <a:pt x="839" y="199"/>
                    <a:pt x="840" y="196"/>
                  </a:cubicBezTo>
                  <a:cubicBezTo>
                    <a:pt x="841" y="195"/>
                    <a:pt x="842" y="194"/>
                    <a:pt x="842" y="193"/>
                  </a:cubicBezTo>
                  <a:cubicBezTo>
                    <a:pt x="844" y="189"/>
                    <a:pt x="846" y="185"/>
                    <a:pt x="847" y="181"/>
                  </a:cubicBezTo>
                  <a:cubicBezTo>
                    <a:pt x="848" y="180"/>
                    <a:pt x="848" y="179"/>
                    <a:pt x="848" y="178"/>
                  </a:cubicBezTo>
                  <a:cubicBezTo>
                    <a:pt x="850" y="175"/>
                    <a:pt x="851" y="172"/>
                    <a:pt x="852" y="168"/>
                  </a:cubicBezTo>
                  <a:cubicBezTo>
                    <a:pt x="852" y="167"/>
                    <a:pt x="853" y="165"/>
                    <a:pt x="853" y="164"/>
                  </a:cubicBezTo>
                  <a:cubicBezTo>
                    <a:pt x="854" y="159"/>
                    <a:pt x="855" y="155"/>
                    <a:pt x="857" y="151"/>
                  </a:cubicBezTo>
                  <a:cubicBezTo>
                    <a:pt x="857" y="149"/>
                    <a:pt x="857" y="147"/>
                    <a:pt x="858" y="146"/>
                  </a:cubicBezTo>
                  <a:cubicBezTo>
                    <a:pt x="858" y="142"/>
                    <a:pt x="859" y="139"/>
                    <a:pt x="860" y="136"/>
                  </a:cubicBezTo>
                  <a:cubicBezTo>
                    <a:pt x="860" y="134"/>
                    <a:pt x="860" y="132"/>
                    <a:pt x="861" y="130"/>
                  </a:cubicBezTo>
                  <a:cubicBezTo>
                    <a:pt x="861" y="125"/>
                    <a:pt x="862" y="120"/>
                    <a:pt x="862" y="116"/>
                  </a:cubicBezTo>
                  <a:cubicBezTo>
                    <a:pt x="863" y="114"/>
                    <a:pt x="863" y="112"/>
                    <a:pt x="863" y="110"/>
                  </a:cubicBezTo>
                  <a:cubicBezTo>
                    <a:pt x="863" y="108"/>
                    <a:pt x="863" y="106"/>
                    <a:pt x="864" y="104"/>
                  </a:cubicBezTo>
                  <a:cubicBezTo>
                    <a:pt x="864" y="104"/>
                    <a:pt x="864" y="104"/>
                    <a:pt x="864" y="104"/>
                  </a:cubicBezTo>
                  <a:cubicBezTo>
                    <a:pt x="866" y="70"/>
                    <a:pt x="865" y="34"/>
                    <a:pt x="859" y="0"/>
                  </a:cubicBezTo>
                  <a:cubicBezTo>
                    <a:pt x="844" y="32"/>
                    <a:pt x="805" y="93"/>
                    <a:pt x="718" y="139"/>
                  </a:cubicBezTo>
                  <a:cubicBezTo>
                    <a:pt x="647" y="151"/>
                    <a:pt x="554" y="162"/>
                    <a:pt x="430" y="171"/>
                  </a:cubicBezTo>
                  <a:cubicBezTo>
                    <a:pt x="161" y="191"/>
                    <a:pt x="47" y="108"/>
                    <a:pt x="0" y="45"/>
                  </a:cubicBezTo>
                  <a:cubicBezTo>
                    <a:pt x="4" y="127"/>
                    <a:pt x="46" y="213"/>
                    <a:pt x="122" y="236"/>
                  </a:cubicBezTo>
                  <a:cubicBezTo>
                    <a:pt x="166" y="250"/>
                    <a:pt x="253" y="257"/>
                    <a:pt x="351" y="259"/>
                  </a:cubicBezTo>
                  <a:cubicBezTo>
                    <a:pt x="353" y="259"/>
                    <a:pt x="356" y="259"/>
                    <a:pt x="358" y="259"/>
                  </a:cubicBezTo>
                  <a:cubicBezTo>
                    <a:pt x="363" y="259"/>
                    <a:pt x="368" y="259"/>
                    <a:pt x="373" y="259"/>
                  </a:cubicBezTo>
                  <a:lnTo>
                    <a:pt x="373" y="259"/>
                  </a:lnTo>
                  <a:cubicBezTo>
                    <a:pt x="383" y="260"/>
                    <a:pt x="394" y="260"/>
                    <a:pt x="405" y="260"/>
                  </a:cubicBezTo>
                  <a:cubicBezTo>
                    <a:pt x="407" y="260"/>
                    <a:pt x="409" y="260"/>
                    <a:pt x="411" y="260"/>
                  </a:cubicBezTo>
                  <a:cubicBezTo>
                    <a:pt x="416" y="260"/>
                    <a:pt x="421" y="260"/>
                    <a:pt x="426" y="260"/>
                  </a:cubicBezTo>
                  <a:lnTo>
                    <a:pt x="430" y="260"/>
                  </a:lnTo>
                  <a:cubicBezTo>
                    <a:pt x="439" y="260"/>
                    <a:pt x="449" y="260"/>
                    <a:pt x="458" y="260"/>
                  </a:cubicBezTo>
                  <a:cubicBezTo>
                    <a:pt x="461" y="260"/>
                    <a:pt x="463" y="260"/>
                    <a:pt x="465" y="259"/>
                  </a:cubicBezTo>
                  <a:cubicBezTo>
                    <a:pt x="470" y="259"/>
                    <a:pt x="475" y="259"/>
                    <a:pt x="480" y="259"/>
                  </a:cubicBezTo>
                  <a:cubicBezTo>
                    <a:pt x="482" y="259"/>
                    <a:pt x="485" y="259"/>
                    <a:pt x="487" y="259"/>
                  </a:cubicBezTo>
                  <a:cubicBezTo>
                    <a:pt x="495" y="259"/>
                    <a:pt x="503" y="259"/>
                    <a:pt x="512" y="259"/>
                  </a:cubicBezTo>
                  <a:cubicBezTo>
                    <a:pt x="514" y="259"/>
                    <a:pt x="517" y="259"/>
                    <a:pt x="519" y="258"/>
                  </a:cubicBezTo>
                  <a:cubicBezTo>
                    <a:pt x="524" y="258"/>
                    <a:pt x="528" y="258"/>
                    <a:pt x="533" y="258"/>
                  </a:cubicBezTo>
                  <a:cubicBezTo>
                    <a:pt x="536" y="258"/>
                    <a:pt x="539" y="258"/>
                    <a:pt x="542" y="258"/>
                  </a:cubicBezTo>
                  <a:cubicBezTo>
                    <a:pt x="549" y="258"/>
                    <a:pt x="555" y="257"/>
                    <a:pt x="562" y="257"/>
                  </a:cubicBezTo>
                  <a:cubicBezTo>
                    <a:pt x="565" y="257"/>
                    <a:pt x="569" y="257"/>
                    <a:pt x="572" y="257"/>
                  </a:cubicBezTo>
                  <a:cubicBezTo>
                    <a:pt x="576" y="257"/>
                    <a:pt x="580" y="256"/>
                    <a:pt x="584" y="256"/>
                  </a:cubicBezTo>
                  <a:cubicBezTo>
                    <a:pt x="588" y="256"/>
                    <a:pt x="591" y="256"/>
                    <a:pt x="595" y="256"/>
                  </a:cubicBezTo>
                  <a:cubicBezTo>
                    <a:pt x="599" y="256"/>
                    <a:pt x="603" y="255"/>
                    <a:pt x="606" y="255"/>
                  </a:cubicBezTo>
                  <a:cubicBezTo>
                    <a:pt x="612" y="255"/>
                    <a:pt x="618" y="255"/>
                    <a:pt x="623" y="254"/>
                  </a:cubicBezTo>
                  <a:cubicBezTo>
                    <a:pt x="626" y="254"/>
                    <a:pt x="629" y="254"/>
                    <a:pt x="632" y="254"/>
                  </a:cubicBezTo>
                  <a:cubicBezTo>
                    <a:pt x="636" y="254"/>
                    <a:pt x="640" y="253"/>
                    <a:pt x="644" y="253"/>
                  </a:cubicBezTo>
                  <a:cubicBezTo>
                    <a:pt x="647" y="253"/>
                    <a:pt x="649" y="253"/>
                    <a:pt x="652" y="253"/>
                  </a:cubicBezTo>
                  <a:cubicBezTo>
                    <a:pt x="658" y="252"/>
                    <a:pt x="664" y="252"/>
                    <a:pt x="670" y="252"/>
                  </a:cubicBezTo>
                  <a:cubicBezTo>
                    <a:pt x="672" y="251"/>
                    <a:pt x="674" y="251"/>
                    <a:pt x="676" y="251"/>
                  </a:cubicBezTo>
                  <a:cubicBezTo>
                    <a:pt x="681" y="251"/>
                    <a:pt x="685" y="250"/>
                    <a:pt x="689" y="250"/>
                  </a:cubicBezTo>
                  <a:cubicBezTo>
                    <a:pt x="691" y="250"/>
                    <a:pt x="693" y="250"/>
                    <a:pt x="695" y="250"/>
                  </a:cubicBezTo>
                  <a:cubicBezTo>
                    <a:pt x="701" y="249"/>
                    <a:pt x="706" y="249"/>
                    <a:pt x="712" y="248"/>
                  </a:cubicBezTo>
                  <a:cubicBezTo>
                    <a:pt x="713" y="248"/>
                    <a:pt x="715" y="248"/>
                    <a:pt x="716" y="248"/>
                  </a:cubicBezTo>
                  <a:cubicBezTo>
                    <a:pt x="720" y="247"/>
                    <a:pt x="724" y="247"/>
                    <a:pt x="729" y="247"/>
                  </a:cubicBezTo>
                  <a:cubicBezTo>
                    <a:pt x="730" y="246"/>
                    <a:pt x="732" y="246"/>
                    <a:pt x="733" y="246"/>
                  </a:cubicBezTo>
                  <a:cubicBezTo>
                    <a:pt x="738" y="246"/>
                    <a:pt x="743" y="245"/>
                    <a:pt x="748" y="244"/>
                  </a:cubicBezTo>
                  <a:cubicBezTo>
                    <a:pt x="749" y="244"/>
                    <a:pt x="749" y="244"/>
                    <a:pt x="750" y="244"/>
                  </a:cubicBezTo>
                  <a:cubicBezTo>
                    <a:pt x="754" y="244"/>
                    <a:pt x="758" y="243"/>
                    <a:pt x="761" y="243"/>
                  </a:cubicBezTo>
                  <a:cubicBezTo>
                    <a:pt x="763" y="243"/>
                    <a:pt x="764" y="242"/>
                    <a:pt x="765" y="242"/>
                  </a:cubicBezTo>
                  <a:cubicBezTo>
                    <a:pt x="769" y="242"/>
                    <a:pt x="773" y="241"/>
                    <a:pt x="777" y="240"/>
                  </a:cubicBezTo>
                  <a:cubicBezTo>
                    <a:pt x="777" y="240"/>
                    <a:pt x="778" y="240"/>
                    <a:pt x="778" y="240"/>
                  </a:cubicBezTo>
                  <a:cubicBezTo>
                    <a:pt x="781" y="240"/>
                    <a:pt x="784" y="239"/>
                    <a:pt x="787" y="239"/>
                  </a:cubicBezTo>
                  <a:cubicBezTo>
                    <a:pt x="788" y="238"/>
                    <a:pt x="789" y="238"/>
                    <a:pt x="790" y="238"/>
                  </a:cubicBezTo>
                  <a:cubicBezTo>
                    <a:pt x="793" y="237"/>
                    <a:pt x="795" y="237"/>
                    <a:pt x="798" y="236"/>
                  </a:cubicBezTo>
                  <a:cubicBezTo>
                    <a:pt x="801" y="235"/>
                    <a:pt x="804" y="234"/>
                    <a:pt x="807" y="233"/>
                  </a:cubicBezTo>
                  <a:cubicBezTo>
                    <a:pt x="808" y="232"/>
                    <a:pt x="809" y="232"/>
                    <a:pt x="809" y="231"/>
                  </a:cubicBezTo>
                  <a:cubicBezTo>
                    <a:pt x="812" y="230"/>
                    <a:pt x="815" y="228"/>
                    <a:pt x="818" y="226"/>
                  </a:cubicBezTo>
                  <a:cubicBezTo>
                    <a:pt x="818" y="226"/>
                    <a:pt x="818" y="225"/>
                    <a:pt x="818" y="225"/>
                  </a:cubicBezTo>
                  <a:cubicBezTo>
                    <a:pt x="821" y="223"/>
                    <a:pt x="823" y="221"/>
                    <a:pt x="826" y="218"/>
                  </a:cubicBezTo>
                  <a:cubicBezTo>
                    <a:pt x="826" y="217"/>
                    <a:pt x="827" y="217"/>
                    <a:pt x="828" y="216"/>
                  </a:cubicBezTo>
                  <a:cubicBezTo>
                    <a:pt x="830" y="213"/>
                    <a:pt x="832" y="210"/>
                    <a:pt x="834" y="207"/>
                  </a:cubicBezTo>
                  <a:cubicBezTo>
                    <a:pt x="835" y="207"/>
                    <a:pt x="835" y="206"/>
                    <a:pt x="835" y="205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8" name="Freeform 63"/>
            <p:cNvSpPr/>
            <p:nvPr/>
          </p:nvSpPr>
          <p:spPr bwMode="auto">
            <a:xfrm>
              <a:off x="1794808" y="3078681"/>
              <a:ext cx="653334" cy="196001"/>
            </a:xfrm>
            <a:custGeom>
              <a:avLst/>
              <a:gdLst>
                <a:gd name="T0" fmla="*/ 753 w 775"/>
                <a:gd name="T1" fmla="*/ 176 h 233"/>
                <a:gd name="T2" fmla="*/ 759 w 775"/>
                <a:gd name="T3" fmla="*/ 162 h 233"/>
                <a:gd name="T4" fmla="*/ 763 w 775"/>
                <a:gd name="T5" fmla="*/ 150 h 233"/>
                <a:gd name="T6" fmla="*/ 767 w 775"/>
                <a:gd name="T7" fmla="*/ 134 h 233"/>
                <a:gd name="T8" fmla="*/ 770 w 775"/>
                <a:gd name="T9" fmla="*/ 119 h 233"/>
                <a:gd name="T10" fmla="*/ 772 w 775"/>
                <a:gd name="T11" fmla="*/ 102 h 233"/>
                <a:gd name="T12" fmla="*/ 773 w 775"/>
                <a:gd name="T13" fmla="*/ 94 h 233"/>
                <a:gd name="T14" fmla="*/ 767 w 775"/>
                <a:gd name="T15" fmla="*/ 0 h 233"/>
                <a:gd name="T16" fmla="*/ 371 w 775"/>
                <a:gd name="T17" fmla="*/ 153 h 233"/>
                <a:gd name="T18" fmla="*/ 107 w 775"/>
                <a:gd name="T19" fmla="*/ 212 h 233"/>
                <a:gd name="T20" fmla="*/ 235 w 775"/>
                <a:gd name="T21" fmla="*/ 229 h 233"/>
                <a:gd name="T22" fmla="*/ 254 w 775"/>
                <a:gd name="T23" fmla="*/ 230 h 233"/>
                <a:gd name="T24" fmla="*/ 274 w 775"/>
                <a:gd name="T25" fmla="*/ 231 h 233"/>
                <a:gd name="T26" fmla="*/ 297 w 775"/>
                <a:gd name="T27" fmla="*/ 232 h 233"/>
                <a:gd name="T28" fmla="*/ 323 w 775"/>
                <a:gd name="T29" fmla="*/ 233 h 233"/>
                <a:gd name="T30" fmla="*/ 344 w 775"/>
                <a:gd name="T31" fmla="*/ 233 h 233"/>
                <a:gd name="T32" fmla="*/ 367 w 775"/>
                <a:gd name="T33" fmla="*/ 233 h 233"/>
                <a:gd name="T34" fmla="*/ 396 w 775"/>
                <a:gd name="T35" fmla="*/ 233 h 233"/>
                <a:gd name="T36" fmla="*/ 418 w 775"/>
                <a:gd name="T37" fmla="*/ 233 h 233"/>
                <a:gd name="T38" fmla="*/ 440 w 775"/>
                <a:gd name="T39" fmla="*/ 232 h 233"/>
                <a:gd name="T40" fmla="*/ 468 w 775"/>
                <a:gd name="T41" fmla="*/ 232 h 233"/>
                <a:gd name="T42" fmla="*/ 490 w 775"/>
                <a:gd name="T43" fmla="*/ 231 h 233"/>
                <a:gd name="T44" fmla="*/ 512 w 775"/>
                <a:gd name="T45" fmla="*/ 230 h 233"/>
                <a:gd name="T46" fmla="*/ 535 w 775"/>
                <a:gd name="T47" fmla="*/ 229 h 233"/>
                <a:gd name="T48" fmla="*/ 559 w 775"/>
                <a:gd name="T49" fmla="*/ 228 h 233"/>
                <a:gd name="T50" fmla="*/ 578 w 775"/>
                <a:gd name="T51" fmla="*/ 227 h 233"/>
                <a:gd name="T52" fmla="*/ 597 w 775"/>
                <a:gd name="T53" fmla="*/ 226 h 233"/>
                <a:gd name="T54" fmla="*/ 620 w 775"/>
                <a:gd name="T55" fmla="*/ 224 h 233"/>
                <a:gd name="T56" fmla="*/ 636 w 775"/>
                <a:gd name="T57" fmla="*/ 223 h 233"/>
                <a:gd name="T58" fmla="*/ 652 w 775"/>
                <a:gd name="T59" fmla="*/ 221 h 233"/>
                <a:gd name="T60" fmla="*/ 667 w 775"/>
                <a:gd name="T61" fmla="*/ 220 h 233"/>
                <a:gd name="T62" fmla="*/ 682 w 775"/>
                <a:gd name="T63" fmla="*/ 218 h 233"/>
                <a:gd name="T64" fmla="*/ 694 w 775"/>
                <a:gd name="T65" fmla="*/ 216 h 233"/>
                <a:gd name="T66" fmla="*/ 704 w 775"/>
                <a:gd name="T67" fmla="*/ 215 h 233"/>
                <a:gd name="T68" fmla="*/ 714 w 775"/>
                <a:gd name="T69" fmla="*/ 212 h 233"/>
                <a:gd name="T70" fmla="*/ 724 w 775"/>
                <a:gd name="T71" fmla="*/ 208 h 233"/>
                <a:gd name="T72" fmla="*/ 733 w 775"/>
                <a:gd name="T73" fmla="*/ 202 h 233"/>
                <a:gd name="T74" fmla="*/ 741 w 775"/>
                <a:gd name="T75" fmla="*/ 194 h 233"/>
                <a:gd name="T76" fmla="*/ 748 w 775"/>
                <a:gd name="T77" fmla="*/ 18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5" h="233">
                  <a:moveTo>
                    <a:pt x="748" y="185"/>
                  </a:moveTo>
                  <a:cubicBezTo>
                    <a:pt x="750" y="182"/>
                    <a:pt x="751" y="179"/>
                    <a:pt x="753" y="176"/>
                  </a:cubicBezTo>
                  <a:cubicBezTo>
                    <a:pt x="753" y="175"/>
                    <a:pt x="754" y="174"/>
                    <a:pt x="754" y="174"/>
                  </a:cubicBezTo>
                  <a:cubicBezTo>
                    <a:pt x="756" y="170"/>
                    <a:pt x="757" y="166"/>
                    <a:pt x="759" y="162"/>
                  </a:cubicBezTo>
                  <a:cubicBezTo>
                    <a:pt x="759" y="162"/>
                    <a:pt x="759" y="162"/>
                    <a:pt x="759" y="161"/>
                  </a:cubicBezTo>
                  <a:cubicBezTo>
                    <a:pt x="761" y="157"/>
                    <a:pt x="762" y="154"/>
                    <a:pt x="763" y="150"/>
                  </a:cubicBezTo>
                  <a:cubicBezTo>
                    <a:pt x="763" y="149"/>
                    <a:pt x="764" y="148"/>
                    <a:pt x="764" y="148"/>
                  </a:cubicBezTo>
                  <a:cubicBezTo>
                    <a:pt x="765" y="143"/>
                    <a:pt x="766" y="139"/>
                    <a:pt x="767" y="134"/>
                  </a:cubicBezTo>
                  <a:cubicBezTo>
                    <a:pt x="767" y="134"/>
                    <a:pt x="767" y="133"/>
                    <a:pt x="768" y="133"/>
                  </a:cubicBezTo>
                  <a:cubicBezTo>
                    <a:pt x="769" y="128"/>
                    <a:pt x="769" y="124"/>
                    <a:pt x="770" y="119"/>
                  </a:cubicBezTo>
                  <a:cubicBezTo>
                    <a:pt x="770" y="118"/>
                    <a:pt x="770" y="118"/>
                    <a:pt x="770" y="118"/>
                  </a:cubicBezTo>
                  <a:cubicBezTo>
                    <a:pt x="771" y="113"/>
                    <a:pt x="772" y="107"/>
                    <a:pt x="772" y="102"/>
                  </a:cubicBezTo>
                  <a:cubicBezTo>
                    <a:pt x="772" y="102"/>
                    <a:pt x="772" y="102"/>
                    <a:pt x="772" y="102"/>
                  </a:cubicBezTo>
                  <a:cubicBezTo>
                    <a:pt x="773" y="99"/>
                    <a:pt x="773" y="96"/>
                    <a:pt x="773" y="94"/>
                  </a:cubicBezTo>
                  <a:cubicBezTo>
                    <a:pt x="773" y="94"/>
                    <a:pt x="773" y="94"/>
                    <a:pt x="773" y="94"/>
                  </a:cubicBezTo>
                  <a:cubicBezTo>
                    <a:pt x="775" y="63"/>
                    <a:pt x="774" y="30"/>
                    <a:pt x="767" y="0"/>
                  </a:cubicBezTo>
                  <a:cubicBezTo>
                    <a:pt x="753" y="28"/>
                    <a:pt x="711" y="93"/>
                    <a:pt x="606" y="135"/>
                  </a:cubicBezTo>
                  <a:cubicBezTo>
                    <a:pt x="541" y="145"/>
                    <a:pt x="464" y="152"/>
                    <a:pt x="371" y="153"/>
                  </a:cubicBezTo>
                  <a:cubicBezTo>
                    <a:pt x="156" y="156"/>
                    <a:pt x="51" y="111"/>
                    <a:pt x="0" y="69"/>
                  </a:cubicBezTo>
                  <a:cubicBezTo>
                    <a:pt x="9" y="133"/>
                    <a:pt x="46" y="194"/>
                    <a:pt x="107" y="212"/>
                  </a:cubicBezTo>
                  <a:cubicBezTo>
                    <a:pt x="132" y="220"/>
                    <a:pt x="173" y="225"/>
                    <a:pt x="223" y="229"/>
                  </a:cubicBezTo>
                  <a:cubicBezTo>
                    <a:pt x="227" y="229"/>
                    <a:pt x="231" y="229"/>
                    <a:pt x="235" y="229"/>
                  </a:cubicBezTo>
                  <a:cubicBezTo>
                    <a:pt x="238" y="230"/>
                    <a:pt x="241" y="230"/>
                    <a:pt x="245" y="230"/>
                  </a:cubicBezTo>
                  <a:cubicBezTo>
                    <a:pt x="248" y="230"/>
                    <a:pt x="251" y="230"/>
                    <a:pt x="254" y="230"/>
                  </a:cubicBezTo>
                  <a:cubicBezTo>
                    <a:pt x="257" y="231"/>
                    <a:pt x="261" y="231"/>
                    <a:pt x="264" y="231"/>
                  </a:cubicBezTo>
                  <a:cubicBezTo>
                    <a:pt x="267" y="231"/>
                    <a:pt x="270" y="231"/>
                    <a:pt x="274" y="231"/>
                  </a:cubicBezTo>
                  <a:cubicBezTo>
                    <a:pt x="277" y="231"/>
                    <a:pt x="280" y="231"/>
                    <a:pt x="284" y="232"/>
                  </a:cubicBezTo>
                  <a:cubicBezTo>
                    <a:pt x="288" y="232"/>
                    <a:pt x="292" y="232"/>
                    <a:pt x="297" y="232"/>
                  </a:cubicBezTo>
                  <a:cubicBezTo>
                    <a:pt x="302" y="232"/>
                    <a:pt x="306" y="232"/>
                    <a:pt x="311" y="232"/>
                  </a:cubicBezTo>
                  <a:cubicBezTo>
                    <a:pt x="315" y="232"/>
                    <a:pt x="319" y="232"/>
                    <a:pt x="323" y="233"/>
                  </a:cubicBezTo>
                  <a:cubicBezTo>
                    <a:pt x="326" y="233"/>
                    <a:pt x="330" y="233"/>
                    <a:pt x="333" y="233"/>
                  </a:cubicBezTo>
                  <a:cubicBezTo>
                    <a:pt x="337" y="233"/>
                    <a:pt x="341" y="233"/>
                    <a:pt x="344" y="233"/>
                  </a:cubicBezTo>
                  <a:cubicBezTo>
                    <a:pt x="348" y="233"/>
                    <a:pt x="351" y="233"/>
                    <a:pt x="355" y="233"/>
                  </a:cubicBezTo>
                  <a:cubicBezTo>
                    <a:pt x="359" y="233"/>
                    <a:pt x="363" y="233"/>
                    <a:pt x="367" y="233"/>
                  </a:cubicBezTo>
                  <a:cubicBezTo>
                    <a:pt x="370" y="233"/>
                    <a:pt x="373" y="233"/>
                    <a:pt x="376" y="233"/>
                  </a:cubicBezTo>
                  <a:cubicBezTo>
                    <a:pt x="382" y="233"/>
                    <a:pt x="389" y="233"/>
                    <a:pt x="396" y="233"/>
                  </a:cubicBezTo>
                  <a:cubicBezTo>
                    <a:pt x="399" y="233"/>
                    <a:pt x="402" y="233"/>
                    <a:pt x="405" y="233"/>
                  </a:cubicBezTo>
                  <a:cubicBezTo>
                    <a:pt x="409" y="233"/>
                    <a:pt x="413" y="233"/>
                    <a:pt x="418" y="233"/>
                  </a:cubicBezTo>
                  <a:cubicBezTo>
                    <a:pt x="421" y="233"/>
                    <a:pt x="424" y="233"/>
                    <a:pt x="427" y="233"/>
                  </a:cubicBezTo>
                  <a:cubicBezTo>
                    <a:pt x="431" y="233"/>
                    <a:pt x="436" y="232"/>
                    <a:pt x="440" y="232"/>
                  </a:cubicBezTo>
                  <a:cubicBezTo>
                    <a:pt x="443" y="232"/>
                    <a:pt x="446" y="232"/>
                    <a:pt x="449" y="232"/>
                  </a:cubicBezTo>
                  <a:cubicBezTo>
                    <a:pt x="455" y="232"/>
                    <a:pt x="462" y="232"/>
                    <a:pt x="468" y="232"/>
                  </a:cubicBezTo>
                  <a:lnTo>
                    <a:pt x="473" y="232"/>
                  </a:lnTo>
                  <a:cubicBezTo>
                    <a:pt x="479" y="231"/>
                    <a:pt x="485" y="231"/>
                    <a:pt x="490" y="231"/>
                  </a:cubicBezTo>
                  <a:cubicBezTo>
                    <a:pt x="493" y="231"/>
                    <a:pt x="495" y="231"/>
                    <a:pt x="498" y="231"/>
                  </a:cubicBezTo>
                  <a:cubicBezTo>
                    <a:pt x="502" y="231"/>
                    <a:pt x="507" y="231"/>
                    <a:pt x="512" y="230"/>
                  </a:cubicBezTo>
                  <a:cubicBezTo>
                    <a:pt x="514" y="230"/>
                    <a:pt x="517" y="230"/>
                    <a:pt x="519" y="230"/>
                  </a:cubicBezTo>
                  <a:cubicBezTo>
                    <a:pt x="524" y="230"/>
                    <a:pt x="530" y="230"/>
                    <a:pt x="535" y="229"/>
                  </a:cubicBezTo>
                  <a:cubicBezTo>
                    <a:pt x="536" y="229"/>
                    <a:pt x="538" y="229"/>
                    <a:pt x="539" y="229"/>
                  </a:cubicBezTo>
                  <a:cubicBezTo>
                    <a:pt x="546" y="229"/>
                    <a:pt x="552" y="229"/>
                    <a:pt x="559" y="228"/>
                  </a:cubicBezTo>
                  <a:cubicBezTo>
                    <a:pt x="560" y="228"/>
                    <a:pt x="562" y="228"/>
                    <a:pt x="563" y="228"/>
                  </a:cubicBezTo>
                  <a:cubicBezTo>
                    <a:pt x="568" y="228"/>
                    <a:pt x="573" y="227"/>
                    <a:pt x="578" y="227"/>
                  </a:cubicBezTo>
                  <a:cubicBezTo>
                    <a:pt x="580" y="227"/>
                    <a:pt x="582" y="227"/>
                    <a:pt x="584" y="227"/>
                  </a:cubicBezTo>
                  <a:cubicBezTo>
                    <a:pt x="589" y="227"/>
                    <a:pt x="593" y="226"/>
                    <a:pt x="597" y="226"/>
                  </a:cubicBezTo>
                  <a:cubicBezTo>
                    <a:pt x="599" y="226"/>
                    <a:pt x="601" y="226"/>
                    <a:pt x="602" y="226"/>
                  </a:cubicBezTo>
                  <a:cubicBezTo>
                    <a:pt x="608" y="225"/>
                    <a:pt x="614" y="225"/>
                    <a:pt x="620" y="224"/>
                  </a:cubicBezTo>
                  <a:lnTo>
                    <a:pt x="620" y="224"/>
                  </a:lnTo>
                  <a:cubicBezTo>
                    <a:pt x="625" y="224"/>
                    <a:pt x="631" y="223"/>
                    <a:pt x="636" y="223"/>
                  </a:cubicBezTo>
                  <a:cubicBezTo>
                    <a:pt x="638" y="223"/>
                    <a:pt x="639" y="223"/>
                    <a:pt x="640" y="223"/>
                  </a:cubicBezTo>
                  <a:cubicBezTo>
                    <a:pt x="644" y="222"/>
                    <a:pt x="648" y="222"/>
                    <a:pt x="652" y="221"/>
                  </a:cubicBezTo>
                  <a:cubicBezTo>
                    <a:pt x="653" y="221"/>
                    <a:pt x="655" y="221"/>
                    <a:pt x="656" y="221"/>
                  </a:cubicBezTo>
                  <a:cubicBezTo>
                    <a:pt x="660" y="221"/>
                    <a:pt x="664" y="220"/>
                    <a:pt x="667" y="220"/>
                  </a:cubicBezTo>
                  <a:cubicBezTo>
                    <a:pt x="668" y="220"/>
                    <a:pt x="669" y="220"/>
                    <a:pt x="670" y="220"/>
                  </a:cubicBezTo>
                  <a:cubicBezTo>
                    <a:pt x="674" y="219"/>
                    <a:pt x="678" y="218"/>
                    <a:pt x="682" y="218"/>
                  </a:cubicBezTo>
                  <a:cubicBezTo>
                    <a:pt x="683" y="218"/>
                    <a:pt x="684" y="218"/>
                    <a:pt x="685" y="218"/>
                  </a:cubicBezTo>
                  <a:cubicBezTo>
                    <a:pt x="688" y="217"/>
                    <a:pt x="691" y="217"/>
                    <a:pt x="694" y="216"/>
                  </a:cubicBezTo>
                  <a:cubicBezTo>
                    <a:pt x="695" y="216"/>
                    <a:pt x="696" y="216"/>
                    <a:pt x="697" y="216"/>
                  </a:cubicBezTo>
                  <a:cubicBezTo>
                    <a:pt x="699" y="215"/>
                    <a:pt x="701" y="215"/>
                    <a:pt x="704" y="215"/>
                  </a:cubicBezTo>
                  <a:cubicBezTo>
                    <a:pt x="704" y="214"/>
                    <a:pt x="705" y="214"/>
                    <a:pt x="706" y="214"/>
                  </a:cubicBezTo>
                  <a:cubicBezTo>
                    <a:pt x="709" y="213"/>
                    <a:pt x="712" y="213"/>
                    <a:pt x="714" y="212"/>
                  </a:cubicBezTo>
                  <a:cubicBezTo>
                    <a:pt x="717" y="212"/>
                    <a:pt x="720" y="210"/>
                    <a:pt x="722" y="209"/>
                  </a:cubicBezTo>
                  <a:cubicBezTo>
                    <a:pt x="723" y="209"/>
                    <a:pt x="724" y="208"/>
                    <a:pt x="724" y="208"/>
                  </a:cubicBezTo>
                  <a:cubicBezTo>
                    <a:pt x="727" y="207"/>
                    <a:pt x="730" y="205"/>
                    <a:pt x="732" y="203"/>
                  </a:cubicBezTo>
                  <a:cubicBezTo>
                    <a:pt x="732" y="203"/>
                    <a:pt x="733" y="203"/>
                    <a:pt x="733" y="202"/>
                  </a:cubicBezTo>
                  <a:cubicBezTo>
                    <a:pt x="735" y="201"/>
                    <a:pt x="737" y="198"/>
                    <a:pt x="739" y="196"/>
                  </a:cubicBezTo>
                  <a:cubicBezTo>
                    <a:pt x="740" y="195"/>
                    <a:pt x="740" y="195"/>
                    <a:pt x="741" y="194"/>
                  </a:cubicBezTo>
                  <a:cubicBezTo>
                    <a:pt x="743" y="192"/>
                    <a:pt x="745" y="189"/>
                    <a:pt x="747" y="186"/>
                  </a:cubicBezTo>
                  <a:cubicBezTo>
                    <a:pt x="747" y="186"/>
                    <a:pt x="748" y="185"/>
                    <a:pt x="748" y="185"/>
                  </a:cubicBezTo>
                  <a:close/>
                </a:path>
              </a:pathLst>
            </a:custGeom>
            <a:solidFill>
              <a:srgbClr val="D58C5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0" y="1959513"/>
              <a:ext cx="601065" cy="13465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31163" y="5240687"/>
            <a:ext cx="3245119" cy="461665"/>
            <a:chOff x="8921977" y="1699268"/>
            <a:chExt cx="2937088" cy="615553"/>
          </a:xfrm>
        </p:grpSpPr>
        <p:sp>
          <p:nvSpPr>
            <p:cNvPr id="101" name="TextBox 100"/>
            <p:cNvSpPr txBox="1"/>
            <p:nvPr/>
          </p:nvSpPr>
          <p:spPr>
            <a:xfrm>
              <a:off x="8921977" y="1699268"/>
              <a:ext cx="2937088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s-ES" sz="2400" dirty="0"/>
                <a:t>Dimitrios </a:t>
              </a:r>
              <a:r>
                <a:rPr lang="es-ES" sz="2400" dirty="0" err="1"/>
                <a:t>Ponitikakis</a:t>
              </a:r>
              <a:endParaRPr lang="en-US" sz="2400" b="1" cap="all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929772" y="1925881"/>
              <a:ext cx="2929293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121501" y="1844824"/>
            <a:ext cx="7353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b="1" dirty="0" smtClean="0">
                <a:latin typeface="Gabriola" panose="04040605051002020D02" pitchFamily="82" charset="0"/>
              </a:rPr>
              <a:t>"</a:t>
            </a:r>
            <a:r>
              <a:rPr lang="en-GB" sz="3600" b="1" i="1" dirty="0" smtClean="0">
                <a:latin typeface="Gabriola" panose="04040605051002020D02" pitchFamily="82" charset="0"/>
              </a:rPr>
              <a:t>It </a:t>
            </a:r>
            <a:r>
              <a:rPr lang="en-GB" sz="3600" b="1" i="1" dirty="0">
                <a:latin typeface="Gabriola" panose="04040605051002020D02" pitchFamily="82" charset="0"/>
              </a:rPr>
              <a:t>is best for the development of S3 to focus mainly on stakeholders directly engaged in </a:t>
            </a:r>
            <a:r>
              <a:rPr lang="en-GB" sz="3600" b="1" i="1" dirty="0" smtClean="0">
                <a:latin typeface="Gabriola" panose="04040605051002020D02" pitchFamily="82" charset="0"/>
              </a:rPr>
              <a:t>R&amp;D</a:t>
            </a:r>
            <a:r>
              <a:rPr lang="en-GB" sz="3600" b="1" dirty="0" smtClean="0">
                <a:latin typeface="Gabriola" panose="04040605051002020D02" pitchFamily="82" charset="0"/>
              </a:rPr>
              <a:t>"</a:t>
            </a:r>
            <a:endParaRPr lang="en-GB" sz="3600" b="1" dirty="0">
              <a:latin typeface="Gabriola" panose="04040605051002020D02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72975"/>
            <a:ext cx="2181983" cy="25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of Smart Specialisation: </a:t>
            </a:r>
            <a:r>
              <a:rPr lang="es-ES" dirty="0" err="1" smtClean="0"/>
              <a:t>past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r>
              <a:rPr lang="es-ES" dirty="0" smtClean="0"/>
              <a:t> and </a:t>
            </a:r>
            <a:r>
              <a:rPr lang="es-ES" dirty="0" err="1" smtClean="0"/>
              <a:t>future</a:t>
            </a:r>
            <a:r>
              <a:rPr lang="es-ES" dirty="0" smtClean="0"/>
              <a:t> hopes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Elisabetta Marinelli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Madrid 20th </a:t>
            </a:r>
            <a:r>
              <a:rPr lang="es-ES" dirty="0" err="1" smtClean="0"/>
              <a:t>February</a:t>
            </a:r>
            <a:r>
              <a:rPr lang="es-ES" dirty="0" smtClean="0"/>
              <a:t>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err="1" smtClean="0"/>
              <a:t>Governance</a:t>
            </a:r>
            <a:r>
              <a:rPr lang="es-ES" dirty="0" smtClean="0"/>
              <a:t> of S3 – </a:t>
            </a:r>
            <a:r>
              <a:rPr lang="es-ES" dirty="0" err="1" smtClean="0"/>
              <a:t>Why</a:t>
            </a:r>
            <a:r>
              <a:rPr lang="es-ES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556792"/>
            <a:ext cx="9144000" cy="4392488"/>
          </a:xfrm>
          <a:solidFill>
            <a:schemeClr val="tx1"/>
          </a:solidFill>
          <a:ln>
            <a:noFill/>
          </a:ln>
          <a:effectLst>
            <a:glow rad="127000">
              <a:schemeClr val="bg2">
                <a:lumMod val="60000"/>
                <a:lumOff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en-GB" sz="24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True </a:t>
            </a:r>
            <a:r>
              <a:rPr lang="en-GB" sz="2400" dirty="0">
                <a:solidFill>
                  <a:schemeClr val="bg1"/>
                </a:solidFill>
                <a:latin typeface="Segoe Print" panose="02000600000000000000" pitchFamily="2" charset="0"/>
              </a:rPr>
              <a:t>love is like ghosts, which everyone talks about and few have seen. </a:t>
            </a:r>
            <a:endParaRPr lang="en-GB" sz="24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Francois </a:t>
            </a:r>
            <a:r>
              <a:rPr lang="en-GB" sz="2400" dirty="0">
                <a:solidFill>
                  <a:schemeClr val="bg1"/>
                </a:solidFill>
                <a:latin typeface="Segoe Print" panose="02000600000000000000" pitchFamily="2" charset="0"/>
              </a:rPr>
              <a:t>de La Rochefoucauld</a:t>
            </a:r>
            <a: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en-GB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35696" y="-1107504"/>
            <a:ext cx="75608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2" descr="Image result for FranÃ§ois de La Rochefoucauld love is like a gh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4" r="69898"/>
          <a:stretch>
            <a:fillRect/>
          </a:stretch>
        </p:blipFill>
        <p:spPr bwMode="auto">
          <a:xfrm>
            <a:off x="6084168" y="2852936"/>
            <a:ext cx="2756520" cy="2984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err="1" smtClean="0"/>
              <a:t>Governance</a:t>
            </a:r>
            <a:r>
              <a:rPr lang="es-ES" dirty="0" smtClean="0"/>
              <a:t> of S3 – </a:t>
            </a:r>
            <a:r>
              <a:rPr lang="es-ES" dirty="0" err="1" smtClean="0"/>
              <a:t>Why</a:t>
            </a:r>
            <a:r>
              <a:rPr lang="es-ES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25028" y="1628800"/>
            <a:ext cx="9144000" cy="4392488"/>
          </a:xfrm>
          <a:solidFill>
            <a:schemeClr val="tx1"/>
          </a:solidFill>
          <a:ln>
            <a:noFill/>
          </a:ln>
          <a:effectLst>
            <a:glow rad="127000">
              <a:schemeClr val="bg2">
                <a:lumMod val="60000"/>
                <a:lumOff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en-GB" sz="24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Segoe Print" panose="02000600000000000000" pitchFamily="2" charset="0"/>
              </a:rPr>
              <a:t>True </a:t>
            </a:r>
            <a:r>
              <a:rPr lang="en-GB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S3 governance </a:t>
            </a:r>
            <a:r>
              <a:rPr lang="en-GB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love </a:t>
            </a:r>
            <a:r>
              <a:rPr lang="en-GB" sz="2400" dirty="0">
                <a:solidFill>
                  <a:schemeClr val="bg1"/>
                </a:solidFill>
                <a:latin typeface="Segoe Print" panose="02000600000000000000" pitchFamily="2" charset="0"/>
              </a:rPr>
              <a:t>is like ghosts, which everyone talks about and few have seen. </a:t>
            </a:r>
            <a:endParaRPr lang="en-GB" sz="24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Francois de La Rochefoucauld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Elisabetta Marinelli</a:t>
            </a:r>
            <a:r>
              <a:rPr lang="en-GB" dirty="0">
                <a:solidFill>
                  <a:srgbClr val="FF0000"/>
                </a:solidFill>
                <a:latin typeface="Segoe Print" panose="02000600000000000000" pitchFamily="2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35696" y="-1107504"/>
            <a:ext cx="75608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111">
            <a:off x="6522885" y="3040501"/>
            <a:ext cx="2363362" cy="2652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342900" dist="38100" dir="600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" name="Straight Connector 5"/>
          <p:cNvCxnSpPr/>
          <p:nvPr/>
        </p:nvCxnSpPr>
        <p:spPr bwMode="auto">
          <a:xfrm>
            <a:off x="3275856" y="2215456"/>
            <a:ext cx="72008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0" y="3573016"/>
            <a:ext cx="4860032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7524328" y="3789040"/>
            <a:ext cx="1080120" cy="10801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3568" y="332656"/>
            <a:ext cx="8172450" cy="993310"/>
          </a:xfrm>
        </p:spPr>
        <p:txBody>
          <a:bodyPr/>
          <a:lstStyle/>
          <a:p>
            <a:r>
              <a:rPr lang="es-ES" dirty="0" smtClean="0"/>
              <a:t>S3 </a:t>
            </a:r>
            <a:r>
              <a:rPr lang="es-ES" dirty="0" err="1" smtClean="0"/>
              <a:t>governance</a:t>
            </a:r>
            <a:r>
              <a:rPr lang="es-ES" dirty="0" smtClean="0"/>
              <a:t> –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do?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59954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>
            <a:off x="6034484" y="1844824"/>
            <a:ext cx="864096" cy="21602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659264" y="2708920"/>
            <a:ext cx="864096" cy="21602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907704" y="4797152"/>
            <a:ext cx="1543048" cy="72008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6659264" y="5517232"/>
            <a:ext cx="649040" cy="751892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6811664" y="5669632"/>
            <a:ext cx="649040" cy="751892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3568" y="188640"/>
            <a:ext cx="8172450" cy="993310"/>
          </a:xfrm>
        </p:spPr>
        <p:txBody>
          <a:bodyPr/>
          <a:lstStyle/>
          <a:p>
            <a:r>
              <a:rPr lang="es-ES" dirty="0" smtClean="0"/>
              <a:t>S3 </a:t>
            </a:r>
            <a:r>
              <a:rPr lang="es-ES" dirty="0" err="1" smtClean="0"/>
              <a:t>governance</a:t>
            </a:r>
            <a:r>
              <a:rPr lang="es-ES" dirty="0" smtClean="0"/>
              <a:t> – Yes </a:t>
            </a:r>
            <a:r>
              <a:rPr lang="es-ES" dirty="0" err="1" smtClean="0"/>
              <a:t>but</a:t>
            </a:r>
            <a:r>
              <a:rPr lang="es-ES" dirty="0" smtClean="0"/>
              <a:t>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3"/>
            <a:ext cx="9144000" cy="465426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4932040" y="5661248"/>
            <a:ext cx="792088" cy="423078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7956376" y="4725144"/>
            <a:ext cx="396044" cy="93610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735824" y="1829284"/>
            <a:ext cx="1080120" cy="648072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876256" y="2492896"/>
            <a:ext cx="1080120" cy="648072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179512" y="79967"/>
            <a:ext cx="8172450" cy="993310"/>
          </a:xfrm>
        </p:spPr>
        <p:txBody>
          <a:bodyPr/>
          <a:lstStyle/>
          <a:p>
            <a:r>
              <a:rPr lang="en-GB" dirty="0" smtClean="0"/>
              <a:t>The bitter </a:t>
            </a:r>
            <a:r>
              <a:rPr lang="en-GB" dirty="0"/>
              <a:t>truth: S3 as a headless heroine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14432" y="1700808"/>
            <a:ext cx="6285760" cy="3614738"/>
          </a:xfrm>
        </p:spPr>
        <p:txBody>
          <a:bodyPr/>
          <a:lstStyle/>
          <a:p>
            <a:pPr lvl="1"/>
            <a:r>
              <a:rPr lang="en-GB" dirty="0" smtClean="0"/>
              <a:t>Governance body absent or unable to perform</a:t>
            </a:r>
          </a:p>
          <a:p>
            <a:pPr lvl="1"/>
            <a:r>
              <a:rPr lang="en-GB" dirty="0" smtClean="0"/>
              <a:t>Unresolved ambiguity between S3 and OP governance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560" t="4566" r="35029"/>
          <a:stretch/>
        </p:blipFill>
        <p:spPr>
          <a:xfrm>
            <a:off x="5183559" y="1439056"/>
            <a:ext cx="3960441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9512" y="151325"/>
            <a:ext cx="8172450" cy="993310"/>
          </a:xfrm>
        </p:spPr>
        <p:txBody>
          <a:bodyPr/>
          <a:lstStyle/>
          <a:p>
            <a:r>
              <a:rPr lang="es-ES" dirty="0" smtClean="0"/>
              <a:t>…</a:t>
            </a:r>
            <a:r>
              <a:rPr lang="es-ES" dirty="0" err="1" smtClean="0"/>
              <a:t>The</a:t>
            </a:r>
            <a:r>
              <a:rPr lang="es-ES" dirty="0" smtClean="0"/>
              <a:t> light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tunnel</a:t>
            </a:r>
            <a:r>
              <a:rPr lang="es-ES" dirty="0" smtClean="0"/>
              <a:t>…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-75532"/>
          <a:stretch>
            <a:fillRect/>
          </a:stretch>
        </p:blipFill>
        <p:spPr bwMode="auto">
          <a:xfrm>
            <a:off x="6539684" y="1412776"/>
            <a:ext cx="2620268" cy="95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520" y="1700808"/>
          <a:ext cx="8380611" cy="151216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433234"/>
                <a:gridCol w="2832084"/>
                <a:gridCol w="3115293"/>
              </a:tblGrid>
              <a:tr h="352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Policy objective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Specific objective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Name of enabling condition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solidFill>
                      <a:srgbClr val="BDDEFF"/>
                    </a:solidFill>
                  </a:tcPr>
                </a:tc>
              </a:tr>
              <a:tr h="1159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 A </a:t>
                      </a:r>
                      <a:r>
                        <a:rPr lang="en-GB" sz="1600" u="sng" dirty="0">
                          <a:effectLst/>
                        </a:rPr>
                        <a:t>smarter Europe </a:t>
                      </a:r>
                      <a:r>
                        <a:rPr lang="en-GB" sz="1600" dirty="0">
                          <a:effectLst/>
                        </a:rPr>
                        <a:t>by promoting innovative and smart economic transformation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ERDF: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specific objectives under this policy objectives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</a:rPr>
                        <a:t>Good governance </a:t>
                      </a:r>
                      <a:r>
                        <a:rPr lang="en-GB" sz="1800" b="1" dirty="0">
                          <a:effectLst/>
                        </a:rPr>
                        <a:t>of national or regional smart specialisation strategy 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solidFill>
                      <a:srgbClr val="BDDE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3876892"/>
          <a:ext cx="8449553" cy="2240280"/>
        </p:xfrm>
        <a:graphic>
          <a:graphicData uri="http://schemas.openxmlformats.org/drawingml/2006/table">
            <a:tbl>
              <a:tblPr firstRow="1" firstCol="1" bandRow="1"/>
              <a:tblGrid>
                <a:gridCol w="8449553"/>
              </a:tblGrid>
              <a:tr h="2274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Fulfilment criteria for the enabling condition</a:t>
                      </a: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</a:tr>
              <a:tr h="19164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Smart specialisation strategy(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shall be supported by: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Existence of </a:t>
                      </a:r>
                      <a:r>
                        <a:rPr lang="en-GB" sz="1800" b="1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competent regional / national institution or body,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responsible for the management of the smart specialisation strategy 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…</a:t>
                      </a:r>
                    </a:p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….</a:t>
                      </a: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Plan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71600" y="1628800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558</TotalTime>
  <Words>404</Words>
  <Application>Microsoft Office PowerPoint</Application>
  <PresentationFormat>On-screen Show (4:3)</PresentationFormat>
  <Paragraphs>96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</vt:lpstr>
      <vt:lpstr>Showeet theme</vt:lpstr>
      <vt:lpstr>PowerPoint Presentation</vt:lpstr>
      <vt:lpstr>The governance of Smart Specialisation: past challenges and future hopes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jrc-admin-arssege</dc:creator>
  <cp:lastModifiedBy>jrc-admin-arssege</cp:lastModifiedBy>
  <cp:revision>120</cp:revision>
  <cp:lastPrinted>2018-09-25T17:09:00Z</cp:lastPrinted>
  <dcterms:created xsi:type="dcterms:W3CDTF">2018-09-21T10:08:00Z</dcterms:created>
  <dcterms:modified xsi:type="dcterms:W3CDTF">2019-02-25T09:06:40Z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3082-10.2.0.7635</vt:lpwstr>
  </property>
</Properties>
</file>