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800" r:id="rId3"/>
    <p:sldId id="801" r:id="rId4"/>
    <p:sldId id="798" r:id="rId5"/>
    <p:sldId id="721" r:id="rId6"/>
    <p:sldId id="787" r:id="rId7"/>
    <p:sldId id="788" r:id="rId8"/>
    <p:sldId id="789" r:id="rId9"/>
    <p:sldId id="790" r:id="rId10"/>
    <p:sldId id="791" r:id="rId11"/>
    <p:sldId id="541" r:id="rId12"/>
  </p:sldIdLst>
  <p:sldSz cx="9144000" cy="6858000" type="screen4x3"/>
  <p:notesSz cx="7099300" cy="10234613"/>
  <p:defaultTextStyle>
    <a:defPPr>
      <a:defRPr lang="es-ES_tradnl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200" kern="1200" baseline="30000">
        <a:solidFill>
          <a:srgbClr val="4D4D4D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200" kern="1200" baseline="30000">
        <a:solidFill>
          <a:srgbClr val="4D4D4D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200" kern="1200" baseline="30000">
        <a:solidFill>
          <a:srgbClr val="4D4D4D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200" kern="1200" baseline="30000">
        <a:solidFill>
          <a:srgbClr val="4D4D4D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200" kern="1200" baseline="30000">
        <a:solidFill>
          <a:srgbClr val="4D4D4D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 baseline="30000">
        <a:solidFill>
          <a:srgbClr val="4D4D4D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 baseline="30000">
        <a:solidFill>
          <a:srgbClr val="4D4D4D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 baseline="30000">
        <a:solidFill>
          <a:srgbClr val="4D4D4D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 baseline="30000">
        <a:solidFill>
          <a:srgbClr val="4D4D4D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nta de Castilla y León" initials="JCY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00"/>
    <a:srgbClr val="336699"/>
    <a:srgbClr val="FFCCCC"/>
    <a:srgbClr val="CCECFF"/>
    <a:srgbClr val="00CC99"/>
    <a:srgbClr val="66FF99"/>
    <a:srgbClr val="CC99FF"/>
    <a:srgbClr val="FFCCFF"/>
    <a:srgbClr val="FAD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5" autoAdjust="0"/>
    <p:restoredTop sz="90382" autoAdjust="0"/>
  </p:normalViewPr>
  <p:slideViewPr>
    <p:cSldViewPr snapToGrid="0">
      <p:cViewPr>
        <p:scale>
          <a:sx n="109" d="100"/>
          <a:sy n="109" d="100"/>
        </p:scale>
        <p:origin x="-131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48"/>
    </p:cViewPr>
  </p:sorterViewPr>
  <p:notesViewPr>
    <p:cSldViewPr snapToGrid="0">
      <p:cViewPr varScale="1">
        <p:scale>
          <a:sx n="115" d="100"/>
          <a:sy n="115" d="100"/>
        </p:scale>
        <p:origin x="1938" y="90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9" cy="51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4" rIns="95003" bIns="47504" numCol="1" anchor="t" anchorCtr="0" compatLnSpc="1">
            <a:prstTxWarp prst="textNoShape">
              <a:avLst/>
            </a:prstTxWarp>
          </a:bodyPr>
          <a:lstStyle>
            <a:lvl1pPr defTabSz="950762">
              <a:lnSpc>
                <a:spcPct val="100000"/>
              </a:lnSpc>
              <a:spcBef>
                <a:spcPct val="0"/>
              </a:spcBef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442" y="0"/>
            <a:ext cx="3076859" cy="51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4" rIns="95003" bIns="47504" numCol="1" anchor="t" anchorCtr="0" compatLnSpc="1">
            <a:prstTxWarp prst="textNoShape">
              <a:avLst/>
            </a:prstTxWarp>
          </a:bodyPr>
          <a:lstStyle>
            <a:lvl1pPr algn="r" defTabSz="950762">
              <a:lnSpc>
                <a:spcPct val="100000"/>
              </a:lnSpc>
              <a:spcBef>
                <a:spcPct val="0"/>
              </a:spcBef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029"/>
            <a:ext cx="3076859" cy="51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4" rIns="95003" bIns="47504" numCol="1" anchor="b" anchorCtr="0" compatLnSpc="1">
            <a:prstTxWarp prst="textNoShape">
              <a:avLst/>
            </a:prstTxWarp>
          </a:bodyPr>
          <a:lstStyle>
            <a:lvl1pPr defTabSz="950762">
              <a:lnSpc>
                <a:spcPct val="100000"/>
              </a:lnSpc>
              <a:spcBef>
                <a:spcPct val="0"/>
              </a:spcBef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s-ES_tradnl"/>
              <a:t>IMAGEN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442" y="9722029"/>
            <a:ext cx="3076859" cy="51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4" rIns="95003" bIns="47504" numCol="1" anchor="b" anchorCtr="0" compatLnSpc="1">
            <a:prstTxWarp prst="textNoShape">
              <a:avLst/>
            </a:prstTxWarp>
          </a:bodyPr>
          <a:lstStyle>
            <a:lvl1pPr algn="r" defTabSz="950762">
              <a:lnSpc>
                <a:spcPct val="100000"/>
              </a:lnSpc>
              <a:spcBef>
                <a:spcPct val="0"/>
              </a:spcBef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BDE98FC-D2B9-4ECA-A802-F5BD548EC9C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8679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9" cy="51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4" rIns="95003" bIns="47504" numCol="1" anchor="t" anchorCtr="0" compatLnSpc="1">
            <a:prstTxWarp prst="textNoShape">
              <a:avLst/>
            </a:prstTxWarp>
          </a:bodyPr>
          <a:lstStyle>
            <a:lvl1pPr defTabSz="950762">
              <a:lnSpc>
                <a:spcPct val="100000"/>
              </a:lnSpc>
              <a:spcBef>
                <a:spcPct val="0"/>
              </a:spcBef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442" y="0"/>
            <a:ext cx="3076859" cy="51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4" rIns="95003" bIns="47504" numCol="1" anchor="t" anchorCtr="0" compatLnSpc="1">
            <a:prstTxWarp prst="textNoShape">
              <a:avLst/>
            </a:prstTxWarp>
          </a:bodyPr>
          <a:lstStyle>
            <a:lvl1pPr algn="r" defTabSz="950762">
              <a:lnSpc>
                <a:spcPct val="100000"/>
              </a:lnSpc>
              <a:spcBef>
                <a:spcPct val="0"/>
              </a:spcBef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58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26" y="4862236"/>
            <a:ext cx="5205849" cy="460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4" rIns="95003" bIns="47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029"/>
            <a:ext cx="3076859" cy="51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4" rIns="95003" bIns="47504" numCol="1" anchor="b" anchorCtr="0" compatLnSpc="1">
            <a:prstTxWarp prst="textNoShape">
              <a:avLst/>
            </a:prstTxWarp>
          </a:bodyPr>
          <a:lstStyle>
            <a:lvl1pPr defTabSz="950762">
              <a:lnSpc>
                <a:spcPct val="100000"/>
              </a:lnSpc>
              <a:spcBef>
                <a:spcPct val="0"/>
              </a:spcBef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s-ES_tradnl"/>
              <a:t>IMAGEN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442" y="9722029"/>
            <a:ext cx="3076859" cy="51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4" rIns="95003" bIns="47504" numCol="1" anchor="b" anchorCtr="0" compatLnSpc="1">
            <a:prstTxWarp prst="textNoShape">
              <a:avLst/>
            </a:prstTxWarp>
          </a:bodyPr>
          <a:lstStyle>
            <a:lvl1pPr algn="r" defTabSz="950762">
              <a:lnSpc>
                <a:spcPct val="100000"/>
              </a:lnSpc>
              <a:spcBef>
                <a:spcPct val="0"/>
              </a:spcBef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9E0FA69-CB2D-4B8D-A53A-C09245EA1DC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554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34915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9532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2236"/>
            <a:ext cx="5679211" cy="4605942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8549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01654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0873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42916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425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7237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493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87132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2464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número de diapositiva"/>
          <p:cNvSpPr txBox="1">
            <a:spLocks/>
          </p:cNvSpPr>
          <p:nvPr userDrawn="1"/>
        </p:nvSpPr>
        <p:spPr>
          <a:xfrm>
            <a:off x="8724900" y="6591300"/>
            <a:ext cx="419100" cy="266700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kern="1200" baseline="30000">
                <a:solidFill>
                  <a:srgbClr val="4D4D4D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kern="1200" baseline="30000">
                <a:solidFill>
                  <a:srgbClr val="4D4D4D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kern="1200" baseline="30000">
                <a:solidFill>
                  <a:srgbClr val="4D4D4D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kern="1200" baseline="30000">
                <a:solidFill>
                  <a:srgbClr val="4D4D4D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200" kern="1200" baseline="30000">
                <a:solidFill>
                  <a:srgbClr val="4D4D4D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 baseline="30000">
                <a:solidFill>
                  <a:srgbClr val="4D4D4D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 baseline="30000">
                <a:solidFill>
                  <a:srgbClr val="4D4D4D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 baseline="30000">
                <a:solidFill>
                  <a:srgbClr val="4D4D4D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 baseline="30000">
                <a:solidFill>
                  <a:srgbClr val="4D4D4D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857A680-FB83-43EE-9B7D-D4CB0F01F4AB}" type="slidenum">
              <a:rPr lang="es-ES_tradnl" sz="1400" b="1" i="0" smtClean="0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es-ES_tradnl" sz="1400" b="1" i="0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8" name="Line 2055"/>
          <p:cNvSpPr>
            <a:spLocks noChangeShapeType="1"/>
          </p:cNvSpPr>
          <p:nvPr userDrawn="1"/>
        </p:nvSpPr>
        <p:spPr bwMode="auto">
          <a:xfrm>
            <a:off x="226219" y="835819"/>
            <a:ext cx="8666956" cy="238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9" y="127794"/>
            <a:ext cx="1096056" cy="665163"/>
          </a:xfrm>
          <a:prstGeom prst="rect">
            <a:avLst/>
          </a:prstGeom>
        </p:spPr>
      </p:pic>
      <p:pic>
        <p:nvPicPr>
          <p:cNvPr id="6" name="9 Imagen" descr="Logo_RIS3_14051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0260" y="299699"/>
            <a:ext cx="1936422" cy="37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2055"/>
          <p:cNvSpPr txBox="1">
            <a:spLocks noChangeArrowheads="1"/>
          </p:cNvSpPr>
          <p:nvPr/>
        </p:nvSpPr>
        <p:spPr bwMode="auto">
          <a:xfrm>
            <a:off x="854083" y="1338910"/>
            <a:ext cx="3652823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3400"/>
              </a:lnSpc>
              <a:spcBef>
                <a:spcPct val="50000"/>
              </a:spcBef>
            </a:pPr>
            <a:r>
              <a:rPr lang="en-GB" sz="2400" b="1" baseline="0" dirty="0" smtClean="0">
                <a:solidFill>
                  <a:srgbClr val="3F608B"/>
                </a:solidFill>
              </a:rPr>
              <a:t>Interim </a:t>
            </a:r>
            <a:r>
              <a:rPr lang="en-GB" sz="2400" b="1" baseline="0" dirty="0">
                <a:solidFill>
                  <a:srgbClr val="3F608B"/>
                </a:solidFill>
              </a:rPr>
              <a:t>evaluation </a:t>
            </a:r>
            <a:r>
              <a:rPr lang="en-GB" sz="2400" b="1" baseline="0" dirty="0" smtClean="0">
                <a:solidFill>
                  <a:srgbClr val="3F608B"/>
                </a:solidFill>
              </a:rPr>
              <a:t>of RIS</a:t>
            </a:r>
            <a:r>
              <a:rPr lang="en-GB" sz="2400" b="1" dirty="0" smtClean="0">
                <a:solidFill>
                  <a:srgbClr val="3F608B"/>
                </a:solidFill>
              </a:rPr>
              <a:t>3</a:t>
            </a:r>
            <a:r>
              <a:rPr lang="en-GB" sz="2400" b="1" baseline="0" dirty="0" smtClean="0">
                <a:solidFill>
                  <a:srgbClr val="3F608B"/>
                </a:solidFill>
              </a:rPr>
              <a:t> in</a:t>
            </a:r>
          </a:p>
          <a:p>
            <a:pPr algn="ctr" eaLnBrk="1" hangingPunct="1">
              <a:lnSpc>
                <a:spcPts val="3400"/>
              </a:lnSpc>
              <a:spcBef>
                <a:spcPts val="0"/>
              </a:spcBef>
            </a:pPr>
            <a:r>
              <a:rPr lang="en-GB" sz="2400" b="1" baseline="0" dirty="0" err="1" smtClean="0">
                <a:solidFill>
                  <a:srgbClr val="3F608B"/>
                </a:solidFill>
              </a:rPr>
              <a:t>Castilla</a:t>
            </a:r>
            <a:r>
              <a:rPr lang="en-GB" sz="2400" b="1" baseline="0" dirty="0" smtClean="0">
                <a:solidFill>
                  <a:srgbClr val="3F608B"/>
                </a:solidFill>
              </a:rPr>
              <a:t> y León</a:t>
            </a:r>
            <a:endParaRPr lang="en-GB" sz="2400" b="1" baseline="0" dirty="0">
              <a:solidFill>
                <a:srgbClr val="3F608B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67142" y="3344101"/>
            <a:ext cx="4827017" cy="73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baseline="0" dirty="0">
                <a:solidFill>
                  <a:srgbClr val="336699"/>
                </a:solidFill>
              </a:rPr>
              <a:t>S3 Targeted </a:t>
            </a:r>
            <a:r>
              <a:rPr lang="en-US" sz="1400" b="1" baseline="0" dirty="0" smtClean="0">
                <a:solidFill>
                  <a:srgbClr val="336699"/>
                </a:solidFill>
              </a:rPr>
              <a:t>Support</a:t>
            </a:r>
          </a:p>
          <a:p>
            <a:pPr algn="ctr">
              <a:lnSpc>
                <a:spcPct val="150000"/>
              </a:lnSpc>
            </a:pPr>
            <a:r>
              <a:rPr lang="en-US" sz="1400" b="1" baseline="0" dirty="0" smtClean="0">
                <a:solidFill>
                  <a:srgbClr val="336699"/>
                </a:solidFill>
              </a:rPr>
              <a:t>Barcelona, 2</a:t>
            </a:r>
            <a:r>
              <a:rPr lang="en-US" sz="1400" b="1" dirty="0" smtClean="0">
                <a:solidFill>
                  <a:srgbClr val="336699"/>
                </a:solidFill>
              </a:rPr>
              <a:t>nd</a:t>
            </a:r>
            <a:r>
              <a:rPr lang="en-US" sz="1400" b="1" baseline="0" dirty="0" smtClean="0">
                <a:solidFill>
                  <a:srgbClr val="336699"/>
                </a:solidFill>
              </a:rPr>
              <a:t> July 2019</a:t>
            </a:r>
            <a:endParaRPr lang="en-US" sz="1400" b="1" baseline="0" dirty="0">
              <a:solidFill>
                <a:srgbClr val="336699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04" y="4687124"/>
            <a:ext cx="1382382" cy="83892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827" y="1568251"/>
            <a:ext cx="4213075" cy="369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1439" y="1273062"/>
            <a:ext cx="8308335" cy="46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lvl="1" defTabSz="381000">
              <a:lnSpc>
                <a:spcPct val="120000"/>
              </a:lnSpc>
              <a:spcBef>
                <a:spcPts val="2400"/>
              </a:spcBef>
              <a:buClr>
                <a:srgbClr val="336699"/>
              </a:buClr>
            </a:pPr>
            <a:r>
              <a:rPr lang="en-GB" sz="1600" b="1" baseline="0" dirty="0" smtClean="0">
                <a:solidFill>
                  <a:srgbClr val="336699"/>
                </a:solidFill>
              </a:rPr>
              <a:t>Assessment criteria</a:t>
            </a:r>
            <a:endParaRPr lang="en-GB" sz="1600" baseline="0" dirty="0"/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Quantitative (price): 30%</a:t>
            </a:r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Not quantitative: 70%</a:t>
            </a:r>
            <a:endParaRPr lang="en-GB" sz="16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Methodology and work plan: 40%</a:t>
            </a:r>
          </a:p>
          <a:p>
            <a:pPr marL="820738" lvl="1" indent="-285750" defTabSz="381000">
              <a:lnSpc>
                <a:spcPct val="120000"/>
              </a:lnSpc>
              <a:spcBef>
                <a:spcPts val="300"/>
              </a:spcBef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n-GB" sz="1400" baseline="0" dirty="0" smtClean="0"/>
              <a:t>Criteria: conformity with the work’s objective, degree of development, concretisation.</a:t>
            </a:r>
          </a:p>
          <a:p>
            <a:pPr marL="820738" lvl="1" indent="-285750" defTabSz="381000">
              <a:lnSpc>
                <a:spcPct val="120000"/>
              </a:lnSpc>
              <a:spcBef>
                <a:spcPts val="300"/>
              </a:spcBef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n-GB" sz="1400" baseline="0" dirty="0" smtClean="0"/>
              <a:t>Applied to: work plan, methodology, actions proposed, chronogram, individual dedication, deliverables 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Adaptation to the regional system: 10%.</a:t>
            </a:r>
            <a:endParaRPr lang="en-GB" sz="15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Links to national and European context: 10%.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Technical methodological improvements (10%), related to:</a:t>
            </a:r>
          </a:p>
          <a:p>
            <a:pPr marL="820738" lvl="1" indent="-285750" defTabSz="381000">
              <a:lnSpc>
                <a:spcPct val="120000"/>
              </a:lnSpc>
              <a:spcBef>
                <a:spcPts val="300"/>
              </a:spcBef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n-GB" sz="1400" baseline="0" dirty="0" smtClean="0"/>
              <a:t>Analysis of new context and Strategy’s implementation.</a:t>
            </a:r>
          </a:p>
          <a:p>
            <a:pPr marL="820738" lvl="1" indent="-285750" defTabSz="381000">
              <a:lnSpc>
                <a:spcPct val="120000"/>
              </a:lnSpc>
              <a:spcBef>
                <a:spcPts val="300"/>
              </a:spcBef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n-GB" sz="1400" baseline="0" dirty="0" smtClean="0"/>
              <a:t>Evaluation techniques, to determine the Strategy’s impact.</a:t>
            </a:r>
            <a:endParaRPr lang="en-GB" sz="14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endParaRPr lang="en-GB" sz="1500" baseline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08176" y="327489"/>
            <a:ext cx="542239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76250">
              <a:lnSpc>
                <a:spcPct val="100000"/>
              </a:lnSpc>
              <a:spcBef>
                <a:spcPct val="50000"/>
              </a:spcBef>
            </a:pPr>
            <a:r>
              <a:rPr lang="en-US" sz="1800" b="1" baseline="0" dirty="0" smtClean="0"/>
              <a:t>Tender: Tendering Specifications</a:t>
            </a:r>
            <a:endParaRPr lang="en-US" sz="1800" b="1" baseline="0" dirty="0"/>
          </a:p>
        </p:txBody>
      </p:sp>
    </p:spTree>
    <p:extLst>
      <p:ext uri="{BB962C8B-B14F-4D97-AF65-F5344CB8AC3E}">
        <p14:creationId xmlns:p14="http://schemas.microsoft.com/office/powerpoint/2010/main" val="1234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172" y="1386453"/>
            <a:ext cx="2979043" cy="277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48133" y="4763246"/>
            <a:ext cx="3551794" cy="14003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5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Gregorio </a:t>
            </a:r>
            <a:r>
              <a:rPr lang="en-GB" sz="1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MUÑOZ-ABAD</a:t>
            </a:r>
            <a:endParaRPr lang="en-GB" sz="1500" b="1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algn="ctr">
              <a:lnSpc>
                <a:spcPct val="100000"/>
              </a:lnSpc>
              <a:spcBef>
                <a:spcPts val="0"/>
              </a:spcBef>
            </a:pPr>
            <a:r>
              <a:rPr lang="en-GB" sz="15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Deputy </a:t>
            </a:r>
            <a:r>
              <a:rPr lang="en-GB" sz="1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Commissioner</a:t>
            </a:r>
          </a:p>
          <a:p>
            <a:pPr marL="609600" indent="-609600" algn="ctr">
              <a:lnSpc>
                <a:spcPct val="100000"/>
              </a:lnSpc>
              <a:spcBef>
                <a:spcPts val="0"/>
              </a:spcBef>
            </a:pPr>
            <a:r>
              <a:rPr lang="en-GB" sz="1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GB" sz="15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and </a:t>
            </a:r>
            <a:r>
              <a:rPr lang="en-GB" sz="1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endParaRPr lang="en-GB" sz="1500" b="1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algn="ctr">
              <a:lnSpc>
                <a:spcPct val="150000"/>
              </a:lnSpc>
              <a:spcBef>
                <a:spcPts val="600"/>
              </a:spcBef>
            </a:pPr>
            <a:r>
              <a:rPr lang="en-GB" sz="15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gregorio.munoz@jcyl.es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34" y="4893673"/>
            <a:ext cx="1877718" cy="1139530"/>
          </a:xfrm>
          <a:prstGeom prst="rect">
            <a:avLst/>
          </a:prstGeom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3508612" y="2124573"/>
            <a:ext cx="54308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sz="2400" b="1" baseline="0" dirty="0">
                <a:solidFill>
                  <a:srgbClr val="14BCBC"/>
                </a:solidFill>
              </a:rPr>
              <a:t>Thank </a:t>
            </a:r>
            <a:r>
              <a:rPr lang="en-GB" sz="2400" b="1" baseline="0" dirty="0" smtClean="0">
                <a:solidFill>
                  <a:srgbClr val="14BCBC"/>
                </a:solidFill>
              </a:rPr>
              <a:t>you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sz="2400" b="1" baseline="0" dirty="0" smtClean="0">
                <a:solidFill>
                  <a:srgbClr val="14BCBC"/>
                </a:solidFill>
              </a:rPr>
              <a:t>for your attention </a:t>
            </a:r>
            <a:endParaRPr lang="en-GB" sz="2400" b="1" baseline="0" dirty="0">
              <a:solidFill>
                <a:srgbClr val="14BC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09385" y="1126484"/>
            <a:ext cx="77216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76250">
              <a:lnSpc>
                <a:spcPct val="100000"/>
              </a:lnSpc>
              <a:spcBef>
                <a:spcPct val="50000"/>
              </a:spcBef>
            </a:pPr>
            <a:r>
              <a:rPr lang="en-GB" sz="2000" b="1" baseline="0" dirty="0" smtClean="0">
                <a:solidFill>
                  <a:srgbClr val="3F608B"/>
                </a:solidFill>
              </a:rPr>
              <a:t>Brief presentation of </a:t>
            </a:r>
            <a:r>
              <a:rPr lang="en-GB" sz="2000" b="1" baseline="0" dirty="0" err="1" smtClean="0">
                <a:solidFill>
                  <a:srgbClr val="3F608B"/>
                </a:solidFill>
              </a:rPr>
              <a:t>Castilla</a:t>
            </a:r>
            <a:r>
              <a:rPr lang="en-GB" sz="2000" b="1" baseline="0" dirty="0" smtClean="0">
                <a:solidFill>
                  <a:srgbClr val="3F608B"/>
                </a:solidFill>
              </a:rPr>
              <a:t> y León</a:t>
            </a:r>
            <a:endParaRPr lang="en-GB" sz="2000" b="1" dirty="0">
              <a:solidFill>
                <a:srgbClr val="3F608B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376" y="1746489"/>
            <a:ext cx="3578351" cy="50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7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4792" y="323241"/>
            <a:ext cx="480789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76250">
              <a:lnSpc>
                <a:spcPct val="100000"/>
              </a:lnSpc>
              <a:spcBef>
                <a:spcPct val="50000"/>
              </a:spcBef>
            </a:pPr>
            <a:r>
              <a:rPr lang="en-GB" sz="1800" b="1" baseline="0" dirty="0"/>
              <a:t>Brief Presentation of Castilla y León</a:t>
            </a:r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6764" y="1440944"/>
            <a:ext cx="4156364" cy="51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182563" lvl="0" indent="-182563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GB" sz="1600" b="1" kern="0" baseline="0" dirty="0" smtClean="0">
                <a:solidFill>
                  <a:srgbClr val="336699"/>
                </a:solidFill>
              </a:rPr>
              <a:t>Land:</a:t>
            </a:r>
          </a:p>
          <a:p>
            <a:pPr marL="187325" lvl="1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</a:pPr>
            <a:r>
              <a:rPr lang="en-GB" sz="1500" baseline="0" dirty="0" smtClean="0"/>
              <a:t> </a:t>
            </a:r>
            <a:r>
              <a:rPr lang="en-GB" sz="1500" baseline="0" dirty="0"/>
              <a:t>95,000 </a:t>
            </a:r>
            <a:r>
              <a:rPr lang="en-GB" sz="1500" baseline="0" dirty="0" smtClean="0"/>
              <a:t>km</a:t>
            </a:r>
            <a:r>
              <a:rPr lang="en-GB" sz="1500" dirty="0" smtClean="0"/>
              <a:t>2</a:t>
            </a:r>
            <a:r>
              <a:rPr lang="en-GB" sz="1500" baseline="0" dirty="0" smtClean="0"/>
              <a:t>: third-largest in Europe; larger than 16 MS.</a:t>
            </a:r>
            <a:endParaRPr lang="en-GB" sz="1500" baseline="0" dirty="0"/>
          </a:p>
          <a:p>
            <a:pPr marL="182563" lvl="0" indent="-182563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GB" sz="1600" b="1" kern="0" baseline="0" dirty="0" smtClean="0">
                <a:solidFill>
                  <a:srgbClr val="336699"/>
                </a:solidFill>
              </a:rPr>
              <a:t>Local administration:</a:t>
            </a:r>
            <a:endParaRPr lang="en-GB" sz="1600" b="1" kern="0" baseline="0" dirty="0">
              <a:solidFill>
                <a:srgbClr val="336699"/>
              </a:solidFill>
            </a:endParaRPr>
          </a:p>
          <a:p>
            <a:pPr marL="187325" lvl="1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</a:pPr>
            <a:r>
              <a:rPr lang="en-GB" sz="1500" baseline="0" dirty="0"/>
              <a:t> </a:t>
            </a:r>
            <a:r>
              <a:rPr lang="en-GB" sz="1500" baseline="0" dirty="0" smtClean="0"/>
              <a:t>9 provinces</a:t>
            </a:r>
          </a:p>
          <a:p>
            <a:pPr marL="187325" lvl="1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</a:pPr>
            <a:r>
              <a:rPr lang="en-GB" sz="1500" baseline="0" dirty="0" smtClean="0"/>
              <a:t> 2249 </a:t>
            </a:r>
            <a:r>
              <a:rPr lang="en-GB" sz="1500" baseline="0" dirty="0"/>
              <a:t>municipalities.</a:t>
            </a:r>
          </a:p>
          <a:p>
            <a:pPr marL="182563" lvl="0" indent="-182563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GB" sz="1600" b="1" kern="0" baseline="0" dirty="0" smtClean="0">
                <a:solidFill>
                  <a:srgbClr val="336699"/>
                </a:solidFill>
              </a:rPr>
              <a:t>Population:</a:t>
            </a:r>
            <a:endParaRPr lang="en-GB" sz="1600" b="1" kern="0" baseline="0" dirty="0">
              <a:solidFill>
                <a:srgbClr val="336699"/>
              </a:solidFill>
            </a:endParaRPr>
          </a:p>
          <a:p>
            <a:pPr marL="187325" lvl="1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</a:pPr>
            <a:r>
              <a:rPr lang="en-GB" sz="1500" baseline="0" dirty="0" smtClean="0"/>
              <a:t> 2.5 million inhabitants </a:t>
            </a:r>
          </a:p>
          <a:p>
            <a:pPr marL="187325" lvl="1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</a:pPr>
            <a:r>
              <a:rPr lang="en-GB" sz="1500" baseline="0" dirty="0"/>
              <a:t> </a:t>
            </a:r>
            <a:r>
              <a:rPr lang="en-GB" sz="1500" baseline="0" dirty="0" smtClean="0"/>
              <a:t>27 </a:t>
            </a:r>
            <a:r>
              <a:rPr lang="en-GB" sz="1500" baseline="0" dirty="0" err="1" smtClean="0"/>
              <a:t>inh</a:t>
            </a:r>
            <a:r>
              <a:rPr lang="en-GB" sz="1500" baseline="0" dirty="0" smtClean="0"/>
              <a:t>/km</a:t>
            </a:r>
            <a:r>
              <a:rPr lang="en-GB" sz="1500" dirty="0" smtClean="0"/>
              <a:t>2</a:t>
            </a:r>
            <a:r>
              <a:rPr lang="en-GB" sz="1500" baseline="0" dirty="0" smtClean="0"/>
              <a:t> –Spain: 89.3 </a:t>
            </a:r>
            <a:r>
              <a:rPr lang="en-GB" sz="1500" baseline="0" dirty="0" err="1" smtClean="0"/>
              <a:t>inh</a:t>
            </a:r>
            <a:r>
              <a:rPr lang="en-GB" sz="1500" baseline="0" dirty="0" smtClean="0"/>
              <a:t>/km</a:t>
            </a:r>
            <a:r>
              <a:rPr lang="en-GB" sz="1500" dirty="0" smtClean="0"/>
              <a:t>2</a:t>
            </a:r>
            <a:r>
              <a:rPr lang="en-GB" sz="1500" baseline="0" dirty="0" smtClean="0"/>
              <a:t> </a:t>
            </a:r>
          </a:p>
          <a:p>
            <a:pPr marL="182563" lvl="0" indent="-182563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GB" sz="1600" b="1" kern="0" baseline="0" dirty="0" smtClean="0">
                <a:solidFill>
                  <a:srgbClr val="336699"/>
                </a:solidFill>
              </a:rPr>
              <a:t>GDP per capita:</a:t>
            </a:r>
            <a:endParaRPr lang="en-GB" sz="1600" b="1" kern="0" baseline="0" dirty="0">
              <a:solidFill>
                <a:srgbClr val="336699"/>
              </a:solidFill>
            </a:endParaRPr>
          </a:p>
          <a:p>
            <a:pPr marL="361950" lvl="2" indent="-180975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s-ES_tradnl" sz="1500" baseline="0" dirty="0">
                <a:solidFill>
                  <a:srgbClr val="336699"/>
                </a:solidFill>
              </a:rPr>
              <a:t>2017: </a:t>
            </a:r>
            <a:r>
              <a:rPr lang="es-ES_tradnl" sz="1500" baseline="0" dirty="0"/>
              <a:t>25,800 </a:t>
            </a:r>
            <a:r>
              <a:rPr lang="es-ES_tradnl" sz="1500" baseline="0" dirty="0" smtClean="0"/>
              <a:t>€: 93% </a:t>
            </a:r>
            <a:r>
              <a:rPr lang="es-ES_tradnl" sz="1500" baseline="0" dirty="0" err="1"/>
              <a:t>ESP</a:t>
            </a:r>
            <a:r>
              <a:rPr lang="es-ES_tradnl" sz="1500" baseline="0" dirty="0"/>
              <a:t>; </a:t>
            </a:r>
            <a:r>
              <a:rPr lang="es-ES_tradnl" sz="1500" baseline="0" dirty="0" smtClean="0"/>
              <a:t>86% EU</a:t>
            </a:r>
            <a:endParaRPr lang="es-ES_tradnl" sz="1500" baseline="0" dirty="0"/>
          </a:p>
          <a:p>
            <a:pPr marL="361950" lvl="2" indent="-180975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s-ES_tradnl" sz="1500" baseline="0" dirty="0">
                <a:solidFill>
                  <a:srgbClr val="336699"/>
                </a:solidFill>
              </a:rPr>
              <a:t>2007:</a:t>
            </a:r>
            <a:r>
              <a:rPr lang="es-ES_tradnl" sz="1500" baseline="0" dirty="0"/>
              <a:t> 22,700 </a:t>
            </a:r>
            <a:r>
              <a:rPr lang="es-ES_tradnl" sz="1500" baseline="0" dirty="0" smtClean="0"/>
              <a:t>€: 92% </a:t>
            </a:r>
            <a:r>
              <a:rPr lang="es-ES_tradnl" sz="1500" baseline="0" dirty="0" err="1" smtClean="0"/>
              <a:t>ESP</a:t>
            </a:r>
            <a:r>
              <a:rPr lang="es-ES_tradnl" sz="1500" baseline="0" dirty="0" smtClean="0"/>
              <a:t>; 95% EU</a:t>
            </a:r>
          </a:p>
          <a:p>
            <a:pPr marL="182563" lvl="0" indent="-182563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GB" sz="1600" b="1" kern="0" baseline="0" dirty="0" err="1" smtClean="0">
                <a:solidFill>
                  <a:srgbClr val="336699"/>
                </a:solidFill>
              </a:rPr>
              <a:t>GERD</a:t>
            </a:r>
            <a:r>
              <a:rPr lang="en-GB" sz="1600" b="1" kern="0" baseline="0" dirty="0" smtClean="0">
                <a:solidFill>
                  <a:srgbClr val="336699"/>
                </a:solidFill>
              </a:rPr>
              <a:t>/GDP:</a:t>
            </a:r>
            <a:endParaRPr lang="en-GB" sz="1600" b="1" kern="0" baseline="0" dirty="0">
              <a:solidFill>
                <a:srgbClr val="336699"/>
              </a:solidFill>
            </a:endParaRPr>
          </a:p>
          <a:p>
            <a:pPr marL="187325" lvl="1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</a:pPr>
            <a:r>
              <a:rPr lang="en-GB" sz="1500" baseline="0" dirty="0"/>
              <a:t> </a:t>
            </a:r>
            <a:r>
              <a:rPr lang="en-GB" sz="1500" baseline="0" dirty="0" smtClean="0"/>
              <a:t>1,20% (2017); 1,26 (2008)</a:t>
            </a:r>
            <a:endParaRPr lang="en-GB" sz="1500" baseline="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19055" y="1100209"/>
            <a:ext cx="191178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476250">
              <a:lnSpc>
                <a:spcPct val="100000"/>
              </a:lnSpc>
              <a:spcBef>
                <a:spcPct val="50000"/>
              </a:spcBef>
            </a:pPr>
            <a:r>
              <a:rPr lang="en-GB" sz="1600" b="1" baseline="0" dirty="0">
                <a:solidFill>
                  <a:srgbClr val="3F608B"/>
                </a:solidFill>
              </a:rPr>
              <a:t>Main features</a:t>
            </a:r>
            <a:endParaRPr lang="en-GB" sz="1800" b="1" baseline="0" dirty="0">
              <a:solidFill>
                <a:srgbClr val="990033"/>
              </a:solidFill>
              <a:latin typeface="Arial" pitchFamily="34" charset="0"/>
            </a:endParaRPr>
          </a:p>
        </p:txBody>
      </p:sp>
      <p:grpSp>
        <p:nvGrpSpPr>
          <p:cNvPr id="9" name="23 Grupo"/>
          <p:cNvGrpSpPr/>
          <p:nvPr/>
        </p:nvGrpSpPr>
        <p:grpSpPr>
          <a:xfrm>
            <a:off x="152400" y="1050878"/>
            <a:ext cx="4310417" cy="5673771"/>
            <a:chOff x="0" y="1037231"/>
            <a:chExt cx="4258101" cy="5472752"/>
          </a:xfrm>
        </p:grpSpPr>
        <p:pic>
          <p:nvPicPr>
            <p:cNvPr id="10" name="Picture 6" descr="http://i2.tutiempo.net/eltiempo/Alertas/mapas/europa.gif"/>
            <p:cNvPicPr>
              <a:picLocks noChangeAspect="1" noChangeArrowheads="1"/>
            </p:cNvPicPr>
            <p:nvPr/>
          </p:nvPicPr>
          <p:blipFill>
            <a:blip r:embed="rId4" cstate="print"/>
            <a:srcRect r="12360"/>
            <a:stretch>
              <a:fillRect/>
            </a:stretch>
          </p:blipFill>
          <p:spPr bwMode="auto">
            <a:xfrm>
              <a:off x="0" y="1037231"/>
              <a:ext cx="4258101" cy="547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http://www.autocorse.es/portal/images/fotos/mapa_castillale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1432910">
              <a:off x="444285" y="5215444"/>
              <a:ext cx="554055" cy="4926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726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94978" y="1387741"/>
            <a:ext cx="77216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76250">
              <a:lnSpc>
                <a:spcPct val="100000"/>
              </a:lnSpc>
              <a:spcBef>
                <a:spcPct val="50000"/>
              </a:spcBef>
            </a:pPr>
            <a:r>
              <a:rPr lang="en-GB" sz="2000" b="1" baseline="0" dirty="0" smtClean="0">
                <a:solidFill>
                  <a:srgbClr val="3F608B"/>
                </a:solidFill>
              </a:rPr>
              <a:t>Tender documents and specifications</a:t>
            </a:r>
            <a:endParaRPr lang="en-GB" sz="2000" b="1" dirty="0">
              <a:solidFill>
                <a:srgbClr val="3F608B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361" y="2311400"/>
            <a:ext cx="4122835" cy="36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08176" y="327489"/>
            <a:ext cx="542239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76250">
              <a:lnSpc>
                <a:spcPct val="100000"/>
              </a:lnSpc>
              <a:spcBef>
                <a:spcPct val="50000"/>
              </a:spcBef>
            </a:pPr>
            <a:r>
              <a:rPr lang="en-US" sz="1800" b="1" baseline="0" dirty="0" smtClean="0"/>
              <a:t>Tender: Technical </a:t>
            </a:r>
            <a:r>
              <a:rPr lang="en-US" sz="1800" b="1" baseline="0" dirty="0"/>
              <a:t>S</a:t>
            </a:r>
            <a:r>
              <a:rPr lang="en-US" sz="1800" b="1" baseline="0" dirty="0" smtClean="0"/>
              <a:t>pecifications Dossier</a:t>
            </a:r>
            <a:endParaRPr lang="en-US" sz="1800" b="1" baseline="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8015" y="1254999"/>
            <a:ext cx="8308335" cy="33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lvl="1" defTabSz="381000">
              <a:lnSpc>
                <a:spcPct val="120000"/>
              </a:lnSpc>
              <a:spcBef>
                <a:spcPts val="1200"/>
              </a:spcBef>
              <a:buClr>
                <a:srgbClr val="336699"/>
              </a:buClr>
            </a:pPr>
            <a:r>
              <a:rPr lang="en-GB" sz="1600" b="1" baseline="0" dirty="0" smtClean="0">
                <a:solidFill>
                  <a:srgbClr val="336699"/>
                </a:solidFill>
              </a:rPr>
              <a:t>Subject-matter of the contract</a:t>
            </a:r>
            <a:endParaRPr lang="en-GB" sz="1600" b="0" baseline="0" dirty="0" smtClean="0">
              <a:solidFill>
                <a:srgbClr val="4D4D4D"/>
              </a:solidFill>
            </a:endParaRPr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="1" baseline="0" dirty="0" smtClean="0">
                <a:solidFill>
                  <a:srgbClr val="4D4D4D"/>
                </a:solidFill>
              </a:rPr>
              <a:t>Interim evaluation</a:t>
            </a:r>
            <a:r>
              <a:rPr lang="en-GB" sz="1600" b="0" baseline="0" dirty="0" smtClean="0">
                <a:solidFill>
                  <a:srgbClr val="4D4D4D"/>
                </a:solidFill>
              </a:rPr>
              <a:t>.</a:t>
            </a:r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Updating of the RIS</a:t>
            </a:r>
            <a:r>
              <a:rPr lang="en-GB" sz="1600" dirty="0" smtClean="0"/>
              <a:t>3</a:t>
            </a:r>
            <a:r>
              <a:rPr lang="en-GB" sz="1600" baseline="0" dirty="0" smtClean="0"/>
              <a:t> 2018-20.</a:t>
            </a:r>
          </a:p>
          <a:p>
            <a:pPr marL="0" lvl="1" defTabSz="381000">
              <a:lnSpc>
                <a:spcPct val="120000"/>
              </a:lnSpc>
              <a:spcBef>
                <a:spcPts val="2400"/>
              </a:spcBef>
              <a:buClr>
                <a:srgbClr val="336699"/>
              </a:buClr>
            </a:pPr>
            <a:r>
              <a:rPr lang="en-GB" sz="1600" b="1" baseline="0" dirty="0">
                <a:solidFill>
                  <a:srgbClr val="336699"/>
                </a:solidFill>
              </a:rPr>
              <a:t>Available information</a:t>
            </a:r>
            <a:endParaRPr lang="en-GB" sz="1600" baseline="0" dirty="0"/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/>
              <a:t>In the </a:t>
            </a:r>
            <a:r>
              <a:rPr lang="en-GB" sz="1600" baseline="0" dirty="0" smtClean="0"/>
              <a:t>website:</a:t>
            </a:r>
            <a:endParaRPr lang="en-GB" sz="16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600" baseline="0" dirty="0"/>
              <a:t>Annual work plans &amp; monitoring reports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600" baseline="0" dirty="0"/>
              <a:t>Specific plans </a:t>
            </a:r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/>
              <a:t>Regional Specialisation Pattern.</a:t>
            </a:r>
            <a:endParaRPr lang="en-GB" sz="1500" baseline="0" dirty="0"/>
          </a:p>
        </p:txBody>
      </p:sp>
    </p:spTree>
    <p:extLst>
      <p:ext uri="{BB962C8B-B14F-4D97-AF65-F5344CB8AC3E}">
        <p14:creationId xmlns:p14="http://schemas.microsoft.com/office/powerpoint/2010/main" val="36717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8015" y="1254999"/>
            <a:ext cx="8308335" cy="38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lvl="1" defTabSz="381000">
              <a:lnSpc>
                <a:spcPct val="120000"/>
              </a:lnSpc>
              <a:spcBef>
                <a:spcPts val="2400"/>
              </a:spcBef>
              <a:buClr>
                <a:srgbClr val="336699"/>
              </a:buClr>
            </a:pPr>
            <a:r>
              <a:rPr lang="en-GB" sz="1600" b="1" baseline="0" dirty="0" smtClean="0">
                <a:solidFill>
                  <a:srgbClr val="336699"/>
                </a:solidFill>
              </a:rPr>
              <a:t>Issues to be evaluated</a:t>
            </a:r>
            <a:endParaRPr lang="en-GB" sz="1600" baseline="0" dirty="0"/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/>
              <a:t>Changes in the context: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/>
              <a:t>National and international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/>
              <a:t>Performance, legislation, strategic framework…</a:t>
            </a:r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/>
              <a:t>Thematic priorities: validity.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/>
              <a:t>Through the update of the Regional Specialisation Pattern</a:t>
            </a:r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Objectives</a:t>
            </a:r>
            <a:r>
              <a:rPr lang="en-GB" sz="1600" baseline="0" dirty="0"/>
              <a:t>: </a:t>
            </a:r>
            <a:r>
              <a:rPr lang="en-GB" sz="1600" baseline="0" dirty="0" smtClean="0"/>
              <a:t>degree </a:t>
            </a:r>
            <a:r>
              <a:rPr lang="en-GB" sz="1600" baseline="0" dirty="0"/>
              <a:t>of achievement </a:t>
            </a:r>
            <a:r>
              <a:rPr lang="en-GB" sz="1600" baseline="0" dirty="0" smtClean="0"/>
              <a:t>(quantitative indicators).</a:t>
            </a:r>
            <a:endParaRPr lang="en-GB" sz="1600" baseline="0" dirty="0"/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Actions.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Rhythm of implementation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Effectiveness – Efficiency - Sustainability (for the next programming period)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08176" y="327489"/>
            <a:ext cx="542239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76250">
              <a:lnSpc>
                <a:spcPct val="100000"/>
              </a:lnSpc>
              <a:spcBef>
                <a:spcPct val="50000"/>
              </a:spcBef>
            </a:pPr>
            <a:r>
              <a:rPr lang="en-US" sz="1800" b="1" baseline="0" dirty="0" smtClean="0"/>
              <a:t>Tender: Technical </a:t>
            </a:r>
            <a:r>
              <a:rPr lang="en-US" sz="1800" b="1" baseline="0" dirty="0"/>
              <a:t>S</a:t>
            </a:r>
            <a:r>
              <a:rPr lang="en-US" sz="1800" b="1" baseline="0" dirty="0" smtClean="0"/>
              <a:t>pecifications Dossier</a:t>
            </a:r>
            <a:endParaRPr lang="en-US" sz="1800" b="1" baseline="0" dirty="0"/>
          </a:p>
        </p:txBody>
      </p:sp>
    </p:spTree>
    <p:extLst>
      <p:ext uri="{BB962C8B-B14F-4D97-AF65-F5344CB8AC3E}">
        <p14:creationId xmlns:p14="http://schemas.microsoft.com/office/powerpoint/2010/main" val="20217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1439" y="916446"/>
            <a:ext cx="8308335" cy="586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lvl="1" defTabSz="381000">
              <a:lnSpc>
                <a:spcPct val="120000"/>
              </a:lnSpc>
              <a:spcBef>
                <a:spcPts val="2400"/>
              </a:spcBef>
              <a:buClr>
                <a:srgbClr val="336699"/>
              </a:buClr>
            </a:pPr>
            <a:r>
              <a:rPr lang="en-GB" sz="1600" b="1" baseline="0" dirty="0" smtClean="0">
                <a:solidFill>
                  <a:srgbClr val="336699"/>
                </a:solidFill>
              </a:rPr>
              <a:t>Activities to be carried out by the consultant</a:t>
            </a:r>
            <a:endParaRPr lang="en-GB" sz="1600" baseline="0" dirty="0"/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Analysis of the new context:</a:t>
            </a:r>
            <a:endParaRPr lang="en-GB" sz="16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Socio-economic situation, </a:t>
            </a:r>
            <a:r>
              <a:rPr lang="en-GB" sz="1500" baseline="0" dirty="0" err="1" smtClean="0"/>
              <a:t>R&amp;I</a:t>
            </a:r>
            <a:r>
              <a:rPr lang="en-GB" sz="1500" baseline="0" dirty="0" smtClean="0"/>
              <a:t> indicators (including Information Society) </a:t>
            </a:r>
            <a:endParaRPr lang="en-GB" sz="15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New legislative framework (including plans), at national and European level</a:t>
            </a:r>
          </a:p>
          <a:p>
            <a:pPr marL="820738" lvl="1" indent="-285750" defTabSz="381000">
              <a:lnSpc>
                <a:spcPct val="120000"/>
              </a:lnSpc>
              <a:spcBef>
                <a:spcPts val="300"/>
              </a:spcBef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n-GB" sz="1400" baseline="0" dirty="0" smtClean="0"/>
              <a:t>In </a:t>
            </a:r>
            <a:r>
              <a:rPr lang="en-GB" sz="1400" baseline="0" dirty="0" err="1" smtClean="0"/>
              <a:t>R&amp;I</a:t>
            </a:r>
            <a:r>
              <a:rPr lang="en-GB" sz="1400" baseline="0" dirty="0" smtClean="0"/>
              <a:t>, Info Society and </a:t>
            </a:r>
            <a:r>
              <a:rPr lang="en-GB" sz="1400" baseline="0" dirty="0" err="1" smtClean="0"/>
              <a:t>ESIF</a:t>
            </a:r>
            <a:endParaRPr lang="en-GB" sz="1400" baseline="0" dirty="0"/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Analysis of the RIS</a:t>
            </a:r>
            <a:r>
              <a:rPr lang="en-GB" sz="1600" dirty="0" smtClean="0"/>
              <a:t>3</a:t>
            </a:r>
            <a:r>
              <a:rPr lang="en-GB" sz="1600" baseline="0" dirty="0" smtClean="0"/>
              <a:t> and its suitability in the new context:</a:t>
            </a:r>
            <a:endParaRPr lang="en-GB" sz="16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Regional </a:t>
            </a:r>
            <a:r>
              <a:rPr lang="en-GB" sz="1500" baseline="0" dirty="0"/>
              <a:t>Specialisation Pattern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Thematic priorities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Objectives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Programmes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Governance system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Monitoring &amp; evaluation system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Mobilised resources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Validation with Administration and stakeholders</a:t>
            </a:r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Writing of the report.</a:t>
            </a:r>
            <a:endParaRPr lang="en-GB" sz="16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Including conclusions and recommendations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08176" y="327489"/>
            <a:ext cx="542239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76250">
              <a:lnSpc>
                <a:spcPct val="100000"/>
              </a:lnSpc>
              <a:spcBef>
                <a:spcPct val="50000"/>
              </a:spcBef>
            </a:pPr>
            <a:r>
              <a:rPr lang="en-US" sz="1800" b="1" baseline="0" dirty="0" smtClean="0"/>
              <a:t>Tender: Technical </a:t>
            </a:r>
            <a:r>
              <a:rPr lang="en-US" sz="1800" b="1" baseline="0" dirty="0"/>
              <a:t>S</a:t>
            </a:r>
            <a:r>
              <a:rPr lang="en-US" sz="1800" b="1" baseline="0" dirty="0" smtClean="0"/>
              <a:t>pecifications Dossier</a:t>
            </a:r>
            <a:endParaRPr lang="en-US" sz="1800" b="1" baseline="0" dirty="0"/>
          </a:p>
        </p:txBody>
      </p:sp>
    </p:spTree>
    <p:extLst>
      <p:ext uri="{BB962C8B-B14F-4D97-AF65-F5344CB8AC3E}">
        <p14:creationId xmlns:p14="http://schemas.microsoft.com/office/powerpoint/2010/main" val="34835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1439" y="1273062"/>
            <a:ext cx="8308335" cy="434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lvl="1" defTabSz="381000">
              <a:lnSpc>
                <a:spcPct val="120000"/>
              </a:lnSpc>
              <a:spcBef>
                <a:spcPts val="2400"/>
              </a:spcBef>
              <a:buClr>
                <a:srgbClr val="336699"/>
              </a:buClr>
            </a:pPr>
            <a:r>
              <a:rPr lang="en-GB" sz="1600" b="1" baseline="0" dirty="0" smtClean="0">
                <a:solidFill>
                  <a:srgbClr val="336699"/>
                </a:solidFill>
              </a:rPr>
              <a:t>Deliverables (reports)</a:t>
            </a:r>
            <a:endParaRPr lang="en-GB" sz="1600" baseline="0" dirty="0"/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In 3 months:</a:t>
            </a:r>
            <a:endParaRPr lang="en-GB" sz="16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Analysis of new context and legislative framework  </a:t>
            </a:r>
            <a:endParaRPr lang="en-GB" sz="15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US" sz="1500" baseline="0" dirty="0" smtClean="0"/>
              <a:t>Analysis </a:t>
            </a:r>
            <a:r>
              <a:rPr lang="en-US" sz="1500" baseline="0" dirty="0"/>
              <a:t>of the RIS</a:t>
            </a:r>
            <a:r>
              <a:rPr lang="en-US" sz="1500" dirty="0"/>
              <a:t>3</a:t>
            </a:r>
            <a:r>
              <a:rPr lang="en-US" sz="1500" baseline="0" dirty="0"/>
              <a:t> </a:t>
            </a:r>
            <a:r>
              <a:rPr lang="en-US" sz="1500" baseline="0" dirty="0" smtClean="0"/>
              <a:t>deployment and </a:t>
            </a:r>
            <a:r>
              <a:rPr lang="en-US" sz="1500" baseline="0" dirty="0"/>
              <a:t>its suitability in the new </a:t>
            </a:r>
            <a:r>
              <a:rPr lang="en-US" sz="1500" baseline="0" dirty="0" smtClean="0"/>
              <a:t>context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Forecast of:</a:t>
            </a:r>
          </a:p>
          <a:p>
            <a:pPr marL="820738" lvl="1" indent="-285750" defTabSz="381000">
              <a:lnSpc>
                <a:spcPct val="120000"/>
              </a:lnSpc>
              <a:spcBef>
                <a:spcPts val="300"/>
              </a:spcBef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n-GB" sz="1400" baseline="0" dirty="0" smtClean="0"/>
              <a:t>Stakeholders </a:t>
            </a:r>
            <a:r>
              <a:rPr lang="en-GB" sz="1400" baseline="0" dirty="0"/>
              <a:t>to be </a:t>
            </a:r>
            <a:r>
              <a:rPr lang="en-GB" sz="1400" baseline="0" dirty="0" smtClean="0"/>
              <a:t>involved</a:t>
            </a:r>
          </a:p>
          <a:p>
            <a:pPr marL="820738" lvl="1" indent="-285750" defTabSz="381000">
              <a:lnSpc>
                <a:spcPct val="120000"/>
              </a:lnSpc>
              <a:spcBef>
                <a:spcPts val="300"/>
              </a:spcBef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n-GB" sz="1400" baseline="0" dirty="0" smtClean="0"/>
              <a:t>Information sources</a:t>
            </a:r>
          </a:p>
          <a:p>
            <a:pPr marL="820738" lvl="1" indent="-285750" defTabSz="381000">
              <a:lnSpc>
                <a:spcPct val="120000"/>
              </a:lnSpc>
              <a:spcBef>
                <a:spcPts val="300"/>
              </a:spcBef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n-GB" sz="1400" baseline="0" dirty="0" smtClean="0"/>
              <a:t>Evaluation methodology</a:t>
            </a:r>
            <a:endParaRPr lang="en-GB" sz="14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Detailed list of foreseen activities, specifying contents, dates and places.</a:t>
            </a:r>
            <a:endParaRPr lang="en-GB" sz="1500" baseline="0" dirty="0"/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In 6 months: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Evaluation report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Regional </a:t>
            </a:r>
            <a:r>
              <a:rPr lang="en-GB" sz="1500" baseline="0" dirty="0"/>
              <a:t>Specialisation </a:t>
            </a:r>
            <a:r>
              <a:rPr lang="en-GB" sz="1500" baseline="0" dirty="0" smtClean="0"/>
              <a:t>Pattern</a:t>
            </a:r>
            <a:endParaRPr lang="en-GB" sz="1500" baseline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08176" y="327489"/>
            <a:ext cx="542239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76250">
              <a:lnSpc>
                <a:spcPct val="100000"/>
              </a:lnSpc>
              <a:spcBef>
                <a:spcPct val="50000"/>
              </a:spcBef>
            </a:pPr>
            <a:r>
              <a:rPr lang="en-US" sz="1800" b="1" baseline="0" dirty="0" smtClean="0"/>
              <a:t>Tender: Technical </a:t>
            </a:r>
            <a:r>
              <a:rPr lang="en-US" sz="1800" b="1" baseline="0" dirty="0"/>
              <a:t>S</a:t>
            </a:r>
            <a:r>
              <a:rPr lang="en-US" sz="1800" b="1" baseline="0" dirty="0" smtClean="0"/>
              <a:t>pecifications Dossier</a:t>
            </a:r>
            <a:endParaRPr lang="en-US" sz="1800" b="1" baseline="0" dirty="0"/>
          </a:p>
        </p:txBody>
      </p:sp>
    </p:spTree>
    <p:extLst>
      <p:ext uri="{BB962C8B-B14F-4D97-AF65-F5344CB8AC3E}">
        <p14:creationId xmlns:p14="http://schemas.microsoft.com/office/powerpoint/2010/main" val="28346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1439" y="1273062"/>
            <a:ext cx="8308335" cy="293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lvl="1" defTabSz="381000">
              <a:lnSpc>
                <a:spcPct val="120000"/>
              </a:lnSpc>
              <a:spcBef>
                <a:spcPts val="2400"/>
              </a:spcBef>
              <a:buClr>
                <a:srgbClr val="336699"/>
              </a:buClr>
            </a:pPr>
            <a:r>
              <a:rPr lang="en-GB" sz="1600" b="1" baseline="0" dirty="0" smtClean="0">
                <a:solidFill>
                  <a:srgbClr val="336699"/>
                </a:solidFill>
              </a:rPr>
              <a:t>Price</a:t>
            </a:r>
            <a:endParaRPr lang="en-GB" sz="1600" baseline="0" dirty="0"/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€ 155,371.90 + taxes (€ 188,000 VAT included)</a:t>
            </a:r>
            <a:endParaRPr lang="en-GB" sz="1600" baseline="0" dirty="0"/>
          </a:p>
          <a:p>
            <a:pPr marL="0" lvl="1" defTabSz="381000">
              <a:lnSpc>
                <a:spcPct val="120000"/>
              </a:lnSpc>
              <a:spcBef>
                <a:spcPts val="2400"/>
              </a:spcBef>
              <a:buClr>
                <a:srgbClr val="336699"/>
              </a:buClr>
            </a:pPr>
            <a:r>
              <a:rPr lang="en-GB" sz="1600" b="1" baseline="0" dirty="0" smtClean="0">
                <a:solidFill>
                  <a:srgbClr val="336699"/>
                </a:solidFill>
              </a:rPr>
              <a:t>Technical &amp; professional capacity required</a:t>
            </a:r>
            <a:endParaRPr lang="en-GB" sz="1600" baseline="0" dirty="0"/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 smtClean="0"/>
              <a:t>Minimum 3-people team, with experience:</a:t>
            </a:r>
            <a:endParaRPr lang="en-GB" sz="1600" baseline="0" dirty="0"/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500" baseline="0" dirty="0" smtClean="0"/>
              <a:t>Director: 5 years in </a:t>
            </a:r>
            <a:r>
              <a:rPr lang="en-GB" sz="1500" baseline="0" dirty="0" err="1" smtClean="0"/>
              <a:t>R&amp;I</a:t>
            </a:r>
            <a:r>
              <a:rPr lang="en-GB" sz="1500" baseline="0" dirty="0" smtClean="0"/>
              <a:t> policies, and 3 years in Smart Specialisation</a:t>
            </a:r>
          </a:p>
          <a:p>
            <a:pPr marL="541338" lvl="1" indent="-269875" defTabSz="381000">
              <a:lnSpc>
                <a:spcPct val="12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US" sz="1500" baseline="0" dirty="0" smtClean="0"/>
              <a:t>2 Seniors: 3 &amp; 2 years, respectively</a:t>
            </a:r>
          </a:p>
          <a:p>
            <a:pPr marL="271463" lvl="1" indent="-271463" defTabSz="381000">
              <a:lnSpc>
                <a:spcPct val="120000"/>
              </a:lnSpc>
              <a:spcBef>
                <a:spcPts val="900"/>
              </a:spcBef>
              <a:buClr>
                <a:srgbClr val="336699"/>
              </a:buClr>
              <a:buFontTx/>
              <a:buChar char="•"/>
            </a:pPr>
            <a:r>
              <a:rPr lang="en-GB" sz="1600" baseline="0" dirty="0"/>
              <a:t>Minimum </a:t>
            </a:r>
            <a:r>
              <a:rPr lang="en-GB" sz="1600" baseline="0" dirty="0" smtClean="0"/>
              <a:t>€ 100,000 invoiced in such activities in at least 1 of last 5 years.</a:t>
            </a:r>
            <a:endParaRPr lang="en-GB" sz="1600" baseline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08176" y="327489"/>
            <a:ext cx="542239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76250">
              <a:lnSpc>
                <a:spcPct val="100000"/>
              </a:lnSpc>
              <a:spcBef>
                <a:spcPct val="50000"/>
              </a:spcBef>
            </a:pPr>
            <a:r>
              <a:rPr lang="en-US" sz="1800" b="1" baseline="0" dirty="0" smtClean="0"/>
              <a:t>Tender: Tendering Specifications</a:t>
            </a:r>
            <a:endParaRPr lang="en-US" sz="1800" b="1" baseline="0" dirty="0"/>
          </a:p>
        </p:txBody>
      </p:sp>
    </p:spTree>
    <p:extLst>
      <p:ext uri="{BB962C8B-B14F-4D97-AF65-F5344CB8AC3E}">
        <p14:creationId xmlns:p14="http://schemas.microsoft.com/office/powerpoint/2010/main" val="24681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WINTOTALSEGMENTS" val="3"/>
  <p:tag name="PPWINALREADYSEGMENTED" val="True"/>
  <p:tag name="PPWINLASTSAVEDTRANSLATION" val=" 95,000 km2&#10; The second-largest region in Europe&#10; 2.5 million inhabitants"/>
  <p:tag name="PPWINSEGMENT3TARGETRTF" val="{\rtf1\ansi\deff1{\fonttbl{\f1\fcharset0 Arial;}{\f2\fcharset0 Verdana;}}{\colortbl\red0\green0\blue0;}{\f2\fs40\cf0 2.5 million inhabitants\par}}"/>
  <p:tag name="PPWINSEGMENT3SOURCERTF" val="{\rtf1\ansi\deff0{\fonttbl{\f0\fcharset0 Verdana;}}{\colortbl\red0\green0\blue0;}{\f0\fs40\cf0 2,5 millones de habitantes\par}}"/>
  <p:tag name="PPWINSEGMENT3LENGTH" val="23"/>
  <p:tag name="PPWINSEGMENT3START" val="51"/>
  <p:tag name="PPWINSEGMENT2TARGETRTF" val="{\rtf1\ansi\deff1{\fonttbl{\f1\fcharset0 Arial;}{\f2\fcharset0 Verdana;}}{\colortbl\red0\green0\blue0;}{\f2\fs40\cf0 The second-largest region in Europe\par}}"/>
  <p:tag name="PPWINSEGMENT2SOURCERTF" val="{\rtf1\ansi\deff0{\fonttbl{\f0\fcharset0 Verdana;}}{\colortbl\red0\green0\blue0;}{\f0\fs40\cf0 La segunda regi\'F3n m\'E1s extensa de Europa\par}}"/>
  <p:tag name="PPWINSEGMENT2LENGTH" val="35"/>
  <p:tag name="PPWINSEGMENT2START" val="14"/>
  <p:tag name="PPWINSEGMENT1TARGETRTF" val="{\rtf1\ansi\deff1{\fonttbl{\f1\fcharset0 Arial;}{\f2\fcharset0 Verdana;}}{\colortbl\red0\green0\blue0;}{\f2\fs40\cf0 95,000 km}{\f2\fs40\b\super\cf0 2\par}}"/>
  <p:tag name="PPWINSEGMENT1SOURCERTF" val="{\rtf1\ansi\deff0{\fonttbl{\f0\fcharset0 Verdana;}}{\colortbl\red0\green0\blue0;}{\f0\fs40\cf0 95.000 Km}{\f0\fs40\b\super\cf0 2\par}}"/>
  <p:tag name="PPWINSEGMENT1LENGTH" val="10"/>
  <p:tag name="PPWINSEGMENT1START" val="2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0" i="0" u="none" strike="noStrike" cap="none" normalizeH="0" baseline="30000" smtClean="0">
            <a:ln>
              <a:noFill/>
            </a:ln>
            <a:solidFill>
              <a:srgbClr val="4D4D4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0" i="0" u="none" strike="noStrike" cap="none" normalizeH="0" baseline="30000" smtClean="0">
            <a:ln>
              <a:noFill/>
            </a:ln>
            <a:solidFill>
              <a:srgbClr val="4D4D4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32459</TotalTime>
  <Words>544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Ordenador</dc:creator>
  <cp:lastModifiedBy>jrc-admin-arssege</cp:lastModifiedBy>
  <cp:revision>1443</cp:revision>
  <cp:lastPrinted>2019-07-02T00:34:53Z</cp:lastPrinted>
  <dcterms:created xsi:type="dcterms:W3CDTF">2002-11-22T09:02:28Z</dcterms:created>
  <dcterms:modified xsi:type="dcterms:W3CDTF">2019-07-04T08:01:02Z</dcterms:modified>
</cp:coreProperties>
</file>