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61" r:id="rId3"/>
    <p:sldId id="301" r:id="rId4"/>
    <p:sldId id="302" r:id="rId5"/>
    <p:sldId id="364" r:id="rId6"/>
    <p:sldId id="266" r:id="rId7"/>
    <p:sldId id="352" r:id="rId8"/>
    <p:sldId id="368" r:id="rId9"/>
    <p:sldId id="369" r:id="rId10"/>
    <p:sldId id="299" r:id="rId11"/>
    <p:sldId id="300" r:id="rId12"/>
    <p:sldId id="355" r:id="rId13"/>
    <p:sldId id="328" r:id="rId14"/>
    <p:sldId id="329" r:id="rId15"/>
    <p:sldId id="370" r:id="rId16"/>
    <p:sldId id="3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E:\OneDrive%20-%20P&#233;csi%20Tudom&#225;nyegyetem\Research%20projects\EFOP\Pecs_SmartSpec_Canvas\PORC\codes\Seville\Results_EUR_Seville_Optimisti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E:\OneDrive%20-%20P&#233;csi%20Tudom&#225;nyegyetem\Research%20projects\EFOP\Pecs_SmartSpec_Canvas\PORC\codes\Seville\Results_EUR_Seville_Optimisti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E:\OneDrive%20-%20P&#233;csi%20Tudom&#225;nyegyetem\Research%20projects\EFOP\Pecs_SmartSpec_Canvas\PORC\codes\Seville\Results_EUR_Seville_Optimisti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E:\OneDrive%20-%20P&#233;csi%20Tudom&#225;nyegyetem\Research%20projects\EFOP\Pecs_SmartSpec_Canvas\PORC\codes\Seville\Results_EUR_Seville_Optimisti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E:\OneDrive%20-%20P&#233;csi%20Tudom&#225;nyegyetem\GMR_RegStud\REDI_shock_data05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E:\OneDrive%20-%20P&#233;csi%20Tudom&#225;nyegyetem\GMR_RegStud\Maps_Elas\0522_enq_redi\REDI_ENQ_abr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The </a:t>
            </a:r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regional</a:t>
            </a:r>
            <a:r>
              <a:rPr lang="hu-HU" dirty="0"/>
              <a:t> </a:t>
            </a:r>
            <a:r>
              <a:rPr lang="hu-HU" dirty="0" err="1"/>
              <a:t>gross</a:t>
            </a:r>
            <a:r>
              <a:rPr lang="hu-HU" dirty="0"/>
              <a:t> output (M EUR)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OUTPUTR!$A$20</c:f>
              <c:strCache>
                <c:ptCount val="1"/>
                <c:pt idx="0">
                  <c:v>INV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OUTPUTR!$J$19:$U$19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OUTPUTR!$J$20:$U$20</c:f>
              <c:numCache>
                <c:formatCode>0.000</c:formatCode>
                <c:ptCount val="12"/>
                <c:pt idx="0">
                  <c:v>0.13890995969359199</c:v>
                </c:pt>
                <c:pt idx="1">
                  <c:v>1.1460381159849899E-2</c:v>
                </c:pt>
                <c:pt idx="2">
                  <c:v>1.0912051016020999E-2</c:v>
                </c:pt>
                <c:pt idx="3">
                  <c:v>1.03573530213907E-2</c:v>
                </c:pt>
                <c:pt idx="4">
                  <c:v>9.8158017844980298E-3</c:v>
                </c:pt>
                <c:pt idx="5">
                  <c:v>9.3142481891845801E-3</c:v>
                </c:pt>
                <c:pt idx="6">
                  <c:v>8.8516250661996292E-3</c:v>
                </c:pt>
                <c:pt idx="7">
                  <c:v>8.4267390420791292E-3</c:v>
                </c:pt>
                <c:pt idx="8">
                  <c:v>8.0382730593555607E-3</c:v>
                </c:pt>
                <c:pt idx="9">
                  <c:v>7.6847125201311402E-3</c:v>
                </c:pt>
                <c:pt idx="10">
                  <c:v>7.3643193090901999E-3</c:v>
                </c:pt>
                <c:pt idx="11">
                  <c:v>7.0751473786003797E-3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28-4EE3-B28C-39CAD2677D89}"/>
            </c:ext>
          </c:extLst>
        </c:ser>
        <c:ser>
          <c:idx val="1"/>
          <c:order val="1"/>
          <c:tx>
            <c:strRef>
              <c:f>OUTPUTR!$A$21</c:f>
              <c:strCache>
                <c:ptCount val="1"/>
                <c:pt idx="0">
                  <c:v>SEC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OUTPUTR!$J$19:$U$19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OUTPUTR!$J$21:$U$21</c:f>
              <c:numCache>
                <c:formatCode>0.000</c:formatCode>
                <c:ptCount val="12"/>
                <c:pt idx="0">
                  <c:v>0</c:v>
                </c:pt>
                <c:pt idx="1">
                  <c:v>6.9234648531387366</c:v>
                </c:pt>
                <c:pt idx="2">
                  <c:v>7.1276790280653541</c:v>
                </c:pt>
                <c:pt idx="3">
                  <c:v>7.2911579382534866</c:v>
                </c:pt>
                <c:pt idx="4">
                  <c:v>7.4589242160463911</c:v>
                </c:pt>
                <c:pt idx="5">
                  <c:v>7.6279214702217297</c:v>
                </c:pt>
                <c:pt idx="6">
                  <c:v>7.7966362243678304</c:v>
                </c:pt>
                <c:pt idx="7">
                  <c:v>7.963802877268785</c:v>
                </c:pt>
                <c:pt idx="8">
                  <c:v>8.1284366051777397</c:v>
                </c:pt>
                <c:pt idx="9">
                  <c:v>8.2898259642824978</c:v>
                </c:pt>
                <c:pt idx="10">
                  <c:v>8.4475098277398502</c:v>
                </c:pt>
                <c:pt idx="11">
                  <c:v>8.6012434101839972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28-4EE3-B28C-39CAD2677D89}"/>
            </c:ext>
          </c:extLst>
        </c:ser>
        <c:ser>
          <c:idx val="2"/>
          <c:order val="2"/>
          <c:tx>
            <c:strRef>
              <c:f>OUTPUTR!$A$22</c:f>
              <c:strCache>
                <c:ptCount val="1"/>
                <c:pt idx="0">
                  <c:v>CON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OUTPUTR!$J$19:$U$19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OUTPUTR!$J$22:$U$22</c:f>
              <c:numCache>
                <c:formatCode>0.000</c:formatCode>
                <c:ptCount val="12"/>
                <c:pt idx="0">
                  <c:v>1.0706261479117529</c:v>
                </c:pt>
                <c:pt idx="1">
                  <c:v>1.9078279953564561</c:v>
                </c:pt>
                <c:pt idx="2">
                  <c:v>1.625019472170607</c:v>
                </c:pt>
                <c:pt idx="3">
                  <c:v>1.59954294594263</c:v>
                </c:pt>
                <c:pt idx="4">
                  <c:v>1.574764763421626</c:v>
                </c:pt>
                <c:pt idx="5">
                  <c:v>1.5520239623028831</c:v>
                </c:pt>
                <c:pt idx="6">
                  <c:v>1.531123654278417</c:v>
                </c:pt>
                <c:pt idx="7">
                  <c:v>1.5119390637228201</c:v>
                </c:pt>
                <c:pt idx="8">
                  <c:v>1.4944070873061721</c:v>
                </c:pt>
                <c:pt idx="9">
                  <c:v>1.4785037045185161</c:v>
                </c:pt>
                <c:pt idx="10">
                  <c:v>1.464224546657533</c:v>
                </c:pt>
                <c:pt idx="11">
                  <c:v>1.4515695095542469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28-4EE3-B28C-39CAD2677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86804712"/>
        <c:axId val="-2086801224"/>
      </c:barChart>
      <c:catAx>
        <c:axId val="-2086804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2086801224"/>
        <c:crosses val="autoZero"/>
        <c:auto val="1"/>
        <c:lblAlgn val="ctr"/>
        <c:lblOffset val="100"/>
        <c:noMultiLvlLbl val="0"/>
      </c:catAx>
      <c:valAx>
        <c:axId val="-208680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2086804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The </a:t>
            </a:r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national</a:t>
            </a:r>
            <a:r>
              <a:rPr lang="hu-HU" dirty="0"/>
              <a:t> </a:t>
            </a:r>
            <a:r>
              <a:rPr lang="hu-HU" dirty="0" err="1"/>
              <a:t>gross</a:t>
            </a:r>
            <a:r>
              <a:rPr lang="hu-HU" dirty="0"/>
              <a:t> output (M EUR)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OUTPUTN!$A$20</c:f>
              <c:strCache>
                <c:ptCount val="1"/>
                <c:pt idx="0">
                  <c:v>INV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OUTPUTN!$J$19:$U$19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OUTPUTN!$J$20:$U$20</c:f>
              <c:numCache>
                <c:formatCode>0.00</c:formatCode>
                <c:ptCount val="12"/>
                <c:pt idx="0">
                  <c:v>2.728362348483643</c:v>
                </c:pt>
                <c:pt idx="1">
                  <c:v>9.0649459394626403E-2</c:v>
                </c:pt>
                <c:pt idx="2">
                  <c:v>8.5095025773625793E-2</c:v>
                </c:pt>
                <c:pt idx="3">
                  <c:v>8.1498310231836499E-2</c:v>
                </c:pt>
                <c:pt idx="4">
                  <c:v>7.6736786926630898E-2</c:v>
                </c:pt>
                <c:pt idx="5">
                  <c:v>7.1870336891152006E-2</c:v>
                </c:pt>
                <c:pt idx="6">
                  <c:v>6.6998009162489297E-2</c:v>
                </c:pt>
                <c:pt idx="7">
                  <c:v>6.22100494801998E-2</c:v>
                </c:pt>
                <c:pt idx="8">
                  <c:v>5.7586861512390897E-2</c:v>
                </c:pt>
                <c:pt idx="9">
                  <c:v>5.3195097600109903E-2</c:v>
                </c:pt>
                <c:pt idx="10">
                  <c:v>4.9085536855272997E-2</c:v>
                </c:pt>
                <c:pt idx="11">
                  <c:v>4.5292689872439999E-2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9-4144-B1C9-5571F359940D}"/>
            </c:ext>
          </c:extLst>
        </c:ser>
        <c:ser>
          <c:idx val="1"/>
          <c:order val="1"/>
          <c:tx>
            <c:strRef>
              <c:f>OUTPUTN!$A$21</c:f>
              <c:strCache>
                <c:ptCount val="1"/>
                <c:pt idx="0">
                  <c:v>SEC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OUTPUTN!$J$19:$U$19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OUTPUTN!$J$21:$U$21</c:f>
              <c:numCache>
                <c:formatCode>0.00</c:formatCode>
                <c:ptCount val="12"/>
                <c:pt idx="0">
                  <c:v>0</c:v>
                </c:pt>
                <c:pt idx="1">
                  <c:v>10.815887253411351</c:v>
                </c:pt>
                <c:pt idx="2">
                  <c:v>12.49101808731211</c:v>
                </c:pt>
                <c:pt idx="3">
                  <c:v>14.065115304285429</c:v>
                </c:pt>
                <c:pt idx="4">
                  <c:v>15.57591482560383</c:v>
                </c:pt>
                <c:pt idx="5">
                  <c:v>16.96307723465722</c:v>
                </c:pt>
                <c:pt idx="6">
                  <c:v>18.21772053549649</c:v>
                </c:pt>
                <c:pt idx="7">
                  <c:v>19.33671135749319</c:v>
                </c:pt>
                <c:pt idx="8">
                  <c:v>20.322679997509109</c:v>
                </c:pt>
                <c:pt idx="9">
                  <c:v>21.18298398854677</c:v>
                </c:pt>
                <c:pt idx="10">
                  <c:v>21.928488687786739</c:v>
                </c:pt>
                <c:pt idx="11">
                  <c:v>22.5723052539397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79-4144-B1C9-5571F359940D}"/>
            </c:ext>
          </c:extLst>
        </c:ser>
        <c:ser>
          <c:idx val="2"/>
          <c:order val="2"/>
          <c:tx>
            <c:strRef>
              <c:f>OUTPUTN!$A$22</c:f>
              <c:strCache>
                <c:ptCount val="1"/>
                <c:pt idx="0">
                  <c:v>CON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OUTPUTN!$J$19:$U$19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OUTPUTN!$J$22:$U$22</c:f>
              <c:numCache>
                <c:formatCode>0.00</c:formatCode>
                <c:ptCount val="12"/>
                <c:pt idx="0">
                  <c:v>7.0976091574702878</c:v>
                </c:pt>
                <c:pt idx="1">
                  <c:v>11.486938904563431</c:v>
                </c:pt>
                <c:pt idx="2">
                  <c:v>9.7909260400337974</c:v>
                </c:pt>
                <c:pt idx="3">
                  <c:v>10.228434319258669</c:v>
                </c:pt>
                <c:pt idx="4">
                  <c:v>10.575845181825571</c:v>
                </c:pt>
                <c:pt idx="5">
                  <c:v>10.84134745429037</c:v>
                </c:pt>
                <c:pt idx="6">
                  <c:v>11.02958926916472</c:v>
                </c:pt>
                <c:pt idx="7">
                  <c:v>11.14747378669562</c:v>
                </c:pt>
                <c:pt idx="8">
                  <c:v>11.203839878377041</c:v>
                </c:pt>
                <c:pt idx="9">
                  <c:v>11.208641622069999</c:v>
                </c:pt>
                <c:pt idx="10">
                  <c:v>11.172190464945739</c:v>
                </c:pt>
                <c:pt idx="11">
                  <c:v>11.104516314808279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79-4144-B1C9-5571F3599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5423464"/>
        <c:axId val="2115421240"/>
      </c:barChart>
      <c:catAx>
        <c:axId val="211542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15421240"/>
        <c:crosses val="autoZero"/>
        <c:auto val="1"/>
        <c:lblAlgn val="ctr"/>
        <c:lblOffset val="100"/>
        <c:noMultiLvlLbl val="0"/>
      </c:catAx>
      <c:valAx>
        <c:axId val="2115421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15423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The impact on regional employment</a:t>
            </a:r>
            <a:r>
              <a:rPr lang="hu-HU" baseline="0"/>
              <a:t> (employees)</a:t>
            </a:r>
            <a:endParaRPr lang="hu-H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EMPR!$A$20</c:f>
              <c:strCache>
                <c:ptCount val="1"/>
                <c:pt idx="0">
                  <c:v>INV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EMPR!$J$7:$U$7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EMPR!$J$20:$U$20</c:f>
              <c:numCache>
                <c:formatCode>0</c:formatCode>
                <c:ptCount val="12"/>
                <c:pt idx="0">
                  <c:v>4.3655454646795997E-6</c:v>
                </c:pt>
                <c:pt idx="1">
                  <c:v>0.116959896302433</c:v>
                </c:pt>
                <c:pt idx="2">
                  <c:v>0.133300786634209</c:v>
                </c:pt>
                <c:pt idx="3">
                  <c:v>0.14719842483464199</c:v>
                </c:pt>
                <c:pt idx="4">
                  <c:v>0.15892921938211699</c:v>
                </c:pt>
                <c:pt idx="5">
                  <c:v>0.16874841970275201</c:v>
                </c:pt>
                <c:pt idx="6">
                  <c:v>0.176890761824325</c:v>
                </c:pt>
                <c:pt idx="7">
                  <c:v>0.18356822898204</c:v>
                </c:pt>
                <c:pt idx="8">
                  <c:v>0.18897065754572401</c:v>
                </c:pt>
                <c:pt idx="9">
                  <c:v>0.19326677235949299</c:v>
                </c:pt>
                <c:pt idx="10">
                  <c:v>0.19660554351867199</c:v>
                </c:pt>
                <c:pt idx="11">
                  <c:v>0.199117757947533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60-491A-9AF0-9DDD31B82637}"/>
            </c:ext>
          </c:extLst>
        </c:ser>
        <c:ser>
          <c:idx val="1"/>
          <c:order val="1"/>
          <c:tx>
            <c:strRef>
              <c:f>EMPR!$A$21</c:f>
              <c:strCache>
                <c:ptCount val="1"/>
                <c:pt idx="0">
                  <c:v>SEC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EMPR!$J$7:$U$7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EMPR!$J$21:$U$21</c:f>
              <c:numCache>
                <c:formatCode>0</c:formatCode>
                <c:ptCount val="12"/>
                <c:pt idx="0">
                  <c:v>0</c:v>
                </c:pt>
                <c:pt idx="1">
                  <c:v>36.700711834302638</c:v>
                </c:pt>
                <c:pt idx="2">
                  <c:v>41.993567097422783</c:v>
                </c:pt>
                <c:pt idx="3">
                  <c:v>46.866857901070027</c:v>
                </c:pt>
                <c:pt idx="4">
                  <c:v>51.35141012299573</c:v>
                </c:pt>
                <c:pt idx="5">
                  <c:v>55.477377595991094</c:v>
                </c:pt>
                <c:pt idx="6">
                  <c:v>59.273573762198801</c:v>
                </c:pt>
                <c:pt idx="7">
                  <c:v>62.767382028119762</c:v>
                </c:pt>
                <c:pt idx="8">
                  <c:v>65.984588134073405</c:v>
                </c:pt>
                <c:pt idx="9">
                  <c:v>68.949258878827095</c:v>
                </c:pt>
                <c:pt idx="10">
                  <c:v>71.683670358295714</c:v>
                </c:pt>
                <c:pt idx="11">
                  <c:v>74.208285309970961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60-491A-9AF0-9DDD31B82637}"/>
            </c:ext>
          </c:extLst>
        </c:ser>
        <c:ser>
          <c:idx val="2"/>
          <c:order val="2"/>
          <c:tx>
            <c:strRef>
              <c:f>EMPR!$A$22</c:f>
              <c:strCache>
                <c:ptCount val="1"/>
                <c:pt idx="0">
                  <c:v>CON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EMPR!$J$7:$U$7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EMPR!$J$22:$U$22</c:f>
              <c:numCache>
                <c:formatCode>0</c:formatCode>
                <c:ptCount val="12"/>
                <c:pt idx="0">
                  <c:v>0</c:v>
                </c:pt>
                <c:pt idx="1">
                  <c:v>2.1093156926217489</c:v>
                </c:pt>
                <c:pt idx="2">
                  <c:v>6.2868261526018658</c:v>
                </c:pt>
                <c:pt idx="3">
                  <c:v>8.98029962484725</c:v>
                </c:pt>
                <c:pt idx="4">
                  <c:v>11.400740490629699</c:v>
                </c:pt>
                <c:pt idx="5">
                  <c:v>13.574690296823981</c:v>
                </c:pt>
                <c:pt idx="6">
                  <c:v>15.526999163310389</c:v>
                </c:pt>
                <c:pt idx="7">
                  <c:v>17.280579964703019</c:v>
                </c:pt>
                <c:pt idx="8">
                  <c:v>18.856387749285201</c:v>
                </c:pt>
                <c:pt idx="9">
                  <c:v>20.27344311644265</c:v>
                </c:pt>
                <c:pt idx="10">
                  <c:v>21.54889362501854</c:v>
                </c:pt>
                <c:pt idx="11">
                  <c:v>22.698106102732709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60-491A-9AF0-9DDD31B82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-2087647688"/>
        <c:axId val="-2087644200"/>
      </c:barChart>
      <c:catAx>
        <c:axId val="-208764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2087644200"/>
        <c:crosses val="autoZero"/>
        <c:auto val="1"/>
        <c:lblAlgn val="ctr"/>
        <c:lblOffset val="100"/>
        <c:noMultiLvlLbl val="0"/>
      </c:catAx>
      <c:valAx>
        <c:axId val="-2087644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2087647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The impact on regional labour income</a:t>
            </a:r>
            <a:r>
              <a:rPr lang="hu-HU" baseline="0"/>
              <a:t> (M EUR)</a:t>
            </a:r>
            <a:endParaRPr lang="hu-H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WR!$A$20</c:f>
              <c:strCache>
                <c:ptCount val="1"/>
                <c:pt idx="0">
                  <c:v>INV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WR!$J$7:$U$7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WR!$J$20:$U$20</c:f>
              <c:numCache>
                <c:formatCode>0.000</c:formatCode>
                <c:ptCount val="12"/>
                <c:pt idx="0">
                  <c:v>0</c:v>
                </c:pt>
                <c:pt idx="1">
                  <c:v>9.0704312503930905E-4</c:v>
                </c:pt>
                <c:pt idx="2">
                  <c:v>1.0337704303537999E-3</c:v>
                </c:pt>
                <c:pt idx="3">
                  <c:v>1.1415491688922001E-3</c:v>
                </c:pt>
                <c:pt idx="4">
                  <c:v>1.23252303558274E-3</c:v>
                </c:pt>
                <c:pt idx="5">
                  <c:v>1.30867162567938E-3</c:v>
                </c:pt>
                <c:pt idx="6">
                  <c:v>1.3718154403932199E-3</c:v>
                </c:pt>
                <c:pt idx="7">
                  <c:v>1.4235985216828301E-3</c:v>
                </c:pt>
                <c:pt idx="8">
                  <c:v>1.4654931493396401E-3</c:v>
                </c:pt>
                <c:pt idx="9">
                  <c:v>1.4988078721671599E-3</c:v>
                </c:pt>
                <c:pt idx="10">
                  <c:v>1.52469802958422E-3</c:v>
                </c:pt>
                <c:pt idx="11">
                  <c:v>1.5441779411276E-3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F-4049-A5B4-977AB0863E8C}"/>
            </c:ext>
          </c:extLst>
        </c:ser>
        <c:ser>
          <c:idx val="1"/>
          <c:order val="1"/>
          <c:tx>
            <c:strRef>
              <c:f>WR!$A$21</c:f>
              <c:strCache>
                <c:ptCount val="1"/>
                <c:pt idx="0">
                  <c:v>SEC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WR!$J$7:$U$7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WR!$J$21:$U$21</c:f>
              <c:numCache>
                <c:formatCode>0.000</c:formatCode>
                <c:ptCount val="12"/>
                <c:pt idx="0">
                  <c:v>0</c:v>
                </c:pt>
                <c:pt idx="1">
                  <c:v>0.28463201079216599</c:v>
                </c:pt>
                <c:pt idx="2">
                  <c:v>0.32568069789056198</c:v>
                </c:pt>
                <c:pt idx="3">
                  <c:v>0.36347545693718097</c:v>
                </c:pt>
                <c:pt idx="4">
                  <c:v>0.398255357724906</c:v>
                </c:pt>
                <c:pt idx="5">
                  <c:v>0.43025425800794898</c:v>
                </c:pt>
                <c:pt idx="6">
                  <c:v>0.45969562015454801</c:v>
                </c:pt>
                <c:pt idx="7">
                  <c:v>0.48679181590512099</c:v>
                </c:pt>
                <c:pt idx="8">
                  <c:v>0.511742826315981</c:v>
                </c:pt>
                <c:pt idx="9">
                  <c:v>0.53473530120925195</c:v>
                </c:pt>
                <c:pt idx="10">
                  <c:v>0.55594200262817195</c:v>
                </c:pt>
                <c:pt idx="11">
                  <c:v>0.57552162913305005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F-4049-A5B4-977AB0863E8C}"/>
            </c:ext>
          </c:extLst>
        </c:ser>
        <c:ser>
          <c:idx val="2"/>
          <c:order val="2"/>
          <c:tx>
            <c:strRef>
              <c:f>WR!$A$22</c:f>
              <c:strCache>
                <c:ptCount val="1"/>
                <c:pt idx="0">
                  <c:v>CON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WR!$J$7:$U$7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WR!$J$22:$U$22</c:f>
              <c:numCache>
                <c:formatCode>0.000</c:formatCode>
                <c:ptCount val="12"/>
                <c:pt idx="0">
                  <c:v>0</c:v>
                </c:pt>
                <c:pt idx="1">
                  <c:v>1.63587771731954E-2</c:v>
                </c:pt>
                <c:pt idx="2">
                  <c:v>4.87574185862059E-2</c:v>
                </c:pt>
                <c:pt idx="3">
                  <c:v>6.9646625691575495E-2</c:v>
                </c:pt>
                <c:pt idx="4">
                  <c:v>8.8418331094430896E-2</c:v>
                </c:pt>
                <c:pt idx="5">
                  <c:v>0.105278377501463</c:v>
                </c:pt>
                <c:pt idx="6">
                  <c:v>0.120419489773553</c:v>
                </c:pt>
                <c:pt idx="7">
                  <c:v>0.13401936848561</c:v>
                </c:pt>
                <c:pt idx="8">
                  <c:v>0.14624053030888701</c:v>
                </c:pt>
                <c:pt idx="9">
                  <c:v>0.157230489314998</c:v>
                </c:pt>
                <c:pt idx="10">
                  <c:v>0.16712223322895201</c:v>
                </c:pt>
                <c:pt idx="11">
                  <c:v>0.17603493933211201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FF-4049-A5B4-977AB0863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-2130343032"/>
        <c:axId val="-2130404712"/>
      </c:barChart>
      <c:catAx>
        <c:axId val="-213034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2130404712"/>
        <c:crosses val="autoZero"/>
        <c:auto val="1"/>
        <c:lblAlgn val="ctr"/>
        <c:lblOffset val="100"/>
        <c:noMultiLvlLbl val="0"/>
      </c:catAx>
      <c:valAx>
        <c:axId val="-2130404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2130343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178461463569"/>
          <c:y val="7.7628793225123505E-2"/>
          <c:w val="0.79352275710512998"/>
          <c:h val="0.65277535438627698"/>
        </c:manualLayout>
      </c:layout>
      <c:lineChart>
        <c:grouping val="standard"/>
        <c:varyColors val="0"/>
        <c:ser>
          <c:idx val="0"/>
          <c:order val="0"/>
          <c:tx>
            <c:strRef>
              <c:f>Munka2!$A$2</c:f>
              <c:strCache>
                <c:ptCount val="1"/>
                <c:pt idx="0">
                  <c:v>DE12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Munka2!$D$1:$U$1</c:f>
              <c:numCache>
                <c:formatCode>General</c:formatCode>
                <c:ptCount val="1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</c:numCache>
            </c:numRef>
          </c:cat>
          <c:val>
            <c:numRef>
              <c:f>Munka2!$D$2:$U$2</c:f>
              <c:numCache>
                <c:formatCode>0.00%</c:formatCode>
                <c:ptCount val="18"/>
                <c:pt idx="0" formatCode="0%">
                  <c:v>3.5793590313915102E-13</c:v>
                </c:pt>
                <c:pt idx="1">
                  <c:v>2.49952494543115E-3</c:v>
                </c:pt>
                <c:pt idx="2">
                  <c:v>6.2938835333545802E-3</c:v>
                </c:pt>
                <c:pt idx="3">
                  <c:v>1.0321104668609599E-2</c:v>
                </c:pt>
                <c:pt idx="4">
                  <c:v>1.4395347587345699E-2</c:v>
                </c:pt>
                <c:pt idx="5">
                  <c:v>1.8498003926751699E-2</c:v>
                </c:pt>
                <c:pt idx="6">
                  <c:v>2.2640859724204501E-2</c:v>
                </c:pt>
                <c:pt idx="7">
                  <c:v>2.68395919541526E-2</c:v>
                </c:pt>
                <c:pt idx="8">
                  <c:v>2.8324703194789299E-2</c:v>
                </c:pt>
                <c:pt idx="9">
                  <c:v>2.84341654710927E-2</c:v>
                </c:pt>
                <c:pt idx="10">
                  <c:v>2.8359982632379901E-2</c:v>
                </c:pt>
                <c:pt idx="11">
                  <c:v>2.8320939208652099E-2</c:v>
                </c:pt>
                <c:pt idx="12">
                  <c:v>2.83487834640592E-2</c:v>
                </c:pt>
                <c:pt idx="13">
                  <c:v>2.8440140788975402E-2</c:v>
                </c:pt>
                <c:pt idx="14">
                  <c:v>2.85860816690004E-2</c:v>
                </c:pt>
                <c:pt idx="15">
                  <c:v>2.8777793742875899E-2</c:v>
                </c:pt>
                <c:pt idx="16">
                  <c:v>2.9007600769790101E-2</c:v>
                </c:pt>
                <c:pt idx="17">
                  <c:v>2.9269042888298201E-2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24-4B53-85D2-48546041C1A0}"/>
            </c:ext>
          </c:extLst>
        </c:ser>
        <c:ser>
          <c:idx val="1"/>
          <c:order val="1"/>
          <c:tx>
            <c:strRef>
              <c:f>Munka2!$A$3</c:f>
              <c:strCache>
                <c:ptCount val="1"/>
                <c:pt idx="0">
                  <c:v>DED2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Munka2!$D$1:$U$1</c:f>
              <c:numCache>
                <c:formatCode>General</c:formatCode>
                <c:ptCount val="1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</c:numCache>
            </c:numRef>
          </c:cat>
          <c:val>
            <c:numRef>
              <c:f>Munka2!$D$3:$U$3</c:f>
              <c:numCache>
                <c:formatCode>0.00%</c:formatCode>
                <c:ptCount val="18"/>
                <c:pt idx="0" formatCode="0%">
                  <c:v>-3.5371705564557503E-13</c:v>
                </c:pt>
                <c:pt idx="1">
                  <c:v>2.9917109061168299E-3</c:v>
                </c:pt>
                <c:pt idx="2">
                  <c:v>7.3709788024278701E-3</c:v>
                </c:pt>
                <c:pt idx="3">
                  <c:v>1.1869561148364099E-2</c:v>
                </c:pt>
                <c:pt idx="4">
                  <c:v>1.6270040435891499E-2</c:v>
                </c:pt>
                <c:pt idx="5">
                  <c:v>2.0553341765567199E-2</c:v>
                </c:pt>
                <c:pt idx="6">
                  <c:v>2.4735446666415601E-2</c:v>
                </c:pt>
                <c:pt idx="7">
                  <c:v>2.8836042792460801E-2</c:v>
                </c:pt>
                <c:pt idx="8">
                  <c:v>2.9898909698828701E-2</c:v>
                </c:pt>
                <c:pt idx="9">
                  <c:v>2.9494007590861401E-2</c:v>
                </c:pt>
                <c:pt idx="10">
                  <c:v>2.8907378897687699E-2</c:v>
                </c:pt>
                <c:pt idx="11">
                  <c:v>2.8371347959668999E-2</c:v>
                </c:pt>
                <c:pt idx="12">
                  <c:v>2.7917432411772601E-2</c:v>
                </c:pt>
                <c:pt idx="13">
                  <c:v>2.7539938356780699E-2</c:v>
                </c:pt>
                <c:pt idx="14">
                  <c:v>2.7227640642781801E-2</c:v>
                </c:pt>
                <c:pt idx="15">
                  <c:v>2.6969786121003401E-2</c:v>
                </c:pt>
                <c:pt idx="16">
                  <c:v>2.6757113903214801E-2</c:v>
                </c:pt>
                <c:pt idx="17">
                  <c:v>2.6581880141422799E-2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24-4B53-85D2-48546041C1A0}"/>
            </c:ext>
          </c:extLst>
        </c:ser>
        <c:ser>
          <c:idx val="2"/>
          <c:order val="2"/>
          <c:tx>
            <c:strRef>
              <c:f>Munka2!$A$4</c:f>
              <c:strCache>
                <c:ptCount val="1"/>
                <c:pt idx="0">
                  <c:v>HU23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Munka2!$D$1:$U$1</c:f>
              <c:numCache>
                <c:formatCode>General</c:formatCode>
                <c:ptCount val="1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</c:numCache>
            </c:numRef>
          </c:cat>
          <c:val>
            <c:numRef>
              <c:f>Munka2!$D$4:$U$4</c:f>
              <c:numCache>
                <c:formatCode>0.00%</c:formatCode>
                <c:ptCount val="18"/>
                <c:pt idx="0" formatCode="0%">
                  <c:v>-1.6497914145929801E-13</c:v>
                </c:pt>
                <c:pt idx="1">
                  <c:v>1.66324400110574E-3</c:v>
                </c:pt>
                <c:pt idx="2">
                  <c:v>4.2268488271419704E-3</c:v>
                </c:pt>
                <c:pt idx="3">
                  <c:v>6.9984792601576204E-3</c:v>
                </c:pt>
                <c:pt idx="4">
                  <c:v>9.8498086347777996E-3</c:v>
                </c:pt>
                <c:pt idx="5">
                  <c:v>1.2762318567581799E-2</c:v>
                </c:pt>
                <c:pt idx="6">
                  <c:v>1.5738474544261201E-2</c:v>
                </c:pt>
                <c:pt idx="7">
                  <c:v>1.87842047752904E-2</c:v>
                </c:pt>
                <c:pt idx="8">
                  <c:v>1.9935766430354801E-2</c:v>
                </c:pt>
                <c:pt idx="9">
                  <c:v>2.01183203732564E-2</c:v>
                </c:pt>
                <c:pt idx="10">
                  <c:v>2.0163031361253098E-2</c:v>
                </c:pt>
                <c:pt idx="11">
                  <c:v>2.0225068143075599E-2</c:v>
                </c:pt>
                <c:pt idx="12">
                  <c:v>2.03281226806062E-2</c:v>
                </c:pt>
                <c:pt idx="13">
                  <c:v>2.0470814960902101E-2</c:v>
                </c:pt>
                <c:pt idx="14">
                  <c:v>2.06476406194958E-2</c:v>
                </c:pt>
                <c:pt idx="15">
                  <c:v>2.0853045178195199E-2</c:v>
                </c:pt>
                <c:pt idx="16">
                  <c:v>2.1082175507651998E-2</c:v>
                </c:pt>
                <c:pt idx="17">
                  <c:v>2.1330953702603E-2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24-4B53-85D2-48546041C1A0}"/>
            </c:ext>
          </c:extLst>
        </c:ser>
        <c:ser>
          <c:idx val="3"/>
          <c:order val="3"/>
          <c:tx>
            <c:strRef>
              <c:f>Munka2!$A$5</c:f>
              <c:strCache>
                <c:ptCount val="1"/>
                <c:pt idx="0">
                  <c:v>LT00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Munka2!$D$1:$U$1</c:f>
              <c:numCache>
                <c:formatCode>General</c:formatCode>
                <c:ptCount val="1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</c:numCache>
            </c:numRef>
          </c:cat>
          <c:val>
            <c:numRef>
              <c:f>Munka2!$D$5:$U$5</c:f>
              <c:numCache>
                <c:formatCode>0.00%</c:formatCode>
                <c:ptCount val="18"/>
                <c:pt idx="0" formatCode="0%">
                  <c:v>4.9404924595819496E-13</c:v>
                </c:pt>
                <c:pt idx="1">
                  <c:v>2.6936339398868601E-3</c:v>
                </c:pt>
                <c:pt idx="2">
                  <c:v>6.72128221223889E-3</c:v>
                </c:pt>
                <c:pt idx="3">
                  <c:v>1.092973624038E-2</c:v>
                </c:pt>
                <c:pt idx="4">
                  <c:v>1.51176539387987E-2</c:v>
                </c:pt>
                <c:pt idx="5">
                  <c:v>1.9263664489183499E-2</c:v>
                </c:pt>
                <c:pt idx="6">
                  <c:v>2.3378368786825199E-2</c:v>
                </c:pt>
                <c:pt idx="7">
                  <c:v>2.7476062964454599E-2</c:v>
                </c:pt>
                <c:pt idx="8">
                  <c:v>2.8707230794895702E-2</c:v>
                </c:pt>
                <c:pt idx="9">
                  <c:v>2.8521770304788599E-2</c:v>
                </c:pt>
                <c:pt idx="10">
                  <c:v>2.8154780604938499E-2</c:v>
                </c:pt>
                <c:pt idx="11">
                  <c:v>2.78292519795196E-2</c:v>
                </c:pt>
                <c:pt idx="12">
                  <c:v>2.7575381927290098E-2</c:v>
                </c:pt>
                <c:pt idx="13">
                  <c:v>2.7387926341602999E-2</c:v>
                </c:pt>
                <c:pt idx="14">
                  <c:v>2.7256525881188501E-2</c:v>
                </c:pt>
                <c:pt idx="15">
                  <c:v>2.7171383011807899E-2</c:v>
                </c:pt>
                <c:pt idx="16">
                  <c:v>2.71241832288866E-2</c:v>
                </c:pt>
                <c:pt idx="17">
                  <c:v>2.7108081349966399E-2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24-4B53-85D2-48546041C1A0}"/>
            </c:ext>
          </c:extLst>
        </c:ser>
        <c:ser>
          <c:idx val="4"/>
          <c:order val="4"/>
          <c:tx>
            <c:strRef>
              <c:f>Munka2!$A$6</c:f>
              <c:strCache>
                <c:ptCount val="1"/>
                <c:pt idx="0">
                  <c:v>PL63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Munka2!$D$1:$U$1</c:f>
              <c:numCache>
                <c:formatCode>General</c:formatCode>
                <c:ptCount val="1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</c:numCache>
            </c:numRef>
          </c:cat>
          <c:val>
            <c:numRef>
              <c:f>Munka2!$D$6:$U$6</c:f>
              <c:numCache>
                <c:formatCode>0.00%</c:formatCode>
                <c:ptCount val="18"/>
                <c:pt idx="0" formatCode="0%">
                  <c:v>1.25899290992493E-13</c:v>
                </c:pt>
                <c:pt idx="1">
                  <c:v>1.15568149128964E-3</c:v>
                </c:pt>
                <c:pt idx="2">
                  <c:v>2.8715348050782899E-3</c:v>
                </c:pt>
                <c:pt idx="3">
                  <c:v>4.7192663139219403E-3</c:v>
                </c:pt>
                <c:pt idx="4">
                  <c:v>6.6204366986868397E-3</c:v>
                </c:pt>
                <c:pt idx="5">
                  <c:v>8.5639205568408504E-3</c:v>
                </c:pt>
                <c:pt idx="6">
                  <c:v>1.05509173409846E-2</c:v>
                </c:pt>
                <c:pt idx="7">
                  <c:v>1.2584279593792E-2</c:v>
                </c:pt>
                <c:pt idx="8">
                  <c:v>1.32835618595175E-2</c:v>
                </c:pt>
                <c:pt idx="9">
                  <c:v>1.33686749200763E-2</c:v>
                </c:pt>
                <c:pt idx="10">
                  <c:v>1.3366715808424299E-2</c:v>
                </c:pt>
                <c:pt idx="11">
                  <c:v>1.3375412903476399E-2</c:v>
                </c:pt>
                <c:pt idx="12">
                  <c:v>1.34092299244388E-2</c:v>
                </c:pt>
                <c:pt idx="13">
                  <c:v>1.34668746756983E-2</c:v>
                </c:pt>
                <c:pt idx="14">
                  <c:v>1.3544554359695E-2</c:v>
                </c:pt>
                <c:pt idx="15">
                  <c:v>1.3638535215513101E-2</c:v>
                </c:pt>
                <c:pt idx="16">
                  <c:v>1.37455992805895E-2</c:v>
                </c:pt>
                <c:pt idx="17">
                  <c:v>1.38630746403416E-2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824-4B53-85D2-48546041C1A0}"/>
            </c:ext>
          </c:extLst>
        </c:ser>
        <c:ser>
          <c:idx val="5"/>
          <c:order val="5"/>
          <c:tx>
            <c:strRef>
              <c:f>Munka2!$A$7</c:f>
              <c:strCache>
                <c:ptCount val="1"/>
                <c:pt idx="0">
                  <c:v>RO21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Munka2!$D$1:$U$1</c:f>
              <c:numCache>
                <c:formatCode>General</c:formatCode>
                <c:ptCount val="1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</c:numCache>
            </c:numRef>
          </c:cat>
          <c:val>
            <c:numRef>
              <c:f>Munka2!$D$7:$U$7</c:f>
              <c:numCache>
                <c:formatCode>0.00%</c:formatCode>
                <c:ptCount val="18"/>
                <c:pt idx="0" formatCode="0%">
                  <c:v>-1.15130127653629E-12</c:v>
                </c:pt>
                <c:pt idx="1">
                  <c:v>1.2953888557734E-3</c:v>
                </c:pt>
                <c:pt idx="2">
                  <c:v>3.2587721428867199E-3</c:v>
                </c:pt>
                <c:pt idx="3">
                  <c:v>5.3520911950697397E-3</c:v>
                </c:pt>
                <c:pt idx="4">
                  <c:v>7.4760758762870702E-3</c:v>
                </c:pt>
                <c:pt idx="5">
                  <c:v>9.6164421940607703E-3</c:v>
                </c:pt>
                <c:pt idx="6">
                  <c:v>1.1774761946085699E-2</c:v>
                </c:pt>
                <c:pt idx="7">
                  <c:v>1.3954951750714E-2</c:v>
                </c:pt>
                <c:pt idx="8">
                  <c:v>1.4702973538681399E-2</c:v>
                </c:pt>
                <c:pt idx="9">
                  <c:v>1.4771260489489801E-2</c:v>
                </c:pt>
                <c:pt idx="10">
                  <c:v>1.4744422651374E-2</c:v>
                </c:pt>
                <c:pt idx="11">
                  <c:v>1.4730090452477199E-2</c:v>
                </c:pt>
                <c:pt idx="12">
                  <c:v>1.47436269799377E-2</c:v>
                </c:pt>
                <c:pt idx="13">
                  <c:v>1.47831807925611E-2</c:v>
                </c:pt>
                <c:pt idx="14">
                  <c:v>1.48443479879259E-2</c:v>
                </c:pt>
                <c:pt idx="15">
                  <c:v>1.49229435306273E-2</c:v>
                </c:pt>
                <c:pt idx="16">
                  <c:v>1.50154520257475E-2</c:v>
                </c:pt>
                <c:pt idx="17">
                  <c:v>1.51190213312582E-2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824-4B53-85D2-48546041C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83183128"/>
        <c:axId val="-2083188664"/>
      </c:lineChart>
      <c:catAx>
        <c:axId val="-2083183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2083188664"/>
        <c:crosses val="autoZero"/>
        <c:auto val="1"/>
        <c:lblAlgn val="ctr"/>
        <c:lblOffset val="100"/>
        <c:noMultiLvlLbl val="0"/>
      </c:catAx>
      <c:valAx>
        <c:axId val="-2083188664"/>
        <c:scaling>
          <c:orientation val="minMax"/>
          <c:max val="0.0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2083183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824348879466998"/>
          <c:w val="0.99293442260984799"/>
          <c:h val="0.101756511205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54035150552101"/>
          <c:y val="7.7628793225123505E-2"/>
          <c:w val="0.784160867063178"/>
          <c:h val="0.65983251740674298"/>
        </c:manualLayout>
      </c:layout>
      <c:lineChart>
        <c:grouping val="standard"/>
        <c:varyColors val="0"/>
        <c:ser>
          <c:idx val="0"/>
          <c:order val="0"/>
          <c:tx>
            <c:strRef>
              <c:f>Munka1!$W$3</c:f>
              <c:strCache>
                <c:ptCount val="1"/>
                <c:pt idx="0">
                  <c:v>DE12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Munka1!$X$2:$AQ$2</c:f>
              <c:numCache>
                <c:formatCode>General</c:formatCode>
                <c:ptCount val="1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</c:numCache>
              <c:extLst/>
            </c:numRef>
          </c:cat>
          <c:val>
            <c:numRef>
              <c:f>Munka1!$X$3:$AQ$3</c:f>
              <c:numCache>
                <c:formatCode>0.0000%</c:formatCode>
                <c:ptCount val="18"/>
                <c:pt idx="0">
                  <c:v>3.5793590313915102E-13</c:v>
                </c:pt>
                <c:pt idx="1">
                  <c:v>-7.5162098767123098E-13</c:v>
                </c:pt>
                <c:pt idx="2">
                  <c:v>1.02468857066107E-6</c:v>
                </c:pt>
                <c:pt idx="3">
                  <c:v>3.2218768384328898E-6</c:v>
                </c:pt>
                <c:pt idx="4">
                  <c:v>6.3971066297518996E-6</c:v>
                </c:pt>
                <c:pt idx="5">
                  <c:v>1.03326853102548E-5</c:v>
                </c:pt>
                <c:pt idx="6">
                  <c:v>1.48385965459408E-5</c:v>
                </c:pt>
                <c:pt idx="7">
                  <c:v>1.97585741128492E-5</c:v>
                </c:pt>
                <c:pt idx="8">
                  <c:v>2.4965776969976298E-5</c:v>
                </c:pt>
                <c:pt idx="9">
                  <c:v>2.9526955352965301E-5</c:v>
                </c:pt>
                <c:pt idx="10">
                  <c:v>3.3254999102671997E-5</c:v>
                </c:pt>
                <c:pt idx="11">
                  <c:v>3.6232127333502E-5</c:v>
                </c:pt>
                <c:pt idx="12">
                  <c:v>3.8574143845337999E-5</c:v>
                </c:pt>
                <c:pt idx="13">
                  <c:v>4.0387426345711602E-5</c:v>
                </c:pt>
                <c:pt idx="14">
                  <c:v>4.1762979031467798E-5</c:v>
                </c:pt>
                <c:pt idx="15">
                  <c:v>4.2777347805333898E-5</c:v>
                </c:pt>
                <c:pt idx="16">
                  <c:v>4.3494589289538899E-5</c:v>
                </c:pt>
                <c:pt idx="17">
                  <c:v>4.3968154877838097E-5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4B06-4E32-B80F-AAB84C4BC6AD}"/>
            </c:ext>
          </c:extLst>
        </c:ser>
        <c:ser>
          <c:idx val="1"/>
          <c:order val="1"/>
          <c:tx>
            <c:strRef>
              <c:f>Munka1!$W$4</c:f>
              <c:strCache>
                <c:ptCount val="1"/>
                <c:pt idx="0">
                  <c:v>DED2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Munka1!$X$2:$AQ$2</c:f>
              <c:numCache>
                <c:formatCode>General</c:formatCode>
                <c:ptCount val="1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</c:numCache>
              <c:extLst/>
            </c:numRef>
          </c:cat>
          <c:val>
            <c:numRef>
              <c:f>Munka1!$X$4:$AQ$4</c:f>
              <c:numCache>
                <c:formatCode>0.0000%</c:formatCode>
                <c:ptCount val="18"/>
                <c:pt idx="0">
                  <c:v>-3.5371705564557503E-13</c:v>
                </c:pt>
                <c:pt idx="1">
                  <c:v>-4.3565151486291198E-13</c:v>
                </c:pt>
                <c:pt idx="2">
                  <c:v>1.0209862448817801E-6</c:v>
                </c:pt>
                <c:pt idx="3">
                  <c:v>3.21935434488552E-6</c:v>
                </c:pt>
                <c:pt idx="4">
                  <c:v>6.3887007000218398E-6</c:v>
                </c:pt>
                <c:pt idx="5">
                  <c:v>1.02969935826813E-5</c:v>
                </c:pt>
                <c:pt idx="6">
                  <c:v>1.47384984094945E-5</c:v>
                </c:pt>
                <c:pt idx="7">
                  <c:v>1.9541639426190498E-5</c:v>
                </c:pt>
                <c:pt idx="8">
                  <c:v>2.45658401631932E-5</c:v>
                </c:pt>
                <c:pt idx="9">
                  <c:v>2.8938302549574901E-5</c:v>
                </c:pt>
                <c:pt idx="10">
                  <c:v>3.2452696564488903E-5</c:v>
                </c:pt>
                <c:pt idx="11">
                  <c:v>3.5183212670819599E-5</c:v>
                </c:pt>
                <c:pt idx="12">
                  <c:v>3.7243319722657402E-5</c:v>
                </c:pt>
                <c:pt idx="13">
                  <c:v>3.8740481214105698E-5</c:v>
                </c:pt>
                <c:pt idx="14">
                  <c:v>3.9768790816241399E-5</c:v>
                </c:pt>
                <c:pt idx="15">
                  <c:v>4.04089639187699E-5</c:v>
                </c:pt>
                <c:pt idx="16">
                  <c:v>4.07296807416469E-5</c:v>
                </c:pt>
                <c:pt idx="17">
                  <c:v>4.0789099941429602E-5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4B06-4E32-B80F-AAB84C4BC6AD}"/>
            </c:ext>
          </c:extLst>
        </c:ser>
        <c:ser>
          <c:idx val="2"/>
          <c:order val="2"/>
          <c:tx>
            <c:strRef>
              <c:f>Munka1!$W$5</c:f>
              <c:strCache>
                <c:ptCount val="1"/>
                <c:pt idx="0">
                  <c:v>HU23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Munka1!$X$2:$AQ$2</c:f>
              <c:numCache>
                <c:formatCode>General</c:formatCode>
                <c:ptCount val="1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</c:numCache>
              <c:extLst/>
            </c:numRef>
          </c:cat>
          <c:val>
            <c:numRef>
              <c:f>Munka1!$X$5:$AQ$5</c:f>
              <c:numCache>
                <c:formatCode>0.0000%</c:formatCode>
                <c:ptCount val="18"/>
                <c:pt idx="0">
                  <c:v>-1.6497914145929801E-13</c:v>
                </c:pt>
                <c:pt idx="1">
                  <c:v>-8.0602191587786496E-13</c:v>
                </c:pt>
                <c:pt idx="2">
                  <c:v>1.5994543827169101E-6</c:v>
                </c:pt>
                <c:pt idx="3">
                  <c:v>4.5824556937912303E-6</c:v>
                </c:pt>
                <c:pt idx="4">
                  <c:v>8.5636633646579696E-6</c:v>
                </c:pt>
                <c:pt idx="5">
                  <c:v>1.32599208755302E-5</c:v>
                </c:pt>
                <c:pt idx="6">
                  <c:v>1.8456367429475799E-5</c:v>
                </c:pt>
                <c:pt idx="7">
                  <c:v>2.3991888091323701E-5</c:v>
                </c:pt>
                <c:pt idx="8">
                  <c:v>2.9745195367469998E-5</c:v>
                </c:pt>
                <c:pt idx="9">
                  <c:v>3.4500135565052102E-5</c:v>
                </c:pt>
                <c:pt idx="10">
                  <c:v>3.8282905653108697E-5</c:v>
                </c:pt>
                <c:pt idx="11">
                  <c:v>4.1247439027891603E-5</c:v>
                </c:pt>
                <c:pt idx="12">
                  <c:v>4.3542673134000502E-5</c:v>
                </c:pt>
                <c:pt idx="13">
                  <c:v>4.5293346410346698E-5</c:v>
                </c:pt>
                <c:pt idx="14">
                  <c:v>4.66011971789193E-5</c:v>
                </c:pt>
                <c:pt idx="15">
                  <c:v>4.7548972034627803E-5</c:v>
                </c:pt>
                <c:pt idx="16">
                  <c:v>4.8204109245553197E-5</c:v>
                </c:pt>
                <c:pt idx="17">
                  <c:v>4.8621733067966099E-5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4B06-4E32-B80F-AAB84C4BC6AD}"/>
            </c:ext>
          </c:extLst>
        </c:ser>
        <c:ser>
          <c:idx val="3"/>
          <c:order val="3"/>
          <c:tx>
            <c:strRef>
              <c:f>Munka1!$W$6</c:f>
              <c:strCache>
                <c:ptCount val="1"/>
                <c:pt idx="0">
                  <c:v>LT00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Munka1!$X$2:$AQ$2</c:f>
              <c:numCache>
                <c:formatCode>General</c:formatCode>
                <c:ptCount val="1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</c:numCache>
              <c:extLst/>
            </c:numRef>
          </c:cat>
          <c:val>
            <c:numRef>
              <c:f>Munka1!$X$6:$AQ$6</c:f>
              <c:numCache>
                <c:formatCode>0.0000%</c:formatCode>
                <c:ptCount val="18"/>
                <c:pt idx="0">
                  <c:v>4.9404924595819496E-13</c:v>
                </c:pt>
                <c:pt idx="1">
                  <c:v>3.96793709001031E-13</c:v>
                </c:pt>
                <c:pt idx="2">
                  <c:v>1.5673663611437401E-6</c:v>
                </c:pt>
                <c:pt idx="3">
                  <c:v>4.6596213498784101E-6</c:v>
                </c:pt>
                <c:pt idx="4">
                  <c:v>8.9411688766194397E-6</c:v>
                </c:pt>
                <c:pt idx="5">
                  <c:v>1.4095203024311301E-5</c:v>
                </c:pt>
                <c:pt idx="6">
                  <c:v>1.9863177067591701E-5</c:v>
                </c:pt>
                <c:pt idx="7">
                  <c:v>2.6042273725934699E-5</c:v>
                </c:pt>
                <c:pt idx="8">
                  <c:v>3.2474666035398099E-5</c:v>
                </c:pt>
                <c:pt idx="9">
                  <c:v>3.8027051776801102E-5</c:v>
                </c:pt>
                <c:pt idx="10">
                  <c:v>4.2544056790161398E-5</c:v>
                </c:pt>
                <c:pt idx="11">
                  <c:v>4.6140161846342001E-5</c:v>
                </c:pt>
                <c:pt idx="12">
                  <c:v>4.8958321371195302E-5</c:v>
                </c:pt>
                <c:pt idx="13">
                  <c:v>5.1127246181392797E-5</c:v>
                </c:pt>
                <c:pt idx="14">
                  <c:v>5.2756364476547197E-5</c:v>
                </c:pt>
                <c:pt idx="15">
                  <c:v>5.39375716446244E-5</c:v>
                </c:pt>
                <c:pt idx="16">
                  <c:v>5.47478443890803E-5</c:v>
                </c:pt>
                <c:pt idx="17">
                  <c:v>5.5251665192379603E-5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4B06-4E32-B80F-AAB84C4BC6AD}"/>
            </c:ext>
          </c:extLst>
        </c:ser>
        <c:ser>
          <c:idx val="4"/>
          <c:order val="4"/>
          <c:tx>
            <c:strRef>
              <c:f>Munka1!$W$7</c:f>
              <c:strCache>
                <c:ptCount val="1"/>
                <c:pt idx="0">
                  <c:v>PL63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Munka1!$X$2:$AQ$2</c:f>
              <c:numCache>
                <c:formatCode>General</c:formatCode>
                <c:ptCount val="1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</c:numCache>
              <c:extLst/>
            </c:numRef>
          </c:cat>
          <c:val>
            <c:numRef>
              <c:f>Munka1!$X$7:$AQ$7</c:f>
              <c:numCache>
                <c:formatCode>0.0000%</c:formatCode>
                <c:ptCount val="18"/>
                <c:pt idx="0">
                  <c:v>2.2204460492503101E-13</c:v>
                </c:pt>
                <c:pt idx="1">
                  <c:v>-9.1826546366747505E-13</c:v>
                </c:pt>
                <c:pt idx="2">
                  <c:v>1.6922391967710801E-6</c:v>
                </c:pt>
                <c:pt idx="3">
                  <c:v>5.0809355747194499E-6</c:v>
                </c:pt>
                <c:pt idx="4">
                  <c:v>9.8188996451309407E-6</c:v>
                </c:pt>
                <c:pt idx="5">
                  <c:v>1.5569379674396099E-5</c:v>
                </c:pt>
                <c:pt idx="6">
                  <c:v>2.2049883961150498E-5</c:v>
                </c:pt>
                <c:pt idx="7">
                  <c:v>2.9035284011991201E-5</c:v>
                </c:pt>
                <c:pt idx="8">
                  <c:v>3.6349199200591603E-5</c:v>
                </c:pt>
                <c:pt idx="9">
                  <c:v>4.2584493137987101E-5</c:v>
                </c:pt>
                <c:pt idx="10">
                  <c:v>4.7635709056415003E-5</c:v>
                </c:pt>
                <c:pt idx="11">
                  <c:v>5.16506921484084E-5</c:v>
                </c:pt>
                <c:pt idx="12">
                  <c:v>5.47977997251703E-5</c:v>
                </c:pt>
                <c:pt idx="13">
                  <c:v>5.7225573639740901E-5</c:v>
                </c:pt>
                <c:pt idx="14">
                  <c:v>5.9058886201279802E-5</c:v>
                </c:pt>
                <c:pt idx="15">
                  <c:v>6.0401561548406597E-5</c:v>
                </c:pt>
                <c:pt idx="16">
                  <c:v>6.1339752807976198E-5</c:v>
                </c:pt>
                <c:pt idx="17">
                  <c:v>6.1944967816751601E-5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4-4B06-4E32-B80F-AAB84C4BC6AD}"/>
            </c:ext>
          </c:extLst>
        </c:ser>
        <c:ser>
          <c:idx val="5"/>
          <c:order val="5"/>
          <c:tx>
            <c:strRef>
              <c:f>Munka1!$W$8</c:f>
              <c:strCache>
                <c:ptCount val="1"/>
                <c:pt idx="0">
                  <c:v>RO21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Munka1!$X$2:$AQ$2</c:f>
              <c:numCache>
                <c:formatCode>General</c:formatCode>
                <c:ptCount val="1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</c:numCache>
              <c:extLst/>
            </c:numRef>
          </c:cat>
          <c:val>
            <c:numRef>
              <c:f>Munka1!$X$8:$AQ$8</c:f>
              <c:numCache>
                <c:formatCode>0.0000%</c:formatCode>
                <c:ptCount val="18"/>
                <c:pt idx="0">
                  <c:v>-1.15130127653629E-12</c:v>
                </c:pt>
                <c:pt idx="1">
                  <c:v>-2.6278978992877501E-13</c:v>
                </c:pt>
                <c:pt idx="2">
                  <c:v>1.8106807888607101E-6</c:v>
                </c:pt>
                <c:pt idx="3">
                  <c:v>5.1620390100204403E-6</c:v>
                </c:pt>
                <c:pt idx="4">
                  <c:v>9.6419776516310003E-6</c:v>
                </c:pt>
                <c:pt idx="5">
                  <c:v>1.4933499377978199E-5</c:v>
                </c:pt>
                <c:pt idx="6">
                  <c:v>2.07967834058298E-5</c:v>
                </c:pt>
                <c:pt idx="7">
                  <c:v>2.7052704126617799E-5</c:v>
                </c:pt>
                <c:pt idx="8">
                  <c:v>3.3566935300433101E-5</c:v>
                </c:pt>
                <c:pt idx="9">
                  <c:v>3.9124460100126198E-5</c:v>
                </c:pt>
                <c:pt idx="10">
                  <c:v>4.37134703881182E-5</c:v>
                </c:pt>
                <c:pt idx="11">
                  <c:v>4.7471058792769603E-5</c:v>
                </c:pt>
                <c:pt idx="12">
                  <c:v>5.0535231241433103E-5</c:v>
                </c:pt>
                <c:pt idx="13">
                  <c:v>5.3022743942365903E-5</c:v>
                </c:pt>
                <c:pt idx="14">
                  <c:v>5.5029528431171899E-5</c:v>
                </c:pt>
                <c:pt idx="15">
                  <c:v>5.6634332362470702E-5</c:v>
                </c:pt>
                <c:pt idx="16">
                  <c:v>5.7902126015640999E-5</c:v>
                </c:pt>
                <c:pt idx="17">
                  <c:v>5.8886819743308998E-5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5-4B06-4E32-B80F-AAB84C4BC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83270472"/>
        <c:axId val="-2083274728"/>
      </c:lineChart>
      <c:catAx>
        <c:axId val="-2083270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2083274728"/>
        <c:crosses val="autoZero"/>
        <c:auto val="1"/>
        <c:lblAlgn val="ctr"/>
        <c:lblOffset val="100"/>
        <c:noMultiLvlLbl val="0"/>
      </c:catAx>
      <c:valAx>
        <c:axId val="-20832747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2083270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649092293244604"/>
          <c:w val="1"/>
          <c:h val="9.35090770675541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9059A-8887-BC41-B9A9-08EBB60E3037}" type="datetimeFigureOut">
              <a:rPr lang="en-US" smtClean="0"/>
              <a:t>7/1/19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EA634-D3E7-9942-B2B0-FCC4B120D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7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772D-0F7E-344C-A57E-8B236F5A6ACD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7513-DB14-C140-A994-588827C3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2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772D-0F7E-344C-A57E-8B236F5A6ACD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7513-DB14-C140-A994-588827C3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7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772D-0F7E-344C-A57E-8B236F5A6ACD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7513-DB14-C140-A994-588827C3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772D-0F7E-344C-A57E-8B236F5A6ACD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7513-DB14-C140-A994-588827C3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5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772D-0F7E-344C-A57E-8B236F5A6ACD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7513-DB14-C140-A994-588827C3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9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772D-0F7E-344C-A57E-8B236F5A6ACD}" type="datetimeFigureOut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7513-DB14-C140-A994-588827C3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3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772D-0F7E-344C-A57E-8B236F5A6ACD}" type="datetimeFigureOut">
              <a:rPr lang="en-US" smtClean="0"/>
              <a:t>7/1/19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7513-DB14-C140-A994-588827C3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2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772D-0F7E-344C-A57E-8B236F5A6ACD}" type="datetimeFigureOut">
              <a:rPr lang="en-US" smtClean="0"/>
              <a:t>7/1/19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7513-DB14-C140-A994-588827C3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7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772D-0F7E-344C-A57E-8B236F5A6ACD}" type="datetimeFigureOut">
              <a:rPr lang="en-US" smtClean="0"/>
              <a:t>7/1/19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7513-DB14-C140-A994-588827C3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7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772D-0F7E-344C-A57E-8B236F5A6ACD}" type="datetimeFigureOut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7513-DB14-C140-A994-588827C3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3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772D-0F7E-344C-A57E-8B236F5A6ACD}" type="datetimeFigureOut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7513-DB14-C140-A994-588827C3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6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E772D-0F7E-344C-A57E-8B236F5A6ACD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B7513-DB14-C140-A994-588827C3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8407"/>
            <a:ext cx="7772400" cy="3923090"/>
          </a:xfrm>
        </p:spPr>
        <p:txBody>
          <a:bodyPr>
            <a:normAutofit fontScale="90000"/>
          </a:bodyPr>
          <a:lstStyle/>
          <a:p>
            <a:br>
              <a:rPr lang="hu-HU" dirty="0">
                <a:solidFill>
                  <a:srgbClr val="000099"/>
                </a:solidFill>
              </a:rPr>
            </a:br>
            <a:br>
              <a:rPr lang="hu-HU" dirty="0">
                <a:solidFill>
                  <a:srgbClr val="000099"/>
                </a:solidFill>
              </a:rPr>
            </a:br>
            <a:r>
              <a:rPr lang="en-US" b="1" dirty="0"/>
              <a:t>13:30 - 13:40 </a:t>
            </a:r>
            <a:br>
              <a:rPr lang="en-US" b="1" dirty="0"/>
            </a:br>
            <a:r>
              <a:rPr lang="en-US" b="1" dirty="0"/>
              <a:t>Proposal from our Critical Friend Attila </a:t>
            </a:r>
            <a:r>
              <a:rPr lang="en-US" b="1" dirty="0" err="1"/>
              <a:t>Varga</a:t>
            </a:r>
            <a:r>
              <a:rPr lang="en-US" b="1" dirty="0"/>
              <a:t>: Seeking for regions to pilot S3 evaluation</a:t>
            </a: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r>
              <a:rPr lang="hu-HU" sz="2700" dirty="0">
                <a:solidFill>
                  <a:srgbClr val="000000"/>
                </a:solidFill>
              </a:rPr>
              <a:t> </a:t>
            </a:r>
            <a:br>
              <a:rPr lang="hu-HU" sz="2700" dirty="0">
                <a:solidFill>
                  <a:srgbClr val="000000"/>
                </a:solidFill>
              </a:rPr>
            </a:br>
            <a:endParaRPr lang="en-US" sz="27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9155"/>
            <a:ext cx="6400800" cy="2062908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5100" b="1" dirty="0"/>
              <a:t>Attila </a:t>
            </a:r>
            <a:r>
              <a:rPr lang="en-US" sz="5100" b="1" dirty="0" err="1"/>
              <a:t>Varga</a:t>
            </a:r>
            <a:endParaRPr lang="en-US" sz="5100" b="1" dirty="0"/>
          </a:p>
          <a:p>
            <a:r>
              <a:rPr lang="en-US" b="1" dirty="0"/>
              <a:t>Regional Innovation and Entrepreneurship Research Center (RIERC)</a:t>
            </a:r>
          </a:p>
          <a:p>
            <a:r>
              <a:rPr lang="en-US" b="1" dirty="0"/>
              <a:t> University of </a:t>
            </a:r>
            <a:r>
              <a:rPr lang="en-US" b="1" dirty="0" err="1"/>
              <a:t>Pécs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513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b="1" dirty="0"/>
              <a:t>1.2. </a:t>
            </a:r>
            <a:r>
              <a:rPr lang="hu-HU" sz="4000" b="1" dirty="0" err="1"/>
              <a:t>Impact</a:t>
            </a:r>
            <a:r>
              <a:rPr lang="hu-HU" sz="4000" b="1" dirty="0"/>
              <a:t> </a:t>
            </a:r>
            <a:r>
              <a:rPr lang="hu-HU" sz="4000" b="1" dirty="0" err="1"/>
              <a:t>assessment</a:t>
            </a:r>
            <a:r>
              <a:rPr lang="hu-HU" sz="4000" b="1" dirty="0"/>
              <a:t> of </a:t>
            </a:r>
            <a:r>
              <a:rPr lang="hu-HU" sz="4000" b="1" dirty="0" err="1"/>
              <a:t>particular</a:t>
            </a:r>
            <a:r>
              <a:rPr lang="hu-HU" sz="4000" b="1" dirty="0"/>
              <a:t> </a:t>
            </a:r>
            <a:r>
              <a:rPr lang="hu-HU" sz="4000" b="1" dirty="0" err="1"/>
              <a:t>activities</a:t>
            </a:r>
            <a:r>
              <a:rPr lang="hu-HU" sz="4000" b="1" dirty="0"/>
              <a:t>: </a:t>
            </a:r>
            <a:r>
              <a:rPr lang="hu-HU" sz="4000" b="1" dirty="0" err="1"/>
              <a:t>the</a:t>
            </a:r>
            <a:r>
              <a:rPr lang="hu-HU" sz="4000" b="1" dirty="0"/>
              <a:t> 3D </a:t>
            </a:r>
            <a:r>
              <a:rPr lang="hu-HU" sz="4000" b="1" dirty="0" err="1"/>
              <a:t>Bioprinting</a:t>
            </a:r>
            <a:r>
              <a:rPr lang="hu-HU" sz="4000" b="1" dirty="0"/>
              <a:t> </a:t>
            </a:r>
            <a:r>
              <a:rPr lang="hu-HU" sz="4000" b="1" dirty="0" err="1"/>
              <a:t>example</a:t>
            </a:r>
            <a:endParaRPr lang="hu-HU" sz="4000" b="1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879522"/>
              </p:ext>
            </p:extLst>
          </p:nvPr>
        </p:nvGraphicFramePr>
        <p:xfrm>
          <a:off x="0" y="28141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325164"/>
              </p:ext>
            </p:extLst>
          </p:nvPr>
        </p:nvGraphicFramePr>
        <p:xfrm>
          <a:off x="4572000" y="28141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5192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961023"/>
              </p:ext>
            </p:extLst>
          </p:nvPr>
        </p:nvGraphicFramePr>
        <p:xfrm>
          <a:off x="0" y="274037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948047"/>
              </p:ext>
            </p:extLst>
          </p:nvPr>
        </p:nvGraphicFramePr>
        <p:xfrm>
          <a:off x="4572000" y="274037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ím 1">
            <a:extLst>
              <a:ext uri="{FF2B5EF4-FFF2-40B4-BE49-F238E27FC236}">
                <a16:creationId xmlns:a16="http://schemas.microsoft.com/office/drawing/2014/main" id="{FAF4A69E-AACF-6B4A-A3D5-D6A63373E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000" b="1" dirty="0"/>
              <a:t>1.2. </a:t>
            </a:r>
            <a:r>
              <a:rPr lang="hu-HU" sz="4000" b="1" dirty="0" err="1"/>
              <a:t>Impact</a:t>
            </a:r>
            <a:r>
              <a:rPr lang="hu-HU" sz="4000" b="1" dirty="0"/>
              <a:t> </a:t>
            </a:r>
            <a:r>
              <a:rPr lang="hu-HU" sz="4000" b="1" dirty="0" err="1"/>
              <a:t>assessment</a:t>
            </a:r>
            <a:r>
              <a:rPr lang="hu-HU" sz="4000" b="1" dirty="0"/>
              <a:t> of </a:t>
            </a:r>
            <a:r>
              <a:rPr lang="hu-HU" sz="4000" b="1" dirty="0" err="1"/>
              <a:t>particular</a:t>
            </a:r>
            <a:r>
              <a:rPr lang="hu-HU" sz="4000" b="1" dirty="0"/>
              <a:t> </a:t>
            </a:r>
            <a:r>
              <a:rPr lang="hu-HU" sz="4000" b="1" dirty="0" err="1"/>
              <a:t>activities</a:t>
            </a:r>
            <a:r>
              <a:rPr lang="hu-HU" sz="4000" b="1" dirty="0"/>
              <a:t>: </a:t>
            </a:r>
            <a:r>
              <a:rPr lang="hu-HU" sz="4000" b="1" dirty="0" err="1"/>
              <a:t>the</a:t>
            </a:r>
            <a:r>
              <a:rPr lang="hu-HU" sz="4000" b="1" dirty="0"/>
              <a:t> 3D </a:t>
            </a:r>
            <a:r>
              <a:rPr lang="hu-HU" sz="4000" b="1" dirty="0" err="1"/>
              <a:t>Bioprinting</a:t>
            </a:r>
            <a:r>
              <a:rPr lang="hu-HU" sz="4000" b="1" dirty="0"/>
              <a:t> </a:t>
            </a:r>
            <a:r>
              <a:rPr lang="hu-HU" sz="4000" b="1" dirty="0" err="1"/>
              <a:t>example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341793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9CC036-F2C7-C747-9C22-CE701B29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2. Monitoring and ex-post evaluation of the impacts of S3-specific interventions</a:t>
            </a:r>
            <a:endParaRPr lang="hu-HU" sz="3600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3DFE4B-0009-E84C-A80C-83A169ADB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With the GMR model we estimate the impacts of the policies targeting the development of the new activities: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R&amp;D supports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human capital supports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investment supports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infrastructure investment supports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entrepreneurship development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innovation network development</a:t>
            </a:r>
          </a:p>
        </p:txBody>
      </p:sp>
    </p:spTree>
    <p:extLst>
      <p:ext uri="{BB962C8B-B14F-4D97-AF65-F5344CB8AC3E}">
        <p14:creationId xmlns:p14="http://schemas.microsoft.com/office/powerpoint/2010/main" val="1368856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The relative GVA impacts of entrepreneurship policies</a:t>
            </a:r>
            <a:endParaRPr lang="en-US" sz="3600" dirty="0"/>
          </a:p>
        </p:txBody>
      </p:sp>
      <p:graphicFrame>
        <p:nvGraphicFramePr>
          <p:cNvPr id="4" name="Diagram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44D-7359-EF4B-84F3-700B488015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6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The relative GVA impacts of </a:t>
            </a:r>
            <a:br>
              <a:rPr lang="en-GB" sz="3600" b="1" dirty="0"/>
            </a:br>
            <a:r>
              <a:rPr lang="en-GB" sz="3600" b="1" dirty="0"/>
              <a:t>network policies</a:t>
            </a:r>
            <a:endParaRPr lang="en-US" sz="3600" dirty="0"/>
          </a:p>
        </p:txBody>
      </p:sp>
      <p:graphicFrame>
        <p:nvGraphicFramePr>
          <p:cNvPr id="4" name="Diagram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44D-7359-EF4B-84F3-700B488015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77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C68BCA-02AB-F247-8045-10918BDB8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Dimensions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modeling</a:t>
            </a:r>
            <a:r>
              <a:rPr lang="hu-HU" dirty="0"/>
              <a:t> </a:t>
            </a:r>
            <a:r>
              <a:rPr lang="hu-HU" dirty="0" err="1"/>
              <a:t>toolkit</a:t>
            </a:r>
            <a:r>
              <a:rPr lang="hu-HU" dirty="0"/>
              <a:t> we </a:t>
            </a:r>
            <a:r>
              <a:rPr lang="hu-HU" dirty="0" err="1"/>
              <a:t>develop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FC85DC0-49CD-C24D-A9F5-24EF1B627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Ex-ante </a:t>
            </a:r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assessment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u="sng" dirty="0" err="1"/>
              <a:t>prioritization</a:t>
            </a:r>
            <a:r>
              <a:rPr lang="hu-HU" dirty="0"/>
              <a:t> </a:t>
            </a:r>
            <a:r>
              <a:rPr lang="hu-HU" dirty="0" err="1"/>
              <a:t>phase</a:t>
            </a:r>
            <a:endParaRPr lang="hu-HU" dirty="0"/>
          </a:p>
          <a:p>
            <a:pPr lvl="1"/>
            <a:r>
              <a:rPr lang="hu-HU" dirty="0" err="1"/>
              <a:t>Selection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industries</a:t>
            </a:r>
            <a:endParaRPr lang="hu-HU" dirty="0"/>
          </a:p>
          <a:p>
            <a:pPr lvl="1"/>
            <a:r>
              <a:rPr lang="hu-HU" dirty="0" err="1"/>
              <a:t>Selection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concrete</a:t>
            </a:r>
            <a:r>
              <a:rPr lang="hu-HU" dirty="0"/>
              <a:t> </a:t>
            </a:r>
            <a:r>
              <a:rPr lang="hu-HU" dirty="0" err="1"/>
              <a:t>activities</a:t>
            </a:r>
            <a:endParaRPr lang="hu-HU" dirty="0"/>
          </a:p>
          <a:p>
            <a:r>
              <a:rPr lang="hu-HU" dirty="0" err="1"/>
              <a:t>Modeling</a:t>
            </a:r>
            <a:r>
              <a:rPr lang="hu-HU" dirty="0"/>
              <a:t> </a:t>
            </a:r>
            <a:r>
              <a:rPr lang="hu-HU" dirty="0" err="1"/>
              <a:t>support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u="sng" dirty="0"/>
              <a:t>monitoring</a:t>
            </a:r>
            <a:r>
              <a:rPr lang="hu-HU" dirty="0"/>
              <a:t> </a:t>
            </a:r>
            <a:r>
              <a:rPr lang="hu-HU" dirty="0" err="1"/>
              <a:t>phase</a:t>
            </a:r>
            <a:r>
              <a:rPr lang="hu-HU" dirty="0"/>
              <a:t>: </a:t>
            </a:r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evaluations</a:t>
            </a:r>
            <a:r>
              <a:rPr lang="hu-HU" dirty="0"/>
              <a:t> of S3 </a:t>
            </a:r>
            <a:r>
              <a:rPr lang="hu-HU" dirty="0" err="1"/>
              <a:t>support</a:t>
            </a:r>
            <a:r>
              <a:rPr lang="hu-HU" dirty="0"/>
              <a:t> </a:t>
            </a:r>
            <a:r>
              <a:rPr lang="hu-HU" dirty="0" err="1"/>
              <a:t>interventions</a:t>
            </a:r>
            <a:r>
              <a:rPr lang="hu-HU" dirty="0"/>
              <a:t> (R&amp;D, </a:t>
            </a:r>
            <a:r>
              <a:rPr lang="hu-HU" dirty="0" err="1"/>
              <a:t>entrepreneurship</a:t>
            </a:r>
            <a:r>
              <a:rPr lang="hu-HU" dirty="0"/>
              <a:t>, </a:t>
            </a:r>
            <a:r>
              <a:rPr lang="hu-HU" dirty="0" err="1"/>
              <a:t>investments</a:t>
            </a:r>
            <a:r>
              <a:rPr lang="hu-HU" dirty="0"/>
              <a:t>, etc.) </a:t>
            </a:r>
          </a:p>
          <a:p>
            <a:r>
              <a:rPr lang="hu-HU" dirty="0" err="1"/>
              <a:t>Modeling</a:t>
            </a:r>
            <a:r>
              <a:rPr lang="hu-HU" dirty="0"/>
              <a:t> </a:t>
            </a:r>
            <a:r>
              <a:rPr lang="hu-HU" dirty="0" err="1"/>
              <a:t>support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u="sng" dirty="0"/>
              <a:t>ex-post </a:t>
            </a:r>
            <a:r>
              <a:rPr lang="hu-HU" u="sng" dirty="0" err="1"/>
              <a:t>evaluation</a:t>
            </a:r>
            <a:r>
              <a:rPr lang="hu-HU" u="sng" dirty="0"/>
              <a:t> </a:t>
            </a:r>
            <a:r>
              <a:rPr lang="hu-HU" dirty="0" err="1"/>
              <a:t>phase</a:t>
            </a:r>
            <a:r>
              <a:rPr lang="hu-HU" dirty="0"/>
              <a:t>: </a:t>
            </a:r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evaluations</a:t>
            </a:r>
            <a:r>
              <a:rPr lang="hu-HU" dirty="0"/>
              <a:t> of S3 </a:t>
            </a:r>
            <a:r>
              <a:rPr lang="hu-HU" dirty="0" err="1"/>
              <a:t>support</a:t>
            </a:r>
            <a:r>
              <a:rPr lang="hu-HU" dirty="0"/>
              <a:t> </a:t>
            </a:r>
            <a:r>
              <a:rPr lang="hu-HU" dirty="0" err="1"/>
              <a:t>interventions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498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4D3A24-DEFD-6F44-9FE6-A33EDEEE8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we </a:t>
            </a:r>
            <a:r>
              <a:rPr lang="hu-HU" dirty="0" err="1"/>
              <a:t>looking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2D901B4-3998-064D-B282-DE34FF254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Partnership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practical</a:t>
            </a:r>
            <a:r>
              <a:rPr lang="hu-HU" dirty="0"/>
              <a:t> </a:t>
            </a:r>
            <a:r>
              <a:rPr lang="hu-HU" dirty="0" err="1"/>
              <a:t>implementation</a:t>
            </a:r>
            <a:r>
              <a:rPr lang="hu-HU" dirty="0"/>
              <a:t> of  </a:t>
            </a:r>
            <a:r>
              <a:rPr lang="hu-HU" dirty="0" err="1"/>
              <a:t>economic</a:t>
            </a:r>
            <a:r>
              <a:rPr lang="hu-HU" dirty="0"/>
              <a:t> </a:t>
            </a:r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estimations</a:t>
            </a:r>
            <a:endParaRPr lang="hu-HU" dirty="0"/>
          </a:p>
          <a:p>
            <a:r>
              <a:rPr lang="hu-HU" dirty="0"/>
              <a:t>We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financial</a:t>
            </a:r>
            <a:r>
              <a:rPr lang="hu-HU" dirty="0"/>
              <a:t> </a:t>
            </a:r>
            <a:r>
              <a:rPr lang="hu-HU" dirty="0" err="1"/>
              <a:t>sources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development</a:t>
            </a:r>
            <a:r>
              <a:rPr lang="hu-HU" dirty="0"/>
              <a:t> (</a:t>
            </a:r>
            <a:r>
              <a:rPr lang="hu-HU" dirty="0" err="1"/>
              <a:t>extensions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GMR-Europe </a:t>
            </a:r>
            <a:r>
              <a:rPr lang="hu-HU" dirty="0" err="1"/>
              <a:t>model</a:t>
            </a:r>
            <a:r>
              <a:rPr lang="hu-HU" dirty="0"/>
              <a:t>)</a:t>
            </a:r>
          </a:p>
          <a:p>
            <a:r>
              <a:rPr lang="hu-HU" dirty="0"/>
              <a:t>We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resources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cover</a:t>
            </a:r>
            <a:r>
              <a:rPr lang="hu-HU" dirty="0"/>
              <a:t> </a:t>
            </a:r>
            <a:r>
              <a:rPr lang="hu-HU" dirty="0" err="1"/>
              <a:t>traveling</a:t>
            </a:r>
            <a:r>
              <a:rPr lang="hu-HU" dirty="0"/>
              <a:t> </a:t>
            </a:r>
            <a:r>
              <a:rPr lang="hu-HU" dirty="0" err="1"/>
              <a:t>expenses</a:t>
            </a:r>
            <a:r>
              <a:rPr lang="hu-HU" dirty="0"/>
              <a:t> of </a:t>
            </a:r>
            <a:r>
              <a:rPr lang="hu-HU" dirty="0" err="1"/>
              <a:t>my</a:t>
            </a:r>
            <a:r>
              <a:rPr lang="hu-HU" dirty="0"/>
              <a:t> </a:t>
            </a:r>
            <a:r>
              <a:rPr lang="hu-HU" dirty="0" err="1"/>
              <a:t>group</a:t>
            </a:r>
            <a:r>
              <a:rPr lang="hu-HU" dirty="0"/>
              <a:t> </a:t>
            </a:r>
            <a:r>
              <a:rPr lang="hu-HU" dirty="0" err="1"/>
              <a:t>members</a:t>
            </a:r>
            <a:r>
              <a:rPr lang="hu-HU" dirty="0"/>
              <a:t> </a:t>
            </a:r>
          </a:p>
          <a:p>
            <a:r>
              <a:rPr lang="hu-HU" dirty="0" err="1"/>
              <a:t>Proposed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 </a:t>
            </a:r>
            <a:r>
              <a:rPr lang="hu-HU" dirty="0" err="1"/>
              <a:t>frame</a:t>
            </a:r>
            <a:r>
              <a:rPr lang="hu-HU" dirty="0"/>
              <a:t>: </a:t>
            </a:r>
            <a:r>
              <a:rPr lang="hu-HU" dirty="0" err="1"/>
              <a:t>Fall</a:t>
            </a:r>
            <a:r>
              <a:rPr lang="hu-HU" dirty="0"/>
              <a:t> 2019-Spring 2020</a:t>
            </a:r>
          </a:p>
        </p:txBody>
      </p:sp>
    </p:spTree>
    <p:extLst>
      <p:ext uri="{BB962C8B-B14F-4D97-AF65-F5344CB8AC3E}">
        <p14:creationId xmlns:p14="http://schemas.microsoft.com/office/powerpoint/2010/main" val="61463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17390E-6406-394E-95EC-A9B75FC2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Motivation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ED84FE-5CEE-E94F-B04D-42BE94CF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Smart specialization policy targets industrial restructuring and economic growth</a:t>
            </a:r>
          </a:p>
          <a:p>
            <a:r>
              <a:rPr lang="en-US" dirty="0"/>
              <a:t>Therefore understanding the economic impacts of S3 is crucial for policy design and evaluation</a:t>
            </a:r>
          </a:p>
          <a:p>
            <a:r>
              <a:rPr lang="en-US" dirty="0"/>
              <a:t>Despite its key importance </a:t>
            </a:r>
            <a:r>
              <a:rPr lang="en-US" b="1" dirty="0"/>
              <a:t>economic impact estimation is not yet part of smart specialization policy</a:t>
            </a:r>
          </a:p>
          <a:p>
            <a:r>
              <a:rPr lang="en-US" dirty="0"/>
              <a:t>This presentation introduces and applies an S3 economic impact estimation modeling framework which can be used in </a:t>
            </a:r>
          </a:p>
          <a:p>
            <a:pPr lvl="1"/>
            <a:r>
              <a:rPr lang="en-US" dirty="0"/>
              <a:t>ex-ante impact assessments (prioritization) </a:t>
            </a:r>
          </a:p>
          <a:p>
            <a:pPr lvl="1"/>
            <a:r>
              <a:rPr lang="en-US" dirty="0"/>
              <a:t>monitoring and </a:t>
            </a:r>
          </a:p>
          <a:p>
            <a:pPr lvl="1"/>
            <a:r>
              <a:rPr lang="en-US" dirty="0"/>
              <a:t>ex-post impact evaluation</a:t>
            </a:r>
          </a:p>
          <a:p>
            <a:endParaRPr lang="en-US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567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b="1" dirty="0"/>
              <a:t>Economic impact estimation: </a:t>
            </a:r>
            <a:br>
              <a:rPr lang="en-US" sz="3600" b="1" dirty="0"/>
            </a:br>
            <a:r>
              <a:rPr lang="en-US" sz="3600" b="1" dirty="0"/>
              <a:t>why and how? 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Economic impact estimation: the estimation of the impacts of policy interventions (e.g., infrastructure investments) on </a:t>
            </a:r>
            <a:r>
              <a:rPr lang="en-US" u="sng" dirty="0"/>
              <a:t>economic variables like GDP or employment</a:t>
            </a:r>
          </a:p>
          <a:p>
            <a:endParaRPr lang="en-US" dirty="0"/>
          </a:p>
          <a:p>
            <a:r>
              <a:rPr lang="en-US" dirty="0"/>
              <a:t>Therefore economic impact estimation targets impacts </a:t>
            </a:r>
            <a:r>
              <a:rPr lang="en-US" u="sng" dirty="0"/>
              <a:t>beyond the single project level</a:t>
            </a:r>
          </a:p>
          <a:p>
            <a:endParaRPr lang="en-US" dirty="0"/>
          </a:p>
          <a:p>
            <a:r>
              <a:rPr lang="en-US" dirty="0"/>
              <a:t>Consideration of input-output linkages, income multipliers, technological spillovers, etc.  </a:t>
            </a:r>
          </a:p>
          <a:p>
            <a:endParaRPr lang="en-US" dirty="0"/>
          </a:p>
          <a:p>
            <a:r>
              <a:rPr lang="en-US" dirty="0"/>
              <a:t>Geographical levels: </a:t>
            </a:r>
            <a:r>
              <a:rPr lang="en-US" u="sng" dirty="0"/>
              <a:t>regional, national, EU levels</a:t>
            </a:r>
          </a:p>
          <a:p>
            <a:endParaRPr lang="en-US" dirty="0"/>
          </a:p>
          <a:p>
            <a:r>
              <a:rPr lang="en-US" dirty="0"/>
              <a:t>Types of economic impact estimation: ex-ante impact assessment and ex-post impact evaluation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92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Impact estimation with </a:t>
            </a:r>
            <a:r>
              <a:rPr lang="en-US" sz="2800" u="sng" dirty="0"/>
              <a:t>economic models</a:t>
            </a:r>
            <a:r>
              <a:rPr lang="en-US" sz="2800" dirty="0"/>
              <a:t>:</a:t>
            </a:r>
          </a:p>
          <a:p>
            <a:pPr lvl="1"/>
            <a:r>
              <a:rPr lang="en-US" dirty="0"/>
              <a:t>Baseline results (no intervention)</a:t>
            </a:r>
          </a:p>
          <a:p>
            <a:pPr lvl="1"/>
            <a:r>
              <a:rPr lang="en-US" dirty="0"/>
              <a:t>Policy scenario results (with policy intervention)</a:t>
            </a:r>
          </a:p>
          <a:p>
            <a:pPr lvl="1"/>
            <a:r>
              <a:rPr lang="en-US" dirty="0"/>
              <a:t>Comparison of the baseline and scenario results (in relative terms)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b="1" dirty="0"/>
              <a:t>Economic impact estimation: </a:t>
            </a:r>
            <a:br>
              <a:rPr lang="en-US" sz="3600" b="1" dirty="0"/>
            </a:br>
            <a:r>
              <a:rPr lang="en-US" sz="3600" b="1" dirty="0"/>
              <a:t>why and how? 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489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FD93187-9F29-8849-91A9-2EB6A0838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GMR policy </a:t>
            </a:r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models</a:t>
            </a:r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DC37149B-2ED5-1642-997E-BA4C76FF14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8849" y="1550371"/>
            <a:ext cx="7231254" cy="490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22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lvl="1" indent="0" algn="ctr">
              <a:buNone/>
            </a:pPr>
            <a:r>
              <a:rPr lang="en-US" sz="3600" b="1" dirty="0"/>
              <a:t>1. Economic impact assessment in prioritization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  <a:p>
            <a:r>
              <a:rPr lang="en-US" sz="3000" dirty="0"/>
              <a:t>Foray (2015) highlights the following dimensions in the selection among the activities:</a:t>
            </a:r>
          </a:p>
          <a:p>
            <a:endParaRPr lang="en-US" sz="3000" dirty="0"/>
          </a:p>
          <a:p>
            <a:pPr lvl="1"/>
            <a:r>
              <a:rPr lang="en-GB" dirty="0"/>
              <a:t>The activity’s regional </a:t>
            </a:r>
            <a:r>
              <a:rPr lang="en-GB" u="sng" dirty="0" err="1"/>
              <a:t>spillover</a:t>
            </a:r>
            <a:r>
              <a:rPr lang="en-GB" u="sng" dirty="0"/>
              <a:t> capacity</a:t>
            </a:r>
            <a:r>
              <a:rPr lang="en-GB" dirty="0"/>
              <a:t> to generate firm concentration</a:t>
            </a:r>
          </a:p>
          <a:p>
            <a:pPr lvl="1"/>
            <a:r>
              <a:rPr lang="en-GB" dirty="0"/>
              <a:t>The </a:t>
            </a:r>
            <a:r>
              <a:rPr lang="en-GB" u="sng" dirty="0"/>
              <a:t>economic significance</a:t>
            </a:r>
            <a:r>
              <a:rPr lang="en-GB" dirty="0"/>
              <a:t> of the new activity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40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 introduction of a new activity will result in various, mutually interconnected changes in the economy of the region as well as the economies of other regions:</a:t>
            </a:r>
            <a:endParaRPr lang="en-US" sz="3000" u="sng" dirty="0"/>
          </a:p>
          <a:p>
            <a:pPr lvl="1"/>
            <a:r>
              <a:rPr lang="en-US" sz="2600" dirty="0"/>
              <a:t>additional employment, investments</a:t>
            </a:r>
          </a:p>
          <a:p>
            <a:pPr lvl="1"/>
            <a:r>
              <a:rPr lang="en-US" sz="2600" dirty="0"/>
              <a:t>production of intermediate goods </a:t>
            </a:r>
          </a:p>
          <a:p>
            <a:pPr lvl="1"/>
            <a:r>
              <a:rPr lang="en-US" sz="2600" dirty="0"/>
              <a:t>income multipliers</a:t>
            </a:r>
          </a:p>
          <a:p>
            <a:pPr lvl="1"/>
            <a:r>
              <a:rPr lang="en-US" sz="2600" dirty="0"/>
              <a:t>labor and capital migration</a:t>
            </a:r>
          </a:p>
          <a:p>
            <a:pPr lvl="1"/>
            <a:endParaRPr lang="en-US" sz="2600" dirty="0"/>
          </a:p>
          <a:p>
            <a:pPr>
              <a:buFont typeface="Wingdings" pitchFamily="2" charset="2"/>
              <a:buChar char="Ø"/>
            </a:pPr>
            <a:r>
              <a:rPr lang="en-US" sz="2800" b="1" dirty="0"/>
              <a:t>Economic impact models should be applied to estimate these effects </a:t>
            </a:r>
          </a:p>
          <a:p>
            <a:pPr lvl="1"/>
            <a:endParaRPr lang="en-US" sz="3300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E90FB8-6881-5A49-A3DB-2A9918DE4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lvl="1" algn="ctr"/>
            <a:r>
              <a:rPr lang="en-US" sz="3600" b="1" dirty="0"/>
              <a:t>Estimating economic significance </a:t>
            </a:r>
          </a:p>
        </p:txBody>
      </p:sp>
    </p:spTree>
    <p:extLst>
      <p:ext uri="{BB962C8B-B14F-4D97-AF65-F5344CB8AC3E}">
        <p14:creationId xmlns:p14="http://schemas.microsoft.com/office/powerpoint/2010/main" val="385119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8C161D-456F-714A-9590-A298F02D7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1.1. </a:t>
            </a:r>
            <a:r>
              <a:rPr lang="hu-HU" dirty="0" err="1"/>
              <a:t>Selecting</a:t>
            </a:r>
            <a:r>
              <a:rPr lang="hu-HU" dirty="0"/>
              <a:t> </a:t>
            </a:r>
            <a:r>
              <a:rPr lang="hu-HU" dirty="0" err="1"/>
              <a:t>industrial</a:t>
            </a:r>
            <a:r>
              <a:rPr lang="hu-HU" dirty="0"/>
              <a:t> sectors </a:t>
            </a:r>
            <a:br>
              <a:rPr lang="hu-HU" dirty="0"/>
            </a:br>
            <a:r>
              <a:rPr lang="hu-HU" dirty="0"/>
              <a:t>in </a:t>
            </a:r>
            <a:r>
              <a:rPr lang="hu-HU" dirty="0" err="1"/>
              <a:t>prioritization</a:t>
            </a:r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64E99DE8-B910-9B4C-8F4B-653F422C5C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404" y="1417638"/>
            <a:ext cx="7555192" cy="522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7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A07071-5C76-044E-9C66-0E52437AF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1.1. </a:t>
            </a:r>
            <a:r>
              <a:rPr lang="hu-HU" dirty="0" err="1"/>
              <a:t>Selecting</a:t>
            </a:r>
            <a:r>
              <a:rPr lang="hu-HU" dirty="0"/>
              <a:t> </a:t>
            </a:r>
            <a:r>
              <a:rPr lang="hu-HU" dirty="0" err="1"/>
              <a:t>industrial</a:t>
            </a:r>
            <a:r>
              <a:rPr lang="hu-HU" dirty="0"/>
              <a:t> sectors </a:t>
            </a:r>
            <a:br>
              <a:rPr lang="hu-HU" dirty="0"/>
            </a:br>
            <a:r>
              <a:rPr lang="hu-HU" dirty="0"/>
              <a:t>in </a:t>
            </a:r>
            <a:r>
              <a:rPr lang="hu-HU" dirty="0" err="1"/>
              <a:t>prioritization</a:t>
            </a:r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7E0C7F73-89F8-834F-BA9E-8A81E39FFB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1884" y="1539208"/>
            <a:ext cx="7443916" cy="514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6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11832</TotalTime>
  <Words>527</Words>
  <Application>Microsoft Macintosh PowerPoint</Application>
  <PresentationFormat>Diavetítés a képernyőre (4:3 oldalarány)</PresentationFormat>
  <Paragraphs>79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  13:30 - 13:40  Proposal from our Critical Friend Attila Varga: Seeking for regions to pilot S3 evaluation     </vt:lpstr>
      <vt:lpstr>Motivation</vt:lpstr>
      <vt:lpstr> Economic impact estimation:  why and how?  </vt:lpstr>
      <vt:lpstr> Economic impact estimation:  why and how?  </vt:lpstr>
      <vt:lpstr>GMR policy impact models</vt:lpstr>
      <vt:lpstr>1. Economic impact assessment in prioritization</vt:lpstr>
      <vt:lpstr>Estimating economic significance </vt:lpstr>
      <vt:lpstr>1.1. Selecting industrial sectors  in prioritization</vt:lpstr>
      <vt:lpstr>1.1. Selecting industrial sectors  in prioritization</vt:lpstr>
      <vt:lpstr>1.2. Impact assessment of particular activities: the 3D Bioprinting example</vt:lpstr>
      <vt:lpstr>1.2. Impact assessment of particular activities: the 3D Bioprinting example</vt:lpstr>
      <vt:lpstr>2. Monitoring and ex-post evaluation of the impacts of S3-specific interventions</vt:lpstr>
      <vt:lpstr>The relative GVA impacts of entrepreneurship policies</vt:lpstr>
      <vt:lpstr>The relative GVA impacts of  network policies</vt:lpstr>
      <vt:lpstr>Dimensions of the impact modeling toolkit we develop</vt:lpstr>
      <vt:lpstr>What are we looking for?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Attila Varga</dc:creator>
  <cp:lastModifiedBy>Varga Attila Dr.</cp:lastModifiedBy>
  <cp:revision>598</cp:revision>
  <cp:lastPrinted>2019-06-15T17:51:22Z</cp:lastPrinted>
  <dcterms:created xsi:type="dcterms:W3CDTF">2019-05-04T14:47:21Z</dcterms:created>
  <dcterms:modified xsi:type="dcterms:W3CDTF">2019-07-02T08:33:18Z</dcterms:modified>
</cp:coreProperties>
</file>