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702" r:id="rId2"/>
    <p:sldMasterId id="2147483710" r:id="rId3"/>
  </p:sldMasterIdLst>
  <p:notesMasterIdLst>
    <p:notesMasterId r:id="rId24"/>
  </p:notesMasterIdLst>
  <p:handoutMasterIdLst>
    <p:handoutMasterId r:id="rId25"/>
  </p:handoutMasterIdLst>
  <p:sldIdLst>
    <p:sldId id="548" r:id="rId4"/>
    <p:sldId id="550" r:id="rId5"/>
    <p:sldId id="549" r:id="rId6"/>
    <p:sldId id="360" r:id="rId7"/>
    <p:sldId id="395" r:id="rId8"/>
    <p:sldId id="553" r:id="rId9"/>
    <p:sldId id="363" r:id="rId10"/>
    <p:sldId id="364" r:id="rId11"/>
    <p:sldId id="368" r:id="rId12"/>
    <p:sldId id="525" r:id="rId13"/>
    <p:sldId id="500" r:id="rId14"/>
    <p:sldId id="543" r:id="rId15"/>
    <p:sldId id="544" r:id="rId16"/>
    <p:sldId id="506" r:id="rId17"/>
    <p:sldId id="547" r:id="rId18"/>
    <p:sldId id="551" r:id="rId19"/>
    <p:sldId id="536" r:id="rId20"/>
    <p:sldId id="546" r:id="rId21"/>
    <p:sldId id="552" r:id="rId22"/>
    <p:sldId id="388" r:id="rId23"/>
  </p:sldIdLst>
  <p:sldSz cx="24384000" cy="13716000"/>
  <p:notesSz cx="6805613" cy="9944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tillium Web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2" autoAdjust="0"/>
    <p:restoredTop sz="94651"/>
  </p:normalViewPr>
  <p:slideViewPr>
    <p:cSldViewPr snapToGrid="0" snapToObjects="1">
      <p:cViewPr varScale="1">
        <p:scale>
          <a:sx n="50" d="100"/>
          <a:sy n="50" d="100"/>
        </p:scale>
        <p:origin x="616" y="1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62784-D8A9-6340-AB51-B4B87EEE7D67}" type="datetimeFigureOut">
              <a:rPr lang="it-IT" smtClean="0"/>
              <a:t>30/06/19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198B9-C1B8-DA48-A5CA-B3E8FCC8C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91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88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147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269093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15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8195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407592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8195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407640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8195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242194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7999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2200" b="1" i="1" u="none" strike="noStrike" kern="1200" cap="none" dirty="0">
              <a:solidFill>
                <a:schemeClr val="tx1"/>
              </a:solidFill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95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227326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147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69725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147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1774771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147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361610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264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73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460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905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263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152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084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320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78" name="Google Shape;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533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32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1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7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punti elenco">
  <p:cSld name="1_Titolo e punti elenc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0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- In alt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689099" y="952499"/>
            <a:ext cx="21005600" cy="22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2370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47413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67734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914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115148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13885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159175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18288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4E7C-D678-40D9-8F1E-5BEF854965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13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punti elenco e f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3169899" y="3238499"/>
            <a:ext cx="9524800" cy="92072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643475" marR="0" lvl="0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>
                <a:sym typeface="Titillium Web"/>
              </a:rPr>
              <a:t>Fare clic sull'icona per inserire un'immagine</a:t>
            </a:r>
            <a:endParaRPr noProof="0">
              <a:sym typeface="Titillium Web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689099" y="952499"/>
            <a:ext cx="21005600" cy="228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2370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47413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67734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914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115148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13885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159175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18288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689099" y="3238499"/>
            <a:ext cx="10008000" cy="920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75741" marR="0" lvl="0" indent="-372538" algn="l" rtl="0">
              <a:lnSpc>
                <a:spcPct val="10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117614" marR="0" lvl="1" indent="-338671" algn="l" rtl="0">
              <a:lnSpc>
                <a:spcPct val="10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693355" marR="0" lvl="2" indent="-372538" algn="l" rtl="0">
              <a:lnSpc>
                <a:spcPct val="10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235228" marR="0" lvl="3" indent="-338671" algn="l" rtl="0">
              <a:lnSpc>
                <a:spcPct val="10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810968" marR="0" lvl="4" indent="-372538" algn="l" rtl="0">
              <a:lnSpc>
                <a:spcPct val="10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58A8-6240-40BB-BDE3-0148ECAB85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573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- 3 per pagin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15760699" y="7048499"/>
            <a:ext cx="7404000" cy="5550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643475" marR="0" lvl="0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>
                <a:sym typeface="Titillium Web"/>
              </a:rPr>
              <a:t>Fare clic sull'icona per inserire un'immagine</a:t>
            </a:r>
            <a:endParaRPr noProof="0">
              <a:sym typeface="Titillium Web"/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pic" idx="3"/>
          </p:nvPr>
        </p:nvSpPr>
        <p:spPr>
          <a:xfrm>
            <a:off x="15760699" y="1130299"/>
            <a:ext cx="7404000" cy="5550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643475" marR="0" lvl="0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>
                <a:sym typeface="Titillium Web"/>
              </a:rPr>
              <a:t>Fare clic sull'icona per inserire un'immagine</a:t>
            </a:r>
            <a:endParaRPr noProof="0">
              <a:sym typeface="Titillium Web"/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pic" idx="4"/>
          </p:nvPr>
        </p:nvSpPr>
        <p:spPr>
          <a:xfrm>
            <a:off x="1206499" y="1130299"/>
            <a:ext cx="14173600" cy="11468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643475" marR="0" lvl="0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>
                <a:sym typeface="Titillium Web"/>
              </a:rPr>
              <a:t>Fare clic sull'icona per inserire un'immagine</a:t>
            </a:r>
            <a:endParaRPr noProof="0">
              <a:sym typeface="Titillium Web"/>
            </a:endParaRPr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4857-9C2E-48FF-8F93-02996750E9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795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387600" y="8953499"/>
            <a:ext cx="19621600" cy="6856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7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2387600" y="6045200"/>
            <a:ext cx="19621600" cy="88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3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BD54D-FDA8-4DA7-9FD2-B93ACB51C0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068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643475" marR="0" lvl="0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>
                <a:sym typeface="Titillium Web"/>
              </a:rPr>
              <a:t>Fare clic sull'icona per inserire un'immagine</a:t>
            </a:r>
            <a:endParaRPr noProof="0">
              <a:sym typeface="Titillium Web"/>
            </a:endParaRPr>
          </a:p>
        </p:txBody>
      </p:sp>
      <p:sp>
        <p:nvSpPr>
          <p:cNvPr id="3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B94C-08D4-4942-B9F1-6729B5626D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5756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78000" y="2298703"/>
            <a:ext cx="20827995" cy="4647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22860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45720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66040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8890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114301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137161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15748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18034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778000" y="7073893"/>
            <a:ext cx="20827995" cy="15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22860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45720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66040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8890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911550" marR="0" lvl="5" indent="152530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555009" marR="0" lvl="6" indent="118679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198470" marR="0" lvl="7" indent="11022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808062" marR="0" lvl="8" indent="16104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hape 3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/>
            </a:lvl1pPr>
          </a:lstStyle>
          <a:p>
            <a:pPr>
              <a:defRPr/>
            </a:pPr>
            <a:fld id="{14F9915B-9314-4D12-ADCD-BCEA74C079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0288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- Orizzonta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3125965" y="673099"/>
            <a:ext cx="18136000" cy="87376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643475" marR="0" lvl="0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286949" marR="0" lvl="1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96557" marR="0" lvl="2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540032" marR="0" lvl="3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183506" marR="0" lvl="4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>
                <a:sym typeface="Titillium Web"/>
              </a:rPr>
              <a:t>Fare clic sull'icona per inserire un'immagine</a:t>
            </a:r>
            <a:endParaRPr noProof="0">
              <a:sym typeface="Titillium Web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400" cy="2006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2370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47413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67734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914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115148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13885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159175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18288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11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35000" y="11518899"/>
            <a:ext cx="23114400" cy="1588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23707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47413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67734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914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45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826981" marR="0" lvl="5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436589" marR="0" lvl="6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5080064" marR="0" lvl="7" indent="-372538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723538" marR="0" lvl="8" indent="-406405" algn="l" rtl="0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5333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A458-7749-48DD-9EA3-A618180F0F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526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47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hape 71"/>
          <p:cNvSpPr>
            <a:spLocks noChangeArrowheads="1"/>
          </p:cNvSpPr>
          <p:nvPr userDrawn="1"/>
        </p:nvSpPr>
        <p:spPr bwMode="auto">
          <a:xfrm>
            <a:off x="-25400" y="12750800"/>
            <a:ext cx="24434800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endParaRPr lang="it-IT" altLang="it-IT" sz="5066">
              <a:latin typeface="Titillium Web" charset="0"/>
              <a:sym typeface="Titillium Web" charset="0"/>
            </a:endParaRPr>
          </a:p>
        </p:txBody>
      </p:sp>
      <p:pic>
        <p:nvPicPr>
          <p:cNvPr id="8" name="Immagine 14">
            <a:extLst>
              <a:ext uri="{FF2B5EF4-FFF2-40B4-BE49-F238E27FC236}">
                <a16:creationId xmlns:a16="http://schemas.microsoft.com/office/drawing/2014/main" id="{D95D6EDE-9B37-2547-A457-F5D54B0B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091" y="12854285"/>
            <a:ext cx="3474254" cy="73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63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306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16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805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624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76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585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061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839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81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559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88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29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13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69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79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95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4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906F9-3AE5-416B-B20A-A746FEE8FC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74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1689103" y="952501"/>
            <a:ext cx="210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75" tIns="34275" rIns="342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267" y="12962467"/>
            <a:ext cx="2590800" cy="56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1689103" y="3238501"/>
            <a:ext cx="21005800" cy="920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75" tIns="34275" rIns="342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>
              <a:sym typeface="Arial" panose="020B0604020202020204" pitchFamily="34" charset="0"/>
            </a:endParaRPr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11959168" y="13081002"/>
            <a:ext cx="452965" cy="4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250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/>
            </a:pPr>
            <a:fld id="{87EED4DC-E30F-413B-8041-0A82977AD0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7" name="Gruppo 1" descr="logo AgID - Agenzia per l'Italia Digitale" title="AgID - Agenzia per l'Italia Digitale">
            <a:extLst>
              <a:ext uri="{FF2B5EF4-FFF2-40B4-BE49-F238E27FC236}">
                <a16:creationId xmlns:a16="http://schemas.microsoft.com/office/drawing/2014/main" id="{6E259D2F-E3B9-A544-A301-EC9D1E5C6A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5400" y="12750800"/>
            <a:ext cx="24434800" cy="965200"/>
            <a:chOff x="-9525" y="4781550"/>
            <a:chExt cx="9163050" cy="361950"/>
          </a:xfrm>
        </p:grpSpPr>
        <p:sp>
          <p:nvSpPr>
            <p:cNvPr id="8" name="Shape 71">
              <a:extLst>
                <a:ext uri="{FF2B5EF4-FFF2-40B4-BE49-F238E27FC236}">
                  <a16:creationId xmlns:a16="http://schemas.microsoft.com/office/drawing/2014/main" id="{794F7634-DCA6-7C4A-B60E-B4DE77D5A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25" y="4781550"/>
              <a:ext cx="9163050" cy="3619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</a:pPr>
              <a:endParaRPr lang="it-IT" altLang="it-IT" sz="5067">
                <a:latin typeface="Titillium Web" panose="00000800000000000000" pitchFamily="2" charset="0"/>
                <a:sym typeface="Titillium Web" panose="00000800000000000000" pitchFamily="2" charset="0"/>
              </a:endParaRPr>
            </a:p>
          </p:txBody>
        </p:sp>
        <p:pic>
          <p:nvPicPr>
            <p:cNvPr id="9" name="Immagine 14" descr="Casella di testo blu" title="Casella di testo blu">
              <a:extLst>
                <a:ext uri="{FF2B5EF4-FFF2-40B4-BE49-F238E27FC236}">
                  <a16:creationId xmlns:a16="http://schemas.microsoft.com/office/drawing/2014/main" id="{CA31FA5D-8BC5-3F48-A4AB-FC9738E6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613" y="4836705"/>
              <a:ext cx="977900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3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1219215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2438430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3657646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4876861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C3EA-873E-0A4B-AE1D-DCFBC796ED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5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37.png"/><Relationship Id="rId10" Type="http://schemas.openxmlformats.org/officeDocument/2006/relationships/image" Target="../media/image42.tiff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soldipubblici.gov.it/it/hom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ati.gov.it/" TargetMode="External"/><Relationship Id="rId5" Type="http://schemas.openxmlformats.org/officeDocument/2006/relationships/hyperlink" Target="http://trasparenza.agid.gov.it/" TargetMode="External"/><Relationship Id="rId4" Type="http://schemas.openxmlformats.org/officeDocument/2006/relationships/hyperlink" Target="http://www.agid.gov.i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hyperlink" Target="https://docs.italia.it/italia/piano-triennale-ict/pianotriennale-ict-doc/it/2017-2019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italia.it/italia/piano-triennale-ict/pianotriennale-ict-doc/it/2019-2021/05_dati-della-pubblica-amministrazione.html#basi-di-dati-di-interesse-nazionale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hape 74"/>
          <p:cNvSpPr>
            <a:spLocks noChangeArrowheads="1"/>
          </p:cNvSpPr>
          <p:nvPr/>
        </p:nvSpPr>
        <p:spPr bwMode="auto">
          <a:xfrm>
            <a:off x="0" y="10795001"/>
            <a:ext cx="24384000" cy="6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7134" tIns="78534" rIns="157134" bIns="78534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it-IT" altLang="it-IT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740639" y="1498582"/>
            <a:ext cx="532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Titillium Web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AD9AF-CDBC-9348-8FC8-235987433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"/>
          <a:stretch/>
        </p:blipFill>
        <p:spPr>
          <a:xfrm>
            <a:off x="0" y="-2564296"/>
            <a:ext cx="24384000" cy="1628029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106176" y="-1807570"/>
            <a:ext cx="19933662" cy="1188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_tradnl" sz="9000" b="1" i="0" u="none" strike="noStrike" kern="0" cap="none" spc="0" normalizeH="0" baseline="0" noProof="0" dirty="0">
                <a:ln>
                  <a:noFill/>
                </a:ln>
                <a:solidFill>
                  <a:srgbClr val="3982D8"/>
                </a:solidFill>
                <a:effectLst/>
                <a:uLnTx/>
                <a:uFillTx/>
                <a:latin typeface="Titillium Web"/>
                <a:ea typeface="+mj-ea"/>
                <a:cs typeface="+mj-cs"/>
                <a:sym typeface="Titillium Web"/>
              </a:rPr>
            </a:br>
            <a:endParaRPr kumimoji="0" lang="es-ES_tradnl" sz="9000" b="1" i="0" u="none" strike="noStrike" kern="0" cap="none" spc="0" normalizeH="0" baseline="0" noProof="0" dirty="0">
              <a:ln>
                <a:noFill/>
              </a:ln>
              <a:solidFill>
                <a:srgbClr val="3982D8"/>
              </a:solidFill>
              <a:effectLst/>
              <a:uLnTx/>
              <a:uFillTx/>
              <a:latin typeface="Titillium Web"/>
              <a:ea typeface="+mj-ea"/>
              <a:cs typeface="+mj-cs"/>
              <a:sym typeface="Titillium Web"/>
            </a:endParaRPr>
          </a:p>
          <a:p>
            <a:pPr lvl="0" defTabSz="1828800" hangingPunct="1">
              <a:defRPr/>
            </a:pPr>
            <a:r>
              <a:rPr lang="es-ES_tradnl" sz="9000" b="1" dirty="0">
                <a:solidFill>
                  <a:srgbClr val="3982D8"/>
                </a:solidFill>
                <a:latin typeface="Titillium Web"/>
              </a:rPr>
              <a:t>Governance of Digital Government: </a:t>
            </a:r>
            <a:br>
              <a:rPr lang="es-ES_tradnl" sz="9000" b="1" dirty="0">
                <a:solidFill>
                  <a:srgbClr val="3982D8"/>
                </a:solidFill>
                <a:latin typeface="Titillium Web"/>
              </a:rPr>
            </a:br>
            <a:r>
              <a:rPr lang="es-ES_tradnl" sz="9000" b="1" dirty="0">
                <a:solidFill>
                  <a:srgbClr val="3982D8"/>
                </a:solidFill>
                <a:latin typeface="Titillium Web"/>
              </a:rPr>
              <a:t>The case of Italy</a:t>
            </a:r>
          </a:p>
          <a:p>
            <a:pPr lvl="0" defTabSz="1828800" hangingPunct="1">
              <a:defRPr/>
            </a:pPr>
            <a:endParaRPr lang="it-IT" sz="10500" kern="1200" dirty="0">
              <a:solidFill>
                <a:prstClr val="white"/>
              </a:solidFill>
              <a:latin typeface="Calibri"/>
            </a:endParaRPr>
          </a:p>
          <a:p>
            <a:pPr lvl="0" defTabSz="1828800" hangingPunct="1"/>
            <a:r>
              <a:rPr lang="it-IT" sz="9800" kern="1200" dirty="0">
                <a:solidFill>
                  <a:prstClr val="white"/>
                </a:solidFill>
                <a:latin typeface="Calibri"/>
              </a:rPr>
              <a:t>AGID and the National </a:t>
            </a:r>
            <a:r>
              <a:rPr lang="it-IT" sz="9800" kern="1200" dirty="0" err="1">
                <a:solidFill>
                  <a:prstClr val="white"/>
                </a:solidFill>
                <a:latin typeface="Calibri"/>
              </a:rPr>
              <a:t>Observatory</a:t>
            </a:r>
            <a:r>
              <a:rPr lang="it-IT" sz="9800" kern="12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lvl="0" defTabSz="1828800" hangingPunct="1"/>
            <a:r>
              <a:rPr lang="it-IT" sz="9800" kern="1200" dirty="0">
                <a:solidFill>
                  <a:prstClr val="white"/>
                </a:solidFill>
                <a:latin typeface="Calibri"/>
              </a:rPr>
              <a:t>on Digital </a:t>
            </a:r>
            <a:r>
              <a:rPr lang="it-IT" sz="9800" kern="1200" dirty="0" err="1">
                <a:solidFill>
                  <a:prstClr val="white"/>
                </a:solidFill>
                <a:latin typeface="Calibri"/>
              </a:rPr>
              <a:t>Ecosystem</a:t>
            </a:r>
            <a:r>
              <a:rPr lang="it-IT" sz="98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9800" kern="1200" dirty="0" err="1">
                <a:solidFill>
                  <a:prstClr val="white"/>
                </a:solidFill>
                <a:latin typeface="Calibri"/>
              </a:rPr>
              <a:t>Growth</a:t>
            </a:r>
            <a:endParaRPr lang="it-IT" sz="9800" kern="12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77555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b="3438"/>
          <a:stretch/>
        </p:blipFill>
        <p:spPr>
          <a:xfrm>
            <a:off x="-2208" y="1497330"/>
            <a:ext cx="24386208" cy="112256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1497328"/>
            <a:ext cx="24384000" cy="1128460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548836" y="7799196"/>
            <a:ext cx="7625691" cy="4572096"/>
            <a:chOff x="205813" y="800315"/>
            <a:chExt cx="2859634" cy="1714536"/>
          </a:xfrm>
        </p:grpSpPr>
        <p:sp>
          <p:nvSpPr>
            <p:cNvPr id="33" name="Rettangolo arrotondato 32"/>
            <p:cNvSpPr/>
            <p:nvPr/>
          </p:nvSpPr>
          <p:spPr>
            <a:xfrm>
              <a:off x="290522" y="896403"/>
              <a:ext cx="2774925" cy="1618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kern="1200">
                <a:solidFill>
                  <a:srgbClr val="FFFFFF"/>
                </a:solidFill>
                <a:latin typeface="Arial"/>
                <a:sym typeface="Arial" panose="020B0604020202020204" pitchFamily="34" charset="0"/>
              </a:endParaRPr>
            </a:p>
          </p:txBody>
        </p:sp>
        <p:sp>
          <p:nvSpPr>
            <p:cNvPr id="34" name="Ovale 33"/>
            <p:cNvSpPr/>
            <p:nvPr/>
          </p:nvSpPr>
          <p:spPr>
            <a:xfrm>
              <a:off x="205813" y="80031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b="1" kern="1200" dirty="0">
                  <a:solidFill>
                    <a:srgbClr val="000000"/>
                  </a:solidFill>
                  <a:latin typeface="Arial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478276" y="1070037"/>
              <a:ext cx="1544521" cy="1392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indent="7144" algn="ctr">
                <a:defRPr sz="1800" b="1" i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ICT </a:t>
              </a:r>
              <a:r>
                <a:rPr lang="it-IT" sz="3200" u="sng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expenses</a:t>
              </a:r>
              <a:endParaRPr lang="it-IT" sz="3200" u="sng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endParaRP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b="0" i="0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endParaRP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Produce </a:t>
              </a:r>
              <a:r>
                <a:rPr lang="it-IT" sz="2900" i="0" kern="1200" dirty="0">
                  <a:solidFill>
                    <a:srgbClr val="FF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high-</a:t>
              </a:r>
              <a:r>
                <a:rPr lang="it-IT" sz="2900" i="0" kern="1200" dirty="0" err="1">
                  <a:solidFill>
                    <a:srgbClr val="FF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quality</a:t>
              </a:r>
              <a:r>
                <a:rPr lang="it-IT" sz="2900" i="0" kern="1200" dirty="0">
                  <a:solidFill>
                    <a:srgbClr val="FF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data 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on ICT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expenditure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of the PA and start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developing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new </a:t>
              </a:r>
              <a:r>
                <a:rPr lang="it-IT" sz="2900" b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soldipubblici.it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release</a:t>
              </a:r>
              <a:endParaRPr lang="it-IT" sz="2900" b="0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48835" y="2896173"/>
            <a:ext cx="7625691" cy="4783981"/>
            <a:chOff x="205813" y="800315"/>
            <a:chExt cx="2859634" cy="1793993"/>
          </a:xfrm>
        </p:grpSpPr>
        <p:sp>
          <p:nvSpPr>
            <p:cNvPr id="2" name="Rettangolo arrotondato 1"/>
            <p:cNvSpPr/>
            <p:nvPr/>
          </p:nvSpPr>
          <p:spPr>
            <a:xfrm>
              <a:off x="290522" y="896403"/>
              <a:ext cx="2774925" cy="1618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kern="1200">
                <a:solidFill>
                  <a:srgbClr val="FFFFFF"/>
                </a:solidFill>
                <a:latin typeface="Arial"/>
                <a:sym typeface="Arial" panose="020B0604020202020204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280156" y="982352"/>
              <a:ext cx="1733796" cy="161195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indent="7144" algn="ctr">
                <a:defRPr sz="1800" b="1" i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Digital </a:t>
              </a:r>
              <a:r>
                <a:rPr lang="it-IT" sz="3200" u="sng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growth</a:t>
              </a: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</a:t>
              </a:r>
              <a:r>
                <a:rPr lang="it-IT" sz="3200" u="sng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Strategy</a:t>
              </a: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and</a:t>
              </a:r>
            </a:p>
            <a:p>
              <a:pPr indent="0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Three-</a:t>
              </a:r>
              <a:r>
                <a:rPr lang="it-IT" sz="3200" u="sng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year</a:t>
              </a: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Plan </a:t>
              </a:r>
            </a:p>
            <a:p>
              <a:pPr indent="0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800" i="0" kern="1200" dirty="0" err="1">
                  <a:solidFill>
                    <a:srgbClr val="FF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Populate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the 80 </a:t>
              </a:r>
              <a:r>
                <a:rPr lang="it-IT" sz="28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Strategy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</a:t>
              </a:r>
              <a:r>
                <a:rPr lang="it-IT" sz="28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indicators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and </a:t>
              </a:r>
              <a:r>
                <a:rPr lang="it-IT" sz="28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identify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the </a:t>
              </a:r>
              <a:r>
                <a:rPr lang="it-IT" sz="2800" i="0" kern="1200" dirty="0" err="1">
                  <a:solidFill>
                    <a:srgbClr val="FF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phenomena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</a:t>
              </a:r>
              <a:r>
                <a:rPr lang="it-IT" sz="28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related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to the </a:t>
              </a:r>
              <a:r>
                <a:rPr lang="it-IT" sz="28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implementation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of the Three-</a:t>
              </a:r>
              <a:r>
                <a:rPr lang="it-IT" sz="28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Year</a:t>
              </a:r>
              <a:r>
                <a:rPr lang="it-IT" sz="28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Plan</a:t>
              </a:r>
              <a:endParaRPr lang="it-IT" sz="2800" b="0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endParaRP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3733" b="0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" name="Ovale 2"/>
            <p:cNvSpPr/>
            <p:nvPr/>
          </p:nvSpPr>
          <p:spPr>
            <a:xfrm>
              <a:off x="205813" y="80031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b="1" kern="1200" dirty="0">
                  <a:solidFill>
                    <a:srgbClr val="000000"/>
                  </a:solidFill>
                  <a:latin typeface="Arial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8809247" y="7799196"/>
            <a:ext cx="7895965" cy="4679949"/>
            <a:chOff x="205813" y="800315"/>
            <a:chExt cx="2960987" cy="1754981"/>
          </a:xfrm>
        </p:grpSpPr>
        <p:sp>
          <p:nvSpPr>
            <p:cNvPr id="37" name="Rettangolo arrotondato 36"/>
            <p:cNvSpPr/>
            <p:nvPr/>
          </p:nvSpPr>
          <p:spPr>
            <a:xfrm>
              <a:off x="290522" y="896403"/>
              <a:ext cx="2774925" cy="1618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kern="1200">
                <a:solidFill>
                  <a:srgbClr val="FFFFFF"/>
                </a:solidFill>
                <a:latin typeface="Arial"/>
                <a:sym typeface="Arial" panose="020B0604020202020204" pitchFamily="34" charset="0"/>
              </a:endParaRPr>
            </a:p>
          </p:txBody>
        </p:sp>
        <p:sp>
          <p:nvSpPr>
            <p:cNvPr id="38" name="Ovale 37"/>
            <p:cNvSpPr/>
            <p:nvPr/>
          </p:nvSpPr>
          <p:spPr>
            <a:xfrm>
              <a:off x="205813" y="80031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b="1" kern="1200" dirty="0">
                  <a:solidFill>
                    <a:srgbClr val="000000"/>
                  </a:solidFill>
                  <a:latin typeface="Arial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1118441" y="977965"/>
              <a:ext cx="2048359" cy="1577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indent="7144" algn="ctr">
                <a:defRPr sz="1800" b="1" i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u="sng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Digitization</a:t>
              </a: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and </a:t>
              </a: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u="sng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European</a:t>
              </a:r>
              <a:r>
                <a:rPr lang="it-IT" sz="3200" u="sng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funds</a:t>
              </a: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b="0" i="0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endParaRP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Ensuring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the </a:t>
              </a:r>
              <a:r>
                <a:rPr lang="it-IT" sz="2900" i="0" kern="1200" dirty="0" err="1">
                  <a:solidFill>
                    <a:srgbClr val="FF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relevance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of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ongoing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digital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projects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of the PA with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respect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to the EU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programs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</a:t>
              </a: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(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direct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 and </a:t>
              </a:r>
              <a:r>
                <a:rPr lang="it-IT" sz="2900" b="0" i="0" kern="1200" dirty="0" err="1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indirect</a:t>
              </a:r>
              <a:r>
                <a:rPr lang="it-IT" sz="2900" b="0" i="0" kern="1200" dirty="0">
                  <a:solidFill>
                    <a:srgbClr val="000000"/>
                  </a:solidFill>
                  <a:latin typeface="Arial"/>
                  <a:ea typeface="+mn-ea"/>
                  <a:sym typeface="Arial" panose="020B0604020202020204" pitchFamily="34" charset="0"/>
                </a:rPr>
                <a:t>)</a:t>
              </a:r>
            </a:p>
            <a:p>
              <a:pPr indent="19051"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00" b="0" i="0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ttangolo arrotondato 23"/>
          <p:cNvSpPr/>
          <p:nvPr/>
        </p:nvSpPr>
        <p:spPr>
          <a:xfrm>
            <a:off x="9035137" y="3152408"/>
            <a:ext cx="7399800" cy="431586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200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03200" y="2117686"/>
            <a:ext cx="16611600" cy="104152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7688243" y="6202291"/>
            <a:ext cx="627049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733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Building a </a:t>
            </a:r>
            <a:r>
              <a:rPr lang="it-IT" sz="3733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monitoring</a:t>
            </a:r>
            <a:r>
              <a:rPr lang="it-IT" sz="3733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community</a:t>
            </a:r>
            <a:r>
              <a:rPr lang="it-IT" sz="3733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for the </a:t>
            </a:r>
            <a:r>
              <a:rPr lang="it-IT" sz="3733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Italian</a:t>
            </a:r>
            <a:r>
              <a:rPr lang="it-IT" sz="3733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it-IT" sz="3733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digital</a:t>
            </a:r>
            <a:r>
              <a:rPr lang="it-IT" sz="3733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it-IT" sz="3733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transformation</a:t>
            </a:r>
            <a:endParaRPr lang="it-IT" sz="3733" kern="120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ettangolo 14"/>
          <p:cNvSpPr>
            <a:spLocks noChangeArrowheads="1"/>
          </p:cNvSpPr>
          <p:nvPr/>
        </p:nvSpPr>
        <p:spPr bwMode="auto">
          <a:xfrm>
            <a:off x="613836" y="478370"/>
            <a:ext cx="2316577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Where</a:t>
            </a: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 ONCE </a:t>
            </a: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comes</a:t>
            </a: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 from</a:t>
            </a:r>
            <a:endParaRPr lang="it-IT" altLang="it-IT" sz="3733" i="1" kern="1200" dirty="0">
              <a:solidFill>
                <a:srgbClr val="0070C0"/>
              </a:solidFill>
              <a:latin typeface="Open Sans"/>
              <a:ea typeface="+mn-ea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2053479" y="3381607"/>
            <a:ext cx="4328600" cy="2821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indent="7144" algn="ctr">
              <a:defRPr sz="1800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indent="19051"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200" u="sng" kern="1200" dirty="0">
                <a:solidFill>
                  <a:srgbClr val="000000"/>
                </a:solidFill>
                <a:latin typeface="Arial"/>
                <a:ea typeface="+mn-ea"/>
                <a:sym typeface="Arial" panose="020B0604020202020204" pitchFamily="34" charset="0"/>
              </a:rPr>
              <a:t>Digital data</a:t>
            </a:r>
          </a:p>
          <a:p>
            <a:pPr indent="19051"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2933" kern="1200" dirty="0">
              <a:solidFill>
                <a:srgbClr val="000000"/>
              </a:solidFill>
              <a:latin typeface="Arial"/>
              <a:ea typeface="+mn-ea"/>
              <a:sym typeface="Arial" panose="020B0604020202020204" pitchFamily="34" charset="0"/>
            </a:endParaRPr>
          </a:p>
          <a:p>
            <a:pPr indent="19051"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2900" kern="1200" dirty="0" err="1">
                <a:solidFill>
                  <a:srgbClr val="FF0000"/>
                </a:solidFill>
                <a:latin typeface="Arial"/>
                <a:ea typeface="+mn-ea"/>
                <a:sym typeface="Arial" panose="020B0604020202020204" pitchFamily="34" charset="0"/>
              </a:rPr>
              <a:t>collect</a:t>
            </a:r>
            <a:r>
              <a:rPr lang="it-IT" sz="2900" kern="1200" dirty="0">
                <a:solidFill>
                  <a:srgbClr val="FF0000"/>
                </a:solidFill>
                <a:latin typeface="Arial"/>
                <a:ea typeface="+mn-ea"/>
                <a:sym typeface="Arial" panose="020B0604020202020204" pitchFamily="34" charset="0"/>
              </a:rPr>
              <a:t> </a:t>
            </a:r>
            <a:r>
              <a:rPr lang="it-IT" sz="2900" b="0" kern="1200" dirty="0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and </a:t>
            </a:r>
            <a:r>
              <a:rPr lang="it-IT" sz="2900" b="0" kern="1200" dirty="0" err="1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standardize</a:t>
            </a:r>
            <a:r>
              <a:rPr lang="it-IT" sz="2900" b="0" kern="1200" dirty="0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 data on </a:t>
            </a:r>
            <a:r>
              <a:rPr lang="it-IT" sz="2900" b="0" kern="1200" dirty="0" err="1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digital</a:t>
            </a:r>
            <a:r>
              <a:rPr lang="it-IT" sz="2900" b="0" kern="1200" dirty="0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 </a:t>
            </a:r>
            <a:r>
              <a:rPr lang="it-IT" sz="2900" b="0" kern="1200" dirty="0" err="1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phenomena</a:t>
            </a:r>
            <a:r>
              <a:rPr lang="it-IT" sz="2900" b="0" kern="1200" dirty="0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 </a:t>
            </a:r>
            <a:r>
              <a:rPr lang="it-IT" sz="2900" kern="1200" dirty="0" err="1">
                <a:solidFill>
                  <a:srgbClr val="FF0000"/>
                </a:solidFill>
                <a:latin typeface="Arial"/>
                <a:ea typeface="+mn-ea"/>
                <a:sym typeface="Arial" panose="020B0604020202020204" pitchFamily="34" charset="0"/>
              </a:rPr>
              <a:t>available</a:t>
            </a:r>
            <a:r>
              <a:rPr lang="it-IT" sz="2900" kern="1200" dirty="0">
                <a:solidFill>
                  <a:srgbClr val="FF0000"/>
                </a:solidFill>
                <a:latin typeface="Arial"/>
                <a:ea typeface="+mn-ea"/>
                <a:sym typeface="Arial" panose="020B0604020202020204" pitchFamily="34" charset="0"/>
              </a:rPr>
              <a:t> </a:t>
            </a:r>
            <a:r>
              <a:rPr lang="it-IT" sz="2900" b="0" kern="1200" dirty="0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to </a:t>
            </a:r>
            <a:r>
              <a:rPr lang="it-IT" sz="2900" b="0" kern="1200" dirty="0" err="1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all</a:t>
            </a:r>
            <a:r>
              <a:rPr lang="it-IT" sz="2900" b="0" kern="1200" dirty="0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 </a:t>
            </a:r>
            <a:r>
              <a:rPr lang="it-IT" sz="2900" b="0" kern="1200" dirty="0" err="1">
                <a:solidFill>
                  <a:schemeClr val="tx1"/>
                </a:solidFill>
                <a:latin typeface="Arial"/>
                <a:ea typeface="+mn-ea"/>
                <a:sym typeface="Arial" panose="020B0604020202020204" pitchFamily="34" charset="0"/>
              </a:rPr>
              <a:t>stakeholders</a:t>
            </a:r>
            <a:endParaRPr lang="it-IT" sz="2900" b="0" kern="1200" dirty="0">
              <a:solidFill>
                <a:schemeClr val="tx1"/>
              </a:solidFill>
              <a:latin typeface="Arial"/>
              <a:ea typeface="+mn-ea"/>
              <a:sym typeface="Arial" panose="020B0604020202020204" pitchFamily="34" charset="0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8809245" y="2896173"/>
            <a:ext cx="1152000" cy="11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733" b="1" kern="1200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69336" r="71510" b="3080"/>
          <a:stretch/>
        </p:blipFill>
        <p:spPr>
          <a:xfrm>
            <a:off x="2278150" y="3960488"/>
            <a:ext cx="1375317" cy="1920000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>
            <a:off x="2745478" y="1873384"/>
            <a:ext cx="11527045" cy="7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733" b="1" kern="1200" dirty="0">
                <a:solidFill>
                  <a:srgbClr val="FFFFFF"/>
                </a:solidFill>
                <a:latin typeface="Arial"/>
                <a:sym typeface="Arial" panose="020B0604020202020204" pitchFamily="34" charset="0"/>
              </a:rPr>
              <a:t>4 </a:t>
            </a:r>
            <a:r>
              <a:rPr lang="it-IT" sz="3733" b="1" kern="1200" dirty="0">
                <a:solidFill>
                  <a:srgbClr val="FFFFFF"/>
                </a:solidFill>
                <a:sym typeface="Arial" panose="020B0604020202020204" pitchFamily="34" charset="0"/>
              </a:rPr>
              <a:t>NEEDS </a:t>
            </a:r>
            <a:r>
              <a:rPr lang="it-IT" sz="3733" b="1" kern="1200" dirty="0" err="1">
                <a:solidFill>
                  <a:srgbClr val="FFFFFF"/>
                </a:solidFill>
                <a:sym typeface="Arial" panose="020B0604020202020204" pitchFamily="34" charset="0"/>
              </a:rPr>
              <a:t>collected</a:t>
            </a:r>
            <a:r>
              <a:rPr lang="it-IT" sz="3733" b="1" kern="1200" dirty="0">
                <a:solidFill>
                  <a:srgbClr val="FFFFFF"/>
                </a:solidFill>
                <a:sym typeface="Arial" panose="020B0604020202020204" pitchFamily="34" charset="0"/>
              </a:rPr>
              <a:t> by AgID</a:t>
            </a:r>
            <a:endParaRPr lang="it-IT" sz="3733" b="1" kern="1200" dirty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145" y="9525522"/>
            <a:ext cx="2584648" cy="2567005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07223">
            <a:off x="1010821" y="9035621"/>
            <a:ext cx="2549839" cy="709163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8361" y="9418355"/>
            <a:ext cx="1979235" cy="2219595"/>
          </a:xfrm>
          <a:prstGeom prst="rect">
            <a:avLst/>
          </a:prstGeom>
        </p:spPr>
      </p:pic>
      <p:sp>
        <p:nvSpPr>
          <p:cNvPr id="44" name="Triangolo isoscele 43"/>
          <p:cNvSpPr/>
          <p:nvPr/>
        </p:nvSpPr>
        <p:spPr>
          <a:xfrm rot="5400000">
            <a:off x="12151877" y="7111003"/>
            <a:ext cx="10386667" cy="61501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pic>
        <p:nvPicPr>
          <p:cNvPr id="1026" name="Picture 2" descr="Risultati immagini per ide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945" y="8241648"/>
            <a:ext cx="2749955" cy="3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2086" r="70921" b="67248"/>
          <a:stretch/>
        </p:blipFill>
        <p:spPr>
          <a:xfrm>
            <a:off x="995819" y="5300621"/>
            <a:ext cx="1310651" cy="1920000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EA83031E-4758-2246-AB21-E9A44AAAD0F4}"/>
              </a:ext>
            </a:extLst>
          </p:cNvPr>
          <p:cNvSpPr/>
          <p:nvPr/>
        </p:nvSpPr>
        <p:spPr>
          <a:xfrm>
            <a:off x="1734413" y="4450553"/>
            <a:ext cx="480747" cy="774659"/>
          </a:xfrm>
          <a:prstGeom prst="bentArrow">
            <a:avLst/>
          </a:prstGeom>
          <a:noFill/>
          <a:ln w="3175">
            <a:solidFill>
              <a:srgbClr val="008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4" name="AutoShape 6" descr="Risultati immagini per data">
            <a:extLst>
              <a:ext uri="{FF2B5EF4-FFF2-40B4-BE49-F238E27FC236}">
                <a16:creationId xmlns:a16="http://schemas.microsoft.com/office/drawing/2014/main" id="{BBE69EA0-E8CA-7748-B03C-ECE261754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10068"/>
            <a:ext cx="24384000" cy="134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pPr algn="l"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7AAB94C-2F33-AE46-AF73-47F28037C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7847" y="4646304"/>
            <a:ext cx="2852280" cy="1578261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97CFD8A1-5892-C04E-A087-92C2DA898866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46" name="Shape 71">
              <a:extLst>
                <a:ext uri="{FF2B5EF4-FFF2-40B4-BE49-F238E27FC236}">
                  <a16:creationId xmlns:a16="http://schemas.microsoft.com/office/drawing/2014/main" id="{29278240-4304-9448-A17D-237F0F627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90D111DA-8DB3-9541-BA08-4CAF12A1E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27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40" b="3766"/>
          <a:stretch/>
        </p:blipFill>
        <p:spPr>
          <a:xfrm>
            <a:off x="0" y="1601336"/>
            <a:ext cx="24384000" cy="1110018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0" y="1497328"/>
            <a:ext cx="24384000" cy="1128460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7171" name="Rettangolo 14"/>
          <p:cNvSpPr>
            <a:spLocks noChangeArrowheads="1"/>
          </p:cNvSpPr>
          <p:nvPr/>
        </p:nvSpPr>
        <p:spPr bwMode="auto">
          <a:xfrm>
            <a:off x="613836" y="478370"/>
            <a:ext cx="2285153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Objectives</a:t>
            </a:r>
            <a:endParaRPr lang="it-IT" altLang="it-IT" sz="5333" b="1" kern="1200" dirty="0">
              <a:solidFill>
                <a:srgbClr val="0070C0"/>
              </a:solidFill>
              <a:latin typeface="Open Sans"/>
              <a:ea typeface="+mn-ea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9450098" y="2843344"/>
            <a:ext cx="5483803" cy="3776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Make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the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different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monitoring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actions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converge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into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a single framework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5280473" y="2799052"/>
            <a:ext cx="5483803" cy="3776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Reduce the </a:t>
            </a:r>
            <a:r>
              <a:rPr 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workload</a:t>
            </a:r>
            <a:r>
              <a:rPr 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of </a:t>
            </a:r>
            <a:r>
              <a:rPr 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PAs</a:t>
            </a:r>
            <a:r>
              <a:rPr 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that</a:t>
            </a:r>
            <a:r>
              <a:rPr 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provide</a:t>
            </a:r>
            <a:r>
              <a:rPr 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data or </a:t>
            </a:r>
            <a:r>
              <a:rPr 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KPIs</a:t>
            </a:r>
            <a:r>
              <a:rPr 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(Once </a:t>
            </a:r>
            <a:r>
              <a:rPr 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principle</a:t>
            </a:r>
            <a:r>
              <a:rPr 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)</a:t>
            </a:r>
            <a:endParaRPr lang="it-IT" sz="3733" b="1" kern="1200" dirty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5455310" y="7763949"/>
            <a:ext cx="5483803" cy="37761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Promote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competences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, data and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KPIs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sharing</a:t>
            </a:r>
            <a:endParaRPr lang="it-IT" sz="3733" kern="1200" dirty="0">
              <a:solidFill>
                <a:schemeClr val="bg1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638205" y="2843344"/>
            <a:ext cx="5483803" cy="37761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Building a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monitoring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community for the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Italian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digital</a:t>
            </a:r>
            <a:r>
              <a:rPr lang="it-IT" sz="3733" b="1" kern="1200" dirty="0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sz="3733" b="1" kern="1200" dirty="0" err="1">
                <a:solidFill>
                  <a:schemeClr val="bg1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transformation</a:t>
            </a:r>
            <a:endParaRPr lang="it-IT" sz="3733" b="1" kern="1200" dirty="0">
              <a:solidFill>
                <a:schemeClr val="bg1"/>
              </a:solidFill>
              <a:latin typeface="Open Sans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638205" y="7701299"/>
            <a:ext cx="5483803" cy="3776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Improve</a:t>
            </a:r>
            <a:r>
              <a:rPr lang="it-IT" alt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the </a:t>
            </a:r>
            <a:r>
              <a:rPr lang="it-IT" alt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country’s</a:t>
            </a:r>
            <a:r>
              <a:rPr lang="it-IT" alt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benchmark </a:t>
            </a:r>
            <a:r>
              <a:rPr lang="it-IT" alt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at</a:t>
            </a:r>
            <a:r>
              <a:rPr lang="it-IT" alt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alt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European</a:t>
            </a:r>
            <a:r>
              <a:rPr lang="it-IT" altLang="it-IT" sz="3733" b="1" kern="1200" dirty="0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it-IT" altLang="it-IT" sz="3733" b="1" kern="1200" dirty="0" err="1">
                <a:solidFill>
                  <a:srgbClr val="000000"/>
                </a:solidFill>
                <a:latin typeface="Open Sans"/>
                <a:cs typeface="Calibri" panose="020F0502020204030204" pitchFamily="34" charset="0"/>
                <a:sym typeface="Arial" panose="020B0604020202020204" pitchFamily="34" charset="0"/>
              </a:rPr>
              <a:t>level</a:t>
            </a:r>
            <a:endParaRPr lang="it-IT" sz="3733" b="1" kern="1200" dirty="0">
              <a:solidFill>
                <a:srgbClr val="000000"/>
              </a:solidFill>
              <a:latin typeface="Open Sans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9612145" y="7756570"/>
            <a:ext cx="5483803" cy="3776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733" b="1" kern="1200" dirty="0" err="1">
                <a:solidFill>
                  <a:schemeClr val="bg1"/>
                </a:solidFill>
                <a:latin typeface="Open Sans"/>
                <a:sym typeface="Arial" panose="020B0604020202020204" pitchFamily="34" charset="0"/>
              </a:rPr>
              <a:t>Identify</a:t>
            </a:r>
            <a:r>
              <a:rPr lang="it-IT" altLang="it-IT" sz="3733" b="1" kern="1200" dirty="0">
                <a:solidFill>
                  <a:schemeClr val="bg1"/>
                </a:solidFill>
                <a:latin typeface="Open Sans"/>
                <a:sym typeface="Arial" panose="020B0604020202020204" pitchFamily="34" charset="0"/>
              </a:rPr>
              <a:t> </a:t>
            </a:r>
            <a:r>
              <a:rPr lang="it-IT" altLang="it-IT" sz="3733" b="1" kern="1200" dirty="0" err="1">
                <a:solidFill>
                  <a:schemeClr val="bg1"/>
                </a:solidFill>
                <a:latin typeface="Open Sans"/>
                <a:sym typeface="Arial" panose="020B0604020202020204" pitchFamily="34" charset="0"/>
              </a:rPr>
              <a:t>KPIs</a:t>
            </a:r>
            <a:r>
              <a:rPr lang="it-IT" altLang="it-IT" sz="3733" b="1" kern="1200" dirty="0">
                <a:solidFill>
                  <a:schemeClr val="bg1"/>
                </a:solidFill>
                <a:latin typeface="Open Sans"/>
                <a:sym typeface="Arial" panose="020B0604020202020204" pitchFamily="34" charset="0"/>
              </a:rPr>
              <a:t> for the Three-</a:t>
            </a:r>
            <a:r>
              <a:rPr lang="it-IT" altLang="it-IT" sz="3733" b="1" kern="1200" dirty="0" err="1">
                <a:solidFill>
                  <a:schemeClr val="bg1"/>
                </a:solidFill>
                <a:latin typeface="Open Sans"/>
                <a:sym typeface="Arial" panose="020B0604020202020204" pitchFamily="34" charset="0"/>
              </a:rPr>
              <a:t>year</a:t>
            </a:r>
            <a:r>
              <a:rPr lang="it-IT" altLang="it-IT" sz="3733" b="1" kern="1200" dirty="0">
                <a:solidFill>
                  <a:schemeClr val="bg1"/>
                </a:solidFill>
                <a:latin typeface="Open Sans"/>
                <a:sym typeface="Arial" panose="020B0604020202020204" pitchFamily="34" charset="0"/>
              </a:rPr>
              <a:t> </a:t>
            </a:r>
            <a:r>
              <a:rPr lang="it-IT" altLang="it-IT" sz="3733" b="1" kern="1200" dirty="0" err="1">
                <a:solidFill>
                  <a:schemeClr val="bg1"/>
                </a:solidFill>
                <a:latin typeface="Open Sans"/>
                <a:sym typeface="Arial" panose="020B0604020202020204" pitchFamily="34" charset="0"/>
              </a:rPr>
              <a:t>plan</a:t>
            </a:r>
            <a:endParaRPr lang="it-IT" sz="3733" b="1" kern="1200" dirty="0">
              <a:solidFill>
                <a:schemeClr val="bg1"/>
              </a:solidFill>
              <a:latin typeface="Arial"/>
              <a:sym typeface="Arial" panose="020B0604020202020204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CDF845B-415B-4441-82FB-0F3B98EE5098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15" name="Shape 71">
              <a:extLst>
                <a:ext uri="{FF2B5EF4-FFF2-40B4-BE49-F238E27FC236}">
                  <a16:creationId xmlns:a16="http://schemas.microsoft.com/office/drawing/2014/main" id="{3F6612ED-BC39-7341-AA55-0B085D7C2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4EACD121-5030-374A-BAA8-8F8E293AF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93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ttangolo 14"/>
          <p:cNvSpPr>
            <a:spLocks noChangeArrowheads="1"/>
          </p:cNvSpPr>
          <p:nvPr/>
        </p:nvSpPr>
        <p:spPr bwMode="auto">
          <a:xfrm>
            <a:off x="486836" y="503768"/>
            <a:ext cx="23770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4800" b="1" kern="1200" dirty="0">
                <a:solidFill>
                  <a:srgbClr val="0070C0"/>
                </a:solidFill>
                <a:latin typeface="Open Sans"/>
                <a:ea typeface="+mn-ea"/>
              </a:rPr>
              <a:t>The </a:t>
            </a:r>
            <a:r>
              <a:rPr lang="it-IT" altLang="it-IT" sz="4800" b="1" kern="1200" dirty="0" err="1">
                <a:solidFill>
                  <a:srgbClr val="0070C0"/>
                </a:solidFill>
                <a:latin typeface="Open Sans"/>
                <a:ea typeface="+mn-ea"/>
              </a:rPr>
              <a:t>methodological</a:t>
            </a:r>
            <a:r>
              <a:rPr lang="it-IT" altLang="it-IT" sz="4800" b="1" kern="1200" dirty="0">
                <a:solidFill>
                  <a:srgbClr val="0070C0"/>
                </a:solidFill>
                <a:latin typeface="Open Sans"/>
                <a:ea typeface="+mn-ea"/>
              </a:rPr>
              <a:t> </a:t>
            </a:r>
            <a:r>
              <a:rPr lang="it-IT" altLang="it-IT" sz="4800" b="1" kern="1200" dirty="0" err="1">
                <a:solidFill>
                  <a:srgbClr val="0070C0"/>
                </a:solidFill>
                <a:latin typeface="Open Sans"/>
                <a:ea typeface="+mn-ea"/>
              </a:rPr>
              <a:t>approach</a:t>
            </a:r>
            <a:endParaRPr lang="it-IT" altLang="it-IT" sz="4800" b="1" kern="1200" dirty="0">
              <a:solidFill>
                <a:srgbClr val="0070C0"/>
              </a:solidFill>
              <a:latin typeface="Open Sans"/>
              <a:ea typeface="+mn-ea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648733A-4F93-BA4E-A3D1-8DBFE10C310E}"/>
              </a:ext>
            </a:extLst>
          </p:cNvPr>
          <p:cNvGrpSpPr/>
          <p:nvPr/>
        </p:nvGrpSpPr>
        <p:grpSpPr>
          <a:xfrm>
            <a:off x="6319477" y="1533943"/>
            <a:ext cx="9809120" cy="10648114"/>
            <a:chOff x="6548077" y="1744886"/>
            <a:chExt cx="9809120" cy="10648114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4E1371B-883D-C34B-A79C-7B302F043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521" y="2651923"/>
              <a:ext cx="8798231" cy="9183153"/>
            </a:xfrm>
            <a:prstGeom prst="rect">
              <a:avLst/>
            </a:prstGeom>
          </p:spPr>
        </p:pic>
        <p:pic>
          <p:nvPicPr>
            <p:cNvPr id="34" name="Picture 11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51742" y="11120567"/>
              <a:ext cx="801792" cy="801792"/>
            </a:xfrm>
            <a:prstGeom prst="rect">
              <a:avLst/>
            </a:prstGeom>
          </p:spPr>
        </p:pic>
        <p:sp>
          <p:nvSpPr>
            <p:cNvPr id="35" name="CasellaDiTesto 34"/>
            <p:cNvSpPr txBox="1"/>
            <p:nvPr/>
          </p:nvSpPr>
          <p:spPr>
            <a:xfrm>
              <a:off x="9314320" y="11827284"/>
              <a:ext cx="4276634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133" b="1" kern="1200" dirty="0">
                  <a:solidFill>
                    <a:srgbClr val="C82506">
                      <a:lumMod val="75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 pitchFamily="34" charset="0"/>
                </a:rPr>
                <a:t>funds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548077" y="2094000"/>
              <a:ext cx="9809120" cy="10299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3733" kern="1200">
                <a:solidFill>
                  <a:srgbClr val="FFFFFF"/>
                </a:solidFill>
                <a:latin typeface="Arial"/>
                <a:sym typeface="Arial" panose="020B0604020202020204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7402257" y="1744886"/>
              <a:ext cx="81007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200" b="1" i="1" kern="1200" dirty="0">
                  <a:solidFill>
                    <a:srgbClr val="0365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Three-</a:t>
              </a:r>
              <a:r>
                <a:rPr lang="it-IT" sz="3200" b="1" i="1" kern="1200" dirty="0" err="1">
                  <a:solidFill>
                    <a:srgbClr val="0365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year</a:t>
              </a:r>
              <a:r>
                <a:rPr lang="it-IT" sz="3200" b="1" i="1" kern="1200" dirty="0">
                  <a:solidFill>
                    <a:srgbClr val="0365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it-IT" sz="3200" b="1" i="1" kern="1200" dirty="0" err="1">
                  <a:solidFill>
                    <a:srgbClr val="0365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plan</a:t>
              </a:r>
              <a:r>
                <a:rPr lang="it-IT" sz="3200" b="1" i="1" kern="1200" dirty="0">
                  <a:solidFill>
                    <a:srgbClr val="0365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– </a:t>
              </a:r>
              <a:r>
                <a:rPr lang="it-IT" sz="3200" b="1" i="1" kern="1200" dirty="0" err="1">
                  <a:solidFill>
                    <a:srgbClr val="0365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strategic</a:t>
              </a:r>
              <a:r>
                <a:rPr lang="it-IT" sz="3200" b="1" i="1" kern="1200" dirty="0">
                  <a:solidFill>
                    <a:srgbClr val="0365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model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EAE1ADE-DADA-5B4B-82E5-5C612A5C0EBA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12" name="Shape 71">
              <a:extLst>
                <a:ext uri="{FF2B5EF4-FFF2-40B4-BE49-F238E27FC236}">
                  <a16:creationId xmlns:a16="http://schemas.microsoft.com/office/drawing/2014/main" id="{E4286821-C62A-B747-A9CB-B7C9A070E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FAF150D-5A16-0044-9865-A8B71CADD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21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ttangolo 14"/>
          <p:cNvSpPr>
            <a:spLocks noChangeArrowheads="1"/>
          </p:cNvSpPr>
          <p:nvPr/>
        </p:nvSpPr>
        <p:spPr bwMode="auto">
          <a:xfrm>
            <a:off x="613836" y="478370"/>
            <a:ext cx="2285153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The </a:t>
            </a: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operational</a:t>
            </a: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 </a:t>
            </a: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approach</a:t>
            </a:r>
            <a:endParaRPr lang="it-IT" altLang="it-IT" sz="5333" b="1" kern="1200" dirty="0">
              <a:solidFill>
                <a:srgbClr val="0070C0"/>
              </a:solidFill>
              <a:latin typeface="Open Sans"/>
              <a:ea typeface="+mn-ea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8E0B5CD-4FF4-E24A-8CF0-25D8927939E1}"/>
              </a:ext>
            </a:extLst>
          </p:cNvPr>
          <p:cNvGrpSpPr/>
          <p:nvPr/>
        </p:nvGrpSpPr>
        <p:grpSpPr>
          <a:xfrm>
            <a:off x="6040635" y="1724056"/>
            <a:ext cx="12302729" cy="10267888"/>
            <a:chOff x="11829824" y="1748531"/>
            <a:chExt cx="12302729" cy="10267888"/>
          </a:xfrm>
        </p:grpSpPr>
        <p:sp>
          <p:nvSpPr>
            <p:cNvPr id="9" name="Ovale 8"/>
            <p:cNvSpPr/>
            <p:nvPr/>
          </p:nvSpPr>
          <p:spPr>
            <a:xfrm>
              <a:off x="11829824" y="2811623"/>
              <a:ext cx="11634437" cy="89833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kern="1200" dirty="0">
                <a:solidFill>
                  <a:srgbClr val="FFFFFF"/>
                </a:solidFill>
                <a:latin typeface="Open Sans"/>
                <a:sym typeface="Arial" panose="020B0604020202020204" pitchFamily="34" charset="0"/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13205215" y="3638847"/>
              <a:ext cx="8891171" cy="686516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kern="1200" dirty="0">
                <a:solidFill>
                  <a:srgbClr val="000000"/>
                </a:solidFill>
                <a:latin typeface="Open Sans"/>
                <a:sym typeface="Arial" panose="020B0604020202020204" pitchFamily="34" charset="0"/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14760980" y="4603647"/>
              <a:ext cx="5952499" cy="4596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2438430" eaLnBrk="0" fontAlgn="base">
                <a:spcBef>
                  <a:spcPct val="0"/>
                </a:spcBef>
                <a:spcAft>
                  <a:spcPct val="0"/>
                </a:spcAft>
              </a:pPr>
              <a:endParaRPr lang="it-IT" sz="2933" b="1" kern="1200" dirty="0">
                <a:solidFill>
                  <a:srgbClr val="000000"/>
                </a:solidFill>
                <a:latin typeface="Open Sans"/>
                <a:sym typeface="Arial" panose="020B0604020202020204" pitchFamily="34" charset="0"/>
              </a:endParaRPr>
            </a:p>
          </p:txBody>
        </p:sp>
        <p:sp>
          <p:nvSpPr>
            <p:cNvPr id="13" name="Rectangle 128"/>
            <p:cNvSpPr/>
            <p:nvPr/>
          </p:nvSpPr>
          <p:spPr>
            <a:xfrm rot="20094645">
              <a:off x="16012073" y="5801840"/>
              <a:ext cx="4528115" cy="2802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spcFirstLastPara="1" wrap="square" lIns="0" tIns="0" rIns="0" bIns="0" numCol="1" rtlCol="0" anchor="t" anchorCtr="0">
              <a:prstTxWarp prst="textArchDown">
                <a:avLst>
                  <a:gd name="adj" fmla="val 17561678"/>
                </a:avLst>
              </a:prstTxWarp>
              <a:spAutoFit/>
            </a:bodyPr>
            <a:lstStyle/>
            <a:p>
              <a:pPr defTabSz="2438430" hangingPunct="1">
                <a:spcAft>
                  <a:spcPts val="1600"/>
                </a:spcAft>
                <a:defRPr/>
              </a:pPr>
              <a:r>
                <a:rPr lang="da-DK" sz="48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(80 + n) </a:t>
              </a:r>
              <a:r>
                <a:rPr lang="da-DK" sz="4800" dirty="0" err="1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indicators</a:t>
              </a:r>
              <a:endParaRPr lang="da-DK" sz="4800" dirty="0">
                <a:latin typeface="Open Sans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ectangle 128"/>
            <p:cNvSpPr/>
            <p:nvPr/>
          </p:nvSpPr>
          <p:spPr>
            <a:xfrm rot="20084882">
              <a:off x="14994188" y="5116495"/>
              <a:ext cx="7308248" cy="469000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spcFirstLastPara="1" wrap="square" lIns="0" tIns="0" rIns="0" bIns="0" numCol="1" rtlCol="0" anchor="t" anchorCtr="0">
              <a:prstTxWarp prst="textArchDown">
                <a:avLst>
                  <a:gd name="adj" fmla="val 16236043"/>
                </a:avLst>
              </a:prstTxWarp>
              <a:spAutoFit/>
            </a:bodyPr>
            <a:lstStyle/>
            <a:p>
              <a:pPr defTabSz="2438430" hangingPunct="1">
                <a:spcAft>
                  <a:spcPts val="1600"/>
                </a:spcAft>
                <a:defRPr/>
              </a:pPr>
              <a:r>
                <a:rPr lang="da-DK" sz="48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y </a:t>
              </a:r>
              <a:r>
                <a:rPr lang="da-DK" sz="4800" dirty="0" err="1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indicators</a:t>
              </a:r>
              <a:r>
                <a:rPr lang="da-DK" sz="48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28"/>
            <p:cNvSpPr/>
            <p:nvPr/>
          </p:nvSpPr>
          <p:spPr>
            <a:xfrm rot="19929575">
              <a:off x="16962069" y="8801741"/>
              <a:ext cx="5745115" cy="216439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spcFirstLastPara="1" wrap="square" lIns="0" tIns="0" rIns="0" bIns="0" numCol="1" rtlCol="0" anchor="t" anchorCtr="0">
              <a:prstTxWarp prst="textArchDown">
                <a:avLst>
                  <a:gd name="adj" fmla="val 18103596"/>
                </a:avLst>
              </a:prstTxWarp>
              <a:spAutoFit/>
            </a:bodyPr>
            <a:lstStyle/>
            <a:p>
              <a:pPr defTabSz="2438430" hangingPunct="1">
                <a:spcAft>
                  <a:spcPts val="1600"/>
                </a:spcAft>
                <a:defRPr/>
              </a:pPr>
              <a:r>
                <a:rPr lang="it-IT" sz="4800" dirty="0" err="1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z</a:t>
              </a:r>
              <a:r>
                <a:rPr lang="it-IT" sz="48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it-IT" sz="4800" dirty="0" err="1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indicators</a:t>
              </a:r>
              <a:endParaRPr lang="it-IT" sz="4800" dirty="0">
                <a:latin typeface="Open Sans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 rot="20164667">
              <a:off x="16348079" y="6437619"/>
              <a:ext cx="3357667" cy="939360"/>
            </a:xfrm>
            <a:prstGeom prst="rect">
              <a:avLst/>
            </a:prstGeom>
            <a:noFill/>
          </p:spPr>
          <p:txBody>
            <a:bodyPr wrap="square" lIns="0" tIns="97536" rIns="0" bIns="0" rtlCol="0">
              <a:spAutoFit/>
            </a:bodyPr>
            <a:lstStyle/>
            <a:p>
              <a:pPr defTabSz="2438430" eaLnBrk="0" fontAlgn="base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00882B"/>
                </a:buClr>
                <a:buSzPct val="70000"/>
              </a:pPr>
              <a:r>
                <a:rPr lang="it-IT" sz="3200" kern="12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Digital </a:t>
              </a:r>
              <a:r>
                <a:rPr lang="it-IT" sz="3200" kern="1200" dirty="0" err="1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Growth</a:t>
              </a:r>
              <a:r>
                <a:rPr lang="it-IT" sz="3200" kern="12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+ Three-</a:t>
              </a:r>
              <a:r>
                <a:rPr lang="it-IT" sz="3200" kern="1200" dirty="0" err="1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year</a:t>
              </a:r>
              <a:r>
                <a:rPr lang="it-IT" sz="3200" kern="12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 Plan</a:t>
              </a:r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14181429" y="1748531"/>
              <a:ext cx="1820826" cy="5316373"/>
              <a:chOff x="5318037" y="655699"/>
              <a:chExt cx="682810" cy="1993640"/>
            </a:xfrm>
          </p:grpSpPr>
          <p:sp>
            <p:nvSpPr>
              <p:cNvPr id="26" name="Freccia in su 25"/>
              <p:cNvSpPr/>
              <p:nvPr/>
            </p:nvSpPr>
            <p:spPr>
              <a:xfrm rot="19047206">
                <a:off x="5318037" y="718448"/>
                <a:ext cx="682810" cy="1854779"/>
              </a:xfrm>
              <a:prstGeom prst="upArrow">
                <a:avLst>
                  <a:gd name="adj1" fmla="val 50000"/>
                  <a:gd name="adj2" fmla="val 6574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defTabSz="243843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933" b="1" kern="1200" dirty="0">
                  <a:solidFill>
                    <a:srgbClr val="000000"/>
                  </a:solidFill>
                  <a:latin typeface="Open San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 rot="2863362">
                <a:off x="4676744" y="1561484"/>
                <a:ext cx="1993640" cy="182069"/>
              </a:xfrm>
              <a:prstGeom prst="rect">
                <a:avLst/>
              </a:prstGeom>
              <a:noFill/>
            </p:spPr>
            <p:txBody>
              <a:bodyPr wrap="square" lIns="0" tIns="97536" rIns="0" bIns="0" rtlCol="0">
                <a:spAutoFit/>
              </a:bodyPr>
              <a:lstStyle/>
              <a:p>
                <a:pPr defTabSz="2438430" eaLnBrk="0"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1600"/>
                  </a:spcAft>
                  <a:buClr>
                    <a:srgbClr val="00882B"/>
                  </a:buClr>
                  <a:buSzPct val="70000"/>
                </a:pPr>
                <a:r>
                  <a:rPr lang="it-IT" sz="2933" b="1" kern="1200" dirty="0" err="1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territorial</a:t>
                </a:r>
                <a:r>
                  <a:rPr lang="it-IT" sz="2933" b="1" kern="1200" dirty="0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it-IT" sz="2933" b="1" kern="1200" dirty="0" err="1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expansion</a:t>
                </a:r>
                <a:endParaRPr lang="it-IT" sz="2933" b="1" kern="12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uppo 1"/>
            <p:cNvGrpSpPr/>
            <p:nvPr/>
          </p:nvGrpSpPr>
          <p:grpSpPr>
            <a:xfrm>
              <a:off x="13183715" y="6704291"/>
              <a:ext cx="1820826" cy="5312128"/>
              <a:chOff x="4943894" y="2514109"/>
              <a:chExt cx="682810" cy="1992048"/>
            </a:xfrm>
          </p:grpSpPr>
          <p:sp>
            <p:nvSpPr>
              <p:cNvPr id="27" name="Freccia in su 26"/>
              <p:cNvSpPr/>
              <p:nvPr/>
            </p:nvSpPr>
            <p:spPr>
              <a:xfrm rot="13428039">
                <a:off x="4943894" y="2563226"/>
                <a:ext cx="682810" cy="1942931"/>
              </a:xfrm>
              <a:prstGeom prst="upArrow">
                <a:avLst>
                  <a:gd name="adj1" fmla="val 50000"/>
                  <a:gd name="adj2" fmla="val 6574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defTabSz="243843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933" b="1" kern="1200" dirty="0">
                  <a:solidFill>
                    <a:srgbClr val="000000"/>
                  </a:solidFill>
                  <a:latin typeface="Open Sans"/>
                  <a:sym typeface="Arial" panose="020B060402020202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 rot="18882420">
                <a:off x="4501723" y="3313383"/>
                <a:ext cx="1780618" cy="182069"/>
              </a:xfrm>
              <a:prstGeom prst="rect">
                <a:avLst/>
              </a:prstGeom>
              <a:noFill/>
            </p:spPr>
            <p:txBody>
              <a:bodyPr wrap="square" lIns="0" tIns="97536" rIns="0" bIns="0" rtlCol="0">
                <a:spAutoFit/>
              </a:bodyPr>
              <a:lstStyle/>
              <a:p>
                <a:pPr defTabSz="2438430" eaLnBrk="0"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1600"/>
                  </a:spcAft>
                  <a:buClr>
                    <a:srgbClr val="00882B"/>
                  </a:buClr>
                  <a:buSzPct val="70000"/>
                </a:pPr>
                <a:r>
                  <a:rPr lang="it-IT" sz="2933" b="1" kern="1200" dirty="0" err="1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Sectoral</a:t>
                </a:r>
                <a:r>
                  <a:rPr lang="it-IT" sz="2933" b="1" kern="1200" dirty="0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it-IT" sz="2933" b="1" kern="1200" dirty="0" err="1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expansion</a:t>
                </a:r>
                <a:endParaRPr lang="it-IT" sz="2933" b="1" kern="12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uppo 3"/>
            <p:cNvGrpSpPr/>
            <p:nvPr/>
          </p:nvGrpSpPr>
          <p:grpSpPr>
            <a:xfrm>
              <a:off x="19186476" y="3519712"/>
              <a:ext cx="4946077" cy="1820827"/>
              <a:chOff x="7194928" y="1319891"/>
              <a:chExt cx="1854779" cy="682810"/>
            </a:xfrm>
          </p:grpSpPr>
          <p:sp>
            <p:nvSpPr>
              <p:cNvPr id="32" name="Freccia in su 31"/>
              <p:cNvSpPr/>
              <p:nvPr/>
            </p:nvSpPr>
            <p:spPr>
              <a:xfrm rot="3300587">
                <a:off x="7780913" y="733906"/>
                <a:ext cx="682810" cy="1854779"/>
              </a:xfrm>
              <a:prstGeom prst="upArrow">
                <a:avLst>
                  <a:gd name="adj1" fmla="val 50000"/>
                  <a:gd name="adj2" fmla="val 6574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defTabSz="243843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933" b="1" kern="1200" dirty="0">
                  <a:solidFill>
                    <a:srgbClr val="000000"/>
                  </a:solidFill>
                  <a:latin typeface="Open Sans"/>
                  <a:sym typeface="Arial" panose="020B0604020202020204" pitchFamily="34" charset="0"/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 rot="19504075">
                <a:off x="7231071" y="1632659"/>
                <a:ext cx="1582916" cy="182069"/>
              </a:xfrm>
              <a:prstGeom prst="rect">
                <a:avLst/>
              </a:prstGeom>
              <a:noFill/>
            </p:spPr>
            <p:txBody>
              <a:bodyPr wrap="square" lIns="0" tIns="97536" rIns="0" bIns="0" rtlCol="0">
                <a:spAutoFit/>
              </a:bodyPr>
              <a:lstStyle/>
              <a:p>
                <a:pPr defTabSz="2438430" eaLnBrk="0" fontAlgn="base">
                  <a:lnSpc>
                    <a:spcPct val="85000"/>
                  </a:lnSpc>
                  <a:spcBef>
                    <a:spcPct val="0"/>
                  </a:spcBef>
                  <a:spcAft>
                    <a:spcPts val="1600"/>
                  </a:spcAft>
                  <a:buClr>
                    <a:srgbClr val="00882B"/>
                  </a:buClr>
                  <a:buSzPct val="70000"/>
                </a:pPr>
                <a:r>
                  <a:rPr lang="it-IT" sz="2933" b="1" kern="1200" dirty="0" err="1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Phenomena</a:t>
                </a:r>
                <a:r>
                  <a:rPr lang="it-IT" sz="2933" b="1" kern="1200" dirty="0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:r>
                  <a:rPr lang="it-IT" sz="2933" b="1" kern="1200" dirty="0" err="1">
                    <a:latin typeface="Open Sans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expansion</a:t>
                </a:r>
                <a:endParaRPr lang="it-IT" sz="2933" b="1" kern="1200" dirty="0">
                  <a:latin typeface="Open Sans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4CBE998-122E-3441-A53B-9B7AB3840FBD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21" name="Shape 71">
              <a:extLst>
                <a:ext uri="{FF2B5EF4-FFF2-40B4-BE49-F238E27FC236}">
                  <a16:creationId xmlns:a16="http://schemas.microsoft.com/office/drawing/2014/main" id="{899078BE-2285-8D4B-B580-DBBF0582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1DB0C7C-6A74-0D4D-81C2-76601ED7E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76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ttangolo 14"/>
          <p:cNvSpPr>
            <a:spLocks noChangeArrowheads="1"/>
          </p:cNvSpPr>
          <p:nvPr/>
        </p:nvSpPr>
        <p:spPr bwMode="auto">
          <a:xfrm>
            <a:off x="613836" y="478368"/>
            <a:ext cx="2285153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Community O.N.C.E: 4 LABORATORIES</a:t>
            </a:r>
          </a:p>
        </p:txBody>
      </p:sp>
      <p:sp>
        <p:nvSpPr>
          <p:cNvPr id="3" name="Ovale 2"/>
          <p:cNvSpPr/>
          <p:nvPr/>
        </p:nvSpPr>
        <p:spPr>
          <a:xfrm>
            <a:off x="537565" y="2339461"/>
            <a:ext cx="6350000" cy="6045200"/>
          </a:xfrm>
          <a:prstGeom prst="ellipse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537565" y="8476771"/>
            <a:ext cx="5826016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Identify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monitoring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indicators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for the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three-year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Plan</a:t>
            </a:r>
          </a:p>
        </p:txBody>
      </p:sp>
      <p:sp>
        <p:nvSpPr>
          <p:cNvPr id="100" name="Rettangolo 99"/>
          <p:cNvSpPr/>
          <p:nvPr/>
        </p:nvSpPr>
        <p:spPr>
          <a:xfrm>
            <a:off x="1596916" y="6317157"/>
            <a:ext cx="4411933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733" b="1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KPI FOR THREE-YEAR PLAN</a:t>
            </a:r>
          </a:p>
        </p:txBody>
      </p:sp>
      <p:sp>
        <p:nvSpPr>
          <p:cNvPr id="84" name="Ovale 83"/>
          <p:cNvSpPr/>
          <p:nvPr/>
        </p:nvSpPr>
        <p:spPr>
          <a:xfrm>
            <a:off x="11880861" y="2339461"/>
            <a:ext cx="6350000" cy="6045200"/>
          </a:xfrm>
          <a:prstGeom prst="ellipse">
            <a:avLst/>
          </a:prstGeom>
          <a:solidFill>
            <a:schemeClr val="accent4">
              <a:lumMod val="60000"/>
              <a:lumOff val="40000"/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12329121" y="8476771"/>
            <a:ext cx="527161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Understand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how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the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measurement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of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phenomena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changes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depending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on the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different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territorial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levels</a:t>
            </a:r>
            <a:endParaRPr lang="it-IT" sz="3200" b="1" kern="1200" dirty="0">
              <a:solidFill>
                <a:srgbClr val="0365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2" name="Rettangolo 101"/>
          <p:cNvSpPr/>
          <p:nvPr/>
        </p:nvSpPr>
        <p:spPr>
          <a:xfrm>
            <a:off x="12816210" y="6023404"/>
            <a:ext cx="4411933" cy="1909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733" b="1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MEASURING INNOVATION ON THE TERRITORY</a:t>
            </a:r>
          </a:p>
        </p:txBody>
      </p:sp>
      <p:sp>
        <p:nvSpPr>
          <p:cNvPr id="92" name="Ovale 91"/>
          <p:cNvSpPr/>
          <p:nvPr/>
        </p:nvSpPr>
        <p:spPr>
          <a:xfrm>
            <a:off x="17552509" y="2179368"/>
            <a:ext cx="6350000" cy="6045200"/>
          </a:xfrm>
          <a:prstGeom prst="ellipse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99" name="Rettangolo 98"/>
          <p:cNvSpPr/>
          <p:nvPr/>
        </p:nvSpPr>
        <p:spPr>
          <a:xfrm>
            <a:off x="18026645" y="8544754"/>
            <a:ext cx="540172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Build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a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shared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perspective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for Digital Europe 2021-2027</a:t>
            </a:r>
          </a:p>
        </p:txBody>
      </p:sp>
      <p:sp>
        <p:nvSpPr>
          <p:cNvPr id="103" name="Rettangolo 102"/>
          <p:cNvSpPr/>
          <p:nvPr/>
        </p:nvSpPr>
        <p:spPr>
          <a:xfrm>
            <a:off x="18407201" y="6317159"/>
            <a:ext cx="4640616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733" b="1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THE PA TOWARDS DIGITAL EUROPE</a:t>
            </a:r>
          </a:p>
        </p:txBody>
      </p:sp>
      <p:pic>
        <p:nvPicPr>
          <p:cNvPr id="1034" name="Picture 10" descr="Risultati immagini per global to loca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684" y="2731948"/>
            <a:ext cx="3715512" cy="37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kpi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87" y="2923171"/>
            <a:ext cx="3190357" cy="31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e 27"/>
          <p:cNvSpPr/>
          <p:nvPr/>
        </p:nvSpPr>
        <p:spPr>
          <a:xfrm>
            <a:off x="6209213" y="2336536"/>
            <a:ext cx="6350000" cy="6045200"/>
          </a:xfrm>
          <a:prstGeom prst="ellipse">
            <a:avLst/>
          </a:prstGeom>
          <a:solidFill>
            <a:srgbClr val="92D050">
              <a:alpha val="9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438430" eaLnBrk="0" fontAlgn="base">
              <a:spcBef>
                <a:spcPct val="0"/>
              </a:spcBef>
              <a:spcAft>
                <a:spcPct val="0"/>
              </a:spcAft>
            </a:pPr>
            <a:endParaRPr lang="it-IT" sz="3733" kern="120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211935" y="6317159"/>
            <a:ext cx="4411933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733" b="1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MEASURE THE ICT EXPENSE OF THE PA</a:t>
            </a: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8125" y="2656227"/>
            <a:ext cx="3592176" cy="35921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10946" y="3114594"/>
            <a:ext cx="2813757" cy="2813757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6977880" y="8476771"/>
            <a:ext cx="449686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eaLnBrk="0" fontAlgn="base">
              <a:lnSpc>
                <a:spcPct val="107000"/>
              </a:lnSpc>
              <a:spcBef>
                <a:spcPct val="0"/>
              </a:spcBef>
              <a:spcAft>
                <a:spcPts val="2133"/>
              </a:spcAft>
            </a:pP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Ensure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precise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measurement</a:t>
            </a:r>
            <a:r>
              <a:rPr lang="it-IT" sz="3200" b="1" kern="1200" dirty="0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of the ICT </a:t>
            </a:r>
            <a:r>
              <a:rPr lang="it-IT" sz="3200" b="1" kern="1200" dirty="0" err="1">
                <a:solidFill>
                  <a:srgbClr val="0365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expenditure</a:t>
            </a:r>
            <a:endParaRPr lang="it-IT" sz="3200" b="1" kern="1200" dirty="0">
              <a:solidFill>
                <a:srgbClr val="0365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52A7154-7F2C-8940-83F5-95183F06DEDB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20" name="Shape 71">
              <a:extLst>
                <a:ext uri="{FF2B5EF4-FFF2-40B4-BE49-F238E27FC236}">
                  <a16:creationId xmlns:a16="http://schemas.microsoft.com/office/drawing/2014/main" id="{89CF04BB-CECC-1E48-9717-ED06E91C2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8DCEB09B-AB0F-3347-97D6-BEF166FE3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14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isultati immagini per ecosystems digital">
            <a:extLst>
              <a:ext uri="{FF2B5EF4-FFF2-40B4-BE49-F238E27FC236}">
                <a16:creationId xmlns:a16="http://schemas.microsoft.com/office/drawing/2014/main" id="{1EB17452-4D9E-014B-A467-A1598467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" y="0"/>
            <a:ext cx="24381582" cy="127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B4E68FA-7C54-5E4A-9D7F-92BC206F331F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5" name="Shape 71">
              <a:extLst>
                <a:ext uri="{FF2B5EF4-FFF2-40B4-BE49-F238E27FC236}">
                  <a16:creationId xmlns:a16="http://schemas.microsoft.com/office/drawing/2014/main" id="{CA7FAAFF-77DC-0146-9A9D-1DE480DB1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5954396-1F61-4147-809A-9AD4EFD7A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  <p:sp>
        <p:nvSpPr>
          <p:cNvPr id="7" name="Rettangolo 14">
            <a:extLst>
              <a:ext uri="{FF2B5EF4-FFF2-40B4-BE49-F238E27FC236}">
                <a16:creationId xmlns:a16="http://schemas.microsoft.com/office/drawing/2014/main" id="{E2FF1402-D241-A046-B6CE-5C1B949A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6" y="478368"/>
            <a:ext cx="2285153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Community O.N.C.E: </a:t>
            </a: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Territorial</a:t>
            </a: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 lab</a:t>
            </a:r>
          </a:p>
        </p:txBody>
      </p:sp>
      <p:sp>
        <p:nvSpPr>
          <p:cNvPr id="8" name="Rettangolo 14">
            <a:extLst>
              <a:ext uri="{FF2B5EF4-FFF2-40B4-BE49-F238E27FC236}">
                <a16:creationId xmlns:a16="http://schemas.microsoft.com/office/drawing/2014/main" id="{B29F5ED7-8A91-D94F-BE24-A65322F5F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821" y="7742494"/>
            <a:ext cx="5471180" cy="31700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5000" kern="1200" dirty="0">
                <a:solidFill>
                  <a:schemeClr val="bg1"/>
                </a:solidFill>
                <a:ea typeface="+mn-ea"/>
              </a:rPr>
              <a:t>A National </a:t>
            </a:r>
            <a:r>
              <a:rPr lang="it-IT" altLang="it-IT" sz="5000" kern="1200" dirty="0" err="1">
                <a:solidFill>
                  <a:schemeClr val="bg1"/>
                </a:solidFill>
                <a:ea typeface="+mn-ea"/>
              </a:rPr>
              <a:t>indicator</a:t>
            </a:r>
            <a:r>
              <a:rPr lang="it-IT" altLang="it-IT" sz="5000" kern="1200" dirty="0">
                <a:solidFill>
                  <a:schemeClr val="bg1"/>
                </a:solidFill>
                <a:ea typeface="+mn-ea"/>
              </a:rPr>
              <a:t> </a:t>
            </a:r>
            <a:r>
              <a:rPr lang="it-IT" altLang="it-IT" sz="5000" kern="1200" dirty="0" err="1">
                <a:solidFill>
                  <a:schemeClr val="bg1"/>
                </a:solidFill>
                <a:ea typeface="+mn-ea"/>
              </a:rPr>
              <a:t>is</a:t>
            </a:r>
            <a:r>
              <a:rPr lang="it-IT" altLang="it-IT" sz="5000" kern="1200" dirty="0">
                <a:solidFill>
                  <a:schemeClr val="bg1"/>
                </a:solidFill>
                <a:ea typeface="+mn-ea"/>
              </a:rPr>
              <a:t> </a:t>
            </a:r>
            <a:r>
              <a:rPr lang="it-IT" altLang="it-IT" sz="5000" kern="1200" dirty="0" err="1">
                <a:solidFill>
                  <a:schemeClr val="bg1"/>
                </a:solidFill>
                <a:ea typeface="+mn-ea"/>
              </a:rPr>
              <a:t>not</a:t>
            </a:r>
            <a:r>
              <a:rPr lang="it-IT" altLang="it-IT" sz="5000" kern="1200" dirty="0">
                <a:solidFill>
                  <a:schemeClr val="bg1"/>
                </a:solidFill>
                <a:ea typeface="+mn-ea"/>
              </a:rPr>
              <a:t> </a:t>
            </a:r>
            <a:r>
              <a:rPr lang="it-IT" altLang="it-IT" sz="5000" kern="1200" dirty="0" err="1">
                <a:solidFill>
                  <a:schemeClr val="bg1"/>
                </a:solidFill>
                <a:ea typeface="+mn-ea"/>
              </a:rPr>
              <a:t>always</a:t>
            </a:r>
            <a:r>
              <a:rPr lang="it-IT" altLang="it-IT" sz="5000" kern="1200" dirty="0">
                <a:solidFill>
                  <a:schemeClr val="bg1"/>
                </a:solidFill>
                <a:ea typeface="+mn-ea"/>
              </a:rPr>
              <a:t> the sum of the </a:t>
            </a:r>
            <a:r>
              <a:rPr lang="it-IT" altLang="it-IT" sz="5000" kern="1200" dirty="0" err="1">
                <a:solidFill>
                  <a:schemeClr val="bg1"/>
                </a:solidFill>
                <a:ea typeface="+mn-ea"/>
              </a:rPr>
              <a:t>territorial</a:t>
            </a:r>
            <a:r>
              <a:rPr lang="it-IT" altLang="it-IT" sz="5000" kern="1200" dirty="0">
                <a:solidFill>
                  <a:schemeClr val="bg1"/>
                </a:solidFill>
                <a:ea typeface="+mn-ea"/>
              </a:rPr>
              <a:t> </a:t>
            </a:r>
            <a:r>
              <a:rPr lang="it-IT" altLang="it-IT" sz="5000" kern="1200" dirty="0" err="1">
                <a:solidFill>
                  <a:schemeClr val="bg1"/>
                </a:solidFill>
                <a:ea typeface="+mn-ea"/>
              </a:rPr>
              <a:t>ones</a:t>
            </a:r>
            <a:endParaRPr lang="it-IT" altLang="it-IT" sz="5000" kern="1200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2050" name="Picture 2" descr="https://upload.wikimedia.org/wikipedia/commons/thumb/e/e7/Greek_uc_sigma.svg/1200px-Greek_uc_sigma.svg.png">
            <a:extLst>
              <a:ext uri="{FF2B5EF4-FFF2-40B4-BE49-F238E27FC236}">
                <a16:creationId xmlns:a16="http://schemas.microsoft.com/office/drawing/2014/main" id="{FDD39739-562B-1040-A05F-ED4CD865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86" y="4028092"/>
            <a:ext cx="1238250" cy="15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91DDDC6-ACAF-9049-BD8B-D785202FA075}"/>
              </a:ext>
            </a:extLst>
          </p:cNvPr>
          <p:cNvSpPr txBox="1"/>
          <p:nvPr/>
        </p:nvSpPr>
        <p:spPr>
          <a:xfrm>
            <a:off x="15310405" y="7357773"/>
            <a:ext cx="7572577" cy="39395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Connect: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Differnt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magine correlata">
            <a:extLst>
              <a:ext uri="{FF2B5EF4-FFF2-40B4-BE49-F238E27FC236}">
                <a16:creationId xmlns:a16="http://schemas.microsoft.com/office/drawing/2014/main" id="{C47C71AA-A9F0-7C43-A5FA-91C4BE0E6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 r="41501" b="33216"/>
          <a:stretch/>
        </p:blipFill>
        <p:spPr bwMode="auto">
          <a:xfrm>
            <a:off x="17335928" y="3188127"/>
            <a:ext cx="3521529" cy="31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82E00BBB-9E6B-BC4B-912A-98F7831ED573}"/>
              </a:ext>
            </a:extLst>
          </p:cNvPr>
          <p:cNvSpPr/>
          <p:nvPr/>
        </p:nvSpPr>
        <p:spPr>
          <a:xfrm>
            <a:off x="613836" y="383237"/>
            <a:ext cx="20406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eaLnBrk="0" fontAlgn="base">
              <a:spcAft>
                <a:spcPct val="0"/>
              </a:spcAft>
              <a:tabLst>
                <a:tab pos="1260476" algn="l"/>
              </a:tabLst>
            </a:pPr>
            <a:endParaRPr lang="it-IT" sz="5400" b="1" dirty="0">
              <a:solidFill>
                <a:srgbClr val="0070C0"/>
              </a:solidFill>
              <a:latin typeface="Calibri"/>
              <a:cs typeface="Arial" panose="020B0604020202020204" pitchFamily="34" charset="0"/>
            </a:endParaRPr>
          </a:p>
          <a:p>
            <a:pPr algn="l" defTabSz="1828800" eaLnBrk="0" fontAlgn="base">
              <a:spcAft>
                <a:spcPct val="0"/>
              </a:spcAft>
              <a:tabLst>
                <a:tab pos="1260476" algn="l"/>
              </a:tabLst>
            </a:pPr>
            <a:r>
              <a:rPr lang="it-IT" sz="5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2 </a:t>
            </a:r>
            <a:r>
              <a:rPr lang="it-IT" sz="5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Needs</a:t>
            </a:r>
            <a:r>
              <a:rPr lang="it-IT" sz="5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to be </a:t>
            </a:r>
            <a:r>
              <a:rPr lang="it-IT" sz="5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met</a:t>
            </a:r>
            <a:endParaRPr lang="it-IT" sz="5400" i="1" dirty="0">
              <a:solidFill>
                <a:srgbClr val="0070C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D5B057E-F3D5-3840-AA69-BE5BCA6EFD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543" y="1449992"/>
            <a:ext cx="19216914" cy="1074567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B4E68FA-7C54-5E4A-9D7F-92BC206F331F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5" name="Shape 71">
              <a:extLst>
                <a:ext uri="{FF2B5EF4-FFF2-40B4-BE49-F238E27FC236}">
                  <a16:creationId xmlns:a16="http://schemas.microsoft.com/office/drawing/2014/main" id="{CA7FAAFF-77DC-0146-9A9D-1DE480DB1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5954396-1F61-4147-809A-9AD4EFD7A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  <p:sp>
        <p:nvSpPr>
          <p:cNvPr id="7" name="Rettangolo 14">
            <a:extLst>
              <a:ext uri="{FF2B5EF4-FFF2-40B4-BE49-F238E27FC236}">
                <a16:creationId xmlns:a16="http://schemas.microsoft.com/office/drawing/2014/main" id="{E2FF1402-D241-A046-B6CE-5C1B949A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6" y="478368"/>
            <a:ext cx="2285153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2438430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Community O.N.C.E: a </a:t>
            </a: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good</a:t>
            </a:r>
            <a:r>
              <a:rPr lang="it-IT" altLang="it-IT" sz="5333" b="1" kern="1200" dirty="0">
                <a:solidFill>
                  <a:srgbClr val="0070C0"/>
                </a:solidFill>
                <a:latin typeface="Open Sans"/>
                <a:ea typeface="+mn-ea"/>
              </a:rPr>
              <a:t> </a:t>
            </a:r>
            <a:r>
              <a:rPr lang="it-IT" altLang="it-IT" sz="5333" b="1" kern="1200" dirty="0" err="1">
                <a:solidFill>
                  <a:srgbClr val="0070C0"/>
                </a:solidFill>
                <a:latin typeface="Open Sans"/>
                <a:ea typeface="+mn-ea"/>
              </a:rPr>
              <a:t>application</a:t>
            </a:r>
            <a:endParaRPr lang="it-IT" altLang="it-IT" sz="5333" b="1" kern="1200" dirty="0">
              <a:solidFill>
                <a:srgbClr val="0070C0"/>
              </a:solidFill>
              <a:latin typeface="Open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674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o 1"/>
          <p:cNvGrpSpPr>
            <a:grpSpLocks/>
          </p:cNvGrpSpPr>
          <p:nvPr/>
        </p:nvGrpSpPr>
        <p:grpSpPr bwMode="auto">
          <a:xfrm>
            <a:off x="-25400" y="12750800"/>
            <a:ext cx="24434800" cy="965200"/>
            <a:chOff x="-9525" y="4781550"/>
            <a:chExt cx="9163050" cy="361950"/>
          </a:xfrm>
        </p:grpSpPr>
        <p:sp>
          <p:nvSpPr>
            <p:cNvPr id="5132" name="Shape 71"/>
            <p:cNvSpPr>
              <a:spLocks noChangeArrowheads="1"/>
            </p:cNvSpPr>
            <p:nvPr/>
          </p:nvSpPr>
          <p:spPr bwMode="auto">
            <a:xfrm>
              <a:off x="-9525" y="4781550"/>
              <a:ext cx="9163050" cy="3619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2438430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endParaRPr lang="it-IT" altLang="it-IT" sz="3200" kern="1200"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itillium Web" pitchFamily="2" charset="0"/>
              </a:endParaRPr>
            </a:p>
          </p:txBody>
        </p:sp>
        <p:pic>
          <p:nvPicPr>
            <p:cNvPr id="5133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613" y="4836705"/>
              <a:ext cx="977900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981225" indent="-762010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3048038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4267253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5486469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6705684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7924899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9144114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0363330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2438430" fontAlgn="base">
              <a:spcBef>
                <a:spcPct val="0"/>
              </a:spcBef>
              <a:spcAft>
                <a:spcPct val="0"/>
              </a:spcAft>
              <a:defRPr/>
            </a:pPr>
            <a:fld id="{B335A0C5-D9FA-45E7-874C-45957953CD6A}" type="slidenum">
              <a:rPr lang="it-IT" altLang="it-IT" sz="3200" kern="1200"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  <a:sym typeface="Helvetica Neue" charset="0"/>
              </a:rPr>
              <a:pPr defTabSz="243843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altLang="it-IT" sz="3200" kern="1200">
              <a:latin typeface="Calibri Light" panose="020F0302020204030204" pitchFamily="34" charset="0"/>
              <a:ea typeface="Helvetica Neue" charset="0"/>
              <a:cs typeface="Calibri Light" panose="020F0302020204030204" pitchFamily="34" charset="0"/>
              <a:sym typeface="Helvetica Neue" charset="0"/>
            </a:endParaRPr>
          </a:p>
        </p:txBody>
      </p:sp>
      <p:sp>
        <p:nvSpPr>
          <p:cNvPr id="5126" name="CasellaDiTesto 10"/>
          <p:cNvSpPr txBox="1">
            <a:spLocks noChangeArrowheads="1"/>
          </p:cNvSpPr>
          <p:nvPr/>
        </p:nvSpPr>
        <p:spPr bwMode="auto">
          <a:xfrm>
            <a:off x="436035" y="251289"/>
            <a:ext cx="23329899" cy="8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2438430" eaLnBrk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6400" b="1" kern="1200" dirty="0">
                <a:solidFill>
                  <a:srgbClr val="0070C0"/>
                </a:solidFill>
                <a:latin typeface="Titillium Web" pitchFamily="2" charset="0"/>
                <a:ea typeface="+mn-ea"/>
              </a:rPr>
              <a:t>#TERRITORIDIGITALI – the </a:t>
            </a:r>
            <a:r>
              <a:rPr lang="it-IT" altLang="it-IT" sz="6400" b="1" kern="1200" dirty="0" err="1">
                <a:solidFill>
                  <a:srgbClr val="0070C0"/>
                </a:solidFill>
                <a:latin typeface="Titillium Web" pitchFamily="2" charset="0"/>
                <a:ea typeface="+mn-ea"/>
              </a:rPr>
              <a:t>platform</a:t>
            </a:r>
            <a:endParaRPr lang="it-IT" altLang="it-IT" sz="6400" b="1" kern="1200" dirty="0">
              <a:solidFill>
                <a:srgbClr val="0070C0"/>
              </a:solidFill>
              <a:latin typeface="Titillium Web" pitchFamily="2" charset="0"/>
              <a:ea typeface="+mn-e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20" y="1397000"/>
            <a:ext cx="15048195" cy="1135182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1BEF91AF-8073-674B-88C8-AF784B56BF02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9" name="Shape 71">
              <a:extLst>
                <a:ext uri="{FF2B5EF4-FFF2-40B4-BE49-F238E27FC236}">
                  <a16:creationId xmlns:a16="http://schemas.microsoft.com/office/drawing/2014/main" id="{12808A56-1C43-EB40-BC8B-FC90CE2BF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B23BAA0-414E-AB49-B251-5EF2C21FB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70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o 1"/>
          <p:cNvGrpSpPr>
            <a:grpSpLocks/>
          </p:cNvGrpSpPr>
          <p:nvPr/>
        </p:nvGrpSpPr>
        <p:grpSpPr bwMode="auto">
          <a:xfrm>
            <a:off x="-25400" y="12750800"/>
            <a:ext cx="24434800" cy="965200"/>
            <a:chOff x="-9525" y="4781550"/>
            <a:chExt cx="9163050" cy="361950"/>
          </a:xfrm>
        </p:grpSpPr>
        <p:sp>
          <p:nvSpPr>
            <p:cNvPr id="5132" name="Shape 71"/>
            <p:cNvSpPr>
              <a:spLocks noChangeArrowheads="1"/>
            </p:cNvSpPr>
            <p:nvPr/>
          </p:nvSpPr>
          <p:spPr bwMode="auto">
            <a:xfrm>
              <a:off x="-9525" y="4781550"/>
              <a:ext cx="9163050" cy="3619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2438430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endParaRPr lang="it-IT" altLang="it-IT" sz="3200" kern="1200"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itillium Web" pitchFamily="2" charset="0"/>
              </a:endParaRPr>
            </a:p>
          </p:txBody>
        </p:sp>
        <p:pic>
          <p:nvPicPr>
            <p:cNvPr id="5133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613" y="4836705"/>
              <a:ext cx="977900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981225" indent="-762010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3048038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4267253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5486469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6705684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7924899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9144114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0363330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2438430" fontAlgn="base">
              <a:spcBef>
                <a:spcPct val="0"/>
              </a:spcBef>
              <a:spcAft>
                <a:spcPct val="0"/>
              </a:spcAft>
              <a:defRPr/>
            </a:pPr>
            <a:fld id="{B335A0C5-D9FA-45E7-874C-45957953CD6A}" type="slidenum">
              <a:rPr lang="it-IT" altLang="it-IT" sz="3200" kern="1200"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  <a:sym typeface="Helvetica Neue" charset="0"/>
              </a:rPr>
              <a:pPr defTabSz="243843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altLang="it-IT" sz="3200" kern="1200">
              <a:latin typeface="Calibri Light" panose="020F0302020204030204" pitchFamily="34" charset="0"/>
              <a:ea typeface="Helvetica Neue" charset="0"/>
              <a:cs typeface="Calibri Light" panose="020F0302020204030204" pitchFamily="34" charset="0"/>
              <a:sym typeface="Helvetica Neue" charset="0"/>
            </a:endParaRPr>
          </a:p>
        </p:txBody>
      </p:sp>
      <p:sp>
        <p:nvSpPr>
          <p:cNvPr id="5126" name="CasellaDiTesto 10"/>
          <p:cNvSpPr txBox="1">
            <a:spLocks noChangeArrowheads="1"/>
          </p:cNvSpPr>
          <p:nvPr/>
        </p:nvSpPr>
        <p:spPr bwMode="auto">
          <a:xfrm>
            <a:off x="436035" y="251289"/>
            <a:ext cx="23329899" cy="8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2438430" eaLnBrk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6400" b="1" kern="1200" dirty="0">
                <a:solidFill>
                  <a:srgbClr val="0070C0"/>
                </a:solidFill>
                <a:latin typeface="Titillium Web" pitchFamily="2" charset="0"/>
                <a:ea typeface="+mn-ea"/>
              </a:rPr>
              <a:t>#TERRITORIDIGITALI - OPENDATA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4DFDA6D-0195-C745-80EC-54A18EACD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2330450"/>
            <a:ext cx="18224500" cy="90551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F8E29EDF-ECFD-8C4D-A47A-549C37AAFBB8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9" name="Shape 71">
              <a:extLst>
                <a:ext uri="{FF2B5EF4-FFF2-40B4-BE49-F238E27FC236}">
                  <a16:creationId xmlns:a16="http://schemas.microsoft.com/office/drawing/2014/main" id="{611F1163-998E-A541-9468-CD18B9937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D0613B3-BC01-0644-939C-A484E5AC1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32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o 1"/>
          <p:cNvGrpSpPr>
            <a:grpSpLocks/>
          </p:cNvGrpSpPr>
          <p:nvPr/>
        </p:nvGrpSpPr>
        <p:grpSpPr bwMode="auto">
          <a:xfrm>
            <a:off x="-25400" y="12750800"/>
            <a:ext cx="24434800" cy="965200"/>
            <a:chOff x="-9525" y="4781550"/>
            <a:chExt cx="9163050" cy="361950"/>
          </a:xfrm>
        </p:grpSpPr>
        <p:sp>
          <p:nvSpPr>
            <p:cNvPr id="5132" name="Shape 71"/>
            <p:cNvSpPr>
              <a:spLocks noChangeArrowheads="1"/>
            </p:cNvSpPr>
            <p:nvPr/>
          </p:nvSpPr>
          <p:spPr bwMode="auto">
            <a:xfrm>
              <a:off x="-9525" y="4781550"/>
              <a:ext cx="9163050" cy="3619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2438430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endParaRPr lang="it-IT" altLang="it-IT" sz="3200" kern="1200"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itillium Web" pitchFamily="2" charset="0"/>
              </a:endParaRPr>
            </a:p>
          </p:txBody>
        </p:sp>
        <p:pic>
          <p:nvPicPr>
            <p:cNvPr id="5133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613" y="4836705"/>
              <a:ext cx="977900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1981225" indent="-762010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3048038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4267253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5486469" indent="-609608"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6705684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7924899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9144114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0363330" indent="-609608" eaLnBrk="0" fontAlgn="base" hangingPunct="0">
              <a:spcBef>
                <a:spcPct val="0"/>
              </a:spcBef>
              <a:spcAft>
                <a:spcPct val="0"/>
              </a:spcAft>
              <a:defRPr sz="3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2438430" fontAlgn="base">
              <a:spcBef>
                <a:spcPct val="0"/>
              </a:spcBef>
              <a:spcAft>
                <a:spcPct val="0"/>
              </a:spcAft>
              <a:defRPr/>
            </a:pPr>
            <a:fld id="{B335A0C5-D9FA-45E7-874C-45957953CD6A}" type="slidenum">
              <a:rPr lang="it-IT" altLang="it-IT" sz="3200" kern="1200"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  <a:sym typeface="Helvetica Neue" charset="0"/>
              </a:rPr>
              <a:pPr defTabSz="243843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altLang="it-IT" sz="3200" kern="1200">
              <a:latin typeface="Calibri Light" panose="020F0302020204030204" pitchFamily="34" charset="0"/>
              <a:ea typeface="Helvetica Neue" charset="0"/>
              <a:cs typeface="Calibri Light" panose="020F0302020204030204" pitchFamily="34" charset="0"/>
              <a:sym typeface="Helvetica Neue" charset="0"/>
            </a:endParaRPr>
          </a:p>
        </p:txBody>
      </p:sp>
      <p:sp>
        <p:nvSpPr>
          <p:cNvPr id="5126" name="CasellaDiTesto 10"/>
          <p:cNvSpPr txBox="1">
            <a:spLocks noChangeArrowheads="1"/>
          </p:cNvSpPr>
          <p:nvPr/>
        </p:nvSpPr>
        <p:spPr bwMode="auto">
          <a:xfrm>
            <a:off x="436035" y="251289"/>
            <a:ext cx="23329899" cy="8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2438430" eaLnBrk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6400" b="1" kern="1200" dirty="0">
                <a:solidFill>
                  <a:srgbClr val="0070C0"/>
                </a:solidFill>
                <a:latin typeface="Titillium Web" pitchFamily="2" charset="0"/>
                <a:ea typeface="+mn-ea"/>
              </a:rPr>
              <a:t>#TERRITORIDIGITALI – Stories and Tools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8E29EDF-ECFD-8C4D-A47A-549C37AAFBB8}"/>
              </a:ext>
            </a:extLst>
          </p:cNvPr>
          <p:cNvGrpSpPr/>
          <p:nvPr/>
        </p:nvGrpSpPr>
        <p:grpSpPr>
          <a:xfrm>
            <a:off x="-22477" y="12803122"/>
            <a:ext cx="24406478" cy="965200"/>
            <a:chOff x="-22477" y="12803122"/>
            <a:chExt cx="24406478" cy="965200"/>
          </a:xfrm>
        </p:grpSpPr>
        <p:sp>
          <p:nvSpPr>
            <p:cNvPr id="9" name="Shape 71">
              <a:extLst>
                <a:ext uri="{FF2B5EF4-FFF2-40B4-BE49-F238E27FC236}">
                  <a16:creationId xmlns:a16="http://schemas.microsoft.com/office/drawing/2014/main" id="{611F1163-998E-A541-9468-CD18B9937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77" y="12803122"/>
              <a:ext cx="24406478" cy="965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altLang="it-IT" sz="506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charset="0"/>
                <a:cs typeface="Arial" charset="0"/>
                <a:sym typeface="Titillium Web" charset="0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D0613B3-BC01-0644-939C-A484E5AC1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44" y="12854123"/>
              <a:ext cx="4104000" cy="863202"/>
            </a:xfrm>
            <a:prstGeom prst="rect">
              <a:avLst/>
            </a:prstGeom>
          </p:spPr>
        </p:pic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9052FAE5-1EE7-4D44-8C27-A89411707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28" y="1166603"/>
            <a:ext cx="14976307" cy="114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sp>
        <p:nvSpPr>
          <p:cNvPr id="20" name="Google Shape;340;p38"/>
          <p:cNvSpPr/>
          <p:nvPr/>
        </p:nvSpPr>
        <p:spPr>
          <a:xfrm>
            <a:off x="12650696" y="0"/>
            <a:ext cx="11733303" cy="12959862"/>
          </a:xfrm>
          <a:prstGeom prst="rect">
            <a:avLst/>
          </a:prstGeom>
          <a:solidFill>
            <a:srgbClr val="0066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121866" rIns="243800" bIns="121866" anchor="ctr" anchorCtr="0">
            <a:noAutofit/>
          </a:bodyPr>
          <a:lstStyle/>
          <a:p>
            <a:pPr algn="l" defTabSz="1828800" hangingPunct="1"/>
            <a:endParaRPr sz="3734" kern="12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828800" hangingPunct="1"/>
            <a:br>
              <a:rPr lang="it-IT" sz="3734" kern="12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</a:br>
            <a:endParaRPr sz="3734" kern="12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14127715" y="2014756"/>
            <a:ext cx="9729338" cy="1479616"/>
            <a:chOff x="357874" y="1273791"/>
            <a:chExt cx="4864669" cy="739808"/>
          </a:xfrm>
        </p:grpSpPr>
        <p:cxnSp>
          <p:nvCxnSpPr>
            <p:cNvPr id="22" name="Google Shape;345;p38"/>
            <p:cNvCxnSpPr/>
            <p:nvPr/>
          </p:nvCxnSpPr>
          <p:spPr>
            <a:xfrm>
              <a:off x="357874" y="1273791"/>
              <a:ext cx="4864669" cy="606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346;p38"/>
            <p:cNvCxnSpPr/>
            <p:nvPr/>
          </p:nvCxnSpPr>
          <p:spPr>
            <a:xfrm>
              <a:off x="5222543" y="1279858"/>
              <a:ext cx="0" cy="733741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" name="Titolo 1"/>
          <p:cNvSpPr txBox="1">
            <a:spLocks/>
          </p:cNvSpPr>
          <p:nvPr/>
        </p:nvSpPr>
        <p:spPr>
          <a:xfrm>
            <a:off x="668728" y="675205"/>
            <a:ext cx="23204756" cy="8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>
              <a:spcBef>
                <a:spcPts val="0"/>
              </a:spcBef>
              <a:buClr>
                <a:srgbClr val="010335"/>
              </a:buClr>
              <a:buSzPct val="25000"/>
              <a:defRPr/>
            </a:pPr>
            <a:r>
              <a:rPr lang="it-IT" sz="6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WHAT AgID DOES					</a:t>
            </a:r>
            <a:r>
              <a:rPr lang="it-IT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DIGITALIZE TO GROW</a:t>
            </a:r>
            <a:r>
              <a:rPr lang="it-IT" sz="6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5" name="Google Shape;342;p38"/>
          <p:cNvSpPr/>
          <p:nvPr/>
        </p:nvSpPr>
        <p:spPr>
          <a:xfrm>
            <a:off x="13767758" y="2167323"/>
            <a:ext cx="10193366" cy="574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6" rIns="243800" bIns="121866" anchor="t" anchorCtr="0">
            <a:noAutofit/>
          </a:bodyPr>
          <a:lstStyle/>
          <a:p>
            <a:pPr algn="l" defTabSz="1828800" hangingPunct="1"/>
            <a:r>
              <a:rPr lang="it-IT" sz="4200" b="1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COORDINATION OF 22.000 </a:t>
            </a:r>
            <a:r>
              <a:rPr lang="it-IT" sz="4200" b="1" kern="1200" dirty="0" err="1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PAs</a:t>
            </a:r>
            <a:r>
              <a:rPr lang="it-IT" sz="4200" b="1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 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(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including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 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schools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)</a:t>
            </a:r>
          </a:p>
          <a:p>
            <a:pPr algn="l" defTabSz="1828800" hangingPunct="1"/>
            <a:endParaRPr lang="it-IT" sz="4200" b="1" kern="1200" dirty="0">
              <a:solidFill>
                <a:prstClr val="white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</a:endParaRPr>
          </a:p>
          <a:p>
            <a:pPr algn="l" defTabSz="1828800" hangingPunct="1"/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13.500 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PAs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 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delivering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 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services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 and 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acting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 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as</a:t>
            </a:r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 </a:t>
            </a:r>
            <a:r>
              <a:rPr lang="it-IT" sz="4200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aggregators</a:t>
            </a:r>
            <a:endParaRPr lang="it-IT" sz="4200" b="1" kern="1200" dirty="0">
              <a:solidFill>
                <a:prstClr val="white"/>
              </a:solidFill>
              <a:latin typeface="Calibri"/>
              <a:ea typeface="Titillium Web"/>
              <a:cs typeface="Titillium Web"/>
            </a:endParaRPr>
          </a:p>
          <a:p>
            <a:pPr algn="l" defTabSz="1828800" hangingPunct="1"/>
            <a:endParaRPr lang="it-IT" sz="4200" b="1" kern="1200" dirty="0">
              <a:solidFill>
                <a:prstClr val="white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</a:endParaRPr>
          </a:p>
          <a:p>
            <a:pPr algn="l" defTabSz="1828800" hangingPunct="1"/>
            <a:r>
              <a:rPr lang="it-IT" sz="4200" b="1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427 IN HOUSE companies/15.000 </a:t>
            </a:r>
            <a:r>
              <a:rPr lang="it-IT" sz="4200" b="1" kern="1200" dirty="0" err="1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employees</a:t>
            </a:r>
            <a:endParaRPr lang="it-IT" sz="4200" b="1" kern="1200" dirty="0">
              <a:solidFill>
                <a:prstClr val="white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</a:endParaRPr>
          </a:p>
          <a:p>
            <a:pPr algn="l" defTabSz="1828800" hangingPunct="1"/>
            <a:endParaRPr lang="it-IT" sz="4200" b="1" kern="1200" dirty="0">
              <a:solidFill>
                <a:prstClr val="white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</a:endParaRPr>
          </a:p>
          <a:p>
            <a:pPr algn="l" defTabSz="1828800" hangingPunct="1"/>
            <a:r>
              <a:rPr lang="it-IT" sz="4200" b="1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MAIN PLAYERS</a:t>
            </a:r>
            <a:r>
              <a:rPr lang="it-IT" sz="4200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: ~ 150 (Central </a:t>
            </a:r>
            <a:r>
              <a:rPr lang="it-IT" sz="4200" kern="1200" dirty="0" err="1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PAs</a:t>
            </a:r>
            <a:r>
              <a:rPr lang="it-IT" sz="4200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, </a:t>
            </a:r>
            <a:r>
              <a:rPr lang="it-IT" sz="4200" kern="1200" dirty="0" err="1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Regions</a:t>
            </a:r>
            <a:r>
              <a:rPr lang="it-IT" sz="4200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, in house companies, public </a:t>
            </a:r>
            <a:r>
              <a:rPr lang="it-IT" sz="4200" kern="1200" dirty="0" err="1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bodies</a:t>
            </a:r>
            <a:r>
              <a:rPr lang="it-IT" sz="4200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 and </a:t>
            </a:r>
            <a:r>
              <a:rPr lang="it-IT" sz="4200" kern="1200" dirty="0" err="1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agencies</a:t>
            </a:r>
            <a:r>
              <a:rPr lang="it-IT" sz="4200" kern="1200" dirty="0">
                <a:solidFill>
                  <a:prstClr val="white"/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</a:rPr>
              <a:t>)</a:t>
            </a:r>
          </a:p>
          <a:p>
            <a:pPr algn="l" defTabSz="1828800" hangingPunct="1"/>
            <a:endParaRPr lang="it-IT" sz="4200" kern="1200" dirty="0">
              <a:solidFill>
                <a:prstClr val="white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</a:endParaRPr>
          </a:p>
          <a:p>
            <a:pPr algn="l" defTabSz="1828800" hangingPunct="1"/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BUSINESS SECTOR and</a:t>
            </a:r>
          </a:p>
          <a:p>
            <a:pPr algn="l" defTabSz="1828800" hangingPunct="1"/>
            <a:r>
              <a:rPr lang="it-IT" sz="4200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CITIZENS</a:t>
            </a:r>
          </a:p>
          <a:p>
            <a:pPr algn="l" defTabSz="1828800" hangingPunct="1"/>
            <a:endParaRPr lang="it-IT" sz="4000" kern="1200" dirty="0">
              <a:solidFill>
                <a:prstClr val="white"/>
              </a:solidFill>
              <a:latin typeface="Calibri" panose="020F0502020204030204" pitchFamily="34" charset="0"/>
              <a:ea typeface="Titillium Web"/>
              <a:cs typeface="Calibri" panose="020F0502020204030204" pitchFamily="34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13767758" y="10630256"/>
            <a:ext cx="9729338" cy="1467482"/>
            <a:chOff x="7085801" y="4638155"/>
            <a:chExt cx="4864669" cy="733741"/>
          </a:xfrm>
        </p:grpSpPr>
        <p:cxnSp>
          <p:nvCxnSpPr>
            <p:cNvPr id="27" name="Google Shape;347;p38"/>
            <p:cNvCxnSpPr/>
            <p:nvPr/>
          </p:nvCxnSpPr>
          <p:spPr>
            <a:xfrm>
              <a:off x="7085801" y="5361466"/>
              <a:ext cx="4864669" cy="606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348;p38"/>
            <p:cNvCxnSpPr/>
            <p:nvPr/>
          </p:nvCxnSpPr>
          <p:spPr>
            <a:xfrm>
              <a:off x="7102401" y="4638155"/>
              <a:ext cx="0" cy="733741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" name="Rettangolo 13"/>
          <p:cNvSpPr/>
          <p:nvPr/>
        </p:nvSpPr>
        <p:spPr>
          <a:xfrm>
            <a:off x="1400944" y="2167501"/>
            <a:ext cx="11797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STRATEGIC PLANNING</a:t>
            </a:r>
          </a:p>
        </p:txBody>
      </p:sp>
      <p:sp>
        <p:nvSpPr>
          <p:cNvPr id="15" name="Rectangle 170"/>
          <p:cNvSpPr/>
          <p:nvPr/>
        </p:nvSpPr>
        <p:spPr>
          <a:xfrm>
            <a:off x="1508399" y="2978405"/>
            <a:ext cx="11095906" cy="1176232"/>
          </a:xfrm>
          <a:prstGeom prst="rect">
            <a:avLst/>
          </a:prstGeom>
          <a:noFill/>
          <a:ln w="9525" cap="flat" cmpd="sng" algn="ctr">
            <a:solidFill>
              <a:srgbClr val="E7E6E6">
                <a:lumMod val="20000"/>
                <a:lumOff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tIns="48220" rIns="0" bIns="48220" anchor="ctr"/>
          <a:lstStyle/>
          <a:p>
            <a:pPr marL="0" marR="0" lvl="0" indent="0" algn="l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ICT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COORDINATION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436003" y="7620689"/>
            <a:ext cx="11168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kern="1200">
                <a:solidFill>
                  <a:srgbClr val="002060"/>
                </a:solidFill>
                <a:latin typeface="Calibri"/>
              </a:rPr>
              <a:t>CYBERSECURITY IN THE PA</a:t>
            </a:r>
            <a:endParaRPr lang="it-IT" sz="3200" b="1" kern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436004" y="4437248"/>
            <a:ext cx="10313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SUPPORT TO THE DEVELOPMENT AND UPTAKE OF DIGITAL SERVICES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420046" y="6224523"/>
            <a:ext cx="11355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RATIONALISATION OF NATIONAL PHYSICAL INFRASTRUCTURES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436003" y="10265503"/>
            <a:ext cx="10930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TECHNICAL RULES AND SURVEILLANCE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400944" y="11480891"/>
            <a:ext cx="22873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DIGITAL CITIZENSHIP AND COMPETENCES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443519" y="9005696"/>
            <a:ext cx="10923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altLang="it-IT" sz="3200" b="1" kern="1200" dirty="0">
                <a:solidFill>
                  <a:srgbClr val="002060"/>
                </a:solidFill>
                <a:latin typeface="Calibri"/>
              </a:rPr>
              <a:t>RESEARCH AND INNOVATION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15F3D723-1387-F44D-B6D2-F159AE75AA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647" y="10265503"/>
            <a:ext cx="728900" cy="728900"/>
          </a:xfrm>
          <a:prstGeom prst="rect">
            <a:avLst/>
          </a:prstGeom>
        </p:spPr>
      </p:pic>
      <p:pic>
        <p:nvPicPr>
          <p:cNvPr id="34" name="Picture 15">
            <a:extLst>
              <a:ext uri="{FF2B5EF4-FFF2-40B4-BE49-F238E27FC236}">
                <a16:creationId xmlns:a16="http://schemas.microsoft.com/office/drawing/2014/main" id="{0615134A-78E1-2648-96F7-7D0D6E5FADE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080" y="11506985"/>
            <a:ext cx="914958" cy="534818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690" y="3241034"/>
            <a:ext cx="784926" cy="86435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31" y="1958057"/>
            <a:ext cx="1153974" cy="1135586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064" y="4417259"/>
            <a:ext cx="1153974" cy="1307222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516" y="7450011"/>
            <a:ext cx="1179882" cy="926132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097" y="6000856"/>
            <a:ext cx="903330" cy="101734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4985" y="8709872"/>
            <a:ext cx="914958" cy="8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3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3006720"/>
            <a:ext cx="4104000" cy="86320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09850" y="1285439"/>
            <a:ext cx="20821649" cy="9128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marL="571500" marR="0" lvl="0" indent="-57150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</a:rPr>
              <a:t> Link to AgID general web-site: 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  <a:hlinkClick r:id="rId4"/>
              </a:rPr>
              <a:t>http://www.agid.gov.it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571500" marR="0" lvl="0" indent="-57150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</a:rPr>
              <a:t>Transparency Portal:   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  <a:hlinkClick r:id="rId5"/>
              </a:rPr>
              <a:t>http://trasparenza.agid.gov.it/</a:t>
            </a: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0" marR="0" lvl="0" indent="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0" marR="0" lvl="0" indent="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0" marR="0" lvl="0" indent="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</a:rPr>
              <a:t>Open government websites:</a:t>
            </a:r>
          </a:p>
          <a:p>
            <a:pPr marL="0" marR="0" lvl="0" indent="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571500" marR="0" lvl="0" indent="-57150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  <a:hlinkClick r:id="rId6"/>
              </a:rPr>
              <a:t>http://www.dati.gov.it/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571500" marR="0" lvl="0" indent="-57150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  <a:hlinkClick r:id="rId7"/>
              </a:rPr>
              <a:t>http://soldipubblici.gov.it/it/home</a:t>
            </a: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0" marR="0" lvl="0" indent="0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0" marR="0" lvl="0" indent="0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</a:rPr>
              <a:t>												      				                  														</a:t>
            </a:r>
            <a:r>
              <a:rPr lang="it-IT" sz="4000" u="sng" noProof="0" dirty="0" err="1">
                <a:solidFill>
                  <a:srgbClr val="002060"/>
                </a:solidFill>
                <a:latin typeface="Open Sans Italic"/>
                <a:ea typeface="Open Sans Italic"/>
                <a:cs typeface="Open Sans Italic"/>
              </a:rPr>
              <a:t>nicola</a:t>
            </a:r>
            <a:r>
              <a:rPr lang="it-IT" sz="4000" u="sng" dirty="0">
                <a:solidFill>
                  <a:srgbClr val="002060"/>
                </a:solidFill>
                <a:latin typeface="Open Sans Italic"/>
                <a:ea typeface="Open Sans Italic"/>
                <a:cs typeface="Open Sans Italic"/>
              </a:rPr>
              <a:t>.</a:t>
            </a:r>
            <a:r>
              <a:rPr lang="it-IT" sz="4000" u="sng" dirty="0" err="1">
                <a:solidFill>
                  <a:srgbClr val="002060"/>
                </a:solidFill>
                <a:latin typeface="Open Sans Italic"/>
                <a:ea typeface="Open Sans Italic"/>
                <a:cs typeface="Open Sans Italic"/>
              </a:rPr>
              <a:t>dechiara</a:t>
            </a:r>
            <a:r>
              <a:rPr lang="it-IT" sz="4000" u="sng" noProof="0" dirty="0">
                <a:solidFill>
                  <a:srgbClr val="002060"/>
                </a:solidFill>
                <a:latin typeface="Open Sans Italic"/>
                <a:ea typeface="Open Sans Italic"/>
                <a:cs typeface="Open Sans Italic"/>
              </a:rPr>
              <a:t>@agid.gov.it</a:t>
            </a:r>
            <a:endParaRPr lang="it-IT" sz="4000" u="sng" dirty="0">
              <a:solidFill>
                <a:srgbClr val="002060"/>
              </a:solidFill>
              <a:latin typeface="Open Sans Italic"/>
              <a:ea typeface="Open Sans Italic"/>
              <a:cs typeface="Open Sans Italic"/>
            </a:endParaRPr>
          </a:p>
          <a:p>
            <a:pPr marL="0" marR="0" lvl="0" indent="0" algn="l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</a:rPr>
              <a:t>					   	</a:t>
            </a:r>
            <a:r>
              <a:rPr lang="it-IT" sz="4000" dirty="0">
                <a:solidFill>
                  <a:srgbClr val="002060"/>
                </a:solidFill>
                <a:latin typeface="Open Sans Italic"/>
                <a:ea typeface="Open Sans Italic"/>
                <a:cs typeface="Open Sans Italic"/>
              </a:rPr>
              <a:t>				</a:t>
            </a:r>
            <a:r>
              <a:rPr kumimoji="0" lang="it-IT" sz="4000" b="0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Italic"/>
                <a:ea typeface="Open Sans Italic"/>
                <a:cs typeface="Open Sans Italic"/>
              </a:rPr>
              <a:t>ufficioprogettazionenazionale@agid.gov.it</a:t>
            </a:r>
            <a:endParaRPr kumimoji="0" lang="it-IT" sz="40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  <a:p>
            <a:pPr marL="0" marR="0" lvl="0" indent="0" defTabSz="914400" eaLnBrk="0" fontAlgn="base" latinLnBrk="0" hangingPunct="1">
              <a:lnSpc>
                <a:spcPct val="80000"/>
              </a:lnSpc>
              <a:spcBef>
                <a:spcPts val="1266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  <a:tabLst/>
              <a:defRPr/>
            </a:pP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Italic"/>
              <a:ea typeface="Open Sans Italic"/>
              <a:cs typeface="Open Sans Italic"/>
            </a:endParaRPr>
          </a:p>
        </p:txBody>
      </p:sp>
    </p:spTree>
    <p:extLst>
      <p:ext uri="{BB962C8B-B14F-4D97-AF65-F5344CB8AC3E}">
        <p14:creationId xmlns:p14="http://schemas.microsoft.com/office/powerpoint/2010/main" val="182350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6788" y="6831011"/>
            <a:ext cx="3080728" cy="4194304"/>
          </a:xfrm>
          <a:prstGeom prst="rect">
            <a:avLst/>
          </a:prstGeom>
        </p:spPr>
      </p:pic>
      <p:sp>
        <p:nvSpPr>
          <p:cNvPr id="39" name="Shape 133"/>
          <p:cNvSpPr txBox="1"/>
          <p:nvPr/>
        </p:nvSpPr>
        <p:spPr>
          <a:xfrm>
            <a:off x="1309743" y="2513573"/>
            <a:ext cx="4474632" cy="639232"/>
          </a:xfrm>
          <a:prstGeom prst="rect">
            <a:avLst/>
          </a:prstGeom>
          <a:noFill/>
          <a:ln>
            <a:noFill/>
          </a:ln>
        </p:spPr>
        <p:txBody>
          <a:bodyPr wrap="square" lIns="223451" tIns="111701" rIns="223451" bIns="111701" anchor="t" anchorCtr="0">
            <a:noAutofit/>
          </a:bodyPr>
          <a:lstStyle/>
          <a:p>
            <a:pPr marL="0" marR="0" lvl="0" indent="-50801" algn="ctr" defTabSz="24384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2014- 2015</a:t>
            </a:r>
          </a:p>
          <a:p>
            <a:pPr marL="0" marR="0" lvl="0" indent="-237112" algn="l" defTabSz="24384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50801" algn="ct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The 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Digital </a:t>
            </a:r>
            <a:r>
              <a:rPr kumimoji="0" lang="it-IT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Growth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Strategy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represents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Italian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Digital Agenda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endorsed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by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Government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and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European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Commission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40" name="Shape 134"/>
          <p:cNvSpPr txBox="1"/>
          <p:nvPr/>
        </p:nvSpPr>
        <p:spPr>
          <a:xfrm>
            <a:off x="6218712" y="2414083"/>
            <a:ext cx="4794421" cy="639232"/>
          </a:xfrm>
          <a:prstGeom prst="rect">
            <a:avLst/>
          </a:prstGeom>
          <a:noFill/>
          <a:ln>
            <a:noFill/>
          </a:ln>
        </p:spPr>
        <p:txBody>
          <a:bodyPr wrap="square" lIns="223451" tIns="111701" rIns="223451" bIns="111701" anchor="t" anchorCtr="0">
            <a:noAutofit/>
          </a:bodyPr>
          <a:lstStyle/>
          <a:p>
            <a:pPr marL="0" marR="0" lvl="0" indent="-50801" algn="ct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2016</a:t>
            </a:r>
            <a:b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</a:b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-50801" algn="ct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The 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Strategic model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of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digital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transformation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of the PA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identifies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enabling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components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for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realisation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of the Digital Agenda</a:t>
            </a:r>
          </a:p>
          <a:p>
            <a:pPr marL="0" marR="0" lvl="0" indent="-50801" algn="ct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1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4890" y="6705772"/>
            <a:ext cx="2996349" cy="431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43579" y="6900828"/>
            <a:ext cx="3017461" cy="428558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138"/>
          <p:cNvSpPr/>
          <p:nvPr/>
        </p:nvSpPr>
        <p:spPr>
          <a:xfrm>
            <a:off x="1306825" y="2236084"/>
            <a:ext cx="21598467" cy="1291165"/>
          </a:xfrm>
          <a:prstGeom prst="notchedRightArrow">
            <a:avLst>
              <a:gd name="adj1" fmla="val 50000"/>
              <a:gd name="adj2" fmla="val 50029"/>
            </a:avLst>
          </a:prstGeom>
          <a:solidFill>
            <a:srgbClr val="0070C0"/>
          </a:solidFill>
          <a:ln>
            <a:noFill/>
          </a:ln>
        </p:spPr>
        <p:txBody>
          <a:bodyPr wrap="square" lIns="243800" tIns="121851" rIns="243800" bIns="121851" anchor="ctr" anchorCtr="0">
            <a:noAutofit/>
          </a:bodyPr>
          <a:lstStyle/>
          <a:p>
            <a:pPr marL="0" marR="0" lvl="0" indent="-63502" algn="ctr" defTabSz="24384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" name="Shape 139"/>
          <p:cNvSpPr/>
          <p:nvPr/>
        </p:nvSpPr>
        <p:spPr>
          <a:xfrm>
            <a:off x="11639776" y="3447780"/>
            <a:ext cx="4690971" cy="1175978"/>
          </a:xfrm>
          <a:prstGeom prst="rect">
            <a:avLst/>
          </a:prstGeom>
          <a:noFill/>
          <a:ln>
            <a:noFill/>
          </a:ln>
        </p:spPr>
        <p:txBody>
          <a:bodyPr wrap="square" lIns="182851" tIns="91400" rIns="182851" bIns="91400" anchor="t" anchorCtr="0">
            <a:noAutofit/>
          </a:bodyPr>
          <a:lstStyle/>
          <a:p>
            <a:pPr marL="0" marR="0" lvl="0" indent="-50801" algn="ct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8571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The 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Three-</a:t>
            </a:r>
            <a:r>
              <a:rPr kumimoji="0" lang="it-IT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Year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Plan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  <a:hlinkClick r:id="rId7"/>
              </a:rPr>
              <a:t>2017/19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lays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down </a:t>
            </a: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actions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and </a:t>
            </a:r>
            <a:r>
              <a:rPr kumimoji="0" lang="it-IT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objectives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for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each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layer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of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strategic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model</a:t>
            </a:r>
          </a:p>
        </p:txBody>
      </p:sp>
      <p:sp>
        <p:nvSpPr>
          <p:cNvPr id="46" name="Shape 140"/>
          <p:cNvSpPr txBox="1"/>
          <p:nvPr/>
        </p:nvSpPr>
        <p:spPr>
          <a:xfrm>
            <a:off x="2610263" y="2587264"/>
            <a:ext cx="3302408" cy="639232"/>
          </a:xfrm>
          <a:prstGeom prst="rect">
            <a:avLst/>
          </a:prstGeom>
          <a:noFill/>
          <a:ln>
            <a:noFill/>
          </a:ln>
        </p:spPr>
        <p:txBody>
          <a:bodyPr wrap="square" lIns="182851" tIns="91400" rIns="182851" bIns="91400" anchor="t" anchorCtr="0">
            <a:noAutofit/>
          </a:bodyPr>
          <a:lstStyle/>
          <a:p>
            <a:pPr marL="0" marR="0" lvl="0" indent="-177802" algn="l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2014-15</a:t>
            </a:r>
          </a:p>
        </p:txBody>
      </p:sp>
      <p:sp>
        <p:nvSpPr>
          <p:cNvPr id="47" name="Shape 142"/>
          <p:cNvSpPr txBox="1"/>
          <p:nvPr/>
        </p:nvSpPr>
        <p:spPr>
          <a:xfrm>
            <a:off x="13352628" y="2576864"/>
            <a:ext cx="3302408" cy="639232"/>
          </a:xfrm>
          <a:prstGeom prst="rect">
            <a:avLst/>
          </a:prstGeom>
          <a:noFill/>
          <a:ln>
            <a:noFill/>
          </a:ln>
        </p:spPr>
        <p:txBody>
          <a:bodyPr wrap="square" lIns="182851" tIns="91400" rIns="182851" bIns="91400" anchor="t" anchorCtr="0">
            <a:noAutofit/>
          </a:bodyPr>
          <a:lstStyle/>
          <a:p>
            <a:pPr marL="0" marR="0" lvl="0" indent="-177802" algn="l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2017</a:t>
            </a:r>
          </a:p>
        </p:txBody>
      </p:sp>
      <p:sp>
        <p:nvSpPr>
          <p:cNvPr id="48" name="Shape 142"/>
          <p:cNvSpPr txBox="1"/>
          <p:nvPr/>
        </p:nvSpPr>
        <p:spPr>
          <a:xfrm>
            <a:off x="18866311" y="2598525"/>
            <a:ext cx="3302408" cy="639232"/>
          </a:xfrm>
          <a:prstGeom prst="rect">
            <a:avLst/>
          </a:prstGeom>
          <a:noFill/>
          <a:ln>
            <a:noFill/>
          </a:ln>
        </p:spPr>
        <p:txBody>
          <a:bodyPr wrap="square" lIns="182851" tIns="91400" rIns="182851" bIns="91400" anchor="t" anchorCtr="0">
            <a:noAutofit/>
          </a:bodyPr>
          <a:lstStyle/>
          <a:p>
            <a:pPr marL="0" marR="0" lvl="0" indent="-177802" algn="l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2019</a:t>
            </a:r>
          </a:p>
        </p:txBody>
      </p:sp>
      <p:sp>
        <p:nvSpPr>
          <p:cNvPr id="49" name="Shape 139"/>
          <p:cNvSpPr/>
          <p:nvPr/>
        </p:nvSpPr>
        <p:spPr>
          <a:xfrm>
            <a:off x="17067320" y="3447776"/>
            <a:ext cx="5101397" cy="3453051"/>
          </a:xfrm>
          <a:prstGeom prst="rect">
            <a:avLst/>
          </a:prstGeom>
          <a:noFill/>
          <a:ln>
            <a:noFill/>
          </a:ln>
        </p:spPr>
        <p:txBody>
          <a:bodyPr wrap="square" lIns="182851" tIns="91400" rIns="182851" bIns="91400" anchor="t" anchorCtr="0">
            <a:noAutofit/>
          </a:bodyPr>
          <a:lstStyle/>
          <a:p>
            <a:pPr marL="0" marR="0" lvl="0" indent="-50801" algn="ctr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8571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The 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Three-</a:t>
            </a:r>
            <a:r>
              <a:rPr kumimoji="0" lang="it-IT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Year</a:t>
            </a:r>
            <a:r>
              <a:rPr kumimoji="0" lang="it-IT" sz="3200" b="1" i="0" u="sng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Plan 2019-21</a:t>
            </a:r>
            <a:r>
              <a:rPr kumimoji="0" lang="it-IT" sz="32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updates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and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integrates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actions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enhancing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collaboration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among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the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main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digital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transformation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Titillium Web"/>
              </a:rPr>
              <a:t>actors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 pitchFamily="34" charset="0"/>
              <a:ea typeface="Titillium Web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50" name="Titolo 7"/>
          <p:cNvSpPr txBox="1">
            <a:spLocks/>
          </p:cNvSpPr>
          <p:nvPr/>
        </p:nvSpPr>
        <p:spPr>
          <a:xfrm>
            <a:off x="1451428" y="418436"/>
            <a:ext cx="21644163" cy="1817647"/>
          </a:xfr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1" u="none" strike="noStrike" cap="none">
                <a:solidFill>
                  <a:srgbClr val="001F5F"/>
                </a:solidFill>
                <a:latin typeface="Calibri"/>
                <a:ea typeface="Titillium Web" charset="0"/>
                <a:cs typeface="Calibri"/>
                <a:sym typeface="Arial"/>
              </a:defRPr>
            </a:lvl1pPr>
          </a:lstStyle>
          <a:p>
            <a:pPr marL="0" marR="0" lvl="0" indent="0" algn="l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0" b="1" i="0" u="none" strike="noStrike" kern="0" cap="none" spc="-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Il </a:t>
            </a:r>
            <a:r>
              <a:rPr kumimoji="0" lang="it-IT" sz="8000" b="1" i="0" u="none" strike="noStrike" kern="0" cap="none" spc="-1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From the Digital Agenda to the Three-</a:t>
            </a:r>
            <a:r>
              <a:rPr kumimoji="0" lang="it-IT" sz="8000" b="1" i="0" u="none" strike="noStrike" kern="0" cap="none" spc="-1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Year</a:t>
            </a:r>
            <a:r>
              <a:rPr kumimoji="0" lang="it-IT" sz="8000" b="1" i="0" u="none" strike="noStrike" kern="0" cap="none" spc="-1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Plan</a:t>
            </a:r>
            <a:endParaRPr kumimoji="0" lang="it-IT" sz="8000" b="1" i="0" u="none" strike="noStrike" kern="0" cap="none" spc="-1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51" name="Shape 141"/>
          <p:cNvSpPr txBox="1"/>
          <p:nvPr/>
        </p:nvSpPr>
        <p:spPr>
          <a:xfrm>
            <a:off x="8136434" y="2587264"/>
            <a:ext cx="1398493" cy="639232"/>
          </a:xfrm>
          <a:prstGeom prst="rect">
            <a:avLst/>
          </a:prstGeom>
          <a:noFill/>
          <a:ln>
            <a:noFill/>
          </a:ln>
        </p:spPr>
        <p:txBody>
          <a:bodyPr wrap="square" lIns="182851" tIns="91400" rIns="182851" bIns="91400" anchor="t" anchorCtr="0">
            <a:noAutofit/>
          </a:bodyPr>
          <a:lstStyle/>
          <a:p>
            <a:pPr marL="0" marR="0" lvl="0" indent="-177802" algn="l" defTabSz="2438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2016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33" y="6705772"/>
            <a:ext cx="45720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sp>
        <p:nvSpPr>
          <p:cNvPr id="52" name="Google Shape;381;p40"/>
          <p:cNvSpPr/>
          <p:nvPr/>
        </p:nvSpPr>
        <p:spPr>
          <a:xfrm>
            <a:off x="-22476" y="-21773"/>
            <a:ext cx="12228176" cy="13593126"/>
          </a:xfrm>
          <a:prstGeom prst="rect">
            <a:avLst/>
          </a:prstGeom>
          <a:solidFill>
            <a:srgbClr val="0066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00" tIns="121866" rIns="243800" bIns="121866" anchor="ctr" anchorCtr="0">
            <a:noAutofit/>
          </a:bodyPr>
          <a:lstStyle/>
          <a:p>
            <a:pPr algn="l" defTabSz="1828800" hangingPunct="1"/>
            <a:endParaRPr sz="3734" kern="12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defTabSz="1828800" hangingPunct="1"/>
            <a:br>
              <a:rPr lang="it-IT" sz="3734" kern="12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</a:br>
            <a:endParaRPr sz="3734" kern="120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382;p40"/>
          <p:cNvSpPr txBox="1"/>
          <p:nvPr/>
        </p:nvSpPr>
        <p:spPr>
          <a:xfrm>
            <a:off x="548798" y="2431578"/>
            <a:ext cx="10081146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66" rIns="0" bIns="121866" anchor="ctr" anchorCtr="0">
            <a:noAutofit/>
          </a:bodyPr>
          <a:lstStyle/>
          <a:p>
            <a:pPr algn="l" defTabSz="1828800" hangingPunct="1">
              <a:buClr>
                <a:srgbClr val="010335"/>
              </a:buClr>
              <a:buSzPts val="1600"/>
            </a:pPr>
            <a:r>
              <a:rPr lang="it-IT" sz="4266" b="1" kern="1200" dirty="0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3 </a:t>
            </a:r>
            <a:r>
              <a:rPr lang="it-IT" sz="4266" b="1" kern="1200" dirty="0" err="1">
                <a:solidFill>
                  <a:prstClr val="white"/>
                </a:solidFill>
                <a:latin typeface="Calibri"/>
                <a:ea typeface="Titillium Web"/>
                <a:cs typeface="Titillium Web"/>
              </a:rPr>
              <a:t>dimensions</a:t>
            </a:r>
            <a:endParaRPr sz="4266" b="1" kern="1200" dirty="0">
              <a:solidFill>
                <a:prstClr val="white"/>
              </a:solidFill>
              <a:latin typeface="Calibri"/>
              <a:ea typeface="Titillium Web"/>
              <a:cs typeface="Titillium Web"/>
            </a:endParaRPr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355474" y="914054"/>
            <a:ext cx="11850225" cy="8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>
              <a:spcBef>
                <a:spcPts val="0"/>
              </a:spcBef>
              <a:buClr>
                <a:srgbClr val="010335"/>
              </a:buClr>
              <a:buSzPct val="25000"/>
              <a:defRPr/>
            </a:pPr>
            <a:r>
              <a:rPr lang="it-IT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Three-</a:t>
            </a:r>
            <a:r>
              <a:rPr lang="it-IT" sz="64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Year</a:t>
            </a:r>
            <a:r>
              <a:rPr lang="it-IT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Plan 2019-2021</a:t>
            </a:r>
          </a:p>
          <a:p>
            <a:pPr algn="l" defTabSz="1828800">
              <a:spcBef>
                <a:spcPts val="0"/>
              </a:spcBef>
              <a:buClr>
                <a:srgbClr val="010335"/>
              </a:buClr>
              <a:buSzPct val="25000"/>
              <a:defRPr/>
            </a:pPr>
            <a:r>
              <a:rPr lang="it-IT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90 </a:t>
            </a:r>
            <a:r>
              <a:rPr lang="it-IT" sz="64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actions</a:t>
            </a:r>
            <a:r>
              <a:rPr lang="it-IT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for an inclusive </a:t>
            </a:r>
            <a:r>
              <a:rPr lang="it-IT" sz="6400" b="1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growth</a:t>
            </a:r>
            <a:endParaRPr lang="it-IT" sz="64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316344" y="2478908"/>
            <a:ext cx="11467428" cy="1467482"/>
            <a:chOff x="357874" y="1269584"/>
            <a:chExt cx="4864669" cy="733741"/>
          </a:xfrm>
        </p:grpSpPr>
        <p:cxnSp>
          <p:nvCxnSpPr>
            <p:cNvPr id="56" name="Google Shape;345;p38"/>
            <p:cNvCxnSpPr/>
            <p:nvPr/>
          </p:nvCxnSpPr>
          <p:spPr>
            <a:xfrm>
              <a:off x="357874" y="1273791"/>
              <a:ext cx="4864669" cy="606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346;p38"/>
            <p:cNvCxnSpPr/>
            <p:nvPr/>
          </p:nvCxnSpPr>
          <p:spPr>
            <a:xfrm>
              <a:off x="5213826" y="1269584"/>
              <a:ext cx="0" cy="733741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8" name="Immagine 57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78876" y="3931744"/>
            <a:ext cx="3390268" cy="7319900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446544" y="3906627"/>
            <a:ext cx="3390268" cy="7345018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301520" y="3953545"/>
            <a:ext cx="3396088" cy="7315526"/>
          </a:xfrm>
          <a:prstGeom prst="rect">
            <a:avLst/>
          </a:prstGeom>
        </p:spPr>
      </p:pic>
      <p:sp>
        <p:nvSpPr>
          <p:cNvPr id="61" name="Rettangolo 60"/>
          <p:cNvSpPr/>
          <p:nvPr/>
        </p:nvSpPr>
        <p:spPr>
          <a:xfrm>
            <a:off x="852927" y="5423644"/>
            <a:ext cx="31996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u="sng" kern="12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Take </a:t>
            </a:r>
            <a:r>
              <a:rPr lang="it-IT" sz="3200" b="1" u="sng" kern="1200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action</a:t>
            </a:r>
            <a:endParaRPr lang="it-IT" sz="3200" b="1" u="sng" kern="1200" dirty="0">
              <a:solidFill>
                <a:srgbClr val="4472C4">
                  <a:lumMod val="50000"/>
                </a:srgbClr>
              </a:solidFill>
              <a:latin typeface="Calibri"/>
            </a:endParaRPr>
          </a:p>
          <a:p>
            <a:pPr algn="l" defTabSz="1828800" hangingPunct="1"/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to disseminate the culture of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change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management</a:t>
            </a:r>
          </a:p>
        </p:txBody>
      </p:sp>
      <p:sp>
        <p:nvSpPr>
          <p:cNvPr id="62" name="Rettangolo 61"/>
          <p:cNvSpPr/>
          <p:nvPr/>
        </p:nvSpPr>
        <p:spPr>
          <a:xfrm>
            <a:off x="4579473" y="5424936"/>
            <a:ext cx="3050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u="sng" kern="12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Share</a:t>
            </a:r>
          </a:p>
          <a:p>
            <a:pPr algn="l" defTabSz="1828800" hangingPunct="1"/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innovation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programs</a:t>
            </a:r>
            <a:endParaRPr lang="it-IT" sz="3200" kern="12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8426986" y="5490751"/>
            <a:ext cx="3014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u="sng" kern="12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Disseminate </a:t>
            </a:r>
          </a:p>
          <a:p>
            <a:pPr algn="l" defTabSz="1828800" hangingPunct="1"/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digital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culture</a:t>
            </a:r>
          </a:p>
        </p:txBody>
      </p:sp>
      <p:pic>
        <p:nvPicPr>
          <p:cNvPr id="64" name="Shape 289" descr="COVER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20988"/>
          <a:stretch>
            <a:fillRect/>
          </a:stretch>
        </p:blipFill>
        <p:spPr bwMode="auto">
          <a:xfrm>
            <a:off x="1228479" y="4239993"/>
            <a:ext cx="1961446" cy="8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Shape 289" descr="COVER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20988"/>
          <a:stretch>
            <a:fillRect/>
          </a:stretch>
        </p:blipFill>
        <p:spPr bwMode="auto">
          <a:xfrm>
            <a:off x="5068395" y="4228973"/>
            <a:ext cx="2245686" cy="8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Shape 289" descr="COVER.jpg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20988"/>
          <a:stretch>
            <a:fillRect/>
          </a:stretch>
        </p:blipFill>
        <p:spPr bwMode="auto">
          <a:xfrm>
            <a:off x="8861866" y="4259459"/>
            <a:ext cx="2019184" cy="8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CasellaDiTesto 66"/>
          <p:cNvSpPr txBox="1"/>
          <p:nvPr/>
        </p:nvSpPr>
        <p:spPr>
          <a:xfrm>
            <a:off x="1702677" y="4351275"/>
            <a:ext cx="679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3600" b="1" kern="1200" dirty="0">
                <a:solidFill>
                  <a:prstClr val="white"/>
                </a:solidFill>
                <a:latin typeface="Calibri"/>
              </a:rPr>
              <a:t>PA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5007039" y="4340299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3600" b="1" kern="1200" dirty="0">
                <a:solidFill>
                  <a:prstClr val="white"/>
                </a:solidFill>
                <a:latin typeface="Calibri"/>
              </a:rPr>
              <a:t>Businesses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8726022" y="4313449"/>
            <a:ext cx="196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3600" b="1" kern="1200" dirty="0">
                <a:solidFill>
                  <a:prstClr val="white"/>
                </a:solidFill>
                <a:latin typeface="Calibri"/>
              </a:rPr>
              <a:t>   </a:t>
            </a:r>
            <a:r>
              <a:rPr lang="it-IT" sz="3600" b="1" kern="1200" dirty="0" err="1">
                <a:solidFill>
                  <a:prstClr val="white"/>
                </a:solidFill>
                <a:latin typeface="Calibri"/>
              </a:rPr>
              <a:t>Citizens</a:t>
            </a:r>
            <a:endParaRPr lang="it-IT" sz="36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Google Shape;370;p39"/>
          <p:cNvSpPr/>
          <p:nvPr/>
        </p:nvSpPr>
        <p:spPr>
          <a:xfrm>
            <a:off x="12781240" y="3824363"/>
            <a:ext cx="10905804" cy="150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342900" indent="-342900" algn="l" defTabSz="1828800" hangingPunct="1">
              <a:buClr>
                <a:srgbClr val="FFC001"/>
              </a:buClr>
              <a:buSzPct val="150000"/>
              <a:buFont typeface="Wingdings" panose="05000000000000000000" pitchFamily="2" charset="2"/>
              <a:buChar char="ü"/>
            </a:pP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New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key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to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reading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of the Lines of Action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that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identifies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the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intervention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areas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and the 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impact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on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citizens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, businesses and Public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Administrations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in the short, medium and long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run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.</a:t>
            </a:r>
            <a:endParaRPr sz="3600" kern="1200" dirty="0">
              <a:solidFill>
                <a:srgbClr val="002060"/>
              </a:solidFill>
              <a:latin typeface="Calibri"/>
              <a:ea typeface="Titillium Web" charset="0"/>
              <a:cs typeface="Titillium Web" charset="0"/>
            </a:endParaRPr>
          </a:p>
        </p:txBody>
      </p:sp>
      <p:sp>
        <p:nvSpPr>
          <p:cNvPr id="71" name="Google Shape;386;p40"/>
          <p:cNvSpPr/>
          <p:nvPr/>
        </p:nvSpPr>
        <p:spPr>
          <a:xfrm>
            <a:off x="12807052" y="7936415"/>
            <a:ext cx="11120358" cy="105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342900" indent="-342900" algn="l" defTabSz="1828800" hangingPunct="1">
              <a:lnSpc>
                <a:spcPct val="113000"/>
              </a:lnSpc>
              <a:buClr>
                <a:srgbClr val="FFC001"/>
              </a:buClr>
              <a:buSzPct val="150000"/>
              <a:buFont typeface="Wingdings" panose="05000000000000000000" pitchFamily="2" charset="2"/>
              <a:buChar char="ü"/>
            </a:pP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New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Governance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structure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with the Digital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Transition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Officers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at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</a:t>
            </a:r>
            <a:r>
              <a:rPr lang="it-IT" sz="3600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its</a:t>
            </a:r>
            <a:r>
              <a:rPr lang="it-IT" sz="3600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core </a:t>
            </a:r>
            <a:endParaRPr sz="3600" kern="1200" dirty="0">
              <a:solidFill>
                <a:srgbClr val="002060"/>
              </a:solidFill>
              <a:latin typeface="Calibri"/>
              <a:ea typeface="Titillium Web" charset="0"/>
              <a:cs typeface="Titillium Web" charset="0"/>
            </a:endParaRPr>
          </a:p>
        </p:txBody>
      </p:sp>
      <p:sp>
        <p:nvSpPr>
          <p:cNvPr id="72" name="Google Shape;389;p40"/>
          <p:cNvSpPr/>
          <p:nvPr/>
        </p:nvSpPr>
        <p:spPr>
          <a:xfrm>
            <a:off x="12807052" y="9539293"/>
            <a:ext cx="11554724" cy="99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342900" indent="-342900" algn="l" defTabSz="1828800" hangingPunct="1">
              <a:lnSpc>
                <a:spcPct val="113000"/>
              </a:lnSpc>
              <a:buClr>
                <a:srgbClr val="FFC001"/>
              </a:buClr>
              <a:buSzPct val="150000"/>
              <a:buFont typeface="Wingdings" panose="05000000000000000000" pitchFamily="2" charset="2"/>
              <a:buChar char="ü"/>
            </a:pP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New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Monitoring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Tools and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Guidance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provided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to the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PAs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in the </a:t>
            </a:r>
            <a:r>
              <a:rPr lang="it-IT" sz="3600" b="1" kern="1200" dirty="0" err="1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implementation</a:t>
            </a: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 of the Plan</a:t>
            </a:r>
            <a:endParaRPr sz="3600" b="1" kern="1200" dirty="0">
              <a:solidFill>
                <a:srgbClr val="002060"/>
              </a:solidFill>
              <a:latin typeface="Calibri"/>
              <a:ea typeface="Titillium Web" charset="0"/>
              <a:cs typeface="Titillium Web" charset="0"/>
            </a:endParaRPr>
          </a:p>
        </p:txBody>
      </p:sp>
      <p:sp>
        <p:nvSpPr>
          <p:cNvPr id="73" name="Google Shape;382;p40"/>
          <p:cNvSpPr txBox="1"/>
          <p:nvPr/>
        </p:nvSpPr>
        <p:spPr>
          <a:xfrm>
            <a:off x="13076467" y="357004"/>
            <a:ext cx="10081146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66" rIns="0" bIns="121866" anchor="ctr" anchorCtr="0">
            <a:noAutofit/>
          </a:bodyPr>
          <a:lstStyle/>
          <a:p>
            <a:pPr algn="l" defTabSz="1828800" hangingPunct="1">
              <a:lnSpc>
                <a:spcPct val="90000"/>
              </a:lnSpc>
              <a:buClr>
                <a:srgbClr val="010335"/>
              </a:buClr>
              <a:buSzPct val="25000"/>
              <a:defRPr/>
            </a:pPr>
            <a:r>
              <a:rPr lang="it-IT" sz="6400" b="1" kern="1200" dirty="0" err="1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Main</a:t>
            </a:r>
            <a:r>
              <a:rPr lang="it-IT" sz="6400" b="1" kern="1200" dirty="0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it-IT" sz="6400" b="1" kern="1200" dirty="0" err="1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novelties</a:t>
            </a:r>
            <a:endParaRPr sz="6400" b="1" kern="1200" dirty="0">
              <a:solidFill>
                <a:srgbClr val="0066CC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4617032" y="7467374"/>
            <a:ext cx="32573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u="sng" kern="1200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Provide</a:t>
            </a:r>
            <a:r>
              <a:rPr lang="it-IT" sz="3200" b="1" u="sng" kern="12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</a:p>
          <a:p>
            <a:pPr algn="l" defTabSz="1828800" hangingPunct="1"/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a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range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of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clustered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services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that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facilitate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innovation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investments</a:t>
            </a:r>
            <a:endParaRPr lang="it-IT" sz="3200" kern="12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8426985" y="7508190"/>
            <a:ext cx="3295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u="sng" kern="1200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Raise</a:t>
            </a:r>
            <a:r>
              <a:rPr lang="it-IT" sz="3200" b="1" u="sng" kern="12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  <a:r>
              <a:rPr lang="it-IT" sz="3200" b="1" u="sng" kern="1200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awareness</a:t>
            </a:r>
            <a:endParaRPr lang="it-IT" sz="3200" b="1" u="sng" kern="1200" dirty="0">
              <a:solidFill>
                <a:srgbClr val="4472C4">
                  <a:lumMod val="50000"/>
                </a:srgbClr>
              </a:solidFill>
              <a:latin typeface="Calibri"/>
            </a:endParaRPr>
          </a:p>
          <a:p>
            <a:pPr algn="l" defTabSz="1828800" hangingPunct="1"/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on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digital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rights</a:t>
            </a:r>
            <a:endParaRPr lang="it-IT" sz="3200" kern="12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894023" y="7936415"/>
            <a:ext cx="31347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it-IT" sz="3200" b="1" u="sng" kern="12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Assist </a:t>
            </a:r>
          </a:p>
          <a:p>
            <a:pPr algn="l" defTabSz="1828800" hangingPunct="1"/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the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PAs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in the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implementation</a:t>
            </a:r>
            <a:r>
              <a:rPr lang="it-IT" sz="3200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of the </a:t>
            </a:r>
            <a:r>
              <a:rPr lang="it-IT" sz="3200" kern="12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Strategy</a:t>
            </a:r>
            <a:endParaRPr lang="it-IT" sz="32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Google Shape;389;p40"/>
          <p:cNvSpPr/>
          <p:nvPr/>
        </p:nvSpPr>
        <p:spPr>
          <a:xfrm>
            <a:off x="11994736" y="1335610"/>
            <a:ext cx="12600228" cy="99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defTabSz="1828800" hangingPunct="1">
              <a:buClr>
                <a:srgbClr val="FFC001"/>
              </a:buClr>
              <a:buSzPct val="150000"/>
            </a:pPr>
            <a:r>
              <a:rPr lang="it-IT" sz="6400" b="1" kern="1200" dirty="0" err="1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Holistic</a:t>
            </a:r>
            <a:r>
              <a:rPr lang="it-IT" sz="6400" b="1" kern="1200" dirty="0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it-IT" sz="6400" b="1" kern="1200" dirty="0" err="1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approach</a:t>
            </a:r>
            <a:r>
              <a:rPr lang="it-IT" sz="6400" b="1" kern="1200" dirty="0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 &amp; </a:t>
            </a:r>
          </a:p>
          <a:p>
            <a:pPr defTabSz="1828800" hangingPunct="1">
              <a:buClr>
                <a:srgbClr val="FFC001"/>
              </a:buClr>
              <a:buSzPct val="150000"/>
            </a:pPr>
            <a:r>
              <a:rPr lang="it-IT" sz="6400" b="1" kern="1200" dirty="0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ONCE ONLY </a:t>
            </a:r>
            <a:r>
              <a:rPr lang="it-IT" sz="6400" b="1" kern="1200" dirty="0" err="1">
                <a:solidFill>
                  <a:srgbClr val="0066CC"/>
                </a:solidFill>
                <a:latin typeface="Calibri"/>
                <a:cs typeface="Arial" panose="020B0604020202020204" pitchFamily="34" charset="0"/>
              </a:rPr>
              <a:t>principle</a:t>
            </a:r>
            <a:endParaRPr lang="it-IT" sz="6400" b="1" kern="1200" dirty="0">
              <a:solidFill>
                <a:srgbClr val="0066CC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12949467" y="6676424"/>
            <a:ext cx="12192000" cy="683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defTabSz="1828800" hangingPunct="1">
              <a:lnSpc>
                <a:spcPct val="113000"/>
              </a:lnSpc>
              <a:buClr>
                <a:srgbClr val="FFC001"/>
              </a:buClr>
              <a:buSzPct val="150000"/>
              <a:buFont typeface="Wingdings" panose="05000000000000000000" pitchFamily="2" charset="2"/>
              <a:buChar char="ü"/>
            </a:pPr>
            <a:r>
              <a:rPr lang="it-IT" sz="3600" b="1" kern="1200" dirty="0">
                <a:solidFill>
                  <a:srgbClr val="002060"/>
                </a:solidFill>
                <a:latin typeface="Calibri"/>
                <a:ea typeface="Titillium Web" charset="0"/>
                <a:cs typeface="Titillium Web" charset="0"/>
              </a:rPr>
              <a:t>Public Data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316344" y="10598515"/>
            <a:ext cx="11467428" cy="1467482"/>
            <a:chOff x="7085801" y="4638155"/>
            <a:chExt cx="4864669" cy="733741"/>
          </a:xfrm>
        </p:grpSpPr>
        <p:cxnSp>
          <p:nvCxnSpPr>
            <p:cNvPr id="80" name="Google Shape;347;p38"/>
            <p:cNvCxnSpPr/>
            <p:nvPr/>
          </p:nvCxnSpPr>
          <p:spPr>
            <a:xfrm>
              <a:off x="7085801" y="5361466"/>
              <a:ext cx="4864669" cy="606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348;p38"/>
            <p:cNvCxnSpPr/>
            <p:nvPr/>
          </p:nvCxnSpPr>
          <p:spPr>
            <a:xfrm>
              <a:off x="7102401" y="4638155"/>
              <a:ext cx="0" cy="733741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13540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tangolo arrotondato 59"/>
          <p:cNvSpPr/>
          <p:nvPr/>
        </p:nvSpPr>
        <p:spPr>
          <a:xfrm>
            <a:off x="3637571" y="2677547"/>
            <a:ext cx="17416494" cy="9660894"/>
          </a:xfrm>
          <a:prstGeom prst="roundRect">
            <a:avLst>
              <a:gd name="adj" fmla="val 7030"/>
            </a:avLst>
          </a:prstGeom>
          <a:solidFill>
            <a:srgbClr val="BDD7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sp>
        <p:nvSpPr>
          <p:cNvPr id="38" name="Rettangolo arrotondato 37"/>
          <p:cNvSpPr/>
          <p:nvPr/>
        </p:nvSpPr>
        <p:spPr>
          <a:xfrm>
            <a:off x="16120539" y="9448804"/>
            <a:ext cx="4285874" cy="2620504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GENERATING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VALUE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AS A DRIVER OF GROWTH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19479875" y="7394125"/>
            <a:ext cx="4012050" cy="24931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Overcome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logic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mere </a:t>
            </a:r>
            <a:r>
              <a:rPr lang="it-IT" sz="2800" b="1" kern="1200" noProof="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bureaucratic</a:t>
            </a:r>
            <a:r>
              <a:rPr lang="it-IT" sz="2800" b="1" kern="1200" noProof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fulfillment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>
          <a:xfrm>
            <a:off x="764454" y="450483"/>
            <a:ext cx="18649056" cy="11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 eaLnBrk="0" hangingPunct="0">
              <a:tabLst>
                <a:tab pos="1260446" algn="l"/>
              </a:tabLst>
            </a:pPr>
            <a:r>
              <a:rPr lang="it-IT" sz="7466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and </a:t>
            </a:r>
            <a:r>
              <a:rPr lang="it-IT" sz="7466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it-IT" sz="7466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7466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holistic</a:t>
            </a:r>
            <a:r>
              <a:rPr lang="it-IT" sz="7466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7466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it-IT" sz="7466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8597654" y="4154609"/>
            <a:ext cx="7295160" cy="7055318"/>
            <a:chOff x="4298826" y="2077303"/>
            <a:chExt cx="3647580" cy="3527659"/>
          </a:xfrm>
        </p:grpSpPr>
        <p:sp>
          <p:nvSpPr>
            <p:cNvPr id="42" name="Oval 70">
              <a:extLst>
                <a:ext uri="{FF2B5EF4-FFF2-40B4-BE49-F238E27FC236}">
                  <a16:creationId xmlns:a16="http://schemas.microsoft.com/office/drawing/2014/main" id="{2451C0D7-8113-6B49-85F8-FC228AB275A0}"/>
                </a:ext>
              </a:extLst>
            </p:cNvPr>
            <p:cNvSpPr/>
            <p:nvPr/>
          </p:nvSpPr>
          <p:spPr>
            <a:xfrm>
              <a:off x="4581280" y="2320212"/>
              <a:ext cx="3016123" cy="3124720"/>
            </a:xfrm>
            <a:prstGeom prst="ellipse">
              <a:avLst/>
            </a:prstGeom>
            <a:noFill/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Picture 63">
              <a:extLst>
                <a:ext uri="{FF2B5EF4-FFF2-40B4-BE49-F238E27FC236}">
                  <a16:creationId xmlns:a16="http://schemas.microsoft.com/office/drawing/2014/main" id="{E4BCE953-FE21-FC49-8CBC-14B038A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8856" y="2077303"/>
              <a:ext cx="714198" cy="714198"/>
            </a:xfrm>
            <a:prstGeom prst="rect">
              <a:avLst/>
            </a:prstGeom>
            <a:solidFill>
              <a:srgbClr val="BDD7EE"/>
            </a:solidFill>
          </p:spPr>
        </p:pic>
        <p:pic>
          <p:nvPicPr>
            <p:cNvPr id="44" name="Picture 65">
              <a:extLst>
                <a:ext uri="{FF2B5EF4-FFF2-40B4-BE49-F238E27FC236}">
                  <a16:creationId xmlns:a16="http://schemas.microsoft.com/office/drawing/2014/main" id="{4C3CA21E-D078-784E-AB5F-B1804D02E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826" y="3485931"/>
              <a:ext cx="611399" cy="611399"/>
            </a:xfrm>
            <a:prstGeom prst="rect">
              <a:avLst/>
            </a:prstGeom>
            <a:solidFill>
              <a:srgbClr val="BDD7EE"/>
            </a:solidFill>
          </p:spPr>
        </p:pic>
        <p:pic>
          <p:nvPicPr>
            <p:cNvPr id="45" name="Picture 67">
              <a:extLst>
                <a:ext uri="{FF2B5EF4-FFF2-40B4-BE49-F238E27FC236}">
                  <a16:creationId xmlns:a16="http://schemas.microsoft.com/office/drawing/2014/main" id="{0B7BBF03-A52C-B34E-B155-6E1823AFD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1997" y="5025060"/>
              <a:ext cx="579902" cy="579902"/>
            </a:xfrm>
            <a:prstGeom prst="rect">
              <a:avLst/>
            </a:prstGeom>
            <a:solidFill>
              <a:srgbClr val="BDD7EE"/>
            </a:solidFill>
          </p:spPr>
        </p:pic>
        <p:pic>
          <p:nvPicPr>
            <p:cNvPr id="46" name="Picture 61">
              <a:extLst>
                <a:ext uri="{FF2B5EF4-FFF2-40B4-BE49-F238E27FC236}">
                  <a16:creationId xmlns:a16="http://schemas.microsoft.com/office/drawing/2014/main" id="{20F49E35-A295-DE46-8712-71DDB8163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9373" y="3482039"/>
              <a:ext cx="607033" cy="607033"/>
            </a:xfrm>
            <a:prstGeom prst="rect">
              <a:avLst/>
            </a:prstGeom>
            <a:solidFill>
              <a:srgbClr val="BDD7EE"/>
            </a:solidFill>
          </p:spPr>
        </p:pic>
      </p:grpSp>
      <p:sp>
        <p:nvSpPr>
          <p:cNvPr id="47" name="Rettangolo 46"/>
          <p:cNvSpPr/>
          <p:nvPr/>
        </p:nvSpPr>
        <p:spPr>
          <a:xfrm>
            <a:off x="9573108" y="6246969"/>
            <a:ext cx="5397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RE-ENGINEERING PROCESSES APPLYING THE ONCE ONLY PRINCIPLE</a:t>
            </a:r>
          </a:p>
          <a:p>
            <a:pPr defTabSz="1828800" hangingPunct="1"/>
            <a:r>
              <a:rPr lang="it-IT" sz="4000" b="1" kern="1200" dirty="0" err="1">
                <a:solidFill>
                  <a:srgbClr val="002060"/>
                </a:solidFill>
                <a:latin typeface="Calibri"/>
              </a:rPr>
              <a:t>one</a:t>
            </a:r>
            <a:r>
              <a:rPr lang="it-IT" sz="4000" b="1" kern="12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4000" b="1" kern="1200" dirty="0" err="1">
                <a:solidFill>
                  <a:srgbClr val="002060"/>
                </a:solidFill>
                <a:latin typeface="Calibri"/>
              </a:rPr>
              <a:t>submission</a:t>
            </a:r>
            <a:r>
              <a:rPr lang="it-IT" sz="4000" b="1" kern="12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4000" b="1" kern="1200" dirty="0" err="1">
                <a:solidFill>
                  <a:srgbClr val="002060"/>
                </a:solidFill>
                <a:latin typeface="Calibri"/>
              </a:rPr>
              <a:t>only</a:t>
            </a:r>
            <a:endParaRPr lang="it-IT" sz="4000" b="1" kern="1200" dirty="0">
              <a:solidFill>
                <a:srgbClr val="002060"/>
              </a:solidFill>
              <a:latin typeface="Calibri"/>
            </a:endParaRPr>
          </a:p>
          <a:p>
            <a:pPr defTabSz="1828800" hangingPunct="1"/>
            <a:r>
              <a:rPr lang="it-IT" sz="4000" b="1" kern="1200" dirty="0" err="1">
                <a:solidFill>
                  <a:srgbClr val="002060"/>
                </a:solidFill>
                <a:latin typeface="Calibri"/>
              </a:rPr>
              <a:t>one</a:t>
            </a:r>
            <a:r>
              <a:rPr lang="it-IT" sz="4000" b="1" kern="1200" dirty="0">
                <a:solidFill>
                  <a:srgbClr val="002060"/>
                </a:solidFill>
                <a:latin typeface="Calibri"/>
              </a:rPr>
              <a:t> control </a:t>
            </a:r>
            <a:r>
              <a:rPr lang="it-IT" sz="4000" b="1" kern="1200" dirty="0" err="1">
                <a:solidFill>
                  <a:srgbClr val="002060"/>
                </a:solidFill>
                <a:latin typeface="Calibri"/>
              </a:rPr>
              <a:t>only</a:t>
            </a:r>
            <a:endParaRPr lang="it-IT" sz="4000" b="1" kern="1200" dirty="0">
              <a:solidFill>
                <a:srgbClr val="002060"/>
              </a:solidFill>
              <a:latin typeface="Calibri"/>
            </a:endParaRPr>
          </a:p>
          <a:p>
            <a:pPr defTabSz="1828800" hangingPunct="1"/>
            <a:r>
              <a:rPr lang="it-IT" sz="4000" b="1" kern="1200" dirty="0" err="1">
                <a:solidFill>
                  <a:srgbClr val="002060"/>
                </a:solidFill>
                <a:latin typeface="Calibri"/>
              </a:rPr>
              <a:t>one</a:t>
            </a:r>
            <a:r>
              <a:rPr lang="it-IT" sz="4000" b="1" kern="1200" dirty="0">
                <a:solidFill>
                  <a:srgbClr val="002060"/>
                </a:solidFill>
                <a:latin typeface="Calibri"/>
              </a:rPr>
              <a:t> PA </a:t>
            </a:r>
            <a:r>
              <a:rPr lang="it-IT" sz="4000" b="1" kern="1200" dirty="0" err="1">
                <a:solidFill>
                  <a:srgbClr val="002060"/>
                </a:solidFill>
                <a:latin typeface="Calibri"/>
              </a:rPr>
              <a:t>only</a:t>
            </a:r>
            <a:endParaRPr lang="it-IT" sz="4000" b="1" kern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8" name="CasellaDiTesto 47"/>
          <p:cNvSpPr txBox="1"/>
          <p:nvPr/>
        </p:nvSpPr>
        <p:spPr>
          <a:xfrm rot="2724237">
            <a:off x="12245178" y="5565412"/>
            <a:ext cx="3362846" cy="137990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defTabSz="1828800" hangingPunct="1"/>
            <a:r>
              <a:rPr lang="en-GB" sz="3200" b="1" kern="1200" dirty="0">
                <a:solidFill>
                  <a:srgbClr val="002060"/>
                </a:solidFill>
                <a:latin typeface="Calibri"/>
              </a:rPr>
              <a:t>INFORMATION</a:t>
            </a:r>
          </a:p>
          <a:p>
            <a:pPr algn="l" defTabSz="1828800" hangingPunct="1"/>
            <a:endParaRPr lang="it-IT" sz="2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ttangolo 48"/>
          <p:cNvSpPr/>
          <p:nvPr/>
        </p:nvSpPr>
        <p:spPr>
          <a:xfrm rot="18909624">
            <a:off x="8433249" y="5214650"/>
            <a:ext cx="3297450" cy="986992"/>
          </a:xfrm>
          <a:prstGeom prst="rect">
            <a:avLst/>
          </a:prstGeom>
          <a:noFill/>
        </p:spPr>
        <p:txBody>
          <a:bodyPr spcFirstLastPara="1" wrap="square" lIns="182880" tIns="91440" rIns="182880" bIns="91440" numCol="1">
            <a:prstTxWarp prst="textArchUp">
              <a:avLst/>
            </a:prstTxWarp>
            <a:spAutoFit/>
          </a:bodyPr>
          <a:lstStyle/>
          <a:p>
            <a:pPr defTabSz="1828800" hangingPunct="1"/>
            <a:r>
              <a:rPr lang="it-IT" sz="3200" b="1" kern="1200" dirty="0">
                <a:solidFill>
                  <a:srgbClr val="002060"/>
                </a:solidFill>
                <a:latin typeface="Calibri"/>
              </a:rPr>
              <a:t>TRAINING</a:t>
            </a:r>
          </a:p>
        </p:txBody>
      </p:sp>
      <p:sp>
        <p:nvSpPr>
          <p:cNvPr id="50" name="Ovale 49"/>
          <p:cNvSpPr/>
          <p:nvPr/>
        </p:nvSpPr>
        <p:spPr>
          <a:xfrm>
            <a:off x="9827926" y="1530113"/>
            <a:ext cx="6064888" cy="2126982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FIRST THE PROJECTS</a:t>
            </a:r>
          </a:p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THE IMPLEMENTING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NORMS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CasellaDiTesto 50"/>
          <p:cNvSpPr txBox="1"/>
          <p:nvPr/>
        </p:nvSpPr>
        <p:spPr>
          <a:xfrm rot="7667610">
            <a:off x="12270845" y="8472577"/>
            <a:ext cx="3362846" cy="129266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defTabSz="1828800" hangingPunct="1"/>
            <a:r>
              <a:rPr lang="en-GB" sz="3200" b="1" kern="1200" dirty="0">
                <a:solidFill>
                  <a:srgbClr val="002060"/>
                </a:solidFill>
                <a:latin typeface="Calibri"/>
              </a:rPr>
              <a:t>ORGANISATIONAL CHANGES</a:t>
            </a:r>
          </a:p>
          <a:p>
            <a:pPr algn="l" defTabSz="1828800" hangingPunct="1"/>
            <a:endParaRPr lang="it-IT" sz="2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ttangolo 51"/>
          <p:cNvSpPr/>
          <p:nvPr/>
        </p:nvSpPr>
        <p:spPr>
          <a:xfrm rot="13483143">
            <a:off x="8316365" y="9316807"/>
            <a:ext cx="3513846" cy="788302"/>
          </a:xfrm>
          <a:prstGeom prst="rect">
            <a:avLst/>
          </a:prstGeom>
          <a:noFill/>
        </p:spPr>
        <p:txBody>
          <a:bodyPr spcFirstLastPara="1" wrap="square" lIns="182880" tIns="91440" rIns="182880" bIns="91440" numCol="1">
            <a:prstTxWarp prst="textArchUp">
              <a:avLst/>
            </a:prstTxWarp>
            <a:spAutoFit/>
          </a:bodyPr>
          <a:lstStyle/>
          <a:p>
            <a:pPr defTabSz="1828800" hangingPunct="1"/>
            <a:r>
              <a:rPr lang="it-IT" sz="8000" b="1" kern="1200" dirty="0">
                <a:solidFill>
                  <a:srgbClr val="002060"/>
                </a:solidFill>
                <a:latin typeface="Calibri"/>
              </a:rPr>
              <a:t>IMPLEMENTING NORMS</a:t>
            </a:r>
          </a:p>
        </p:txBody>
      </p:sp>
      <p:sp>
        <p:nvSpPr>
          <p:cNvPr id="53" name="Rettangolo arrotondato 52"/>
          <p:cNvSpPr/>
          <p:nvPr/>
        </p:nvSpPr>
        <p:spPr>
          <a:xfrm>
            <a:off x="15991117" y="3259418"/>
            <a:ext cx="4285874" cy="2620504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USER-CENTERED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4379517" y="3252518"/>
            <a:ext cx="4285874" cy="2620504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INCLUSIVENESS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ttangolo arrotondato 54"/>
          <p:cNvSpPr/>
          <p:nvPr/>
        </p:nvSpPr>
        <p:spPr>
          <a:xfrm>
            <a:off x="4279040" y="9448804"/>
            <a:ext cx="4285874" cy="2620504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CULTURE CREATION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ttangolo arrotondato 55"/>
          <p:cNvSpPr/>
          <p:nvPr/>
        </p:nvSpPr>
        <p:spPr>
          <a:xfrm>
            <a:off x="877353" y="7622227"/>
            <a:ext cx="4048582" cy="24931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Digital </a:t>
            </a:r>
            <a:r>
              <a:rPr lang="it-IT" sz="2800" b="1" kern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rights</a:t>
            </a:r>
            <a:r>
              <a:rPr lang="it-IT" sz="28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and </a:t>
            </a:r>
            <a:r>
              <a:rPr lang="it-IT" sz="2800" b="1" kern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awareness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ttangolo arrotondato 56"/>
          <p:cNvSpPr/>
          <p:nvPr/>
        </p:nvSpPr>
        <p:spPr>
          <a:xfrm>
            <a:off x="809612" y="1977122"/>
            <a:ext cx="4048584" cy="233256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S</a:t>
            </a:r>
            <a:r>
              <a:rPr kumimoji="0" lang="it-IT" sz="28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takeholders</a:t>
            </a:r>
            <a:r>
              <a:rPr kumimoji="0" lang="it-IT" sz="2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engagement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from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execution</a:t>
            </a:r>
            <a:endParaRPr kumimoji="0" lang="it-IT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ttangolo arrotondato 57"/>
          <p:cNvSpPr/>
          <p:nvPr/>
        </p:nvSpPr>
        <p:spPr>
          <a:xfrm>
            <a:off x="19629307" y="1688501"/>
            <a:ext cx="4012050" cy="253486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Citizens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businesses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center of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processes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28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it-IT" sz="2800" b="1" kern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projects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8" grpId="0" animBg="1"/>
      <p:bldP spid="39" grpId="0" animBg="1"/>
      <p:bldP spid="47" grpId="0"/>
      <p:bldP spid="48" grpId="0"/>
      <p:bldP spid="49" grpId="0"/>
      <p:bldP spid="50" grpId="0" animBg="1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data">
            <a:extLst>
              <a:ext uri="{FF2B5EF4-FFF2-40B4-BE49-F238E27FC236}">
                <a16:creationId xmlns:a16="http://schemas.microsoft.com/office/drawing/2014/main" id="{6003B8C8-DC1B-F14F-B2CA-7FCE689A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-54194"/>
            <a:ext cx="24406478" cy="129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C82EFE2C-9AD0-B148-8732-847283C4B446}"/>
              </a:ext>
            </a:extLst>
          </p:cNvPr>
          <p:cNvSpPr/>
          <p:nvPr/>
        </p:nvSpPr>
        <p:spPr>
          <a:xfrm>
            <a:off x="622785" y="3561307"/>
            <a:ext cx="6705600" cy="6593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sp>
        <p:nvSpPr>
          <p:cNvPr id="140" name="Titolo 1"/>
          <p:cNvSpPr txBox="1">
            <a:spLocks/>
          </p:cNvSpPr>
          <p:nvPr/>
        </p:nvSpPr>
        <p:spPr>
          <a:xfrm>
            <a:off x="269045" y="206180"/>
            <a:ext cx="23564942" cy="11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 eaLnBrk="0" hangingPunct="0">
              <a:tabLst>
                <a:tab pos="1260446" algn="l"/>
              </a:tabLst>
            </a:pPr>
            <a:r>
              <a:rPr lang="it-IT" sz="7466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Public Data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D5B61FC-A18A-6E44-88F2-E57F0080D516}"/>
              </a:ext>
            </a:extLst>
          </p:cNvPr>
          <p:cNvSpPr/>
          <p:nvPr/>
        </p:nvSpPr>
        <p:spPr>
          <a:xfrm>
            <a:off x="1382856" y="5980837"/>
            <a:ext cx="5185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5.1. </a:t>
            </a:r>
            <a:r>
              <a:rPr lang="it-IT" sz="5400" b="1" dirty="0">
                <a:solidFill>
                  <a:schemeClr val="bg1"/>
                </a:solidFill>
              </a:rPr>
              <a:t>Data </a:t>
            </a:r>
            <a:r>
              <a:rPr lang="it-IT" sz="5400" b="1" dirty="0" err="1">
                <a:solidFill>
                  <a:schemeClr val="bg1"/>
                </a:solidFill>
              </a:rPr>
              <a:t>bases</a:t>
            </a:r>
            <a:r>
              <a:rPr lang="it-IT" sz="5400" b="1" dirty="0">
                <a:solidFill>
                  <a:schemeClr val="bg1"/>
                </a:solidFill>
              </a:rPr>
              <a:t> of </a:t>
            </a:r>
            <a:r>
              <a:rPr lang="it-IT" sz="5400" b="1" dirty="0" err="1">
                <a:solidFill>
                  <a:schemeClr val="bg1"/>
                </a:solidFill>
              </a:rPr>
              <a:t>national</a:t>
            </a:r>
            <a:r>
              <a:rPr lang="it-IT" sz="5400" b="1" dirty="0">
                <a:solidFill>
                  <a:schemeClr val="bg1"/>
                </a:solidFill>
              </a:rPr>
              <a:t> </a:t>
            </a:r>
            <a:r>
              <a:rPr lang="it-IT" sz="5400" b="1" dirty="0" err="1">
                <a:solidFill>
                  <a:schemeClr val="bg1"/>
                </a:solidFill>
              </a:rPr>
              <a:t>interest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2233141A-0082-1743-8BF2-38F9878615DE}"/>
              </a:ext>
            </a:extLst>
          </p:cNvPr>
          <p:cNvSpPr/>
          <p:nvPr/>
        </p:nvSpPr>
        <p:spPr>
          <a:xfrm>
            <a:off x="8839200" y="3465584"/>
            <a:ext cx="6705600" cy="65933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5640E5A6-456F-7445-9D28-8D8A3CC2A6C3}"/>
              </a:ext>
            </a:extLst>
          </p:cNvPr>
          <p:cNvSpPr/>
          <p:nvPr/>
        </p:nvSpPr>
        <p:spPr>
          <a:xfrm>
            <a:off x="9812757" y="6289151"/>
            <a:ext cx="5185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5.2. </a:t>
            </a:r>
            <a:r>
              <a:rPr lang="it-IT" sz="5400" b="1" dirty="0">
                <a:solidFill>
                  <a:schemeClr val="bg1"/>
                </a:solidFill>
              </a:rPr>
              <a:t>Open Data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9CC59FBF-1624-364C-998D-4C61EE56DFD3}"/>
              </a:ext>
            </a:extLst>
          </p:cNvPr>
          <p:cNvSpPr/>
          <p:nvPr/>
        </p:nvSpPr>
        <p:spPr>
          <a:xfrm>
            <a:off x="16896895" y="3561307"/>
            <a:ext cx="6705600" cy="65933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75EE482F-3492-5D43-BB38-2216259B768A}"/>
              </a:ext>
            </a:extLst>
          </p:cNvPr>
          <p:cNvSpPr/>
          <p:nvPr/>
        </p:nvSpPr>
        <p:spPr>
          <a:xfrm>
            <a:off x="17870452" y="6384874"/>
            <a:ext cx="5185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5.3. </a:t>
            </a:r>
            <a:r>
              <a:rPr lang="it-IT" sz="5400" b="1" dirty="0" err="1">
                <a:solidFill>
                  <a:schemeClr val="bg1"/>
                </a:solidFill>
              </a:rPr>
              <a:t>Controlled</a:t>
            </a:r>
            <a:r>
              <a:rPr lang="it-IT" sz="5400" b="1" dirty="0">
                <a:solidFill>
                  <a:schemeClr val="bg1"/>
                </a:solidFill>
              </a:rPr>
              <a:t> </a:t>
            </a:r>
            <a:r>
              <a:rPr lang="it-IT" sz="5400" b="1" dirty="0" err="1">
                <a:solidFill>
                  <a:schemeClr val="bg1"/>
                </a:solidFill>
              </a:rPr>
              <a:t>vocabulary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255C604-F56C-944C-B622-3078A443959C}"/>
              </a:ext>
            </a:extLst>
          </p:cNvPr>
          <p:cNvSpPr/>
          <p:nvPr/>
        </p:nvSpPr>
        <p:spPr>
          <a:xfrm>
            <a:off x="550013" y="1215101"/>
            <a:ext cx="20406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eaLnBrk="0" fontAlgn="base">
              <a:spcAft>
                <a:spcPct val="0"/>
              </a:spcAft>
              <a:tabLst>
                <a:tab pos="1260476" algn="l"/>
              </a:tabLst>
            </a:pPr>
            <a:r>
              <a:rPr lang="it-IT" sz="5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3 </a:t>
            </a:r>
            <a:r>
              <a:rPr lang="it-IT" sz="5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relevant</a:t>
            </a:r>
            <a:r>
              <a:rPr lang="it-IT" sz="5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it-IT" sz="5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actions</a:t>
            </a:r>
            <a:endParaRPr lang="it-IT" sz="5400" i="1" dirty="0">
              <a:solidFill>
                <a:srgbClr val="0070C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5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7513" y="774887"/>
            <a:ext cx="22391133" cy="112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 eaLnBrk="0" fontAlgn="base" hangingPunct="0">
              <a:spcAft>
                <a:spcPct val="0"/>
              </a:spcAft>
              <a:tabLst>
                <a:tab pos="1260476" algn="l"/>
              </a:tabLst>
            </a:pPr>
            <a:r>
              <a:rPr lang="it-IT" sz="6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11. Governance of the Digital </a:t>
            </a:r>
            <a:r>
              <a:rPr lang="it-IT" sz="6400" b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Transformation</a:t>
            </a:r>
            <a:r>
              <a:rPr lang="it-IT" sz="6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algn="l" defTabSz="1828800" eaLnBrk="0" fontAlgn="base" hangingPunct="0">
              <a:spcAft>
                <a:spcPct val="0"/>
              </a:spcAft>
              <a:tabLst>
                <a:tab pos="1260476" algn="l"/>
              </a:tabLst>
            </a:pPr>
            <a:r>
              <a:rPr lang="it-IT" sz="6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The Conference of the Digital </a:t>
            </a:r>
            <a:r>
              <a:rPr lang="it-IT" sz="6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Transition</a:t>
            </a:r>
            <a:r>
              <a:rPr lang="it-IT" sz="6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it-IT" sz="6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Officers</a:t>
            </a:r>
            <a:r>
              <a:rPr lang="it-IT" sz="6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(DTO)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0338662" y="6562078"/>
            <a:ext cx="4179908" cy="4729190"/>
          </a:xfrm>
          <a:prstGeom prst="roundRect">
            <a:avLst/>
          </a:prstGeom>
          <a:solidFill>
            <a:srgbClr val="007DD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DTO</a:t>
            </a:r>
          </a:p>
          <a:p>
            <a:pPr marL="0" marR="0" lvl="0" indent="0" algn="l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art. 17 – CAD</a:t>
            </a:r>
          </a:p>
          <a:p>
            <a:pPr marL="0" marR="0" lvl="0" indent="0" algn="l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Circular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n. 3 (1/10/2018) of the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PA</a:t>
            </a:r>
          </a:p>
          <a:p>
            <a:pPr marL="0" marR="0" lvl="0" indent="0" algn="l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Three-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Plan 2019-2021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C9D2049-5B21-674E-8619-CD0B33E54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9491" y="1650055"/>
            <a:ext cx="21367750" cy="121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71982" y="439098"/>
            <a:ext cx="22002224" cy="112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 eaLnBrk="0" fontAlgn="base" hangingPunct="0">
              <a:spcAft>
                <a:spcPct val="0"/>
              </a:spcAft>
              <a:tabLst>
                <a:tab pos="1260476" algn="l"/>
              </a:tabLst>
            </a:pPr>
            <a:r>
              <a:rPr lang="it-IT" sz="6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11. Governance of the Digital </a:t>
            </a:r>
            <a:r>
              <a:rPr lang="it-IT" sz="6400" b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Transformation</a:t>
            </a:r>
            <a:r>
              <a:rPr lang="it-IT" sz="6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algn="l" defTabSz="1828800" eaLnBrk="0" fontAlgn="base" hangingPunct="0">
              <a:spcAft>
                <a:spcPct val="0"/>
              </a:spcAft>
              <a:tabLst>
                <a:tab pos="1260476" algn="l"/>
              </a:tabLst>
            </a:pPr>
            <a:r>
              <a:rPr lang="it-IT" sz="6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The Conference of the Digital </a:t>
            </a:r>
            <a:r>
              <a:rPr lang="it-IT" sz="6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Transition</a:t>
            </a:r>
            <a:r>
              <a:rPr lang="it-IT" sz="6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it-IT" sz="6400" i="1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Officers</a:t>
            </a:r>
            <a:r>
              <a:rPr lang="it-IT" sz="6400" i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(DTO)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13915116" y="5046784"/>
            <a:ext cx="8944884" cy="6277707"/>
          </a:xfrm>
          <a:prstGeom prst="roundRect">
            <a:avLst/>
          </a:prstGeom>
          <a:solidFill>
            <a:srgbClr val="007DD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it-IT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thematic</a:t>
            </a:r>
            <a:r>
              <a:rPr kumimoji="0" lang="it-IT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issues</a:t>
            </a:r>
            <a:r>
              <a:rPr kumimoji="0" lang="it-IT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it-IT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</a:t>
            </a:r>
            <a:r>
              <a:rPr kumimoji="0" lang="it-IT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it-IT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</a:t>
            </a:r>
            <a:r>
              <a:rPr kumimoji="0" lang="it-IT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involved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with the </a:t>
            </a: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participation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</a:t>
            </a: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civil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society,  business </a:t>
            </a: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associations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academia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  <a:r>
              <a:rPr kumimoji="0" lang="it-IT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5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entities</a:t>
            </a:r>
            <a:endParaRPr kumimoji="0" lang="it-IT" sz="5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021034" y="3498210"/>
            <a:ext cx="8387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it-IT" sz="6400" b="1" kern="1200" dirty="0">
                <a:solidFill>
                  <a:srgbClr val="007DD6"/>
                </a:solidFill>
                <a:latin typeface="Calibri"/>
              </a:rPr>
              <a:t>VARIABLE STRUCTURES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6807" r="-17102" b="-611"/>
          <a:stretch/>
        </p:blipFill>
        <p:spPr>
          <a:xfrm>
            <a:off x="690575" y="1563743"/>
            <a:ext cx="12475550" cy="11702494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3479356" y="3425741"/>
            <a:ext cx="9605352" cy="9605352"/>
            <a:chOff x="3479356" y="3443342"/>
            <a:chExt cx="9605352" cy="9605352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56" y="3443342"/>
              <a:ext cx="9605352" cy="9605352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8" t="22884" r="51413" b="26109"/>
            <a:stretch/>
          </p:blipFill>
          <p:spPr>
            <a:xfrm rot="20818113">
              <a:off x="5048540" y="4802189"/>
              <a:ext cx="3323408" cy="6879210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50" t="23716" r="30967" b="22723"/>
            <a:stretch/>
          </p:blipFill>
          <p:spPr>
            <a:xfrm rot="20878780">
              <a:off x="7318210" y="4397806"/>
              <a:ext cx="4344744" cy="7049512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03" t="27362" r="32128" b="28925"/>
            <a:stretch/>
          </p:blipFill>
          <p:spPr>
            <a:xfrm rot="20514257">
              <a:off x="6960571" y="4829625"/>
              <a:ext cx="4431358" cy="5687118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63" t="28109" r="42229" b="27838"/>
            <a:stretch/>
          </p:blipFill>
          <p:spPr>
            <a:xfrm rot="20526019">
              <a:off x="5113569" y="5458340"/>
              <a:ext cx="4717422" cy="5848632"/>
            </a:xfrm>
            <a:prstGeom prst="rect">
              <a:avLst/>
            </a:prstGeom>
          </p:spPr>
        </p:pic>
      </p:grpSp>
      <p:sp>
        <p:nvSpPr>
          <p:cNvPr id="15" name="Rettangolo 14"/>
          <p:cNvSpPr/>
          <p:nvPr/>
        </p:nvSpPr>
        <p:spPr>
          <a:xfrm>
            <a:off x="6271630" y="7219468"/>
            <a:ext cx="395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it-IT" sz="4800" b="1" kern="1200" dirty="0">
                <a:solidFill>
                  <a:srgbClr val="0066CC"/>
                </a:solidFill>
                <a:latin typeface="Calibri"/>
              </a:rPr>
              <a:t>DTO CONFERENCE</a:t>
            </a:r>
          </a:p>
        </p:txBody>
      </p:sp>
    </p:spTree>
    <p:extLst>
      <p:ext uri="{BB962C8B-B14F-4D97-AF65-F5344CB8AC3E}">
        <p14:creationId xmlns:p14="http://schemas.microsoft.com/office/powerpoint/2010/main" val="17169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71">
            <a:extLst>
              <a:ext uri="{FF2B5EF4-FFF2-40B4-BE49-F238E27FC236}">
                <a16:creationId xmlns:a16="http://schemas.microsoft.com/office/drawing/2014/main" id="{06FF7583-9BA8-1548-90EB-1EB5CBB4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77" y="12904722"/>
            <a:ext cx="24406478" cy="965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altLang="it-IT" sz="50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charset="0"/>
              <a:cs typeface="Arial" charset="0"/>
              <a:sym typeface="Titillium Web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44" y="12955723"/>
            <a:ext cx="4104000" cy="8632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>
          <a:xfrm>
            <a:off x="-34750" y="-355600"/>
            <a:ext cx="13716000" cy="13131800"/>
          </a:xfrm>
          <a:prstGeom prst="rect">
            <a:avLst/>
          </a:prstGeom>
        </p:spPr>
      </p:pic>
      <p:sp>
        <p:nvSpPr>
          <p:cNvPr id="5" name="Rettangolo 14"/>
          <p:cNvSpPr>
            <a:spLocks noChangeArrowheads="1"/>
          </p:cNvSpPr>
          <p:nvPr/>
        </p:nvSpPr>
        <p:spPr bwMode="auto">
          <a:xfrm>
            <a:off x="613837" y="478368"/>
            <a:ext cx="23165774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defTabSz="1828800" hangingPunct="1"/>
            <a:r>
              <a:rPr lang="it-IT" altLang="it-IT" sz="5334" b="1" kern="1200" dirty="0">
                <a:solidFill>
                  <a:srgbClr val="0070C0"/>
                </a:solidFill>
                <a:latin typeface="Open Sans"/>
              </a:rPr>
              <a:t>O.N.C.E. – National </a:t>
            </a:r>
            <a:r>
              <a:rPr lang="it-IT" altLang="it-IT" sz="5334" b="1" kern="1200" dirty="0" err="1">
                <a:solidFill>
                  <a:srgbClr val="0070C0"/>
                </a:solidFill>
                <a:latin typeface="Open Sans"/>
              </a:rPr>
              <a:t>Observatory</a:t>
            </a:r>
            <a:r>
              <a:rPr lang="it-IT" altLang="it-IT" sz="5334" b="1" kern="1200" dirty="0">
                <a:solidFill>
                  <a:srgbClr val="0070C0"/>
                </a:solidFill>
                <a:latin typeface="Open Sans"/>
              </a:rPr>
              <a:t> on Digital </a:t>
            </a:r>
            <a:r>
              <a:rPr lang="it-IT" altLang="it-IT" sz="5334" b="1" kern="1200" dirty="0" err="1">
                <a:solidFill>
                  <a:srgbClr val="0070C0"/>
                </a:solidFill>
                <a:latin typeface="Open Sans"/>
              </a:rPr>
              <a:t>Ecosystem</a:t>
            </a:r>
            <a:r>
              <a:rPr lang="it-IT" altLang="it-IT" sz="5334" b="1" kern="12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it-IT" altLang="it-IT" sz="5334" b="1" kern="1200" dirty="0" err="1">
                <a:solidFill>
                  <a:srgbClr val="0070C0"/>
                </a:solidFill>
                <a:latin typeface="Open Sans"/>
              </a:rPr>
              <a:t>Growth</a:t>
            </a:r>
            <a:endParaRPr lang="it-IT" altLang="it-IT" sz="3734" i="1" kern="1200" dirty="0">
              <a:solidFill>
                <a:srgbClr val="0070C0"/>
              </a:solidFill>
              <a:latin typeface="Open San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4970641" y="10749510"/>
            <a:ext cx="5826642" cy="1443472"/>
            <a:chOff x="7485320" y="5374755"/>
            <a:chExt cx="2913321" cy="721736"/>
          </a:xfrm>
        </p:grpSpPr>
        <p:sp>
          <p:nvSpPr>
            <p:cNvPr id="7" name="Rettangolo arrotondato 6"/>
            <p:cNvSpPr/>
            <p:nvPr/>
          </p:nvSpPr>
          <p:spPr>
            <a:xfrm>
              <a:off x="7485320" y="5374755"/>
              <a:ext cx="2913321" cy="721736"/>
            </a:xfrm>
            <a:prstGeom prst="roundRect">
              <a:avLst/>
            </a:prstGeom>
            <a:solidFill>
              <a:srgbClr val="007DD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7602278" y="5415509"/>
              <a:ext cx="2765457" cy="54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18288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4 </a:t>
              </a:r>
              <a:r>
                <a:rPr kumimoji="0" lang="it-IT" sz="6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laboratories</a:t>
              </a:r>
              <a:endParaRPr kumimoji="0" lang="it-IT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18130940" y="3533489"/>
            <a:ext cx="6253060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>
              <a:lnSpc>
                <a:spcPct val="107000"/>
              </a:lnSpc>
              <a:spcAft>
                <a:spcPts val="2134"/>
              </a:spcAft>
            </a:pPr>
            <a:r>
              <a:rPr lang="it-IT" sz="4000" b="1" kern="1200" dirty="0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 for the Three-</a:t>
            </a:r>
            <a:r>
              <a:rPr lang="it-IT" sz="4000" b="1" kern="1200" dirty="0" err="1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it-IT" sz="4000" b="1" kern="1200" dirty="0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665248" y="8141227"/>
            <a:ext cx="610861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>
              <a:lnSpc>
                <a:spcPct val="107000"/>
              </a:lnSpc>
              <a:spcAft>
                <a:spcPts val="2134"/>
              </a:spcAft>
            </a:pPr>
            <a:r>
              <a:rPr lang="it-IT" sz="4000" b="1" kern="1200" dirty="0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 </a:t>
            </a:r>
            <a:r>
              <a:rPr lang="it-IT" sz="4000" b="1" kern="1200" dirty="0" err="1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r>
              <a:rPr lang="it-IT" sz="4000" b="1" kern="1200" dirty="0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Europe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988585" y="8141229"/>
            <a:ext cx="588709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>
              <a:lnSpc>
                <a:spcPct val="107000"/>
              </a:lnSpc>
              <a:spcAft>
                <a:spcPts val="2134"/>
              </a:spcAft>
            </a:pPr>
            <a:r>
              <a:rPr lang="it-IT" sz="4000" b="1" kern="1200" dirty="0" err="1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</a:t>
            </a:r>
            <a:r>
              <a:rPr lang="it-IT" sz="4000" b="1" kern="1200" dirty="0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ICT </a:t>
            </a:r>
            <a:r>
              <a:rPr lang="it-IT" sz="4000" b="1" kern="1200" dirty="0" err="1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expenditure</a:t>
            </a:r>
            <a:endParaRPr lang="it-IT" sz="4000" b="1" kern="1200" dirty="0">
              <a:solidFill>
                <a:srgbClr val="0666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544464" y="3467558"/>
            <a:ext cx="593827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>
              <a:lnSpc>
                <a:spcPct val="107000"/>
              </a:lnSpc>
              <a:spcAft>
                <a:spcPts val="2134"/>
              </a:spcAft>
            </a:pPr>
            <a:r>
              <a:rPr lang="it-IT" sz="4000" b="1" kern="1200" dirty="0" err="1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</a:t>
            </a:r>
            <a:r>
              <a:rPr lang="it-IT" sz="4000" b="1" kern="1200" dirty="0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kern="1200" dirty="0" err="1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it-IT" sz="4000" b="1" kern="1200" dirty="0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it-IT" sz="4000" b="1" kern="1200" dirty="0" err="1">
                <a:solidFill>
                  <a:srgbClr val="0666C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territories</a:t>
            </a:r>
            <a:endParaRPr lang="it-IT" sz="4000" b="1" kern="1200" dirty="0">
              <a:solidFill>
                <a:srgbClr val="0666C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892" y="3153035"/>
            <a:ext cx="7309402" cy="7309402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1841585" y="1970200"/>
            <a:ext cx="5826642" cy="1443472"/>
            <a:chOff x="920792" y="934300"/>
            <a:chExt cx="2913321" cy="721736"/>
          </a:xfrm>
        </p:grpSpPr>
        <p:sp>
          <p:nvSpPr>
            <p:cNvPr id="16" name="Rettangolo arrotondato 15"/>
            <p:cNvSpPr/>
            <p:nvPr/>
          </p:nvSpPr>
          <p:spPr>
            <a:xfrm>
              <a:off x="920792" y="934300"/>
              <a:ext cx="2913321" cy="721736"/>
            </a:xfrm>
            <a:prstGeom prst="roundRect">
              <a:avLst/>
            </a:prstGeom>
            <a:solidFill>
              <a:srgbClr val="007DD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003262" y="985532"/>
              <a:ext cx="2765457" cy="573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18288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1 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7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resentazione per uso esterno" id="{B4333788-84BC-4EDD-A482-E10EEB10686F}" vid="{B8C2CA12-1501-4C2B-9FE9-A38D521AD433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tillium Web"/>
        <a:ea typeface="Titillium Web"/>
        <a:cs typeface="Titillium Web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tillium Web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10994</TotalTime>
  <Words>874</Words>
  <Application>Microsoft Macintosh PowerPoint</Application>
  <PresentationFormat>Personalizzato</PresentationFormat>
  <Paragraphs>184</Paragraphs>
  <Slides>20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Open Sans</vt:lpstr>
      <vt:lpstr>Open Sans Italic</vt:lpstr>
      <vt:lpstr>Titillium Web</vt:lpstr>
      <vt:lpstr>Wingdings</vt:lpstr>
      <vt:lpstr>1_Tema di Office</vt:lpstr>
      <vt:lpstr>White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INTRAVAIA Daniela Maria</dc:creator>
  <cp:lastModifiedBy>De Chiara Nicola</cp:lastModifiedBy>
  <cp:revision>280</cp:revision>
  <cp:lastPrinted>2019-01-14T13:12:28Z</cp:lastPrinted>
  <dcterms:modified xsi:type="dcterms:W3CDTF">2019-06-30T11:28:41Z</dcterms:modified>
</cp:coreProperties>
</file>